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C51F2D"/>
    <a:srgbClr val="87082E"/>
    <a:srgbClr val="D9D9D9"/>
    <a:srgbClr val="DAACAB"/>
    <a:srgbClr val="ADDDEB"/>
    <a:srgbClr val="F6E2E3"/>
    <a:srgbClr val="526372"/>
    <a:srgbClr val="4D5D6B"/>
    <a:srgbClr val="5A6C7D"/>
    <a:srgbClr val="C7E9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1181" autoAdjust="0"/>
    <p:restoredTop sz="94333" autoAdjust="0"/>
  </p:normalViewPr>
  <p:slideViewPr>
    <p:cSldViewPr snapToGrid="0">
      <p:cViewPr>
        <p:scale>
          <a:sx n="66" d="100"/>
          <a:sy n="66" d="100"/>
        </p:scale>
        <p:origin x="105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980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E9C7C8D6-8378-491C-A88C-F5C0F1DDB3DF}" type="datetimeFigureOut">
              <a:rPr altLang="en-US" lang="zh-CN" smtClean="0"/>
              <a:t>2020/2/26</a:t>
            </a:fld>
            <a:endParaRPr altLang="en-US" lang="zh-CN"/>
          </a:p>
        </p:txBody>
      </p:sp>
      <p:sp>
        <p:nvSpPr>
          <p:cNvPr id="1048981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982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983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984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2681912-8CC0-4B9F-BE2A-5B54BD796BF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3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10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3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11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4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 smtClean="0"/>
          </a:p>
        </p:txBody>
      </p:sp>
      <p:sp>
        <p:nvSpPr>
          <p:cNvPr id="104874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12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6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 smtClean="0"/>
          </a:p>
        </p:txBody>
      </p:sp>
      <p:sp>
        <p:nvSpPr>
          <p:cNvPr id="104876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13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7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 smtClean="0"/>
          </a:p>
        </p:txBody>
      </p:sp>
      <p:sp>
        <p:nvSpPr>
          <p:cNvPr id="104877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14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9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15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0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80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16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1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81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17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2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18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2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2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19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3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3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20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4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21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5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22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7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7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23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88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24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9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9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25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0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26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2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27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zh-CN" dirty="0" lang="en-US" smtClean="0"/>
          </a:p>
        </p:txBody>
      </p:sp>
      <p:sp>
        <p:nvSpPr>
          <p:cNvPr id="104866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5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dirty="0" lang="zh-CN" smtClean="0"/>
          </a:p>
        </p:txBody>
      </p:sp>
      <p:sp>
        <p:nvSpPr>
          <p:cNvPr id="104871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2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2681912-8CC0-4B9F-BE2A-5B54BD796BF3}" type="slidenum">
              <a:rPr altLang="en-US" lang="zh-CN" smtClean="0"/>
              <a:t>9</a:t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3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24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9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4C556E-D11A-48D7-81C0-B1B5323EC136}" type="datetimeFigureOut">
              <a:rPr altLang="en-US" lang="zh-CN" smtClean="0"/>
              <a:t>2020/2/26</a:t>
            </a:fld>
            <a:endParaRPr altLang="en-US" lang="zh-CN"/>
          </a:p>
        </p:txBody>
      </p:sp>
      <p:sp>
        <p:nvSpPr>
          <p:cNvPr id="10489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95263E-7865-4889-9FDE-7A423744D6B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4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95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4C556E-D11A-48D7-81C0-B1B5323EC136}" type="datetimeFigureOut">
              <a:rPr altLang="en-US" lang="zh-CN" smtClean="0"/>
              <a:t>2020/2/26</a:t>
            </a:fld>
            <a:endParaRPr altLang="en-US" lang="zh-CN"/>
          </a:p>
        </p:txBody>
      </p:sp>
      <p:sp>
        <p:nvSpPr>
          <p:cNvPr id="104895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95263E-7865-4889-9FDE-7A423744D6B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3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93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4C556E-D11A-48D7-81C0-B1B5323EC136}" type="datetimeFigureOut">
              <a:rPr altLang="en-US" lang="zh-CN" smtClean="0"/>
              <a:t>2020/2/26</a:t>
            </a:fld>
            <a:endParaRPr altLang="en-US" lang="zh-CN"/>
          </a:p>
        </p:txBody>
      </p:sp>
      <p:sp>
        <p:nvSpPr>
          <p:cNvPr id="104893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95263E-7865-4889-9FDE-7A423744D6B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38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93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4C556E-D11A-48D7-81C0-B1B5323EC136}" type="datetimeFigureOut">
              <a:rPr altLang="en-US" lang="zh-CN" smtClean="0"/>
              <a:t>2020/2/26</a:t>
            </a:fld>
            <a:endParaRPr altLang="en-US" lang="zh-CN"/>
          </a:p>
        </p:txBody>
      </p:sp>
      <p:sp>
        <p:nvSpPr>
          <p:cNvPr id="104894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95263E-7865-4889-9FDE-7A423744D6B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3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54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95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4C556E-D11A-48D7-81C0-B1B5323EC136}" type="datetimeFigureOut">
              <a:rPr altLang="en-US" lang="zh-CN" smtClean="0"/>
              <a:t>2020/2/26</a:t>
            </a:fld>
            <a:endParaRPr altLang="en-US" lang="zh-CN"/>
          </a:p>
        </p:txBody>
      </p:sp>
      <p:sp>
        <p:nvSpPr>
          <p:cNvPr id="104895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95263E-7865-4889-9FDE-7A423744D6B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59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960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96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4C556E-D11A-48D7-81C0-B1B5323EC136}" type="datetimeFigureOut">
              <a:rPr altLang="en-US" lang="zh-CN" smtClean="0"/>
              <a:t>2020/2/26</a:t>
            </a:fld>
            <a:endParaRPr altLang="en-US" lang="zh-CN"/>
          </a:p>
        </p:txBody>
      </p:sp>
      <p:sp>
        <p:nvSpPr>
          <p:cNvPr id="104896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95263E-7865-4889-9FDE-7A423744D6B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矩形 10"/>
          <p:cNvSpPr/>
          <p:nvPr userDrawn="1"/>
        </p:nvSpPr>
        <p:spPr>
          <a:xfrm>
            <a:off x="8433716" y="4019201"/>
            <a:ext cx="775136" cy="230832"/>
          </a:xfrm>
          <a:prstGeom prst="rect"/>
        </p:spPr>
        <p:txBody>
          <a:bodyPr wrap="square">
            <a:spAutoFit/>
          </a:bodyPr>
          <a:p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altLang="en-US" dirty="0" sz="100" lang="zh-CN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altLang="zh-CN" dirty="0" sz="100" lang="en-US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048965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66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967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96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969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97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4C556E-D11A-48D7-81C0-B1B5323EC136}" type="datetimeFigureOut">
              <a:rPr altLang="en-US" lang="zh-CN" smtClean="0"/>
              <a:t>2020/2/26</a:t>
            </a:fld>
            <a:endParaRPr altLang="en-US" lang="zh-CN"/>
          </a:p>
        </p:txBody>
      </p:sp>
      <p:sp>
        <p:nvSpPr>
          <p:cNvPr id="104897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95263E-7865-4889-9FDE-7A423744D6B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2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4C556E-D11A-48D7-81C0-B1B5323EC136}" type="datetimeFigureOut">
              <a:rPr altLang="en-US" lang="zh-CN" smtClean="0"/>
              <a:t>2020/2/26</a:t>
            </a:fld>
            <a:endParaRPr altLang="en-US" lang="zh-CN"/>
          </a:p>
        </p:txBody>
      </p:sp>
      <p:sp>
        <p:nvSpPr>
          <p:cNvPr id="104893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95263E-7865-4889-9FDE-7A423744D6B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4C556E-D11A-48D7-81C0-B1B5323EC136}" type="datetimeFigureOut">
              <a:rPr altLang="en-US" lang="zh-CN" smtClean="0"/>
              <a:t>2020/2/26</a:t>
            </a:fld>
            <a:endParaRPr altLang="en-US" lang="zh-CN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95263E-7865-4889-9FDE-7A423744D6B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74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97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97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4C556E-D11A-48D7-81C0-B1B5323EC136}" type="datetimeFigureOut">
              <a:rPr altLang="en-US" lang="zh-CN" smtClean="0"/>
              <a:t>2020/2/26</a:t>
            </a:fld>
            <a:endParaRPr altLang="en-US" lang="zh-CN"/>
          </a:p>
        </p:txBody>
      </p:sp>
      <p:sp>
        <p:nvSpPr>
          <p:cNvPr id="104897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95263E-7865-4889-9FDE-7A423744D6B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4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94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94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4C556E-D11A-48D7-81C0-B1B5323EC136}" type="datetimeFigureOut">
              <a:rPr altLang="en-US" lang="zh-CN" smtClean="0"/>
              <a:t>2020/2/26</a:t>
            </a:fld>
            <a:endParaRPr altLang="en-US" lang="zh-CN"/>
          </a:p>
        </p:txBody>
      </p:sp>
      <p:sp>
        <p:nvSpPr>
          <p:cNvPr id="104894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4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95263E-7865-4889-9FDE-7A423744D6B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2">
            <a:alphaModFix amt="75000"/>
            <a:lum/>
          </a:blip>
          <a:srcRect/>
          <a:stretch>
            <a:fillRect/>
          </a:stretch>
        </a:blip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altLang="en-US" lang="zh-CN" smtClean="0"/>
              <a:t>2020/2/26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2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"/>
          <p:cNvSpPr txBox="1"/>
          <p:nvPr/>
        </p:nvSpPr>
        <p:spPr>
          <a:xfrm>
            <a:off x="996289" y="2392138"/>
            <a:ext cx="10487891" cy="1158240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zh-CN" b="1" dirty="0" sz="3600" lang="en-US" smtClean="0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</a:rPr>
              <a:t>Signed </a:t>
            </a:r>
            <a:r>
              <a:rPr altLang="zh-CN" b="1" dirty="0" sz="3600" lang="en-US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</a:rPr>
              <a:t>Network Embedding in Social Media </a:t>
            </a:r>
            <a:br>
              <a:rPr altLang="zh-CN" b="1" dirty="0" sz="3600" lang="en-US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</a:rPr>
            </a:br>
            <a:endParaRPr altLang="en-US" b="1" dirty="0" sz="3600" lang="zh-CN">
              <a:gradFill>
                <a:gsLst>
                  <a:gs pos="2655">
                    <a:srgbClr val="83062E"/>
                  </a:gs>
                  <a:gs pos="53000">
                    <a:srgbClr val="C51F2D"/>
                  </a:gs>
                  <a:gs pos="100000">
                    <a:srgbClr val="83062E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48585" name="文本框 4"/>
          <p:cNvSpPr txBox="1"/>
          <p:nvPr/>
        </p:nvSpPr>
        <p:spPr>
          <a:xfrm>
            <a:off x="3417236" y="3264095"/>
            <a:ext cx="5256501" cy="1653540"/>
          </a:xfrm>
          <a:prstGeom prst="rect"/>
          <a:noFill/>
        </p:spPr>
        <p:txBody>
          <a:bodyPr rtlCol="0" wrap="square">
            <a:spAutoFit/>
          </a:bodyPr>
          <a:p>
            <a:pPr algn="ctr">
              <a:lnSpc>
                <a:spcPct val="150000"/>
              </a:lnSpc>
            </a:pPr>
            <a:r>
              <a:rPr altLang="zh-CN" dirty="0" lang="en-US" err="1"/>
              <a:t>Suhang</a:t>
            </a:r>
            <a:r>
              <a:rPr altLang="zh-CN" dirty="0" lang="en-US"/>
              <a:t> </a:t>
            </a:r>
            <a:r>
              <a:rPr altLang="zh-CN" dirty="0" lang="en-US" smtClean="0"/>
              <a:t>Wang</a:t>
            </a:r>
            <a:r>
              <a:rPr altLang="en-US" dirty="0" lang="zh-CN" smtClean="0"/>
              <a:t>，</a:t>
            </a:r>
            <a:r>
              <a:rPr altLang="zh-CN" dirty="0" i="1" lang="en-US" smtClean="0"/>
              <a:t> </a:t>
            </a:r>
            <a:r>
              <a:rPr altLang="zh-CN" dirty="0" lang="en-US" err="1" smtClean="0"/>
              <a:t>Jiliang</a:t>
            </a:r>
            <a:r>
              <a:rPr altLang="zh-CN" dirty="0" lang="en-US" smtClean="0"/>
              <a:t> Tang</a:t>
            </a:r>
            <a:r>
              <a:rPr altLang="en-US" dirty="0" lang="zh-CN" smtClean="0"/>
              <a:t>，</a:t>
            </a:r>
            <a:r>
              <a:rPr altLang="zh-CN" dirty="0" lang="en-US" smtClean="0"/>
              <a:t> </a:t>
            </a:r>
            <a:r>
              <a:rPr altLang="zh-CN" dirty="0" i="1" lang="en-US" smtClean="0"/>
              <a:t> </a:t>
            </a:r>
            <a:r>
              <a:rPr altLang="zh-CN" dirty="0" lang="en-US" err="1"/>
              <a:t>Charu</a:t>
            </a:r>
            <a:r>
              <a:rPr altLang="zh-CN" dirty="0" lang="en-US"/>
              <a:t> </a:t>
            </a:r>
            <a:r>
              <a:rPr altLang="zh-CN" dirty="0" lang="en-US" err="1" smtClean="0"/>
              <a:t>Aggarwal</a:t>
            </a:r>
            <a:r>
              <a:rPr altLang="zh-CN" dirty="0" i="1" lang="en-US" err="1" smtClean="0"/>
              <a:t>z</a:t>
            </a:r>
            <a:r>
              <a:rPr altLang="en-US" dirty="0" i="1" lang="zh-CN" smtClean="0"/>
              <a:t>，</a:t>
            </a:r>
            <a:r>
              <a:rPr altLang="zh-CN" dirty="0" i="1" lang="en-US" smtClean="0"/>
              <a:t> </a:t>
            </a:r>
            <a:r>
              <a:rPr altLang="zh-CN" dirty="0" lang="en-US"/>
              <a:t>Yi </a:t>
            </a:r>
            <a:r>
              <a:rPr altLang="zh-CN" dirty="0" lang="en-US" smtClean="0"/>
              <a:t>Chang</a:t>
            </a:r>
            <a:r>
              <a:rPr altLang="en-US" dirty="0" lang="zh-CN" smtClean="0"/>
              <a:t>，</a:t>
            </a:r>
            <a:r>
              <a:rPr altLang="zh-CN" dirty="0" i="1" lang="en-US" smtClean="0"/>
              <a:t> </a:t>
            </a:r>
            <a:r>
              <a:rPr altLang="zh-CN" dirty="0" lang="en-US" err="1"/>
              <a:t>Huan</a:t>
            </a:r>
            <a:r>
              <a:rPr altLang="zh-CN" dirty="0" lang="en-US"/>
              <a:t> </a:t>
            </a:r>
            <a:r>
              <a:rPr altLang="zh-CN" dirty="0" lang="en-US" smtClean="0"/>
              <a:t>Liu</a:t>
            </a:r>
          </a:p>
          <a:p>
            <a:pPr algn="ctr">
              <a:lnSpc>
                <a:spcPct val="150000"/>
              </a:lnSpc>
            </a:pPr>
            <a:r>
              <a:rPr altLang="zh-CN" dirty="0" sz="2000" i="1" lang="en-US" smtClean="0"/>
              <a:t>SDM</a:t>
            </a:r>
            <a:r>
              <a:rPr altLang="zh-CN" dirty="0" sz="1400" lang="en-US"/>
              <a:t/>
            </a:r>
            <a:br>
              <a:rPr altLang="zh-CN" dirty="0" sz="1400" lang="en-US"/>
            </a:br>
            <a:endParaRPr altLang="zh-CN" dirty="0" sz="1300"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586" name="文本框 6"/>
          <p:cNvSpPr txBox="1"/>
          <p:nvPr/>
        </p:nvSpPr>
        <p:spPr>
          <a:xfrm>
            <a:off x="9881682" y="5263667"/>
            <a:ext cx="2288647" cy="369332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dirty="0" lang="zh-CN">
                <a:cs typeface="+mn-ea"/>
                <a:sym typeface="+mn-lt"/>
              </a:rPr>
              <a:t>汇报人</a:t>
            </a:r>
            <a:r>
              <a:rPr altLang="en-US" dirty="0" lang="zh-CN" smtClean="0">
                <a:cs typeface="+mn-ea"/>
                <a:sym typeface="+mn-lt"/>
              </a:rPr>
              <a:t>：周晓旭</a:t>
            </a:r>
            <a:endParaRPr altLang="en-US" dirty="0" lang="zh-CN">
              <a:cs typeface="+mn-ea"/>
              <a:sym typeface="+mn-lt"/>
            </a:endParaRPr>
          </a:p>
        </p:txBody>
      </p:sp>
      <p:sp>
        <p:nvSpPr>
          <p:cNvPr id="1048587" name="文本框 7"/>
          <p:cNvSpPr txBox="1"/>
          <p:nvPr/>
        </p:nvSpPr>
        <p:spPr>
          <a:xfrm>
            <a:off x="9429200" y="5827649"/>
            <a:ext cx="2788575" cy="369332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dirty="0" lang="zh-CN">
                <a:cs typeface="+mn-ea"/>
                <a:sym typeface="+mn-lt"/>
              </a:rPr>
              <a:t>汇报时间：</a:t>
            </a:r>
            <a:r>
              <a:rPr altLang="zh-CN" dirty="0" lang="en-US" smtClean="0">
                <a:cs typeface="+mn-ea"/>
                <a:sym typeface="+mn-lt"/>
              </a:rPr>
              <a:t>2020</a:t>
            </a:r>
            <a:r>
              <a:rPr altLang="en-US" dirty="0" lang="zh-CN" smtClean="0">
                <a:cs typeface="+mn-ea"/>
                <a:sym typeface="+mn-lt"/>
              </a:rPr>
              <a:t>年</a:t>
            </a:r>
            <a:r>
              <a:rPr altLang="zh-CN" dirty="0" lang="en-US">
                <a:cs typeface="+mn-ea"/>
                <a:sym typeface="+mn-lt"/>
              </a:rPr>
              <a:t>2</a:t>
            </a:r>
            <a:r>
              <a:rPr altLang="en-US" dirty="0" lang="zh-CN" smtClean="0">
                <a:cs typeface="+mn-ea"/>
                <a:sym typeface="+mn-lt"/>
              </a:rPr>
              <a:t>月</a:t>
            </a:r>
            <a:r>
              <a:rPr altLang="zh-CN" dirty="0" lang="en-US" smtClean="0">
                <a:cs typeface="+mn-ea"/>
                <a:sym typeface="+mn-lt"/>
              </a:rPr>
              <a:t>26</a:t>
            </a:r>
            <a:endParaRPr altLang="en-US" dirty="0" lang="zh-CN">
              <a:cs typeface="+mn-ea"/>
              <a:sym typeface="+mn-lt"/>
            </a:endParaRPr>
          </a:p>
        </p:txBody>
      </p:sp>
      <p:sp>
        <p:nvSpPr>
          <p:cNvPr id="1048588" name="箭头: V 形 10"/>
          <p:cNvSpPr/>
          <p:nvPr/>
        </p:nvSpPr>
        <p:spPr>
          <a:xfrm rot="5400000">
            <a:off x="6007132" y="5057183"/>
            <a:ext cx="177734" cy="288471"/>
          </a:xfrm>
          <a:prstGeom prst="chevron">
            <a:avLst>
              <a:gd name="adj" fmla="val 8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589" name="圆: 空心 11"/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590" name="圆: 空心 12"/>
          <p:cNvSpPr/>
          <p:nvPr/>
        </p:nvSpPr>
        <p:spPr>
          <a:xfrm>
            <a:off x="3834319" y="1065603"/>
            <a:ext cx="264153" cy="264153"/>
          </a:xfrm>
          <a:prstGeom prst="donut">
            <a:avLst>
              <a:gd name="adj" fmla="val 170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591" name="圆: 空心 13"/>
          <p:cNvSpPr/>
          <p:nvPr/>
        </p:nvSpPr>
        <p:spPr>
          <a:xfrm>
            <a:off x="11838438" y="1855482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592" name="圆: 空心 14"/>
          <p:cNvSpPr/>
          <p:nvPr/>
        </p:nvSpPr>
        <p:spPr>
          <a:xfrm>
            <a:off x="9301163" y="5115471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593" name="圆: 空心 15"/>
          <p:cNvSpPr/>
          <p:nvPr/>
        </p:nvSpPr>
        <p:spPr>
          <a:xfrm>
            <a:off x="9429200" y="5159928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594" name="圆: 空心 16"/>
          <p:cNvSpPr/>
          <p:nvPr/>
        </p:nvSpPr>
        <p:spPr>
          <a:xfrm>
            <a:off x="8369139" y="5440740"/>
            <a:ext cx="857535" cy="857535"/>
          </a:xfrm>
          <a:prstGeom prst="donut">
            <a:avLst>
              <a:gd name="adj" fmla="val 91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595" name="圆: 空心 17"/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596" name="圆: 空心 18"/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597" name="圆: 空心 19"/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598" name="圆: 空心 20"/>
          <p:cNvSpPr/>
          <p:nvPr/>
        </p:nvSpPr>
        <p:spPr>
          <a:xfrm>
            <a:off x="5981020" y="723544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599" name="圆: 空心 22"/>
          <p:cNvSpPr/>
          <p:nvPr/>
        </p:nvSpPr>
        <p:spPr>
          <a:xfrm>
            <a:off x="11794990" y="4366354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00" name="圆: 空心 24"/>
          <p:cNvSpPr/>
          <p:nvPr/>
        </p:nvSpPr>
        <p:spPr>
          <a:xfrm>
            <a:off x="10101265" y="1659719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01" name="圆: 空心 25"/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02" name="圆: 空心 26"/>
          <p:cNvSpPr/>
          <p:nvPr/>
        </p:nvSpPr>
        <p:spPr>
          <a:xfrm>
            <a:off x="3004357" y="5500923"/>
            <a:ext cx="264153" cy="264153"/>
          </a:xfrm>
          <a:prstGeom prst="donut">
            <a:avLst>
              <a:gd name="adj" fmla="val 17036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03" name="椭圆 27"/>
          <p:cNvSpPr/>
          <p:nvPr/>
        </p:nvSpPr>
        <p:spPr>
          <a:xfrm>
            <a:off x="10564586" y="4140159"/>
            <a:ext cx="114300" cy="114300"/>
          </a:xfrm>
          <a:prstGeom prst="ellipse"/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04" name="椭圆 28"/>
          <p:cNvSpPr/>
          <p:nvPr/>
        </p:nvSpPr>
        <p:spPr>
          <a:xfrm>
            <a:off x="1779816" y="2180538"/>
            <a:ext cx="201080" cy="201080"/>
          </a:xfrm>
          <a:prstGeom prst="ellipse"/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7"/>
                                        <p:tgtEl>
                                          <p:spTgt spid="104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9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1"/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2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4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8" nodeType="with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1"/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2"/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7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0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1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3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">
                      <p:stCondLst>
                        <p:cond delay="indefinite"/>
                      </p:stCondLst>
                      <p:childTnLst>
                        <p:par>
                          <p:cTn fill="hold" id="3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6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8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9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1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2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4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7"/>
                                        <p:tgtEl>
                                          <p:spTgt spid="104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0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1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3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4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6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7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9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60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62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63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65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4" grpId="0"/>
      <p:bldP spid="1048585" grpId="0"/>
      <p:bldP spid="1048586" grpId="0"/>
      <p:bldP spid="1048587" grpId="0"/>
      <p:bldP spid="1048588" grpId="0" animBg="1"/>
      <p:bldP spid="1048589" grpId="0" animBg="1"/>
      <p:bldP spid="1048590" grpId="0" animBg="1"/>
      <p:bldP spid="1048592" grpId="0" animBg="1"/>
      <p:bldP spid="1048593" grpId="0" animBg="1"/>
      <p:bldP spid="1048594" grpId="0" animBg="1"/>
      <p:bldP spid="1048595" grpId="0" animBg="1"/>
      <p:bldP spid="1048596" grpId="0" animBg="1"/>
      <p:bldP spid="1048597" grpId="0" animBg="1"/>
      <p:bldP spid="1048598" grpId="0" animBg="1"/>
      <p:bldP spid="1048599" grpId="0" animBg="1"/>
      <p:bldP spid="1048600" grpId="0" animBg="1"/>
      <p:bldP spid="1048601" grpId="0" animBg="1"/>
      <p:bldP spid="104860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721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722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723" name="文本框 15"/>
          <p:cNvSpPr txBox="1"/>
          <p:nvPr/>
        </p:nvSpPr>
        <p:spPr>
          <a:xfrm>
            <a:off x="1024994" y="249580"/>
            <a:ext cx="24942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SiNE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</a:t>
            </a:r>
            <a:endParaRPr altLang="en-US" dirty="0" sz="32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24" name="文本框 19"/>
          <p:cNvSpPr txBox="1"/>
          <p:nvPr/>
        </p:nvSpPr>
        <p:spPr>
          <a:xfrm>
            <a:off x="4156363" y="1183320"/>
            <a:ext cx="7630257" cy="11582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en-US" dirty="0" sz="2400" lang="zh-CN" smtClean="0">
                <a:latin typeface="+mn-ea"/>
              </a:rPr>
              <a:t>有些顶点的</a:t>
            </a:r>
            <a:r>
              <a:rPr altLang="zh-CN" dirty="0" sz="2400" lang="en-US" smtClean="0">
                <a:latin typeface="+mn-ea"/>
              </a:rPr>
              <a:t>2-hop </a:t>
            </a:r>
            <a:r>
              <a:rPr altLang="zh-CN" dirty="0" sz="2400" lang="en-US" smtClean="0">
                <a:latin typeface="+mn-ea"/>
              </a:rPr>
              <a:t>network</a:t>
            </a:r>
            <a:r>
              <a:rPr altLang="en-US" dirty="0" sz="2400" lang="zh-CN" smtClean="0">
                <a:latin typeface="+mn-ea"/>
              </a:rPr>
              <a:t>，都是</a:t>
            </a:r>
            <a:r>
              <a:rPr altLang="en-US" dirty="0" sz="2400" lang="zh-CN" smtClean="0">
                <a:latin typeface="+mn-ea"/>
              </a:rPr>
              <a:t>正边或者负边</a:t>
            </a:r>
            <a:r>
              <a:rPr altLang="en-US" dirty="0" sz="2400" lang="zh-CN">
                <a:latin typeface="+mn-ea"/>
              </a:rPr>
              <a:t>。三元集合</a:t>
            </a:r>
            <a:r>
              <a:rPr altLang="zh-CN" dirty="0" sz="2400" lang="en-US" smtClean="0">
                <a:latin typeface="+mn-ea"/>
              </a:rPr>
              <a:t>P </a:t>
            </a:r>
            <a:r>
              <a:rPr altLang="en-US" dirty="0" sz="2400" lang="zh-CN" smtClean="0">
                <a:latin typeface="+mn-ea"/>
              </a:rPr>
              <a:t>中不包括这些顶点，无法学习它们的向量表示。</a:t>
            </a:r>
            <a:endParaRPr altLang="zh-CN" dirty="0" sz="2400" lang="en-US" smtClean="0">
              <a:latin typeface="+mn-ea"/>
            </a:endParaRPr>
          </a:p>
        </p:txBody>
      </p:sp>
      <p:pic>
        <p:nvPicPr>
          <p:cNvPr id="2097155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983" y="1288473"/>
            <a:ext cx="3481183" cy="1462951"/>
          </a:xfrm>
          <a:prstGeom prst="rect"/>
        </p:spPr>
      </p:pic>
      <p:pic>
        <p:nvPicPr>
          <p:cNvPr id="2097156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8" y="3839939"/>
            <a:ext cx="5180584" cy="1827220"/>
          </a:xfrm>
          <a:prstGeom prst="rect"/>
        </p:spPr>
      </p:pic>
      <p:pic>
        <p:nvPicPr>
          <p:cNvPr id="2097157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0090" y="4376016"/>
            <a:ext cx="5749125" cy="710186"/>
          </a:xfrm>
          <a:prstGeom prst="rect"/>
        </p:spPr>
      </p:pic>
      <p:sp>
        <p:nvSpPr>
          <p:cNvPr id="1048725" name="下箭头 9"/>
          <p:cNvSpPr/>
          <p:nvPr/>
        </p:nvSpPr>
        <p:spPr>
          <a:xfrm>
            <a:off x="2377538" y="2949318"/>
            <a:ext cx="374072" cy="692727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26" name="右箭头 12"/>
          <p:cNvSpPr/>
          <p:nvPr/>
        </p:nvSpPr>
        <p:spPr>
          <a:xfrm>
            <a:off x="5539654" y="4603530"/>
            <a:ext cx="720436" cy="300038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27" name="矩形 10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6260090" y="5934670"/>
            <a:ext cx="6096000" cy="923330"/>
          </a:xfrm>
          <a:prstGeom prst="rect"/>
          <a:blipFill>
            <a:blip xmlns:r="http://schemas.openxmlformats.org/officeDocument/2006/relationships" r:embed="rId4"/>
            <a:stretch>
              <a:fillRect l="-900" t="-4636" b="-9272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728" name="矩形 11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4156363" y="2814317"/>
            <a:ext cx="8416407" cy="1244956"/>
          </a:xfrm>
          <a:prstGeom prst="rect"/>
          <a:blipFill>
            <a:blip xmlns:r="http://schemas.openxmlformats.org/officeDocument/2006/relationships" r:embed="rId5"/>
            <a:stretch>
              <a:fillRect l="-1159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104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8"/>
                                        <p:tgtEl>
                                          <p:spTgt spid="104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1"/>
                                        <p:tgtEl>
                                          <p:spTgt spid="209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5" grpId="0" animBg="1"/>
      <p:bldP spid="1048726" grpId="0" animBg="1"/>
      <p:bldP spid="10487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732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733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734" name="文本框 15"/>
          <p:cNvSpPr txBox="1"/>
          <p:nvPr/>
        </p:nvSpPr>
        <p:spPr>
          <a:xfrm>
            <a:off x="1024994" y="249580"/>
            <a:ext cx="24942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SiNE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</a:t>
            </a:r>
            <a:endParaRPr altLang="en-US" dirty="0" sz="32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35" name="文本框 19"/>
          <p:cNvSpPr txBox="1"/>
          <p:nvPr/>
        </p:nvSpPr>
        <p:spPr>
          <a:xfrm>
            <a:off x="2217788" y="1430890"/>
            <a:ext cx="1788240" cy="646331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en-US" dirty="0" sz="2400" lang="zh-CN" smtClean="0"/>
              <a:t>目标函数</a:t>
            </a:r>
            <a:endParaRPr altLang="en-US" dirty="0" lang="zh-CN"/>
          </a:p>
        </p:txBody>
      </p:sp>
      <p:pic>
        <p:nvPicPr>
          <p:cNvPr id="2097158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9871" y="2430849"/>
            <a:ext cx="6933144" cy="2509735"/>
          </a:xfrm>
          <a:prstGeom prst="rect"/>
        </p:spPr>
      </p:pic>
      <p:grpSp>
        <p:nvGrpSpPr>
          <p:cNvPr id="84" name="组合 2"/>
          <p:cNvGrpSpPr/>
          <p:nvPr/>
        </p:nvGrpSpPr>
        <p:grpSpPr>
          <a:xfrm>
            <a:off x="5498571" y="249580"/>
            <a:ext cx="6693429" cy="1302527"/>
            <a:chOff x="4659891" y="469459"/>
            <a:chExt cx="6693429" cy="1302527"/>
          </a:xfrm>
        </p:grpSpPr>
        <p:pic>
          <p:nvPicPr>
            <p:cNvPr id="2097159" name="图片 7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9891" y="1008040"/>
              <a:ext cx="6184322" cy="763946"/>
            </a:xfrm>
            <a:prstGeom prst="rect"/>
          </p:spPr>
        </p:pic>
        <p:pic>
          <p:nvPicPr>
            <p:cNvPr id="2097160" name="图片 8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957763" y="469459"/>
              <a:ext cx="6395557" cy="680012"/>
            </a:xfrm>
            <a:prstGeom prst="rect"/>
          </p:spPr>
        </p:pic>
      </p:grpSp>
      <p:sp>
        <p:nvSpPr>
          <p:cNvPr id="1048736" name="Freeform 149"/>
          <p:cNvSpPr/>
          <p:nvPr/>
        </p:nvSpPr>
        <p:spPr bwMode="auto">
          <a:xfrm>
            <a:off x="1212521" y="1430890"/>
            <a:ext cx="651406" cy="631245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gradFill>
            <a:gsLst>
              <a:gs pos="0">
                <a:srgbClr val="87082E"/>
              </a:gs>
              <a:gs pos="100000">
                <a:srgbClr val="C51F2D"/>
              </a:gs>
            </a:gsLst>
            <a:lin ang="5400000" scaled="1"/>
          </a:gradFill>
          <a:ln>
            <a:noFill/>
          </a:ln>
          <a:effectLst>
            <a:outerShdw algn="l" blurRad="50800" dist="38100" rotWithShape="0">
              <a:prstClr val="black">
                <a:alpha val="40000"/>
              </a:prstClr>
            </a:outerShdw>
          </a:effectLst>
        </p:spPr>
        <p:txBody>
          <a:bodyPr anchor="t" anchorCtr="0" bIns="91440" compatLnSpc="1" lIns="182880" numCol="1" rIns="182880" tIns="91440" vert="horz" wrap="square"/>
          <a:p>
            <a:pPr algn="l" defTabSz="1828800" rtl="0"/>
            <a:endParaRPr sz="2000" kern="1200" 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740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741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742" name="文本框 15"/>
          <p:cNvSpPr txBox="1"/>
          <p:nvPr/>
        </p:nvSpPr>
        <p:spPr>
          <a:xfrm>
            <a:off x="1024994" y="249580"/>
            <a:ext cx="24942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SiNE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</a:t>
            </a:r>
            <a:endParaRPr altLang="en-US" dirty="0" sz="32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43" name="文本框 19"/>
          <p:cNvSpPr txBox="1"/>
          <p:nvPr/>
        </p:nvSpPr>
        <p:spPr>
          <a:xfrm>
            <a:off x="1131388" y="1510146"/>
            <a:ext cx="4225879" cy="11582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2400" lang="en-US"/>
              <a:t> </a:t>
            </a:r>
            <a:r>
              <a:rPr altLang="zh-CN" dirty="0" sz="2400" lang="en-US" smtClean="0"/>
              <a:t>2-layers</a:t>
            </a:r>
            <a:r>
              <a:rPr altLang="zh-CN" dirty="0" sz="2400" lang="en-US" smtClean="0"/>
              <a:t> architecture </a:t>
            </a:r>
            <a:r>
              <a:rPr altLang="zh-CN" dirty="0" sz="2400" lang="en-US"/>
              <a:t>of SiNE </a:t>
            </a:r>
            <a:br>
              <a:rPr altLang="zh-CN" dirty="0" sz="2400" lang="en-US"/>
            </a:br>
            <a:endParaRPr altLang="en-US" dirty="0" sz="2400" lang="zh-CN"/>
          </a:p>
        </p:txBody>
      </p:sp>
      <p:pic>
        <p:nvPicPr>
          <p:cNvPr id="2097161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512" y="2264785"/>
            <a:ext cx="5857875" cy="3619500"/>
          </a:xfrm>
          <a:prstGeom prst="rect"/>
        </p:spPr>
      </p:pic>
      <p:pic>
        <p:nvPicPr>
          <p:cNvPr id="2097162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5636" y="1510146"/>
            <a:ext cx="4781212" cy="917086"/>
          </a:xfrm>
          <a:prstGeom prst="rect"/>
        </p:spPr>
      </p:pic>
      <p:pic>
        <p:nvPicPr>
          <p:cNvPr id="2097163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5636" y="3181871"/>
            <a:ext cx="5907589" cy="287915"/>
          </a:xfrm>
          <a:prstGeom prst="rect"/>
        </p:spPr>
      </p:pic>
      <p:pic>
        <p:nvPicPr>
          <p:cNvPr id="2097164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0387" y="4351507"/>
            <a:ext cx="5012299" cy="995671"/>
          </a:xfrm>
          <a:prstGeom prst="rect"/>
        </p:spPr>
      </p:pic>
      <p:sp>
        <p:nvSpPr>
          <p:cNvPr id="1048744" name="Freeform 45"/>
          <p:cNvSpPr>
            <a:spLocks noEditPoints="1"/>
          </p:cNvSpPr>
          <p:nvPr/>
        </p:nvSpPr>
        <p:spPr bwMode="auto">
          <a:xfrm>
            <a:off x="5869787" y="1662096"/>
            <a:ext cx="414624" cy="414624"/>
          </a:xfrm>
          <a:custGeom>
            <a:av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anchor="t" anchorCtr="0" bIns="60960" compatLnSpc="1" lIns="121920" numCol="1" rIns="121920" tIns="60960" vert="horz" wrap="square">
            <a:prstTxWarp prst="textNoShape"/>
          </a:bodyPr>
          <a:p>
            <a:endParaRPr dirty="0" sz="2400"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45" name="Freeform 45"/>
          <p:cNvSpPr>
            <a:spLocks noEditPoints="1"/>
          </p:cNvSpPr>
          <p:nvPr/>
        </p:nvSpPr>
        <p:spPr bwMode="auto">
          <a:xfrm>
            <a:off x="5869787" y="3092526"/>
            <a:ext cx="414624" cy="414624"/>
          </a:xfrm>
          <a:custGeom>
            <a:av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anchor="t" anchorCtr="0" bIns="60960" compatLnSpc="1" lIns="121920" numCol="1" rIns="121920" tIns="60960" vert="horz" wrap="square">
            <a:prstTxWarp prst="textNoShape"/>
          </a:bodyPr>
          <a:p>
            <a:endParaRPr dirty="0" sz="2400"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46" name="Freeform 45"/>
          <p:cNvSpPr>
            <a:spLocks noEditPoints="1"/>
          </p:cNvSpPr>
          <p:nvPr/>
        </p:nvSpPr>
        <p:spPr bwMode="auto">
          <a:xfrm>
            <a:off x="5869787" y="4706482"/>
            <a:ext cx="414624" cy="414624"/>
          </a:xfrm>
          <a:custGeom>
            <a:av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anchor="t" anchorCtr="0" bIns="60960" compatLnSpc="1" lIns="121920" numCol="1" rIns="121920" tIns="60960" vert="horz" wrap="square">
            <a:prstTxWarp prst="textNoShape"/>
          </a:bodyPr>
          <a:p>
            <a:endParaRPr dirty="0" sz="2400"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0"/>
                                        <p:tgtEl>
                                          <p:spTgt spid="209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209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6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8"/>
                                        <p:tgtEl>
                                          <p:spTgt spid="104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3"/>
                                        <p:tgtEl>
                                          <p:spTgt spid="209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4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6"/>
                                        <p:tgtEl>
                                          <p:spTgt spid="104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4" grpId="0" animBg="1"/>
      <p:bldP spid="1048745" grpId="0" animBg="1"/>
      <p:bldP spid="10487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750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751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752" name="文本框 15"/>
          <p:cNvSpPr txBox="1"/>
          <p:nvPr/>
        </p:nvSpPr>
        <p:spPr>
          <a:xfrm>
            <a:off x="1024994" y="249580"/>
            <a:ext cx="24942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SiNE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</a:t>
            </a:r>
            <a:endParaRPr altLang="en-US" dirty="0" sz="32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97165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512" y="2264785"/>
            <a:ext cx="5857875" cy="3619500"/>
          </a:xfrm>
          <a:prstGeom prst="rect"/>
        </p:spPr>
      </p:pic>
      <p:sp>
        <p:nvSpPr>
          <p:cNvPr id="1048753" name="文本框 12"/>
          <p:cNvSpPr txBox="1"/>
          <p:nvPr/>
        </p:nvSpPr>
        <p:spPr>
          <a:xfrm>
            <a:off x="1024994" y="1518670"/>
            <a:ext cx="4470264" cy="646331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2400" lang="en-US"/>
              <a:t> N</a:t>
            </a:r>
            <a:r>
              <a:rPr altLang="zh-CN" dirty="0" sz="2400" lang="en-US" smtClean="0"/>
              <a:t>-layers</a:t>
            </a:r>
            <a:r>
              <a:rPr altLang="zh-CN" dirty="0" sz="2400" lang="en-US" smtClean="0"/>
              <a:t> architecture </a:t>
            </a:r>
            <a:r>
              <a:rPr altLang="zh-CN" dirty="0" sz="2400" lang="en-US"/>
              <a:t>of </a:t>
            </a:r>
            <a:r>
              <a:rPr altLang="zh-CN" dirty="0" sz="2400" lang="en-US" err="1" smtClean="0"/>
              <a:t>SiNE</a:t>
            </a:r>
            <a:endParaRPr altLang="en-US" dirty="0" sz="2400" lang="zh-CN"/>
          </a:p>
        </p:txBody>
      </p:sp>
      <p:grpSp>
        <p:nvGrpSpPr>
          <p:cNvPr id="93" name="组合 13"/>
          <p:cNvGrpSpPr/>
          <p:nvPr/>
        </p:nvGrpSpPr>
        <p:grpSpPr>
          <a:xfrm>
            <a:off x="6696332" y="1518670"/>
            <a:ext cx="5043554" cy="4194661"/>
            <a:chOff x="6266841" y="1066469"/>
            <a:chExt cx="5043554" cy="4194661"/>
          </a:xfrm>
        </p:grpSpPr>
        <p:pic>
          <p:nvPicPr>
            <p:cNvPr id="2097166" name="图片 6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65636" y="1510146"/>
              <a:ext cx="4781212" cy="917086"/>
            </a:xfrm>
            <a:prstGeom prst="rect"/>
          </p:spPr>
        </p:pic>
        <p:pic>
          <p:nvPicPr>
            <p:cNvPr id="2097167" name="图片 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69702" y="2987044"/>
              <a:ext cx="5037832" cy="843656"/>
            </a:xfrm>
            <a:prstGeom prst="rect"/>
          </p:spPr>
        </p:pic>
        <p:pic>
          <p:nvPicPr>
            <p:cNvPr id="2097168" name="图片 7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66841" y="4299888"/>
              <a:ext cx="5043554" cy="961242"/>
            </a:xfrm>
            <a:prstGeom prst="rect"/>
          </p:spPr>
        </p:pic>
        <p:sp>
          <p:nvSpPr>
            <p:cNvPr id="1048754" name="矩形 10"/>
            <p:cNvSpPr/>
            <p:nvPr/>
          </p:nvSpPr>
          <p:spPr>
            <a:xfrm>
              <a:off x="6422932" y="2585328"/>
              <a:ext cx="2418080" cy="447040"/>
            </a:xfrm>
            <a:prstGeom prst="rect"/>
          </p:spPr>
          <p:txBody>
            <a:bodyPr wrap="none">
              <a:spAutoFit/>
            </a:bodyPr>
            <a:p>
              <a:r>
                <a:rPr altLang="en-US" dirty="0" sz="2400" lang="zh-CN" smtClean="0">
                  <a:latin typeface="+mn-ea"/>
                </a:rPr>
                <a:t>第</a:t>
              </a:r>
              <a:r>
                <a:rPr altLang="zh-CN" dirty="0" sz="2400" lang="en-US" smtClean="0">
                  <a:latin typeface="+mn-ea"/>
                </a:rPr>
                <a:t>n</a:t>
              </a:r>
              <a:r>
                <a:rPr altLang="en-US" dirty="0" sz="2400" lang="zh-CN" smtClean="0">
                  <a:latin typeface="+mn-ea"/>
                </a:rPr>
                <a:t>层，</a:t>
              </a:r>
              <a:r>
                <a:rPr altLang="zh-CN" dirty="0" sz="2400" lang="en-US" smtClean="0">
                  <a:latin typeface="+mn-ea"/>
                </a:rPr>
                <a:t>1 &lt; n &lt; N</a:t>
              </a:r>
              <a:endParaRPr altLang="en-US" dirty="0" sz="2400" lang="zh-CN">
                <a:latin typeface="+mn-ea"/>
              </a:endParaRPr>
            </a:p>
          </p:txBody>
        </p:sp>
        <p:sp>
          <p:nvSpPr>
            <p:cNvPr id="1048755" name="矩形 11"/>
            <p:cNvSpPr/>
            <p:nvPr/>
          </p:nvSpPr>
          <p:spPr>
            <a:xfrm>
              <a:off x="6430387" y="1066469"/>
              <a:ext cx="1382103" cy="461665"/>
            </a:xfrm>
            <a:prstGeom prst="rect"/>
          </p:spPr>
          <p:txBody>
            <a:bodyPr wrap="square">
              <a:spAutoFit/>
            </a:bodyPr>
            <a:p>
              <a:r>
                <a:rPr altLang="en-US" dirty="0" sz="2400" lang="zh-CN" smtClean="0">
                  <a:solidFill>
                    <a:srgbClr val="000000"/>
                  </a:solidFill>
                  <a:latin typeface="+mn-ea"/>
                </a:rPr>
                <a:t>第</a:t>
              </a:r>
              <a:r>
                <a:rPr altLang="zh-CN" dirty="0" sz="2400" lang="en-US" smtClean="0">
                  <a:solidFill>
                    <a:srgbClr val="000000"/>
                  </a:solidFill>
                  <a:latin typeface="+mn-ea"/>
                </a:rPr>
                <a:t>1</a:t>
              </a:r>
              <a:r>
                <a:rPr altLang="en-US" dirty="0" sz="2400" lang="zh-CN" smtClean="0">
                  <a:solidFill>
                    <a:srgbClr val="000000"/>
                  </a:solidFill>
                  <a:latin typeface="+mn-ea"/>
                </a:rPr>
                <a:t>层</a:t>
              </a:r>
              <a:endParaRPr altLang="en-US" dirty="0" sz="2400" lang="zh-CN">
                <a:latin typeface="+mn-ea"/>
              </a:endParaRPr>
            </a:p>
          </p:txBody>
        </p:sp>
        <p:sp>
          <p:nvSpPr>
            <p:cNvPr id="1048756" name="矩形 16"/>
            <p:cNvSpPr/>
            <p:nvPr/>
          </p:nvSpPr>
          <p:spPr>
            <a:xfrm>
              <a:off x="6430387" y="3968798"/>
              <a:ext cx="1008380" cy="447041"/>
            </a:xfrm>
            <a:prstGeom prst="rect"/>
          </p:spPr>
          <p:txBody>
            <a:bodyPr wrap="none">
              <a:spAutoFit/>
            </a:bodyPr>
            <a:p>
              <a:r>
                <a:rPr altLang="en-US" dirty="0" sz="2400" lang="zh-CN" smtClean="0">
                  <a:latin typeface="+mn-ea"/>
                </a:rPr>
                <a:t>第</a:t>
              </a:r>
              <a:r>
                <a:rPr altLang="zh-CN" dirty="0" sz="2400" lang="en-US">
                  <a:latin typeface="+mn-ea"/>
                </a:rPr>
                <a:t>N</a:t>
              </a:r>
              <a:r>
                <a:rPr altLang="en-US" dirty="0" sz="2400" lang="zh-CN" smtClean="0">
                  <a:latin typeface="+mn-ea"/>
                </a:rPr>
                <a:t>层</a:t>
              </a:r>
              <a:endParaRPr altLang="en-US" dirty="0" sz="2400" lang="zh-CN">
                <a:latin typeface="+mn-ea"/>
              </a:endParaRPr>
            </a:p>
          </p:txBody>
        </p:sp>
      </p:grpSp>
      <p:sp>
        <p:nvSpPr>
          <p:cNvPr id="1048757" name="Freeform 45"/>
          <p:cNvSpPr>
            <a:spLocks noEditPoints="1"/>
          </p:cNvSpPr>
          <p:nvPr/>
        </p:nvSpPr>
        <p:spPr bwMode="auto">
          <a:xfrm>
            <a:off x="6348128" y="1542190"/>
            <a:ext cx="414624" cy="414624"/>
          </a:xfrm>
          <a:custGeom>
            <a:av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anchor="t" anchorCtr="0" bIns="60960" compatLnSpc="1" lIns="121920" numCol="1" rIns="121920" tIns="60960" vert="horz" wrap="square">
            <a:prstTxWarp prst="textNoShape"/>
          </a:bodyPr>
          <a:p>
            <a:endParaRPr dirty="0" sz="2400"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58" name="Freeform 45"/>
          <p:cNvSpPr>
            <a:spLocks noEditPoints="1"/>
          </p:cNvSpPr>
          <p:nvPr/>
        </p:nvSpPr>
        <p:spPr bwMode="auto">
          <a:xfrm>
            <a:off x="6348128" y="3093835"/>
            <a:ext cx="414624" cy="414624"/>
          </a:xfrm>
          <a:custGeom>
            <a:av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anchor="t" anchorCtr="0" bIns="60960" compatLnSpc="1" lIns="121920" numCol="1" rIns="121920" tIns="60960" vert="horz" wrap="square">
            <a:prstTxWarp prst="textNoShape"/>
          </a:bodyPr>
          <a:p>
            <a:endParaRPr dirty="0" sz="2400"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59" name="Freeform 45"/>
          <p:cNvSpPr>
            <a:spLocks noEditPoints="1"/>
          </p:cNvSpPr>
          <p:nvPr/>
        </p:nvSpPr>
        <p:spPr bwMode="auto">
          <a:xfrm>
            <a:off x="6348128" y="4455413"/>
            <a:ext cx="414624" cy="414624"/>
          </a:xfrm>
          <a:custGeom>
            <a:av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anchor="t" anchorCtr="0" bIns="60960" compatLnSpc="1" lIns="121920" numCol="1" rIns="121920" tIns="60960" vert="horz" wrap="square">
            <a:prstTxWarp prst="textNoShape"/>
          </a:bodyPr>
          <a:p>
            <a:endParaRPr dirty="0" sz="2400"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763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764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765" name="文本框 15"/>
          <p:cNvSpPr txBox="1"/>
          <p:nvPr/>
        </p:nvSpPr>
        <p:spPr>
          <a:xfrm>
            <a:off x="1024994" y="249580"/>
            <a:ext cx="24942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SiNE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</a:t>
            </a:r>
            <a:endParaRPr altLang="en-US" dirty="0" sz="32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66" name="文本框 19"/>
          <p:cNvSpPr txBox="1"/>
          <p:nvPr/>
        </p:nvSpPr>
        <p:spPr>
          <a:xfrm>
            <a:off x="1407120" y="1122219"/>
            <a:ext cx="920444" cy="6248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en-US" dirty="0" sz="2400" lang="zh-CN"/>
              <a:t>算法</a:t>
            </a:r>
            <a:endParaRPr altLang="en-US" dirty="0" lang="zh-CN"/>
          </a:p>
        </p:txBody>
      </p:sp>
      <p:pic>
        <p:nvPicPr>
          <p:cNvPr id="2097169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058" y="2067359"/>
            <a:ext cx="5241597" cy="3678737"/>
          </a:xfrm>
          <a:prstGeom prst="rect"/>
        </p:spPr>
      </p:pic>
      <p:pic>
        <p:nvPicPr>
          <p:cNvPr id="2097170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4482" y="1687838"/>
            <a:ext cx="5408901" cy="4283350"/>
          </a:xfrm>
          <a:prstGeom prst="rect"/>
        </p:spPr>
      </p:pic>
      <p:grpSp>
        <p:nvGrpSpPr>
          <p:cNvPr id="98" name="Group 97"/>
          <p:cNvGrpSpPr/>
          <p:nvPr/>
        </p:nvGrpSpPr>
        <p:grpSpPr>
          <a:xfrm>
            <a:off x="826694" y="1213875"/>
            <a:ext cx="396599" cy="473963"/>
            <a:chOff x="1038225" y="5818188"/>
            <a:chExt cx="279400" cy="406400"/>
          </a:xfrm>
          <a:gradFill>
            <a:gsLst>
              <a:gs pos="0">
                <a:srgbClr val="87082E"/>
              </a:gs>
              <a:gs pos="100000">
                <a:srgbClr val="C51F2D"/>
              </a:gs>
            </a:gsLst>
            <a:lin ang="5400000" scaled="1"/>
          </a:gradFill>
          <a:effectLst>
            <a:outerShdw algn="l" blurRad="50800" dist="38100" rotWithShape="0">
              <a:prstClr val="black">
                <a:alpha val="40000"/>
              </a:prstClr>
            </a:outerShdw>
          </a:effectLst>
        </p:grpSpPr>
        <p:sp>
          <p:nvSpPr>
            <p:cNvPr id="1048767" name="Freeform 169"/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91440" compatLnSpc="1" lIns="182880" numCol="1" rIns="182880" tIns="91440" vert="horz" wrap="square"/>
            <a:p>
              <a:pPr algn="l" defTabSz="1828800" rtl="0"/>
              <a:endParaRPr sz="2000" kern="1200" 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48768" name="Rectangle 170"/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/>
            <a:grpFill/>
            <a:ln>
              <a:noFill/>
            </a:ln>
          </p:spPr>
          <p:txBody>
            <a:bodyPr anchor="t" anchorCtr="0" bIns="91440" compatLnSpc="1" lIns="182880" numCol="1" rIns="182880" tIns="91440" vert="horz" wrap="square"/>
            <a:p>
              <a:pPr algn="l" defTabSz="1828800" rtl="0"/>
              <a:endParaRPr sz="2000" kern="1200" 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pic>
        <p:nvPicPr>
          <p:cNvPr id="2097171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7943" y="583771"/>
            <a:ext cx="2615440" cy="410563"/>
          </a:xfrm>
          <a:prstGeom prst="rect"/>
        </p:spPr>
      </p:pic>
      <p:sp>
        <p:nvSpPr>
          <p:cNvPr id="1048769" name="矩形 7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73485" y="290545"/>
            <a:ext cx="3509985" cy="923330"/>
          </a:xfrm>
          <a:prstGeom prst="rect"/>
          <a:blipFill>
            <a:blip xmlns:r="http://schemas.openxmlformats.org/officeDocument/2006/relationships" r:embed="rId4"/>
            <a:stretch>
              <a:fillRect l="-1389" t="-4636" b="-9272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9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文本框 1"/>
          <p:cNvSpPr txBox="1"/>
          <p:nvPr/>
        </p:nvSpPr>
        <p:spPr>
          <a:xfrm>
            <a:off x="3911906" y="2514975"/>
            <a:ext cx="4342614" cy="12090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dirty="0" sz="7500" lang="zh-CN" smtClean="0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  <a:sym typeface="+mn-lt"/>
              </a:rPr>
              <a:t>实验</a:t>
            </a:r>
            <a:endParaRPr altLang="en-US" b="1" dirty="0" sz="7500" lang="zh-CN">
              <a:gradFill>
                <a:gsLst>
                  <a:gs pos="2655">
                    <a:srgbClr val="83062E"/>
                  </a:gs>
                  <a:gs pos="53000">
                    <a:srgbClr val="C51F2D"/>
                  </a:gs>
                  <a:gs pos="100000">
                    <a:srgbClr val="83062E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48774" name="文本框 3"/>
          <p:cNvSpPr txBox="1"/>
          <p:nvPr/>
        </p:nvSpPr>
        <p:spPr>
          <a:xfrm>
            <a:off x="5379076" y="1820743"/>
            <a:ext cx="1433848" cy="461665"/>
          </a:xfrm>
          <a:prstGeom prst="rect"/>
          <a:noFill/>
          <a:ln>
            <a:solidFill>
              <a:schemeClr val="bg1">
                <a:lumMod val="50000"/>
              </a:schemeClr>
            </a:solidFill>
          </a:ln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altLang="zh-CN" dirty="0" lang="en-US">
                <a:sym typeface="+mn-lt"/>
              </a:rPr>
              <a:t>  Part 03  </a:t>
            </a:r>
          </a:p>
        </p:txBody>
      </p:sp>
      <p:sp>
        <p:nvSpPr>
          <p:cNvPr id="1048775" name="圆: 空心 11"/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776" name="圆: 空心 12"/>
          <p:cNvSpPr/>
          <p:nvPr/>
        </p:nvSpPr>
        <p:spPr>
          <a:xfrm>
            <a:off x="3834319" y="1065603"/>
            <a:ext cx="264153" cy="264153"/>
          </a:xfrm>
          <a:prstGeom prst="donut">
            <a:avLst>
              <a:gd name="adj" fmla="val 170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777" name="圆: 空心 13"/>
          <p:cNvSpPr/>
          <p:nvPr/>
        </p:nvSpPr>
        <p:spPr>
          <a:xfrm>
            <a:off x="11838438" y="1855482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778" name="圆: 空心 14"/>
          <p:cNvSpPr/>
          <p:nvPr/>
        </p:nvSpPr>
        <p:spPr>
          <a:xfrm>
            <a:off x="9301163" y="5115471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779" name="圆: 空心 15"/>
          <p:cNvSpPr/>
          <p:nvPr/>
        </p:nvSpPr>
        <p:spPr>
          <a:xfrm>
            <a:off x="9429200" y="5159928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780" name="圆: 空心 16"/>
          <p:cNvSpPr/>
          <p:nvPr/>
        </p:nvSpPr>
        <p:spPr>
          <a:xfrm>
            <a:off x="8369139" y="5440740"/>
            <a:ext cx="857535" cy="857535"/>
          </a:xfrm>
          <a:prstGeom prst="donut">
            <a:avLst>
              <a:gd name="adj" fmla="val 91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781" name="圆: 空心 17"/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782" name="圆: 空心 18"/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783" name="圆: 空心 19"/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784" name="圆: 空心 20"/>
          <p:cNvSpPr/>
          <p:nvPr/>
        </p:nvSpPr>
        <p:spPr>
          <a:xfrm>
            <a:off x="5981020" y="723544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785" name="圆: 空心 22"/>
          <p:cNvSpPr/>
          <p:nvPr/>
        </p:nvSpPr>
        <p:spPr>
          <a:xfrm>
            <a:off x="11794990" y="4366354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786" name="圆: 空心 24"/>
          <p:cNvSpPr/>
          <p:nvPr/>
        </p:nvSpPr>
        <p:spPr>
          <a:xfrm>
            <a:off x="10101265" y="1659719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787" name="圆: 空心 25"/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788" name="圆: 空心 26"/>
          <p:cNvSpPr/>
          <p:nvPr/>
        </p:nvSpPr>
        <p:spPr>
          <a:xfrm>
            <a:off x="3004357" y="5500923"/>
            <a:ext cx="264153" cy="264153"/>
          </a:xfrm>
          <a:prstGeom prst="donut">
            <a:avLst>
              <a:gd name="adj" fmla="val 17036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789" name="椭圆 27"/>
          <p:cNvSpPr/>
          <p:nvPr/>
        </p:nvSpPr>
        <p:spPr>
          <a:xfrm>
            <a:off x="10564586" y="4140159"/>
            <a:ext cx="114300" cy="114300"/>
          </a:xfrm>
          <a:prstGeom prst="ellipse"/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790" name="椭圆 28"/>
          <p:cNvSpPr/>
          <p:nvPr/>
        </p:nvSpPr>
        <p:spPr>
          <a:xfrm>
            <a:off x="1779816" y="2180538"/>
            <a:ext cx="201080" cy="201080"/>
          </a:xfrm>
          <a:prstGeom prst="ellipse"/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791" name="箭头: V 形 31"/>
          <p:cNvSpPr/>
          <p:nvPr/>
        </p:nvSpPr>
        <p:spPr>
          <a:xfrm rot="5400000">
            <a:off x="6007132" y="5057183"/>
            <a:ext cx="177734" cy="288471"/>
          </a:xfrm>
          <a:prstGeom prst="chevron">
            <a:avLst>
              <a:gd name="adj" fmla="val 8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0"/>
                                        <p:tgtEl>
                                          <p:spTgt spid="104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104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4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6"/>
                                        <p:tgtEl>
                                          <p:spTgt spid="104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1" grpId="0" animBg="1"/>
      <p:bldP spid="1048783" grpId="0" animBg="1"/>
      <p:bldP spid="1048785" grpId="0" animBg="1"/>
      <p:bldP spid="10487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795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796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797" name="文本框 6"/>
          <p:cNvSpPr txBox="1"/>
          <p:nvPr/>
        </p:nvSpPr>
        <p:spPr>
          <a:xfrm>
            <a:off x="1024994" y="249580"/>
            <a:ext cx="1415772" cy="584775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数据集</a:t>
            </a:r>
            <a:endParaRPr altLang="en-US" dirty="0" sz="32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97172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1231" y="2615263"/>
            <a:ext cx="6597242" cy="1767563"/>
          </a:xfrm>
          <a:prstGeom prst="rect"/>
        </p:spPr>
      </p:pic>
      <p:sp>
        <p:nvSpPr>
          <p:cNvPr id="1048798" name="矩形 2"/>
          <p:cNvSpPr/>
          <p:nvPr/>
        </p:nvSpPr>
        <p:spPr>
          <a:xfrm>
            <a:off x="828586" y="1606219"/>
            <a:ext cx="6434541" cy="3266441"/>
          </a:xfrm>
          <a:prstGeom prst="rect"/>
        </p:spPr>
        <p:txBody>
          <a:bodyPr wrap="square">
            <a:spAutoFit/>
          </a:bodyPr>
          <a:p>
            <a:r>
              <a:rPr altLang="zh-CN" dirty="0" sz="2400" lang="en-US" smtClean="0">
                <a:solidFill>
                  <a:srgbClr val="000000"/>
                </a:solidFill>
                <a:latin typeface="+mn-ea"/>
              </a:rPr>
              <a:t>Epinions</a:t>
            </a:r>
            <a:endParaRPr altLang="zh-CN" dirty="0" sz="2400" lang="en-US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altLang="en-US" dirty="0" sz="2000" lang="zh-CN" smtClean="0">
                <a:latin typeface="+mn-ea"/>
              </a:rPr>
              <a:t>消费者评论网站。</a:t>
            </a:r>
            <a:r>
              <a:rPr altLang="zh-CN" dirty="0" sz="2000" lang="en-US">
                <a:latin typeface="+mn-ea"/>
              </a:rPr>
              <a:t> users can create both trust (positive) </a:t>
            </a:r>
            <a:r>
              <a:rPr altLang="zh-CN" dirty="0" sz="2000" lang="en-US" smtClean="0">
                <a:latin typeface="+mn-ea"/>
              </a:rPr>
              <a:t>and distrust </a:t>
            </a:r>
            <a:r>
              <a:rPr altLang="zh-CN" dirty="0" sz="2000" lang="en-US">
                <a:latin typeface="+mn-ea"/>
              </a:rPr>
              <a:t>(negative) links to other users.</a:t>
            </a:r>
            <a:r>
              <a:rPr altLang="zh-CN" dirty="0" sz="2000" lang="en-US">
                <a:latin typeface="+mn-ea"/>
              </a:rPr>
              <a:t> </a:t>
            </a:r>
            <a:r>
              <a:rPr altLang="zh-CN" dirty="0" sz="2400" lang="en-US"/>
              <a:t/>
            </a:r>
            <a:br>
              <a:rPr altLang="zh-CN" dirty="0" sz="2400" lang="en-US"/>
            </a:br>
            <a:r>
              <a:rPr altLang="zh-CN" dirty="0" sz="2400" lang="en-US" smtClean="0">
                <a:solidFill>
                  <a:srgbClr val="000000"/>
                </a:solidFill>
                <a:latin typeface="+mn-ea"/>
              </a:rPr>
              <a:t>Slashdot </a:t>
            </a:r>
          </a:p>
          <a:p>
            <a:pPr>
              <a:lnSpc>
                <a:spcPct val="150000"/>
              </a:lnSpc>
            </a:pPr>
            <a:r>
              <a:rPr altLang="en-US" dirty="0" sz="2000" lang="zh-CN" smtClean="0">
                <a:solidFill>
                  <a:srgbClr val="000000"/>
                </a:solidFill>
                <a:latin typeface="+mn-ea"/>
              </a:rPr>
              <a:t>信息技术网站。</a:t>
            </a:r>
            <a:r>
              <a:rPr altLang="zh-CN" dirty="0" sz="2000" lang="en-US">
                <a:latin typeface="+mn-ea"/>
              </a:rPr>
              <a:t> users can create friend</a:t>
            </a:r>
            <a:br>
              <a:rPr altLang="zh-CN" dirty="0" sz="2000" lang="en-US">
                <a:latin typeface="+mn-ea"/>
              </a:rPr>
            </a:br>
            <a:r>
              <a:rPr altLang="zh-CN" dirty="0" sz="2000" lang="en-US">
                <a:latin typeface="+mn-ea"/>
              </a:rPr>
              <a:t>(positive) and foe (negative) links to other users.</a:t>
            </a:r>
            <a:r>
              <a:rPr altLang="zh-CN" dirty="0" sz="2000" lang="en-US">
                <a:latin typeface="+mn-ea"/>
              </a:rPr>
              <a:t> </a:t>
            </a:r>
            <a:r>
              <a:rPr altLang="zh-CN" dirty="0" sz="2000" lang="en-US"/>
              <a:t/>
            </a:r>
            <a:br>
              <a:rPr altLang="zh-CN" dirty="0" sz="2000" lang="en-US"/>
            </a:br>
            <a:endParaRPr altLang="en-US" dirty="0" sz="2000" lang="zh-CN"/>
          </a:p>
        </p:txBody>
      </p:sp>
      <p:grpSp>
        <p:nvGrpSpPr>
          <p:cNvPr id="106" name="Group 82"/>
          <p:cNvGrpSpPr/>
          <p:nvPr/>
        </p:nvGrpSpPr>
        <p:grpSpPr>
          <a:xfrm>
            <a:off x="352855" y="1606676"/>
            <a:ext cx="282575" cy="389890"/>
            <a:chOff x="1654392" y="4219619"/>
            <a:chExt cx="232147" cy="319946"/>
          </a:xfrm>
          <a:gradFill>
            <a:gsLst>
              <a:gs pos="0">
                <a:srgbClr val="87082E"/>
              </a:gs>
              <a:gs pos="100000">
                <a:srgbClr val="C51F2D"/>
              </a:gs>
            </a:gsLst>
            <a:lin ang="5400000" scaled="1"/>
          </a:gradFill>
          <a:effectLst>
            <a:outerShdw algn="l" blurRad="50800" dist="38100" rotWithShape="0">
              <a:prstClr val="black">
                <a:alpha val="40000"/>
              </a:prstClr>
            </a:outerShdw>
          </a:effectLst>
        </p:grpSpPr>
        <p:sp>
          <p:nvSpPr>
            <p:cNvPr id="1048799" name="Freeform 31"/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91440" compatLnSpc="1" lIns="182880" numCol="1" rIns="182880" tIns="91440" vert="horz" wrap="square"/>
            <a:p>
              <a:pPr algn="l" defTabSz="1828800" rtl="0"/>
              <a:endParaRPr sz="2000" kern="1200" 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48800" name="Freeform 32"/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91440" compatLnSpc="1" lIns="182880" numCol="1" rIns="182880" tIns="91440" vert="horz" wrap="square"/>
            <a:p>
              <a:pPr algn="l" defTabSz="1828800" rtl="0"/>
              <a:endParaRPr sz="2000" kern="1200" 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07" name="Group 82"/>
          <p:cNvGrpSpPr/>
          <p:nvPr/>
        </p:nvGrpSpPr>
        <p:grpSpPr>
          <a:xfrm>
            <a:off x="347831" y="3500551"/>
            <a:ext cx="282575" cy="389890"/>
            <a:chOff x="1654392" y="4219619"/>
            <a:chExt cx="232147" cy="319946"/>
          </a:xfrm>
          <a:gradFill>
            <a:gsLst>
              <a:gs pos="0">
                <a:srgbClr val="87082E"/>
              </a:gs>
              <a:gs pos="100000">
                <a:srgbClr val="C51F2D"/>
              </a:gs>
            </a:gsLst>
            <a:lin ang="5400000" scaled="1"/>
          </a:gradFill>
          <a:effectLst>
            <a:outerShdw algn="l" blurRad="50800" dist="38100" rotWithShape="0">
              <a:prstClr val="black">
                <a:alpha val="40000"/>
              </a:prstClr>
            </a:outerShdw>
          </a:effectLst>
        </p:grpSpPr>
        <p:sp>
          <p:nvSpPr>
            <p:cNvPr id="1048801" name="Freeform 31"/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91440" compatLnSpc="1" lIns="182880" numCol="1" rIns="182880" tIns="91440" vert="horz" wrap="square"/>
            <a:p>
              <a:pPr algn="l" defTabSz="1828800" rtl="0"/>
              <a:endParaRPr sz="2000" kern="1200" 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48802" name="Freeform 32"/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91440" compatLnSpc="1" lIns="182880" numCol="1" rIns="182880" tIns="91440" vert="horz" wrap="square"/>
            <a:p>
              <a:pPr algn="l" defTabSz="1828800" rtl="0"/>
              <a:endParaRPr sz="2000" kern="1200" 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806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807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808" name="文本框 6"/>
          <p:cNvSpPr txBox="1"/>
          <p:nvPr/>
        </p:nvSpPr>
        <p:spPr>
          <a:xfrm>
            <a:off x="1024994" y="249580"/>
            <a:ext cx="1005403" cy="584775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</a:t>
            </a:r>
            <a:endParaRPr altLang="en-US" dirty="0" sz="32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09" name="矩形 1"/>
          <p:cNvSpPr/>
          <p:nvPr/>
        </p:nvSpPr>
        <p:spPr>
          <a:xfrm>
            <a:off x="700549" y="1402957"/>
            <a:ext cx="9894832" cy="2021841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2200" lang="en-US">
                <a:solidFill>
                  <a:srgbClr val="000000"/>
                </a:solidFill>
                <a:latin typeface="+mn-ea"/>
              </a:rPr>
              <a:t>training set </a:t>
            </a:r>
            <a:r>
              <a:rPr altLang="en-US" dirty="0" sz="2200" lang="zh-CN" smtClean="0">
                <a:solidFill>
                  <a:srgbClr val="000000"/>
                </a:solidFill>
                <a:latin typeface="+mn-ea"/>
              </a:rPr>
              <a:t>：</a:t>
            </a:r>
            <a:r>
              <a:rPr altLang="zh-CN" dirty="0" sz="2200" lang="en-US" smtClean="0">
                <a:solidFill>
                  <a:srgbClr val="000000"/>
                </a:solidFill>
                <a:latin typeface="+mn-ea"/>
              </a:rPr>
              <a:t>80</a:t>
            </a:r>
            <a:r>
              <a:rPr altLang="zh-CN" dirty="0" sz="2200" lang="en-US">
                <a:solidFill>
                  <a:srgbClr val="000000"/>
                </a:solidFill>
                <a:latin typeface="+mn-ea"/>
              </a:rPr>
              <a:t>% </a:t>
            </a:r>
            <a:r>
              <a:rPr altLang="zh-CN" dirty="0" sz="2200" lang="en-US" smtClean="0">
                <a:solidFill>
                  <a:srgbClr val="000000"/>
                </a:solidFill>
                <a:latin typeface="+mn-ea"/>
              </a:rPr>
              <a:t>links ---- </a:t>
            </a:r>
            <a:r>
              <a:rPr altLang="zh-CN" dirty="0" sz="2200" lang="en-US">
                <a:solidFill>
                  <a:srgbClr val="000000"/>
                </a:solidFill>
                <a:latin typeface="+mn-ea"/>
              </a:rPr>
              <a:t>learn the signed network embedding. </a:t>
            </a:r>
            <a:br>
              <a:rPr altLang="zh-CN" dirty="0" sz="2200" lang="en-US">
                <a:solidFill>
                  <a:srgbClr val="000000"/>
                </a:solidFill>
                <a:latin typeface="+mn-ea"/>
              </a:rPr>
            </a:br>
            <a:r>
              <a:rPr altLang="zh-CN" dirty="0" sz="2200" lang="en-US">
                <a:solidFill>
                  <a:srgbClr val="000000"/>
                </a:solidFill>
                <a:latin typeface="+mn-ea"/>
              </a:rPr>
              <a:t>test set </a:t>
            </a:r>
            <a:r>
              <a:rPr altLang="en-US" dirty="0" sz="2200" lang="zh-CN" smtClean="0">
                <a:solidFill>
                  <a:srgbClr val="000000"/>
                </a:solidFill>
                <a:latin typeface="+mn-ea"/>
              </a:rPr>
              <a:t>：</a:t>
            </a:r>
            <a:r>
              <a:rPr altLang="zh-CN" dirty="0" sz="2200" lang="en-US" smtClean="0">
                <a:solidFill>
                  <a:srgbClr val="000000"/>
                </a:solidFill>
                <a:latin typeface="+mn-ea"/>
              </a:rPr>
              <a:t>remaining </a:t>
            </a:r>
            <a:r>
              <a:rPr altLang="zh-CN" dirty="0" sz="2200" lang="en-US">
                <a:solidFill>
                  <a:srgbClr val="000000"/>
                </a:solidFill>
                <a:latin typeface="+mn-ea"/>
              </a:rPr>
              <a:t>20% </a:t>
            </a:r>
            <a:endParaRPr altLang="zh-CN" dirty="0" sz="2200" lang="en-US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altLang="zh-CN" dirty="0" sz="2200" lang="en-US" smtClean="0">
                <a:solidFill>
                  <a:srgbClr val="000000"/>
                </a:solidFill>
                <a:latin typeface="+mn-ea"/>
              </a:rPr>
              <a:t>train </a:t>
            </a:r>
            <a:r>
              <a:rPr altLang="zh-CN" dirty="0" sz="2200" lang="en-US">
                <a:solidFill>
                  <a:srgbClr val="000000"/>
                </a:solidFill>
                <a:latin typeface="+mn-ea"/>
              </a:rPr>
              <a:t>a logistic </a:t>
            </a:r>
            <a:r>
              <a:rPr altLang="zh-CN" dirty="0" sz="2200" lang="en-US" smtClean="0">
                <a:solidFill>
                  <a:srgbClr val="000000"/>
                </a:solidFill>
                <a:latin typeface="+mn-ea"/>
              </a:rPr>
              <a:t>regression classifier </a:t>
            </a:r>
            <a:r>
              <a:rPr altLang="zh-CN" dirty="0" sz="2200" lang="en-US">
                <a:solidFill>
                  <a:srgbClr val="000000"/>
                </a:solidFill>
                <a:latin typeface="+mn-ea"/>
              </a:rPr>
              <a:t>on training dataset.</a:t>
            </a:r>
            <a:r>
              <a:rPr altLang="zh-CN" dirty="0" sz="2200" lang="en-US">
                <a:latin typeface="+mn-ea"/>
              </a:rPr>
              <a:t> </a:t>
            </a:r>
            <a:endParaRPr altLang="zh-CN" dirty="0" sz="2200" lang="en-US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altLang="zh-CN" dirty="0" sz="2200" lang="en-US" smtClean="0">
                <a:latin typeface="+mn-ea"/>
              </a:rPr>
              <a:t>predict link on </a:t>
            </a:r>
            <a:r>
              <a:rPr altLang="zh-CN" dirty="0" sz="2200" lang="en-US">
                <a:latin typeface="+mn-ea"/>
              </a:rPr>
              <a:t>the test set with the logistic regression classifier.</a:t>
            </a:r>
            <a:endParaRPr altLang="en-US" dirty="0" sz="2200" lang="zh-CN">
              <a:latin typeface="+mn-ea"/>
            </a:endParaRPr>
          </a:p>
        </p:txBody>
      </p:sp>
      <p:sp>
        <p:nvSpPr>
          <p:cNvPr id="1048810" name="矩形 7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700549" y="3711281"/>
            <a:ext cx="3951232" cy="2862322"/>
          </a:xfrm>
          <a:prstGeom prst="rect"/>
          <a:blipFill>
            <a:blip xmlns:r="http://schemas.openxmlformats.org/officeDocument/2006/relationships" r:embed="rId1"/>
            <a:stretch>
              <a:fillRect l="-1543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814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815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816" name="文本框 6"/>
          <p:cNvSpPr txBox="1"/>
          <p:nvPr/>
        </p:nvSpPr>
        <p:spPr>
          <a:xfrm>
            <a:off x="1024994" y="249580"/>
            <a:ext cx="2826415" cy="584775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Link prediction</a:t>
            </a:r>
            <a:endParaRPr altLang="en-US" dirty="0" sz="32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97173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6959" y="1886857"/>
            <a:ext cx="5991194" cy="3227728"/>
          </a:xfrm>
          <a:prstGeom prst="rect"/>
        </p:spPr>
      </p:pic>
      <p:sp>
        <p:nvSpPr>
          <p:cNvPr id="1048817" name="文本框 1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828586" y="1499085"/>
            <a:ext cx="5014447" cy="4350172"/>
          </a:xfrm>
          <a:prstGeom prst="rect"/>
          <a:blipFill>
            <a:blip xmlns:r="http://schemas.openxmlformats.org/officeDocument/2006/relationships" r:embed="rId2"/>
            <a:stretch>
              <a:fillRect l="-1944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821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822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823" name="文本框 6"/>
          <p:cNvSpPr txBox="1"/>
          <p:nvPr/>
        </p:nvSpPr>
        <p:spPr>
          <a:xfrm>
            <a:off x="1024994" y="249580"/>
            <a:ext cx="25704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Convergence</a:t>
            </a:r>
          </a:p>
        </p:txBody>
      </p:sp>
      <p:pic>
        <p:nvPicPr>
          <p:cNvPr id="2097174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9048" y="1403377"/>
            <a:ext cx="7094393" cy="3128583"/>
          </a:xfrm>
          <a:prstGeom prst="rect"/>
        </p:spPr>
      </p:pic>
      <p:sp>
        <p:nvSpPr>
          <p:cNvPr id="1048824" name="矩形 2"/>
          <p:cNvSpPr/>
          <p:nvPr/>
        </p:nvSpPr>
        <p:spPr>
          <a:xfrm>
            <a:off x="2008476" y="5100982"/>
            <a:ext cx="7952509" cy="400110"/>
          </a:xfrm>
          <a:prstGeom prst="rect"/>
        </p:spPr>
        <p:txBody>
          <a:bodyPr wrap="square">
            <a:spAutoFit/>
          </a:bodyPr>
          <a:p>
            <a:r>
              <a:rPr altLang="en-US" dirty="0" sz="2000" lang="zh-CN" smtClean="0">
                <a:latin typeface="+mn-ea"/>
              </a:rPr>
              <a:t>前</a:t>
            </a:r>
            <a:r>
              <a:rPr altLang="zh-CN" dirty="0" sz="2000" lang="en-US" smtClean="0">
                <a:latin typeface="+mn-ea"/>
              </a:rPr>
              <a:t>10 </a:t>
            </a:r>
            <a:r>
              <a:rPr altLang="en-US" dirty="0" sz="2000" lang="zh-CN" smtClean="0">
                <a:latin typeface="+mn-ea"/>
              </a:rPr>
              <a:t>轮训练里，目标函数下降快。大约</a:t>
            </a:r>
            <a:r>
              <a:rPr altLang="zh-CN" dirty="0" sz="2000" lang="en-US" smtClean="0">
                <a:latin typeface="+mn-ea"/>
              </a:rPr>
              <a:t>100</a:t>
            </a:r>
            <a:r>
              <a:rPr altLang="en-US" dirty="0" sz="2000" lang="zh-CN" smtClean="0">
                <a:latin typeface="+mn-ea"/>
              </a:rPr>
              <a:t>轮后，模型收敛</a:t>
            </a:r>
            <a:r>
              <a:rPr altLang="zh-CN" dirty="0" sz="2000" lang="en-US" smtClean="0">
                <a:latin typeface="+mn-ea"/>
              </a:rPr>
              <a:t>.</a:t>
            </a:r>
            <a:endParaRPr altLang="en-US" dirty="0" sz="2000" lang="zh-CN">
              <a:latin typeface="+mn-ea"/>
            </a:endParaRPr>
          </a:p>
        </p:txBody>
      </p:sp>
      <p:grpSp>
        <p:nvGrpSpPr>
          <p:cNvPr id="120" name="组合 34"/>
          <p:cNvGrpSpPr/>
          <p:nvPr/>
        </p:nvGrpSpPr>
        <p:grpSpPr>
          <a:xfrm>
            <a:off x="1150124" y="4992853"/>
            <a:ext cx="613336" cy="616368"/>
            <a:chOff x="8334063" y="1939636"/>
            <a:chExt cx="2084555" cy="2153449"/>
          </a:xfrm>
        </p:grpSpPr>
        <p:sp>
          <p:nvSpPr>
            <p:cNvPr id="1048825" name="椭圆 35"/>
            <p:cNvSpPr/>
            <p:nvPr/>
          </p:nvSpPr>
          <p:spPr>
            <a:xfrm>
              <a:off x="8334063" y="1939636"/>
              <a:ext cx="2084555" cy="2153449"/>
            </a:xfrm>
            <a:prstGeom prst="ellipse"/>
            <a:gradFill>
              <a:gsLst>
                <a:gs pos="0">
                  <a:srgbClr val="87082E"/>
                </a:gs>
                <a:gs pos="100000">
                  <a:srgbClr val="C51F2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826" name="Freeform 105"/>
            <p:cNvSpPr>
              <a:spLocks noEditPoints="1"/>
            </p:cNvSpPr>
            <p:nvPr/>
          </p:nvSpPr>
          <p:spPr bwMode="auto">
            <a:xfrm>
              <a:off x="8989433" y="2559910"/>
              <a:ext cx="842381" cy="857604"/>
            </a:xfrm>
            <a:custGeom>
              <a:av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dirty="0" sz="2665"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>
    <p:cut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椭圆 3"/>
          <p:cNvSpPr/>
          <p:nvPr/>
        </p:nvSpPr>
        <p:spPr>
          <a:xfrm>
            <a:off x="1326812" y="1571638"/>
            <a:ext cx="3284115" cy="3284115"/>
          </a:xfrm>
          <a:prstGeom prst="ellipse"/>
          <a:noFill/>
          <a:ln w="57150"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grpSp>
        <p:nvGrpSpPr>
          <p:cNvPr id="46" name="组合 5"/>
          <p:cNvGrpSpPr/>
          <p:nvPr/>
        </p:nvGrpSpPr>
        <p:grpSpPr>
          <a:xfrm>
            <a:off x="6899637" y="1378234"/>
            <a:ext cx="3397456" cy="649834"/>
            <a:chOff x="7220041" y="2128611"/>
            <a:chExt cx="3471129" cy="649834"/>
          </a:xfrm>
        </p:grpSpPr>
        <p:sp>
          <p:nvSpPr>
            <p:cNvPr id="1048609" name="文本框 6"/>
            <p:cNvSpPr txBox="1"/>
            <p:nvPr/>
          </p:nvSpPr>
          <p:spPr>
            <a:xfrm>
              <a:off x="7989362" y="2132114"/>
              <a:ext cx="2701808" cy="646331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dirty="0" sz="3600" 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介绍</a:t>
              </a:r>
              <a:endParaRPr altLang="en-US" dirty="0" sz="36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10" name="文本框 7"/>
            <p:cNvSpPr txBox="1"/>
            <p:nvPr/>
          </p:nvSpPr>
          <p:spPr>
            <a:xfrm>
              <a:off x="7220041" y="2128611"/>
              <a:ext cx="417195" cy="646331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sz="3600" 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47" name="组合 9"/>
          <p:cNvGrpSpPr/>
          <p:nvPr/>
        </p:nvGrpSpPr>
        <p:grpSpPr>
          <a:xfrm>
            <a:off x="6899637" y="2560462"/>
            <a:ext cx="3380623" cy="646331"/>
            <a:chOff x="7220041" y="3006965"/>
            <a:chExt cx="3380623" cy="646331"/>
          </a:xfrm>
        </p:grpSpPr>
        <p:sp>
          <p:nvSpPr>
            <p:cNvPr id="1048611" name="文本框 10"/>
            <p:cNvSpPr txBox="1"/>
            <p:nvPr/>
          </p:nvSpPr>
          <p:spPr>
            <a:xfrm>
              <a:off x="7973034" y="3006965"/>
              <a:ext cx="2627630" cy="64516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sz="3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SiNE</a:t>
              </a:r>
              <a:r>
                <a:rPr altLang="en-US" dirty="0" sz="3600" lang="zh-CN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框架</a:t>
              </a:r>
              <a:endParaRPr altLang="en-US" dirty="0" sz="36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12" name="文本框 11"/>
            <p:cNvSpPr txBox="1"/>
            <p:nvPr/>
          </p:nvSpPr>
          <p:spPr>
            <a:xfrm>
              <a:off x="7220041" y="3006965"/>
              <a:ext cx="417195" cy="646331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sz="3600" 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48" name="组合 13"/>
          <p:cNvGrpSpPr/>
          <p:nvPr/>
        </p:nvGrpSpPr>
        <p:grpSpPr>
          <a:xfrm>
            <a:off x="6899637" y="4839862"/>
            <a:ext cx="3420745" cy="661051"/>
            <a:chOff x="7220041" y="4752729"/>
            <a:chExt cx="3420745" cy="661051"/>
          </a:xfrm>
        </p:grpSpPr>
        <p:sp>
          <p:nvSpPr>
            <p:cNvPr id="1048613" name="文本框 14"/>
            <p:cNvSpPr txBox="1"/>
            <p:nvPr/>
          </p:nvSpPr>
          <p:spPr>
            <a:xfrm>
              <a:off x="8013156" y="4768620"/>
              <a:ext cx="2627630" cy="64516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dirty="0" sz="3600" lang="zh-CN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结论</a:t>
              </a:r>
            </a:p>
          </p:txBody>
        </p:sp>
        <p:sp>
          <p:nvSpPr>
            <p:cNvPr id="1048614" name="文本框 15"/>
            <p:cNvSpPr txBox="1"/>
            <p:nvPr/>
          </p:nvSpPr>
          <p:spPr>
            <a:xfrm>
              <a:off x="7220041" y="4752729"/>
              <a:ext cx="417195" cy="646331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sz="3600" 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</a:t>
              </a:r>
            </a:p>
          </p:txBody>
        </p:sp>
      </p:grpSp>
      <p:grpSp>
        <p:nvGrpSpPr>
          <p:cNvPr id="49" name="组合 17"/>
          <p:cNvGrpSpPr/>
          <p:nvPr/>
        </p:nvGrpSpPr>
        <p:grpSpPr>
          <a:xfrm>
            <a:off x="6899637" y="3679452"/>
            <a:ext cx="3420745" cy="646341"/>
            <a:chOff x="7220041" y="3830401"/>
            <a:chExt cx="3420745" cy="646341"/>
          </a:xfrm>
        </p:grpSpPr>
        <p:sp>
          <p:nvSpPr>
            <p:cNvPr id="1048615" name="文本框 18"/>
            <p:cNvSpPr txBox="1"/>
            <p:nvPr/>
          </p:nvSpPr>
          <p:spPr>
            <a:xfrm>
              <a:off x="8013156" y="3830401"/>
              <a:ext cx="2627630" cy="64516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dirty="0" sz="3600" lang="zh-CN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实验</a:t>
              </a:r>
            </a:p>
          </p:txBody>
        </p:sp>
        <p:sp>
          <p:nvSpPr>
            <p:cNvPr id="1048616" name="文本框 19"/>
            <p:cNvSpPr txBox="1"/>
            <p:nvPr/>
          </p:nvSpPr>
          <p:spPr>
            <a:xfrm>
              <a:off x="7220041" y="3830411"/>
              <a:ext cx="417195" cy="646331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dirty="0" sz="3600" 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1048617" name="矩形 21"/>
          <p:cNvSpPr/>
          <p:nvPr/>
        </p:nvSpPr>
        <p:spPr>
          <a:xfrm flipH="1">
            <a:off x="10891291" y="5114917"/>
            <a:ext cx="353943" cy="1841541"/>
          </a:xfrm>
          <a:prstGeom prst="rect"/>
        </p:spPr>
        <p:txBody>
          <a:bodyPr bIns="34290" lIns="68580" rIns="68580" tIns="34290" vert="eaVert" wrap="square">
            <a:spAutoFit/>
          </a:bodyPr>
          <a:p>
            <a:r>
              <a:rPr altLang="zh-CN" dirty="0" sz="1400" lang="en-US" spc="225">
                <a:solidFill>
                  <a:srgbClr val="292929"/>
                </a:solidFill>
                <a:cs typeface="+mn-ea"/>
                <a:sym typeface="+mn-lt"/>
              </a:rPr>
              <a:t>CONTENT</a:t>
            </a:r>
            <a:endParaRPr dirty="0" sz="1400" spc="225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048618" name="矩形 22"/>
          <p:cNvSpPr/>
          <p:nvPr/>
        </p:nvSpPr>
        <p:spPr>
          <a:xfrm flipH="1">
            <a:off x="11019730" y="6219043"/>
            <a:ext cx="97066" cy="601579"/>
          </a:xfrm>
          <a:prstGeom prst="rect"/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19" name="圆: 空心 24"/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20" name="圆: 空心 25"/>
          <p:cNvSpPr/>
          <p:nvPr/>
        </p:nvSpPr>
        <p:spPr>
          <a:xfrm>
            <a:off x="4869840" y="4845010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21" name="圆: 空心 26"/>
          <p:cNvSpPr/>
          <p:nvPr/>
        </p:nvSpPr>
        <p:spPr>
          <a:xfrm>
            <a:off x="4997877" y="4889467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22" name="圆: 空心 28"/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23" name="圆: 空心 29"/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24" name="圆: 空心 30"/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25" name="圆: 空心 31"/>
          <p:cNvSpPr/>
          <p:nvPr/>
        </p:nvSpPr>
        <p:spPr>
          <a:xfrm>
            <a:off x="5981020" y="723544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26" name="圆: 空心 32"/>
          <p:cNvSpPr/>
          <p:nvPr/>
        </p:nvSpPr>
        <p:spPr>
          <a:xfrm>
            <a:off x="11886697" y="2511993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27" name="圆: 空心 33"/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28" name="椭圆 35"/>
          <p:cNvSpPr/>
          <p:nvPr/>
        </p:nvSpPr>
        <p:spPr>
          <a:xfrm>
            <a:off x="10280260" y="4101522"/>
            <a:ext cx="114300" cy="114300"/>
          </a:xfrm>
          <a:prstGeom prst="ellipse"/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29" name="椭圆 1"/>
          <p:cNvSpPr/>
          <p:nvPr/>
        </p:nvSpPr>
        <p:spPr>
          <a:xfrm>
            <a:off x="2557458" y="2102778"/>
            <a:ext cx="2221834" cy="2221834"/>
          </a:xfrm>
          <a:prstGeom prst="ellipse"/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30" name="文本框 23"/>
          <p:cNvSpPr txBox="1"/>
          <p:nvPr/>
        </p:nvSpPr>
        <p:spPr>
          <a:xfrm>
            <a:off x="1960960" y="2668492"/>
            <a:ext cx="3942497" cy="83099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dirty="0" sz="4800" lang="zh-CN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  <a:sym typeface="+mn-lt"/>
              </a:rPr>
              <a:t>目录</a:t>
            </a:r>
            <a:r>
              <a:rPr altLang="zh-CN" b="1" dirty="0" sz="4800" lang="en-US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  <a:sym typeface="+mn-lt"/>
              </a:rPr>
              <a:t>/content</a:t>
            </a:r>
            <a:endParaRPr altLang="en-US" b="1" dirty="0" sz="4800" lang="zh-CN">
              <a:gradFill>
                <a:gsLst>
                  <a:gs pos="2655">
                    <a:srgbClr val="83062E"/>
                  </a:gs>
                  <a:gs pos="53000">
                    <a:srgbClr val="C51F2D"/>
                  </a:gs>
                  <a:gs pos="100000">
                    <a:srgbClr val="83062E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7"/>
                                        <p:tgtEl>
                                          <p:spTgt spid="104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830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831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832" name="文本框 6"/>
          <p:cNvSpPr txBox="1"/>
          <p:nvPr/>
        </p:nvSpPr>
        <p:spPr>
          <a:xfrm>
            <a:off x="1024994" y="249580"/>
            <a:ext cx="2053767" cy="584775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维度</a:t>
            </a:r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影响</a:t>
            </a:r>
            <a:endParaRPr altLang="en-US" dirty="0" sz="32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5" name="组合 1"/>
          <p:cNvGrpSpPr/>
          <p:nvPr/>
        </p:nvGrpSpPr>
        <p:grpSpPr>
          <a:xfrm>
            <a:off x="1745209" y="5005326"/>
            <a:ext cx="613336" cy="616368"/>
            <a:chOff x="8334063" y="1939636"/>
            <a:chExt cx="2084555" cy="2153449"/>
          </a:xfrm>
        </p:grpSpPr>
        <p:sp>
          <p:nvSpPr>
            <p:cNvPr id="1048833" name="椭圆 38"/>
            <p:cNvSpPr/>
            <p:nvPr/>
          </p:nvSpPr>
          <p:spPr>
            <a:xfrm>
              <a:off x="8334063" y="1939636"/>
              <a:ext cx="2084555" cy="2153449"/>
            </a:xfrm>
            <a:prstGeom prst="ellipse"/>
            <a:gradFill>
              <a:gsLst>
                <a:gs pos="0">
                  <a:srgbClr val="87082E"/>
                </a:gs>
                <a:gs pos="100000">
                  <a:srgbClr val="C51F2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834" name="Freeform 105"/>
            <p:cNvSpPr>
              <a:spLocks noEditPoints="1"/>
            </p:cNvSpPr>
            <p:nvPr/>
          </p:nvSpPr>
          <p:spPr bwMode="auto">
            <a:xfrm>
              <a:off x="8989433" y="2559910"/>
              <a:ext cx="842381" cy="857604"/>
            </a:xfrm>
            <a:custGeom>
              <a:av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dirty="0" sz="2665" lang="en-US">
                <a:cs typeface="+mn-ea"/>
                <a:sym typeface="+mn-lt"/>
              </a:endParaRPr>
            </a:p>
          </p:txBody>
        </p:sp>
      </p:grpSp>
      <p:pic>
        <p:nvPicPr>
          <p:cNvPr id="2097175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05506" y="1160128"/>
            <a:ext cx="7043293" cy="3581335"/>
          </a:xfrm>
          <a:prstGeom prst="rect"/>
        </p:spPr>
      </p:pic>
      <p:sp>
        <p:nvSpPr>
          <p:cNvPr id="1048835" name="文本框 7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2621504" y="4959922"/>
            <a:ext cx="7320782" cy="1135054"/>
          </a:xfrm>
          <a:prstGeom prst="rect"/>
          <a:blipFill>
            <a:blip xmlns:r="http://schemas.openxmlformats.org/officeDocument/2006/relationships" r:embed="rId2"/>
            <a:stretch>
              <a:fillRect l="-1249" r="-5495" b="-11828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839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840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841" name="文本框 6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024994" y="249580"/>
            <a:ext cx="2593723" cy="1077218"/>
          </a:xfrm>
          <a:prstGeom prst="rect"/>
          <a:blipFill>
            <a:blip xmlns:r="http://schemas.openxmlformats.org/officeDocument/2006/relationships" r:embed="rId1"/>
            <a:stretch>
              <a:fillRect l="-5869" t="-7345" r="-5399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pic>
        <p:nvPicPr>
          <p:cNvPr id="2097176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167" y="1189759"/>
            <a:ext cx="6513719" cy="3274055"/>
          </a:xfrm>
          <a:prstGeom prst="rect"/>
        </p:spPr>
      </p:pic>
      <p:grpSp>
        <p:nvGrpSpPr>
          <p:cNvPr id="130" name="组合 40"/>
          <p:cNvGrpSpPr/>
          <p:nvPr/>
        </p:nvGrpSpPr>
        <p:grpSpPr>
          <a:xfrm>
            <a:off x="1380130" y="4629165"/>
            <a:ext cx="613336" cy="616368"/>
            <a:chOff x="8334063" y="1939636"/>
            <a:chExt cx="2084555" cy="2153449"/>
          </a:xfrm>
        </p:grpSpPr>
        <p:sp>
          <p:nvSpPr>
            <p:cNvPr id="1048842" name="椭圆 41"/>
            <p:cNvSpPr/>
            <p:nvPr/>
          </p:nvSpPr>
          <p:spPr>
            <a:xfrm>
              <a:off x="8334063" y="1939636"/>
              <a:ext cx="2084555" cy="2153449"/>
            </a:xfrm>
            <a:prstGeom prst="ellipse"/>
            <a:gradFill>
              <a:gsLst>
                <a:gs pos="0">
                  <a:srgbClr val="87082E"/>
                </a:gs>
                <a:gs pos="100000">
                  <a:srgbClr val="C51F2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843" name="Freeform 105"/>
            <p:cNvSpPr>
              <a:spLocks noEditPoints="1"/>
            </p:cNvSpPr>
            <p:nvPr/>
          </p:nvSpPr>
          <p:spPr bwMode="auto">
            <a:xfrm>
              <a:off x="8989433" y="2559910"/>
              <a:ext cx="842381" cy="857604"/>
            </a:xfrm>
            <a:custGeom>
              <a:av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dirty="0" sz="2665" lang="en-US">
                <a:cs typeface="+mn-ea"/>
                <a:sym typeface="+mn-lt"/>
              </a:endParaRPr>
            </a:p>
          </p:txBody>
        </p:sp>
      </p:grpSp>
      <p:sp>
        <p:nvSpPr>
          <p:cNvPr id="1048844" name="文本框 4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2193994" y="4585354"/>
            <a:ext cx="9813280" cy="1976054"/>
          </a:xfrm>
          <a:prstGeom prst="rect"/>
          <a:blipFill>
            <a:blip xmlns:r="http://schemas.openxmlformats.org/officeDocument/2006/relationships" r:embed="rId3"/>
            <a:stretch>
              <a:fillRect l="-683" b="-1852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pic>
        <p:nvPicPr>
          <p:cNvPr id="2097177" name="图片 37"/>
          <p:cNvPicPr>
            <a:picLocks noChangeAspect="1"/>
          </p:cNvPicPr>
          <p:nvPr/>
        </p:nvPicPr>
        <p:blipFill>
          <a:blip xmlns:r="http://schemas.openxmlformats.org/officeDocument/2006/relationships"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0975" y="4740974"/>
            <a:ext cx="3315381" cy="376922"/>
          </a:xfrm>
          <a:prstGeom prst="rect"/>
        </p:spPr>
      </p:pic>
    </p:spTree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0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848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849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850" name="文本框 6"/>
          <p:cNvSpPr txBox="1"/>
          <p:nvPr/>
        </p:nvSpPr>
        <p:spPr>
          <a:xfrm>
            <a:off x="1024994" y="249580"/>
            <a:ext cx="2122697" cy="584775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32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层数</a:t>
            </a:r>
            <a:r>
              <a:rPr altLang="zh-CN" dirty="0" sz="3200"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</a:t>
            </a:r>
            <a:r>
              <a:rPr altLang="en-US" dirty="0" sz="32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影响</a:t>
            </a:r>
            <a:endParaRPr altLang="en-US" dirty="0" sz="32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97178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8545" y="1717011"/>
            <a:ext cx="6967332" cy="2161350"/>
          </a:xfrm>
          <a:prstGeom prst="rect"/>
        </p:spPr>
      </p:pic>
      <p:grpSp>
        <p:nvGrpSpPr>
          <p:cNvPr id="135" name="组合 9"/>
          <p:cNvGrpSpPr/>
          <p:nvPr/>
        </p:nvGrpSpPr>
        <p:grpSpPr>
          <a:xfrm>
            <a:off x="1745209" y="4468298"/>
            <a:ext cx="613336" cy="616368"/>
            <a:chOff x="8334063" y="1939636"/>
            <a:chExt cx="2084555" cy="2153449"/>
          </a:xfrm>
        </p:grpSpPr>
        <p:sp>
          <p:nvSpPr>
            <p:cNvPr id="1048851" name="椭圆 10"/>
            <p:cNvSpPr/>
            <p:nvPr/>
          </p:nvSpPr>
          <p:spPr>
            <a:xfrm>
              <a:off x="8334063" y="1939636"/>
              <a:ext cx="2084555" cy="2153449"/>
            </a:xfrm>
            <a:prstGeom prst="ellipse"/>
            <a:gradFill>
              <a:gsLst>
                <a:gs pos="0">
                  <a:srgbClr val="87082E"/>
                </a:gs>
                <a:gs pos="100000">
                  <a:srgbClr val="C51F2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852" name="Freeform 105"/>
            <p:cNvSpPr>
              <a:spLocks noEditPoints="1"/>
            </p:cNvSpPr>
            <p:nvPr/>
          </p:nvSpPr>
          <p:spPr bwMode="auto">
            <a:xfrm>
              <a:off x="8989433" y="2559910"/>
              <a:ext cx="842381" cy="857604"/>
            </a:xfrm>
            <a:custGeom>
              <a:av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dirty="0" sz="2665" lang="en-US">
                <a:cs typeface="+mn-ea"/>
                <a:sym typeface="+mn-lt"/>
              </a:endParaRPr>
            </a:p>
          </p:txBody>
        </p:sp>
      </p:grpSp>
      <p:sp>
        <p:nvSpPr>
          <p:cNvPr id="1048853" name="文本框 1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2621504" y="4422894"/>
            <a:ext cx="7320782" cy="1754326"/>
          </a:xfrm>
          <a:prstGeom prst="rect"/>
          <a:blipFill>
            <a:blip xmlns:r="http://schemas.openxmlformats.org/officeDocument/2006/relationships" r:embed="rId2"/>
            <a:stretch>
              <a:fillRect l="-1249" r="-5495" b="-3833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文本框 1"/>
          <p:cNvSpPr txBox="1"/>
          <p:nvPr/>
        </p:nvSpPr>
        <p:spPr>
          <a:xfrm>
            <a:off x="3911906" y="2514975"/>
            <a:ext cx="4342614" cy="12090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dirty="0" sz="7500" lang="zh-CN" smtClean="0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  <a:sym typeface="+mn-lt"/>
              </a:rPr>
              <a:t>结论</a:t>
            </a:r>
            <a:endParaRPr altLang="en-US" b="1" dirty="0" sz="7500" lang="zh-CN">
              <a:gradFill>
                <a:gsLst>
                  <a:gs pos="2655">
                    <a:srgbClr val="83062E"/>
                  </a:gs>
                  <a:gs pos="53000">
                    <a:srgbClr val="C51F2D"/>
                  </a:gs>
                  <a:gs pos="100000">
                    <a:srgbClr val="83062E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48858" name="文本框 3"/>
          <p:cNvSpPr txBox="1"/>
          <p:nvPr/>
        </p:nvSpPr>
        <p:spPr>
          <a:xfrm>
            <a:off x="5379076" y="1820743"/>
            <a:ext cx="1433848" cy="461665"/>
          </a:xfrm>
          <a:prstGeom prst="rect"/>
          <a:noFill/>
          <a:ln>
            <a:solidFill>
              <a:schemeClr val="bg1">
                <a:lumMod val="50000"/>
              </a:schemeClr>
            </a:solidFill>
          </a:ln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altLang="zh-CN" dirty="0" lang="en-US">
                <a:sym typeface="+mn-lt"/>
              </a:rPr>
              <a:t>  Part 04  </a:t>
            </a:r>
          </a:p>
        </p:txBody>
      </p:sp>
      <p:sp>
        <p:nvSpPr>
          <p:cNvPr id="1048859" name="圆: 空心 11"/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860" name="圆: 空心 12"/>
          <p:cNvSpPr/>
          <p:nvPr/>
        </p:nvSpPr>
        <p:spPr>
          <a:xfrm>
            <a:off x="3834319" y="1065603"/>
            <a:ext cx="264153" cy="264153"/>
          </a:xfrm>
          <a:prstGeom prst="donut">
            <a:avLst>
              <a:gd name="adj" fmla="val 170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861" name="圆: 空心 13"/>
          <p:cNvSpPr/>
          <p:nvPr/>
        </p:nvSpPr>
        <p:spPr>
          <a:xfrm>
            <a:off x="11838438" y="1855482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862" name="圆: 空心 14"/>
          <p:cNvSpPr/>
          <p:nvPr/>
        </p:nvSpPr>
        <p:spPr>
          <a:xfrm>
            <a:off x="9301163" y="5115471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863" name="圆: 空心 15"/>
          <p:cNvSpPr/>
          <p:nvPr/>
        </p:nvSpPr>
        <p:spPr>
          <a:xfrm>
            <a:off x="9429200" y="5159928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864" name="圆: 空心 16"/>
          <p:cNvSpPr/>
          <p:nvPr/>
        </p:nvSpPr>
        <p:spPr>
          <a:xfrm>
            <a:off x="8369139" y="5440740"/>
            <a:ext cx="857535" cy="857535"/>
          </a:xfrm>
          <a:prstGeom prst="donut">
            <a:avLst>
              <a:gd name="adj" fmla="val 91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865" name="圆: 空心 17"/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866" name="圆: 空心 18"/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867" name="圆: 空心 19"/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868" name="圆: 空心 20"/>
          <p:cNvSpPr/>
          <p:nvPr/>
        </p:nvSpPr>
        <p:spPr>
          <a:xfrm>
            <a:off x="5981020" y="723544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869" name="圆: 空心 22"/>
          <p:cNvSpPr/>
          <p:nvPr/>
        </p:nvSpPr>
        <p:spPr>
          <a:xfrm>
            <a:off x="11794990" y="4366354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870" name="圆: 空心 24"/>
          <p:cNvSpPr/>
          <p:nvPr/>
        </p:nvSpPr>
        <p:spPr>
          <a:xfrm>
            <a:off x="10101265" y="1659719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871" name="圆: 空心 25"/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872" name="圆: 空心 26"/>
          <p:cNvSpPr/>
          <p:nvPr/>
        </p:nvSpPr>
        <p:spPr>
          <a:xfrm>
            <a:off x="3004357" y="5500923"/>
            <a:ext cx="264153" cy="264153"/>
          </a:xfrm>
          <a:prstGeom prst="donut">
            <a:avLst>
              <a:gd name="adj" fmla="val 17036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873" name="椭圆 27"/>
          <p:cNvSpPr/>
          <p:nvPr/>
        </p:nvSpPr>
        <p:spPr>
          <a:xfrm>
            <a:off x="10564586" y="4140159"/>
            <a:ext cx="114300" cy="114300"/>
          </a:xfrm>
          <a:prstGeom prst="ellipse"/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874" name="椭圆 28"/>
          <p:cNvSpPr/>
          <p:nvPr/>
        </p:nvSpPr>
        <p:spPr>
          <a:xfrm>
            <a:off x="1779816" y="2180538"/>
            <a:ext cx="201080" cy="201080"/>
          </a:xfrm>
          <a:prstGeom prst="ellipse"/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875" name="箭头: V 形 31"/>
          <p:cNvSpPr/>
          <p:nvPr/>
        </p:nvSpPr>
        <p:spPr>
          <a:xfrm rot="5400000">
            <a:off x="6007132" y="5057183"/>
            <a:ext cx="177734" cy="288471"/>
          </a:xfrm>
          <a:prstGeom prst="chevron">
            <a:avLst>
              <a:gd name="adj" fmla="val 8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879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880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3" name="组合 14"/>
          <p:cNvGrpSpPr/>
          <p:nvPr/>
        </p:nvGrpSpPr>
        <p:grpSpPr>
          <a:xfrm>
            <a:off x="2049154" y="2261243"/>
            <a:ext cx="10711156" cy="3681768"/>
            <a:chOff x="1480844" y="1797150"/>
            <a:chExt cx="10711156" cy="3681768"/>
          </a:xfrm>
        </p:grpSpPr>
        <p:cxnSp>
          <p:nvCxnSpPr>
            <p:cNvPr id="3145728" name="直接连接符 15"/>
            <p:cNvCxnSpPr>
              <a:cxnSpLocks/>
            </p:cNvCxnSpPr>
            <p:nvPr/>
          </p:nvCxnSpPr>
          <p:spPr>
            <a:xfrm>
              <a:off x="1480844" y="1797150"/>
              <a:ext cx="1517548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直接连接符 16"/>
            <p:cNvCxnSpPr>
              <a:cxnSpLocks/>
            </p:cNvCxnSpPr>
            <p:nvPr/>
          </p:nvCxnSpPr>
          <p:spPr>
            <a:xfrm>
              <a:off x="9701213" y="4611383"/>
              <a:ext cx="2190750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连接符 17"/>
            <p:cNvCxnSpPr>
              <a:cxnSpLocks/>
            </p:cNvCxnSpPr>
            <p:nvPr/>
          </p:nvCxnSpPr>
          <p:spPr>
            <a:xfrm>
              <a:off x="9586913" y="4750978"/>
              <a:ext cx="2409825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直接连接符 18"/>
            <p:cNvCxnSpPr>
              <a:cxnSpLocks/>
            </p:cNvCxnSpPr>
            <p:nvPr/>
          </p:nvCxnSpPr>
          <p:spPr>
            <a:xfrm>
              <a:off x="9525000" y="4885919"/>
              <a:ext cx="2514600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直接连接符 19"/>
            <p:cNvCxnSpPr>
              <a:cxnSpLocks/>
            </p:cNvCxnSpPr>
            <p:nvPr/>
          </p:nvCxnSpPr>
          <p:spPr>
            <a:xfrm>
              <a:off x="9482138" y="5028794"/>
              <a:ext cx="2633662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直接连接符 20"/>
            <p:cNvCxnSpPr>
              <a:cxnSpLocks/>
            </p:cNvCxnSpPr>
            <p:nvPr/>
          </p:nvCxnSpPr>
          <p:spPr>
            <a:xfrm>
              <a:off x="9439279" y="5176432"/>
              <a:ext cx="2714621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直接连接符 21"/>
            <p:cNvCxnSpPr>
              <a:cxnSpLocks/>
            </p:cNvCxnSpPr>
            <p:nvPr/>
          </p:nvCxnSpPr>
          <p:spPr>
            <a:xfrm>
              <a:off x="9420225" y="5328832"/>
              <a:ext cx="2752725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5" name="直接连接符 22"/>
            <p:cNvCxnSpPr>
              <a:cxnSpLocks/>
            </p:cNvCxnSpPr>
            <p:nvPr/>
          </p:nvCxnSpPr>
          <p:spPr>
            <a:xfrm>
              <a:off x="9396414" y="5478917"/>
              <a:ext cx="2795586" cy="1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97179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4317" y="1973944"/>
            <a:ext cx="7226117" cy="2005012"/>
          </a:xfrm>
          <a:prstGeom prst="rect"/>
        </p:spPr>
      </p:pic>
      <p:sp>
        <p:nvSpPr>
          <p:cNvPr id="1048881" name="文本框 23"/>
          <p:cNvSpPr txBox="1"/>
          <p:nvPr/>
        </p:nvSpPr>
        <p:spPr>
          <a:xfrm>
            <a:off x="1024994" y="249580"/>
            <a:ext cx="21894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Case study</a:t>
            </a:r>
            <a:endParaRPr altLang="en-US" dirty="0" sz="32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82" name="矩形 7"/>
          <p:cNvSpPr/>
          <p:nvPr/>
        </p:nvSpPr>
        <p:spPr>
          <a:xfrm>
            <a:off x="2244047" y="4266255"/>
            <a:ext cx="8699724" cy="1920239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2000"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After embedding, nodes </a:t>
            </a:r>
            <a:r>
              <a:rPr altLang="zh-CN" dirty="0" sz="2000" lang="en-US">
                <a:latin typeface="Cambria Math" panose="02040503050406030204" pitchFamily="18" charset="0"/>
                <a:ea typeface="Cambria Math" panose="02040503050406030204" pitchFamily="18" charset="0"/>
              </a:rPr>
              <a:t>are indeed closer to their friends (positive </a:t>
            </a:r>
            <a:r>
              <a:rPr altLang="zh-CN" dirty="0" sz="2000"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link)  than </a:t>
            </a:r>
            <a:r>
              <a:rPr altLang="zh-CN" dirty="0" sz="2000" lang="en-US">
                <a:latin typeface="Cambria Math" panose="02040503050406030204" pitchFamily="18" charset="0"/>
                <a:ea typeface="Cambria Math" panose="02040503050406030204" pitchFamily="18" charset="0"/>
              </a:rPr>
              <a:t>their foes (negative link</a:t>
            </a:r>
            <a:r>
              <a:rPr altLang="zh-CN" dirty="0" sz="2000"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),  </a:t>
            </a:r>
            <a:r>
              <a:rPr altLang="zh-CN" dirty="0" sz="2000" lang="en-US">
                <a:latin typeface="Cambria Math" panose="02040503050406030204" pitchFamily="18" charset="0"/>
                <a:ea typeface="Cambria Math" panose="02040503050406030204" pitchFamily="18" charset="0"/>
              </a:rPr>
              <a:t>which suggests that </a:t>
            </a:r>
            <a:r>
              <a:rPr altLang="zh-CN" dirty="0" sz="2000"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the  embedding </a:t>
            </a:r>
            <a:r>
              <a:rPr altLang="zh-CN" dirty="0" sz="2000" lang="en-US">
                <a:latin typeface="Cambria Math" panose="02040503050406030204" pitchFamily="18" charset="0"/>
                <a:ea typeface="Cambria Math" panose="02040503050406030204" pitchFamily="18" charset="0"/>
              </a:rPr>
              <a:t>from </a:t>
            </a:r>
            <a:r>
              <a:rPr altLang="zh-CN" dirty="0" sz="2000" lang="en-US" err="1">
                <a:latin typeface="Cambria Math" panose="02040503050406030204" pitchFamily="18" charset="0"/>
                <a:ea typeface="Cambria Math" panose="02040503050406030204" pitchFamily="18" charset="0"/>
              </a:rPr>
              <a:t>SiNE</a:t>
            </a:r>
            <a:r>
              <a:rPr altLang="zh-CN" dirty="0" sz="2000" lang="en-US">
                <a:latin typeface="Cambria Math" panose="02040503050406030204" pitchFamily="18" charset="0"/>
                <a:ea typeface="Cambria Math" panose="02040503050406030204" pitchFamily="18" charset="0"/>
              </a:rPr>
              <a:t> can perverse the principle suggested by the extended structural balance theory.</a:t>
            </a:r>
            <a:endParaRPr altLang="en-US" dirty="0" sz="2000" lang="zh-CN">
              <a:latin typeface="Cambria Math" panose="02040503050406030204" pitchFamily="18" charset="0"/>
            </a:endParaRPr>
          </a:p>
        </p:txBody>
      </p:sp>
      <p:sp>
        <p:nvSpPr>
          <p:cNvPr id="1048883" name="Freeform 135"/>
          <p:cNvSpPr>
            <a:spLocks noEditPoints="1"/>
          </p:cNvSpPr>
          <p:nvPr/>
        </p:nvSpPr>
        <p:spPr bwMode="auto">
          <a:xfrm>
            <a:off x="1411403" y="4266255"/>
            <a:ext cx="637751" cy="597386"/>
          </a:xfrm>
          <a:custGeom>
            <a:av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anchor="t" anchorCtr="0" bIns="60960" compatLnSpc="1" lIns="121920" numCol="1" rIns="121920" tIns="60960" vert="horz" wrap="square">
            <a:prstTxWarp prst="textNoShape"/>
          </a:bodyPr>
          <a:p>
            <a:endParaRPr dirty="0" sz="2400" lang="en-US">
              <a:cs typeface="+mn-ea"/>
              <a:sym typeface="+mn-lt"/>
            </a:endParaRP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887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888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889" name="文本框 6"/>
          <p:cNvSpPr txBox="1"/>
          <p:nvPr/>
        </p:nvSpPr>
        <p:spPr>
          <a:xfrm>
            <a:off x="1024994" y="249580"/>
            <a:ext cx="21894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Case study</a:t>
            </a:r>
            <a:endParaRPr altLang="en-US" dirty="0" sz="32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48" name="组合 14"/>
          <p:cNvGrpSpPr/>
          <p:nvPr/>
        </p:nvGrpSpPr>
        <p:grpSpPr>
          <a:xfrm>
            <a:off x="2049154" y="2261243"/>
            <a:ext cx="10711156" cy="3681768"/>
            <a:chOff x="1480844" y="1797150"/>
            <a:chExt cx="10711156" cy="3681768"/>
          </a:xfrm>
        </p:grpSpPr>
        <p:cxnSp>
          <p:nvCxnSpPr>
            <p:cNvPr id="3145736" name="直接连接符 15"/>
            <p:cNvCxnSpPr>
              <a:cxnSpLocks/>
            </p:cNvCxnSpPr>
            <p:nvPr/>
          </p:nvCxnSpPr>
          <p:spPr>
            <a:xfrm>
              <a:off x="1480844" y="1797150"/>
              <a:ext cx="1517548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直接连接符 16"/>
            <p:cNvCxnSpPr>
              <a:cxnSpLocks/>
            </p:cNvCxnSpPr>
            <p:nvPr/>
          </p:nvCxnSpPr>
          <p:spPr>
            <a:xfrm>
              <a:off x="9701213" y="4611383"/>
              <a:ext cx="2190750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8" name="直接连接符 17"/>
            <p:cNvCxnSpPr>
              <a:cxnSpLocks/>
            </p:cNvCxnSpPr>
            <p:nvPr/>
          </p:nvCxnSpPr>
          <p:spPr>
            <a:xfrm>
              <a:off x="9586913" y="4750978"/>
              <a:ext cx="2409825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直接连接符 18"/>
            <p:cNvCxnSpPr>
              <a:cxnSpLocks/>
            </p:cNvCxnSpPr>
            <p:nvPr/>
          </p:nvCxnSpPr>
          <p:spPr>
            <a:xfrm>
              <a:off x="9525000" y="4885919"/>
              <a:ext cx="2514600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直接连接符 19"/>
            <p:cNvCxnSpPr>
              <a:cxnSpLocks/>
            </p:cNvCxnSpPr>
            <p:nvPr/>
          </p:nvCxnSpPr>
          <p:spPr>
            <a:xfrm>
              <a:off x="9482138" y="5028794"/>
              <a:ext cx="2633662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1" name="直接连接符 20"/>
            <p:cNvCxnSpPr>
              <a:cxnSpLocks/>
            </p:cNvCxnSpPr>
            <p:nvPr/>
          </p:nvCxnSpPr>
          <p:spPr>
            <a:xfrm>
              <a:off x="9439279" y="5176432"/>
              <a:ext cx="2714621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2" name="直接连接符 21"/>
            <p:cNvCxnSpPr>
              <a:cxnSpLocks/>
            </p:cNvCxnSpPr>
            <p:nvPr/>
          </p:nvCxnSpPr>
          <p:spPr>
            <a:xfrm>
              <a:off x="9420225" y="5328832"/>
              <a:ext cx="2752725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3" name="直接连接符 22"/>
            <p:cNvCxnSpPr>
              <a:cxnSpLocks/>
            </p:cNvCxnSpPr>
            <p:nvPr/>
          </p:nvCxnSpPr>
          <p:spPr>
            <a:xfrm>
              <a:off x="9396414" y="5478917"/>
              <a:ext cx="2795586" cy="1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97180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2889" y="1462575"/>
            <a:ext cx="5127625" cy="4528420"/>
          </a:xfrm>
          <a:prstGeom prst="rect"/>
        </p:spPr>
      </p:pic>
      <p:sp>
        <p:nvSpPr>
          <p:cNvPr id="1048890" name="矩形 83"/>
          <p:cNvSpPr/>
          <p:nvPr/>
        </p:nvSpPr>
        <p:spPr>
          <a:xfrm>
            <a:off x="6735066" y="1949585"/>
            <a:ext cx="5456934" cy="2910841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2200" lang="en-US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altLang="zh-CN" dirty="0" sz="2200"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length of </a:t>
            </a:r>
            <a:r>
              <a:rPr altLang="zh-CN" dirty="0" sz="2200" lang="en-US">
                <a:latin typeface="Cambria Math" panose="02040503050406030204" pitchFamily="18" charset="0"/>
                <a:ea typeface="Cambria Math" panose="02040503050406030204" pitchFamily="18" charset="0"/>
              </a:rPr>
              <a:t>the line </a:t>
            </a:r>
            <a:r>
              <a:rPr altLang="zh-CN" dirty="0" sz="2200"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represents </a:t>
            </a:r>
            <a:r>
              <a:rPr altLang="zh-CN" dirty="0" sz="2200" lang="en-US">
                <a:latin typeface="Cambria Math" panose="02040503050406030204" pitchFamily="18" charset="0"/>
                <a:ea typeface="Cambria Math" panose="02040503050406030204" pitchFamily="18" charset="0"/>
              </a:rPr>
              <a:t>the embedding distance of </a:t>
            </a:r>
            <a:r>
              <a:rPr altLang="zh-CN" dirty="0" sz="2200"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two nodes</a:t>
            </a:r>
            <a:r>
              <a:rPr altLang="zh-CN" dirty="0" sz="2200" lang="en-US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altLang="zh-CN" dirty="0" sz="2200" lang="en-US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altLang="zh-CN" dirty="0" sz="2200"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altLang="zh-CN" dirty="0" sz="2200"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Node </a:t>
            </a:r>
            <a:r>
              <a:rPr altLang="zh-CN" dirty="0" sz="2200" lang="en-US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altLang="zh-CN" dirty="0" sz="2200"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is likely </a:t>
            </a:r>
            <a:r>
              <a:rPr altLang="zh-CN" dirty="0" sz="2200" lang="en-US">
                <a:latin typeface="Cambria Math" panose="02040503050406030204" pitchFamily="18" charset="0"/>
                <a:ea typeface="Cambria Math" panose="02040503050406030204" pitchFamily="18" charset="0"/>
              </a:rPr>
              <a:t>to be closer to his/her friends than his/her foes.</a:t>
            </a:r>
            <a:r>
              <a:rPr altLang="zh-CN" dirty="0" sz="2200" lang="en-US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altLang="zh-CN" dirty="0" lang="en-US"/>
              <a:t/>
            </a:r>
            <a:br>
              <a:rPr altLang="zh-CN" dirty="0" lang="en-US"/>
            </a:br>
            <a:endParaRPr altLang="en-US" dirty="0" lang="zh-CN"/>
          </a:p>
        </p:txBody>
      </p:sp>
      <p:sp>
        <p:nvSpPr>
          <p:cNvPr id="1048891" name="Freeform 135"/>
          <p:cNvSpPr>
            <a:spLocks noEditPoints="1"/>
          </p:cNvSpPr>
          <p:nvPr/>
        </p:nvSpPr>
        <p:spPr bwMode="auto">
          <a:xfrm>
            <a:off x="5951294" y="2103882"/>
            <a:ext cx="637751" cy="597386"/>
          </a:xfrm>
          <a:custGeom>
            <a:av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anchor="t" anchorCtr="0" bIns="60960" compatLnSpc="1" lIns="121920" numCol="1" rIns="121920" tIns="60960" vert="horz" wrap="square">
            <a:prstTxWarp prst="textNoShape"/>
          </a:bodyPr>
          <a:p>
            <a:endParaRPr dirty="0" sz="2400" lang="en-US">
              <a:cs typeface="+mn-ea"/>
              <a:sym typeface="+mn-lt"/>
            </a:endParaRP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895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896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897" name="文本框 6"/>
          <p:cNvSpPr txBox="1"/>
          <p:nvPr/>
        </p:nvSpPr>
        <p:spPr>
          <a:xfrm>
            <a:off x="1024994" y="249580"/>
            <a:ext cx="1005403" cy="584775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结论</a:t>
            </a:r>
            <a:endParaRPr altLang="en-US" dirty="0" sz="32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3" name="组合 14"/>
          <p:cNvGrpSpPr/>
          <p:nvPr/>
        </p:nvGrpSpPr>
        <p:grpSpPr>
          <a:xfrm>
            <a:off x="2049154" y="2261243"/>
            <a:ext cx="10711156" cy="3681768"/>
            <a:chOff x="1480844" y="1797150"/>
            <a:chExt cx="10711156" cy="3681768"/>
          </a:xfrm>
        </p:grpSpPr>
        <p:cxnSp>
          <p:nvCxnSpPr>
            <p:cNvPr id="3145744" name="直接连接符 15"/>
            <p:cNvCxnSpPr>
              <a:cxnSpLocks/>
            </p:cNvCxnSpPr>
            <p:nvPr/>
          </p:nvCxnSpPr>
          <p:spPr>
            <a:xfrm>
              <a:off x="1480844" y="1797150"/>
              <a:ext cx="1517548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5" name="直接连接符 16"/>
            <p:cNvCxnSpPr>
              <a:cxnSpLocks/>
            </p:cNvCxnSpPr>
            <p:nvPr/>
          </p:nvCxnSpPr>
          <p:spPr>
            <a:xfrm>
              <a:off x="9701213" y="4611383"/>
              <a:ext cx="2190750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6" name="直接连接符 17"/>
            <p:cNvCxnSpPr>
              <a:cxnSpLocks/>
            </p:cNvCxnSpPr>
            <p:nvPr/>
          </p:nvCxnSpPr>
          <p:spPr>
            <a:xfrm>
              <a:off x="9586913" y="4750978"/>
              <a:ext cx="2409825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7" name="直接连接符 18"/>
            <p:cNvCxnSpPr>
              <a:cxnSpLocks/>
            </p:cNvCxnSpPr>
            <p:nvPr/>
          </p:nvCxnSpPr>
          <p:spPr>
            <a:xfrm>
              <a:off x="9525000" y="4885919"/>
              <a:ext cx="2514600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8" name="直接连接符 19"/>
            <p:cNvCxnSpPr>
              <a:cxnSpLocks/>
            </p:cNvCxnSpPr>
            <p:nvPr/>
          </p:nvCxnSpPr>
          <p:spPr>
            <a:xfrm>
              <a:off x="9482138" y="5028794"/>
              <a:ext cx="2633662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9" name="直接连接符 20"/>
            <p:cNvCxnSpPr>
              <a:cxnSpLocks/>
            </p:cNvCxnSpPr>
            <p:nvPr/>
          </p:nvCxnSpPr>
          <p:spPr>
            <a:xfrm>
              <a:off x="9439279" y="5176432"/>
              <a:ext cx="2714621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0" name="直接连接符 21"/>
            <p:cNvCxnSpPr>
              <a:cxnSpLocks/>
            </p:cNvCxnSpPr>
            <p:nvPr/>
          </p:nvCxnSpPr>
          <p:spPr>
            <a:xfrm>
              <a:off x="9420225" y="5328832"/>
              <a:ext cx="2752725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1" name="直接连接符 22"/>
            <p:cNvCxnSpPr>
              <a:cxnSpLocks/>
            </p:cNvCxnSpPr>
            <p:nvPr/>
          </p:nvCxnSpPr>
          <p:spPr>
            <a:xfrm>
              <a:off x="9396414" y="5478917"/>
              <a:ext cx="2795586" cy="1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898" name="矩形 83"/>
          <p:cNvSpPr/>
          <p:nvPr/>
        </p:nvSpPr>
        <p:spPr>
          <a:xfrm>
            <a:off x="1132114" y="1949585"/>
            <a:ext cx="11059886" cy="2910841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altLang="zh-CN" dirty="0" sz="2200" lang="en-US">
                <a:latin typeface="Cambria Math" panose="02040503050406030204" pitchFamily="18" charset="0"/>
                <a:ea typeface="Cambria Math" panose="02040503050406030204" pitchFamily="18" charset="0"/>
              </a:rPr>
              <a:t>Design an objective function for signed social network embedding guided by social theories;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altLang="zh-CN" dirty="0" sz="2200"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Propose </a:t>
            </a:r>
            <a:r>
              <a:rPr altLang="zh-CN" dirty="0" sz="2200" lang="en-US">
                <a:latin typeface="Cambria Math" panose="02040503050406030204" pitchFamily="18" charset="0"/>
                <a:ea typeface="Cambria Math" panose="02040503050406030204" pitchFamily="18" charset="0"/>
              </a:rPr>
              <a:t>a deep learning framework </a:t>
            </a:r>
            <a:r>
              <a:rPr altLang="zh-CN" dirty="0" sz="2200" lang="en-US" err="1">
                <a:latin typeface="Cambria Math" panose="02040503050406030204" pitchFamily="18" charset="0"/>
                <a:ea typeface="Cambria Math" panose="02040503050406030204" pitchFamily="18" charset="0"/>
              </a:rPr>
              <a:t>SiNE</a:t>
            </a:r>
            <a:r>
              <a:rPr altLang="zh-CN" dirty="0" sz="2200" lang="en-US">
                <a:latin typeface="Cambria Math" panose="02040503050406030204" pitchFamily="18" charset="0"/>
                <a:ea typeface="Cambria Math" panose="02040503050406030204" pitchFamily="18" charset="0"/>
              </a:rPr>
              <a:t> for </a:t>
            </a:r>
            <a:r>
              <a:rPr altLang="zh-CN" dirty="0" sz="2200"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signed network embedding;</a:t>
            </a:r>
            <a:endParaRPr altLang="zh-CN" dirty="0" sz="2200"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altLang="zh-CN" dirty="0" sz="2200"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Conduct </a:t>
            </a:r>
            <a:r>
              <a:rPr altLang="zh-CN" dirty="0" sz="2200" lang="en-US">
                <a:latin typeface="Cambria Math" panose="02040503050406030204" pitchFamily="18" charset="0"/>
                <a:ea typeface="Cambria Math" panose="02040503050406030204" pitchFamily="18" charset="0"/>
              </a:rPr>
              <a:t>experiments on two signed social </a:t>
            </a:r>
            <a:r>
              <a:rPr altLang="zh-CN" dirty="0" sz="2200"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networks  to </a:t>
            </a:r>
            <a:r>
              <a:rPr altLang="zh-CN" dirty="0" sz="2200" lang="en-US">
                <a:latin typeface="Cambria Math" panose="02040503050406030204" pitchFamily="18" charset="0"/>
                <a:ea typeface="Cambria Math" panose="02040503050406030204" pitchFamily="18" charset="0"/>
              </a:rPr>
              <a:t>demonstrate the </a:t>
            </a:r>
            <a:r>
              <a:rPr altLang="zh-CN" dirty="0" sz="2200"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effectiveness of </a:t>
            </a:r>
            <a:r>
              <a:rPr altLang="zh-CN" dirty="0" sz="2200" lang="en-US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SiNE</a:t>
            </a:r>
            <a:r>
              <a:rPr altLang="zh-CN" dirty="0" sz="2200" lang="en-US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altLang="zh-CN" dirty="0" lang="en-US"/>
              <a:t/>
            </a:r>
            <a:br>
              <a:rPr altLang="zh-CN" dirty="0" lang="en-US"/>
            </a:br>
            <a:endParaRPr altLang="en-US" dirty="0" lang="zh-CN"/>
          </a:p>
        </p:txBody>
      </p:sp>
    </p:spTree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文本框 1"/>
          <p:cNvSpPr txBox="1"/>
          <p:nvPr/>
        </p:nvSpPr>
        <p:spPr>
          <a:xfrm>
            <a:off x="2672443" y="2812661"/>
            <a:ext cx="6847114" cy="12090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dirty="0" sz="7500" lang="zh-CN" smtClean="0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  <a:sym typeface="+mn-lt"/>
              </a:rPr>
              <a:t>感谢观看</a:t>
            </a:r>
            <a:endParaRPr altLang="en-US" b="1" dirty="0" sz="7500" lang="zh-CN">
              <a:gradFill>
                <a:gsLst>
                  <a:gs pos="2655">
                    <a:srgbClr val="83062E"/>
                  </a:gs>
                  <a:gs pos="53000">
                    <a:srgbClr val="C51F2D"/>
                  </a:gs>
                  <a:gs pos="100000">
                    <a:srgbClr val="83062E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48903" name="文本框 3"/>
          <p:cNvSpPr txBox="1"/>
          <p:nvPr/>
        </p:nvSpPr>
        <p:spPr>
          <a:xfrm>
            <a:off x="2890837" y="2505587"/>
            <a:ext cx="6410326" cy="338554"/>
          </a:xfrm>
          <a:prstGeom prst="rect"/>
          <a:noFill/>
          <a:ln>
            <a:solidFill>
              <a:schemeClr val="bg1">
                <a:lumMod val="50000"/>
              </a:schemeClr>
            </a:solidFill>
          </a:ln>
        </p:spPr>
        <p:txBody>
          <a:bodyPr rtlCol="0" wrap="square">
            <a:spAutoFit/>
          </a:bodyPr>
          <a:p>
            <a:pPr algn="dist"/>
            <a:r>
              <a:rPr altLang="zh-CN" dirty="0" sz="1600" lang="en-US">
                <a:cs typeface="+mn-ea"/>
                <a:sym typeface="+mn-lt"/>
              </a:rPr>
              <a:t>THANK YOU </a:t>
            </a:r>
          </a:p>
        </p:txBody>
      </p:sp>
      <p:sp>
        <p:nvSpPr>
          <p:cNvPr id="1048904" name="圆: 空心 11"/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905" name="圆: 空心 12"/>
          <p:cNvSpPr/>
          <p:nvPr/>
        </p:nvSpPr>
        <p:spPr>
          <a:xfrm>
            <a:off x="3834319" y="1065603"/>
            <a:ext cx="264153" cy="264153"/>
          </a:xfrm>
          <a:prstGeom prst="donut">
            <a:avLst>
              <a:gd name="adj" fmla="val 170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906" name="圆: 空心 13"/>
          <p:cNvSpPr/>
          <p:nvPr/>
        </p:nvSpPr>
        <p:spPr>
          <a:xfrm>
            <a:off x="11838438" y="1855482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907" name="圆: 空心 14"/>
          <p:cNvSpPr/>
          <p:nvPr/>
        </p:nvSpPr>
        <p:spPr>
          <a:xfrm>
            <a:off x="9301163" y="5115471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908" name="圆: 空心 15"/>
          <p:cNvSpPr/>
          <p:nvPr/>
        </p:nvSpPr>
        <p:spPr>
          <a:xfrm>
            <a:off x="9429200" y="5159928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909" name="圆: 空心 16"/>
          <p:cNvSpPr/>
          <p:nvPr/>
        </p:nvSpPr>
        <p:spPr>
          <a:xfrm>
            <a:off x="8369139" y="5440740"/>
            <a:ext cx="857535" cy="857535"/>
          </a:xfrm>
          <a:prstGeom prst="donut">
            <a:avLst>
              <a:gd name="adj" fmla="val 91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910" name="圆: 空心 17"/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911" name="圆: 空心 18"/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912" name="圆: 空心 19"/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913" name="圆: 空心 20"/>
          <p:cNvSpPr/>
          <p:nvPr/>
        </p:nvSpPr>
        <p:spPr>
          <a:xfrm>
            <a:off x="5981020" y="723544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914" name="圆: 空心 22"/>
          <p:cNvSpPr/>
          <p:nvPr/>
        </p:nvSpPr>
        <p:spPr>
          <a:xfrm>
            <a:off x="11794990" y="4366354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915" name="圆: 空心 24"/>
          <p:cNvSpPr/>
          <p:nvPr/>
        </p:nvSpPr>
        <p:spPr>
          <a:xfrm>
            <a:off x="10101265" y="1659719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916" name="圆: 空心 25"/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917" name="圆: 空心 26"/>
          <p:cNvSpPr/>
          <p:nvPr/>
        </p:nvSpPr>
        <p:spPr>
          <a:xfrm>
            <a:off x="3004357" y="5500923"/>
            <a:ext cx="264153" cy="264153"/>
          </a:xfrm>
          <a:prstGeom prst="donut">
            <a:avLst>
              <a:gd name="adj" fmla="val 17036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918" name="椭圆 27"/>
          <p:cNvSpPr/>
          <p:nvPr/>
        </p:nvSpPr>
        <p:spPr>
          <a:xfrm>
            <a:off x="10564586" y="4140159"/>
            <a:ext cx="114300" cy="114300"/>
          </a:xfrm>
          <a:prstGeom prst="ellipse"/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919" name="椭圆 28"/>
          <p:cNvSpPr/>
          <p:nvPr/>
        </p:nvSpPr>
        <p:spPr>
          <a:xfrm>
            <a:off x="1779816" y="2180538"/>
            <a:ext cx="201080" cy="201080"/>
          </a:xfrm>
          <a:prstGeom prst="ellipse"/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</p:spTree>
  </p:cSld>
  <p:clrMapOvr>
    <a:masterClrMapping/>
  </p:clrMapOvr>
  <p:transition>
    <p:cut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0"/>
                                        <p:tgtEl>
                                          <p:spTgt spid="104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104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2" grpId="0" animBg="1"/>
      <p:bldP spid="1048914" grpId="0" animBg="1"/>
      <p:bldP spid="10489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 1"/>
          <p:cNvSpPr txBox="1"/>
          <p:nvPr/>
        </p:nvSpPr>
        <p:spPr>
          <a:xfrm>
            <a:off x="3911906" y="2514975"/>
            <a:ext cx="4342614" cy="12090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dirty="0" sz="7500" lang="zh-CN" smtClean="0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  <a:sym typeface="+mn-lt"/>
              </a:rPr>
              <a:t>介绍</a:t>
            </a:r>
            <a:endParaRPr altLang="en-US" b="1" dirty="0" sz="7500" lang="zh-CN">
              <a:gradFill>
                <a:gsLst>
                  <a:gs pos="2655">
                    <a:srgbClr val="83062E"/>
                  </a:gs>
                  <a:gs pos="53000">
                    <a:srgbClr val="C51F2D"/>
                  </a:gs>
                  <a:gs pos="100000">
                    <a:srgbClr val="83062E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48635" name="文本框 3"/>
          <p:cNvSpPr txBox="1"/>
          <p:nvPr/>
        </p:nvSpPr>
        <p:spPr>
          <a:xfrm>
            <a:off x="5379076" y="1820743"/>
            <a:ext cx="1433848" cy="461665"/>
          </a:xfrm>
          <a:prstGeom prst="rect"/>
          <a:noFill/>
          <a:ln>
            <a:solidFill>
              <a:schemeClr val="bg1">
                <a:lumMod val="50000"/>
              </a:schemeClr>
            </a:solidFill>
          </a:ln>
        </p:spPr>
        <p:txBody>
          <a:bodyPr rtlCol="0" wrap="square">
            <a:spAutoFit/>
          </a:bodyPr>
          <a:p>
            <a:pPr algn="ctr"/>
            <a:r>
              <a:rPr altLang="zh-CN" dirty="0" sz="2400" 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Part 01  </a:t>
            </a:r>
          </a:p>
        </p:txBody>
      </p:sp>
      <p:sp>
        <p:nvSpPr>
          <p:cNvPr id="1048636" name="圆: 空心 11"/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37" name="圆: 空心 12"/>
          <p:cNvSpPr/>
          <p:nvPr/>
        </p:nvSpPr>
        <p:spPr>
          <a:xfrm>
            <a:off x="3834319" y="1065603"/>
            <a:ext cx="264153" cy="264153"/>
          </a:xfrm>
          <a:prstGeom prst="donut">
            <a:avLst>
              <a:gd name="adj" fmla="val 170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38" name="圆: 空心 13"/>
          <p:cNvSpPr/>
          <p:nvPr/>
        </p:nvSpPr>
        <p:spPr>
          <a:xfrm>
            <a:off x="11838438" y="1855482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39" name="圆: 空心 14"/>
          <p:cNvSpPr/>
          <p:nvPr/>
        </p:nvSpPr>
        <p:spPr>
          <a:xfrm>
            <a:off x="9301163" y="5115471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40" name="圆: 空心 15"/>
          <p:cNvSpPr/>
          <p:nvPr/>
        </p:nvSpPr>
        <p:spPr>
          <a:xfrm>
            <a:off x="9429200" y="5159928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41" name="圆: 空心 16"/>
          <p:cNvSpPr/>
          <p:nvPr/>
        </p:nvSpPr>
        <p:spPr>
          <a:xfrm>
            <a:off x="8369139" y="5440740"/>
            <a:ext cx="857535" cy="857535"/>
          </a:xfrm>
          <a:prstGeom prst="donut">
            <a:avLst>
              <a:gd name="adj" fmla="val 91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42" name="圆: 空心 17"/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43" name="圆: 空心 18"/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44" name="圆: 空心 19"/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45" name="圆: 空心 20"/>
          <p:cNvSpPr/>
          <p:nvPr/>
        </p:nvSpPr>
        <p:spPr>
          <a:xfrm>
            <a:off x="5981020" y="723544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46" name="圆: 空心 22"/>
          <p:cNvSpPr/>
          <p:nvPr/>
        </p:nvSpPr>
        <p:spPr>
          <a:xfrm>
            <a:off x="11794990" y="4366354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47" name="圆: 空心 24"/>
          <p:cNvSpPr/>
          <p:nvPr/>
        </p:nvSpPr>
        <p:spPr>
          <a:xfrm>
            <a:off x="10101265" y="1659719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48" name="圆: 空心 25"/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49" name="圆: 空心 26"/>
          <p:cNvSpPr/>
          <p:nvPr/>
        </p:nvSpPr>
        <p:spPr>
          <a:xfrm>
            <a:off x="3004357" y="5500923"/>
            <a:ext cx="264153" cy="264153"/>
          </a:xfrm>
          <a:prstGeom prst="donut">
            <a:avLst>
              <a:gd name="adj" fmla="val 17036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50" name="椭圆 27"/>
          <p:cNvSpPr/>
          <p:nvPr/>
        </p:nvSpPr>
        <p:spPr>
          <a:xfrm>
            <a:off x="10564586" y="4140159"/>
            <a:ext cx="114300" cy="114300"/>
          </a:xfrm>
          <a:prstGeom prst="ellipse"/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51" name="椭圆 28"/>
          <p:cNvSpPr/>
          <p:nvPr/>
        </p:nvSpPr>
        <p:spPr>
          <a:xfrm>
            <a:off x="1779816" y="2180538"/>
            <a:ext cx="201080" cy="201080"/>
          </a:xfrm>
          <a:prstGeom prst="ellipse"/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52" name="箭头: V 形 31"/>
          <p:cNvSpPr/>
          <p:nvPr/>
        </p:nvSpPr>
        <p:spPr>
          <a:xfrm rot="5400000">
            <a:off x="6007132" y="5057183"/>
            <a:ext cx="177734" cy="288471"/>
          </a:xfrm>
          <a:prstGeom prst="chevron">
            <a:avLst>
              <a:gd name="adj" fmla="val 8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0"/>
                                        <p:tgtEl>
                                          <p:spTgt spid="104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4" grpId="0"/>
      <p:bldP spid="1048641" grpId="0" animBg="1"/>
      <p:bldP spid="1048646" grpId="0" animBg="1"/>
      <p:bldP spid="1048648" grpId="0" animBg="1"/>
      <p:bldP spid="10486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656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657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658" name="文本框 6"/>
          <p:cNvSpPr txBox="1"/>
          <p:nvPr/>
        </p:nvSpPr>
        <p:spPr>
          <a:xfrm>
            <a:off x="1024994" y="249580"/>
            <a:ext cx="1643399" cy="584775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、介绍</a:t>
            </a:r>
            <a:endParaRPr altLang="en-US" dirty="0" sz="32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59" name="TextBox 7"/>
          <p:cNvSpPr txBox="1"/>
          <p:nvPr/>
        </p:nvSpPr>
        <p:spPr>
          <a:xfrm>
            <a:off x="1024994" y="1646551"/>
            <a:ext cx="9390380" cy="2479041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Network embedding 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学习顶点的低维向量表示。</a:t>
            </a:r>
            <a:endParaRPr altLang="zh-CN" dirty="0" sz="3200" lang="en-US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altLang="zh-CN" dirty="0" sz="3200"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altLang="en-US" dirty="0" sz="24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按照模型：</a:t>
            </a:r>
            <a:r>
              <a:rPr altLang="zh-CN" dirty="0" sz="2400"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matrix factorization, random walk, deep neural networks </a:t>
            </a:r>
            <a:endParaRPr altLang="zh-CN" dirty="0" sz="2400" lang="en-US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>
              <a:lnSpc>
                <a:spcPct val="150000"/>
              </a:lnSpc>
            </a:pPr>
            <a:r>
              <a:rPr altLang="zh-CN" dirty="0" sz="24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and </a:t>
            </a:r>
            <a:r>
              <a:rPr altLang="zh-CN" dirty="0" sz="2400"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their variations</a:t>
            </a:r>
            <a:r>
              <a:rPr altLang="zh-CN" dirty="0" sz="24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.</a:t>
            </a:r>
            <a:endParaRPr altLang="zh-CN" dirty="0" sz="2400" lang="en-US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>
              <a:lnSpc>
                <a:spcPct val="150000"/>
              </a:lnSpc>
            </a:pPr>
            <a:r>
              <a:rPr altLang="en-US" dirty="0" sz="24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按照网络：无符号网络，有符号</a:t>
            </a:r>
            <a:r>
              <a:rPr altLang="en-US" dirty="0" sz="24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</a:t>
            </a:r>
            <a:endParaRPr altLang="zh-CN" dirty="0" sz="2400" lang="en-US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altLang="en-US" dirty="0" sz="24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60" name="圆: 空心 11"/>
          <p:cNvSpPr/>
          <p:nvPr/>
        </p:nvSpPr>
        <p:spPr>
          <a:xfrm>
            <a:off x="11862102" y="834355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61" name="圆: 空心 14"/>
          <p:cNvSpPr/>
          <p:nvPr/>
        </p:nvSpPr>
        <p:spPr>
          <a:xfrm>
            <a:off x="-350804" y="4651961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04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0" grpId="0" animBg="1"/>
      <p:bldP spid="10486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665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666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667" name="文本框 6"/>
          <p:cNvSpPr txBox="1"/>
          <p:nvPr/>
        </p:nvSpPr>
        <p:spPr>
          <a:xfrm>
            <a:off x="1024994" y="249580"/>
            <a:ext cx="1643399" cy="584775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3200"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altLang="en-US" dirty="0" sz="32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、介绍</a:t>
            </a:r>
          </a:p>
        </p:txBody>
      </p:sp>
      <p:sp>
        <p:nvSpPr>
          <p:cNvPr id="1048668" name="文本框 19"/>
          <p:cNvSpPr txBox="1"/>
          <p:nvPr/>
        </p:nvSpPr>
        <p:spPr>
          <a:xfrm>
            <a:off x="1024994" y="1645524"/>
            <a:ext cx="10058400" cy="28600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en-US" dirty="0" sz="2800" lang="zh-CN">
                <a:latin typeface="+mn-ea"/>
              </a:rPr>
              <a:t>符号</a:t>
            </a:r>
            <a:r>
              <a:rPr altLang="en-US" dirty="0" sz="2800" lang="zh-CN" smtClean="0">
                <a:latin typeface="+mn-ea"/>
              </a:rPr>
              <a:t>网络 </a:t>
            </a:r>
            <a:r>
              <a:rPr altLang="zh-CN" dirty="0" sz="24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,  </a:t>
            </a:r>
            <a:r>
              <a:rPr altLang="en-US" dirty="0" sz="24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指</a:t>
            </a:r>
            <a:r>
              <a:rPr altLang="en-US" dirty="0" sz="24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边具有正或</a:t>
            </a:r>
            <a:r>
              <a:rPr altLang="en-US" dirty="0" sz="24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负属性</a:t>
            </a:r>
            <a:r>
              <a:rPr altLang="en-US" dirty="0" sz="24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的网络</a:t>
            </a:r>
            <a:r>
              <a:rPr altLang="zh-CN" dirty="0" sz="24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,   </a:t>
            </a:r>
            <a:r>
              <a:rPr altLang="en-US" dirty="0" sz="24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其</a:t>
            </a:r>
            <a:r>
              <a:rPr altLang="en-US" dirty="0" sz="24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中正边和负边分别表示</a:t>
            </a:r>
            <a:r>
              <a:rPr altLang="en-US" dirty="0" sz="24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积极和</a:t>
            </a:r>
            <a:r>
              <a:rPr altLang="en-US" dirty="0" sz="24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消极的</a:t>
            </a:r>
            <a:r>
              <a:rPr altLang="en-US" dirty="0" sz="24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关系</a:t>
            </a:r>
            <a:r>
              <a:rPr altLang="en-US" dirty="0" sz="24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。</a:t>
            </a:r>
            <a:r>
              <a:rPr altLang="zh-CN" dirty="0" sz="24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/>
            </a:r>
            <a:br>
              <a:rPr altLang="zh-CN" dirty="0" sz="24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</a:br>
            <a:endParaRPr altLang="zh-CN" dirty="0" sz="2400" lang="en-US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altLang="en-US" dirty="0" sz="24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例如</a:t>
            </a:r>
            <a:r>
              <a:rPr altLang="zh-CN" dirty="0" sz="24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,</a:t>
            </a:r>
            <a:r>
              <a:rPr altLang="en-US" dirty="0" sz="24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符号网络中的正</a:t>
            </a:r>
            <a:r>
              <a:rPr altLang="en-US" dirty="0" sz="24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边（</a:t>
            </a:r>
            <a:r>
              <a:rPr altLang="zh-CN" dirty="0" sz="24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+</a:t>
            </a:r>
            <a:r>
              <a:rPr altLang="en-US" dirty="0" sz="24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）可以</a:t>
            </a:r>
            <a:r>
              <a:rPr altLang="en-US" dirty="0" sz="24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表示朋友、信任、喜欢、支持等积极</a:t>
            </a:r>
            <a:r>
              <a:rPr altLang="en-US" dirty="0" sz="24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关系。</a:t>
            </a:r>
            <a:endParaRPr altLang="zh-CN" dirty="0" sz="2400" lang="en-US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altLang="en-US" dirty="0" sz="24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负边（</a:t>
            </a:r>
            <a:r>
              <a:rPr altLang="zh-CN" dirty="0" sz="24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-</a:t>
            </a:r>
            <a:r>
              <a:rPr altLang="en-US" dirty="0" sz="24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）通常</a:t>
            </a:r>
            <a:r>
              <a:rPr altLang="en-US" dirty="0" sz="24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用于表示敌人、不信任、讨厌、反对等消极</a:t>
            </a:r>
            <a:r>
              <a:rPr altLang="en-US" dirty="0" sz="24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关系。</a:t>
            </a:r>
            <a:endParaRPr altLang="en-US" dirty="0" sz="24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</p:cSld>
  <p:clrMapOvr>
    <a:masterClrMapping/>
  </p:clrMapOvr>
  <p:transition spd="med">
    <p:fade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672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673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674" name="文本框 6"/>
          <p:cNvSpPr txBox="1"/>
          <p:nvPr/>
        </p:nvSpPr>
        <p:spPr>
          <a:xfrm>
            <a:off x="1024994" y="249580"/>
            <a:ext cx="1643399" cy="584775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3200"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altLang="en-US" dirty="0" sz="32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、介绍</a:t>
            </a:r>
          </a:p>
        </p:txBody>
      </p:sp>
      <p:sp>
        <p:nvSpPr>
          <p:cNvPr id="1048675" name="Shape"/>
          <p:cNvSpPr/>
          <p:nvPr/>
        </p:nvSpPr>
        <p:spPr>
          <a:xfrm>
            <a:off x="1186293" y="1416035"/>
            <a:ext cx="660400" cy="660400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12700">
            <a:miter lim="400000"/>
          </a:ln>
        </p:spPr>
        <p:txBody>
          <a:bodyPr anchor="ctr" bIns="76200" lIns="76200" rIns="76200" tIns="76200"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r="5400000" dist="127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r="5400000" dist="127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48676" name="文本框 27"/>
          <p:cNvSpPr txBox="1"/>
          <p:nvPr/>
        </p:nvSpPr>
        <p:spPr>
          <a:xfrm>
            <a:off x="2234620" y="1377343"/>
            <a:ext cx="8073162" cy="1384995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en-US" dirty="0" sz="28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问题：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unsigned network embedding</a:t>
            </a:r>
            <a:r>
              <a:rPr altLang="en-US" dirty="0" sz="28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设计的算法能否用在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signed network</a:t>
            </a:r>
            <a:r>
              <a:rPr altLang="en-US" dirty="0" sz="28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上？</a:t>
            </a:r>
            <a:endParaRPr altLang="en-US" dirty="0" sz="28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77" name="文本框 1"/>
          <p:cNvSpPr txBox="1"/>
          <p:nvPr/>
        </p:nvSpPr>
        <p:spPr>
          <a:xfrm>
            <a:off x="1395324" y="3305326"/>
            <a:ext cx="8786902" cy="24282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en-US" dirty="0" sz="2200" lang="zh-CN" smtClean="0">
                <a:latin typeface="+mn-ea"/>
              </a:rPr>
              <a:t>根据有符号网络利用的社会理论</a:t>
            </a:r>
            <a:r>
              <a:rPr altLang="zh-CN" dirty="0" sz="2200" lang="en-US" err="1" smtClean="0">
                <a:latin typeface="+mn-ea"/>
              </a:rPr>
              <a:t>homophily</a:t>
            </a:r>
            <a:r>
              <a:rPr altLang="zh-CN" dirty="0" sz="2200" lang="en-US" smtClean="0">
                <a:latin typeface="+mn-ea"/>
              </a:rPr>
              <a:t> </a:t>
            </a:r>
            <a:r>
              <a:rPr altLang="en-US" dirty="0" sz="2200" lang="zh-CN" smtClean="0">
                <a:latin typeface="+mn-ea"/>
              </a:rPr>
              <a:t>和 </a:t>
            </a:r>
            <a:r>
              <a:rPr altLang="zh-CN" dirty="0" sz="2200" lang="en-US" smtClean="0">
                <a:latin typeface="+mn-ea"/>
              </a:rPr>
              <a:t>social influence</a:t>
            </a:r>
            <a:r>
              <a:rPr altLang="en-US" dirty="0" sz="2200" lang="zh-CN" smtClean="0">
                <a:latin typeface="+mn-ea"/>
              </a:rPr>
              <a:t>：“</a:t>
            </a:r>
            <a:r>
              <a:rPr altLang="zh-CN" dirty="0" sz="2200" lang="en-US" smtClean="0">
                <a:latin typeface="+mn-ea"/>
              </a:rPr>
              <a:t>two </a:t>
            </a:r>
            <a:r>
              <a:rPr altLang="zh-CN" dirty="0" sz="2200" lang="en-US">
                <a:latin typeface="+mn-ea"/>
              </a:rPr>
              <a:t>linked nodes are likely to </a:t>
            </a:r>
            <a:r>
              <a:rPr altLang="zh-CN" dirty="0" sz="2200" lang="en-US" smtClean="0">
                <a:latin typeface="+mn-ea"/>
              </a:rPr>
              <a:t>be similar </a:t>
            </a:r>
            <a:r>
              <a:rPr altLang="zh-CN" dirty="0" sz="2200" lang="en-US">
                <a:latin typeface="+mn-ea"/>
              </a:rPr>
              <a:t>and so as their </a:t>
            </a:r>
            <a:r>
              <a:rPr altLang="zh-CN" dirty="0" sz="2200" lang="en-US" smtClean="0">
                <a:latin typeface="+mn-ea"/>
              </a:rPr>
              <a:t>vector representations</a:t>
            </a:r>
            <a:r>
              <a:rPr altLang="en-US" dirty="0" sz="2200" lang="zh-CN" smtClean="0">
                <a:latin typeface="+mn-ea"/>
              </a:rPr>
              <a:t>“，但是符号网络中存在负边，所以不能简单直接用。</a:t>
            </a:r>
            <a:r>
              <a:rPr altLang="zh-CN" dirty="0" sz="2200" lang="en-US">
                <a:latin typeface="+mn-ea"/>
              </a:rPr>
              <a:t/>
            </a:r>
            <a:br>
              <a:rPr altLang="zh-CN" dirty="0" sz="2200" lang="en-US">
                <a:latin typeface="+mn-ea"/>
              </a:rPr>
            </a:br>
            <a:r>
              <a:rPr altLang="zh-CN" dirty="0" sz="2200" lang="en-US" smtClean="0">
                <a:latin typeface="+mn-ea"/>
              </a:rPr>
              <a:t> </a:t>
            </a:r>
            <a:r>
              <a:rPr altLang="zh-CN" dirty="0" lang="en-US"/>
              <a:t/>
            </a:r>
            <a:br>
              <a:rPr altLang="zh-CN" dirty="0" lang="en-US"/>
            </a:br>
            <a:endParaRPr altLang="en-US" dirty="0" lang="zh-CN"/>
          </a:p>
        </p:txBody>
      </p:sp>
    </p:spTree>
  </p:cSld>
  <p:clrMapOvr>
    <a:masterClrMapping/>
  </p:clrMapOvr>
  <p:transition spd="med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 1"/>
          <p:cNvSpPr txBox="1"/>
          <p:nvPr/>
        </p:nvSpPr>
        <p:spPr>
          <a:xfrm>
            <a:off x="3911906" y="2514975"/>
            <a:ext cx="4342614" cy="1209040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zh-CN" b="1" dirty="0" sz="7500" lang="en-US" smtClean="0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  <a:sym typeface="+mn-lt"/>
              </a:rPr>
              <a:t>SiNE</a:t>
            </a:r>
            <a:r>
              <a:rPr altLang="en-US" b="1" dirty="0" sz="7500" lang="zh-CN" smtClean="0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  <a:sym typeface="+mn-lt"/>
              </a:rPr>
              <a:t>框架</a:t>
            </a:r>
            <a:endParaRPr altLang="en-US" b="1" dirty="0" sz="7500" lang="zh-CN">
              <a:gradFill>
                <a:gsLst>
                  <a:gs pos="2655">
                    <a:srgbClr val="83062E"/>
                  </a:gs>
                  <a:gs pos="53000">
                    <a:srgbClr val="C51F2D"/>
                  </a:gs>
                  <a:gs pos="100000">
                    <a:srgbClr val="83062E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48682" name="文本框 3"/>
          <p:cNvSpPr txBox="1"/>
          <p:nvPr/>
        </p:nvSpPr>
        <p:spPr>
          <a:xfrm>
            <a:off x="5379076" y="1820743"/>
            <a:ext cx="1433848" cy="461665"/>
          </a:xfrm>
          <a:prstGeom prst="rect"/>
          <a:noFill/>
          <a:ln>
            <a:solidFill>
              <a:schemeClr val="bg1">
                <a:lumMod val="50000"/>
              </a:schemeClr>
            </a:solidFill>
          </a:ln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altLang="zh-CN" dirty="0" lang="en-US">
                <a:sym typeface="+mn-lt"/>
              </a:rPr>
              <a:t>  Part 02  </a:t>
            </a:r>
          </a:p>
        </p:txBody>
      </p:sp>
      <p:sp>
        <p:nvSpPr>
          <p:cNvPr id="1048683" name="圆: 空心 11"/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84" name="圆: 空心 12"/>
          <p:cNvSpPr/>
          <p:nvPr/>
        </p:nvSpPr>
        <p:spPr>
          <a:xfrm>
            <a:off x="3834319" y="1065603"/>
            <a:ext cx="264153" cy="264153"/>
          </a:xfrm>
          <a:prstGeom prst="donut">
            <a:avLst>
              <a:gd name="adj" fmla="val 170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85" name="圆: 空心 13"/>
          <p:cNvSpPr/>
          <p:nvPr/>
        </p:nvSpPr>
        <p:spPr>
          <a:xfrm>
            <a:off x="11838438" y="1855482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86" name="圆: 空心 14"/>
          <p:cNvSpPr/>
          <p:nvPr/>
        </p:nvSpPr>
        <p:spPr>
          <a:xfrm>
            <a:off x="9301163" y="5115471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87" name="圆: 空心 15"/>
          <p:cNvSpPr/>
          <p:nvPr/>
        </p:nvSpPr>
        <p:spPr>
          <a:xfrm>
            <a:off x="9429200" y="5159928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88" name="圆: 空心 16"/>
          <p:cNvSpPr/>
          <p:nvPr/>
        </p:nvSpPr>
        <p:spPr>
          <a:xfrm>
            <a:off x="8369139" y="5440740"/>
            <a:ext cx="857535" cy="857535"/>
          </a:xfrm>
          <a:prstGeom prst="donut">
            <a:avLst>
              <a:gd name="adj" fmla="val 91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89" name="圆: 空心 17"/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90" name="圆: 空心 18"/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91" name="圆: 空心 19"/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92" name="圆: 空心 20"/>
          <p:cNvSpPr/>
          <p:nvPr/>
        </p:nvSpPr>
        <p:spPr>
          <a:xfrm>
            <a:off x="5981020" y="723544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93" name="圆: 空心 22"/>
          <p:cNvSpPr/>
          <p:nvPr/>
        </p:nvSpPr>
        <p:spPr>
          <a:xfrm>
            <a:off x="11794990" y="4366354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94" name="圆: 空心 24"/>
          <p:cNvSpPr/>
          <p:nvPr/>
        </p:nvSpPr>
        <p:spPr>
          <a:xfrm>
            <a:off x="10101265" y="1659719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95" name="圆: 空心 25"/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96" name="圆: 空心 26"/>
          <p:cNvSpPr/>
          <p:nvPr/>
        </p:nvSpPr>
        <p:spPr>
          <a:xfrm>
            <a:off x="3004357" y="5500923"/>
            <a:ext cx="264153" cy="264153"/>
          </a:xfrm>
          <a:prstGeom prst="donut">
            <a:avLst>
              <a:gd name="adj" fmla="val 17036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97" name="椭圆 27"/>
          <p:cNvSpPr/>
          <p:nvPr/>
        </p:nvSpPr>
        <p:spPr>
          <a:xfrm>
            <a:off x="10564586" y="4140159"/>
            <a:ext cx="114300" cy="114300"/>
          </a:xfrm>
          <a:prstGeom prst="ellipse"/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98" name="椭圆 28"/>
          <p:cNvSpPr/>
          <p:nvPr/>
        </p:nvSpPr>
        <p:spPr>
          <a:xfrm>
            <a:off x="1779816" y="2180538"/>
            <a:ext cx="201080" cy="201080"/>
          </a:xfrm>
          <a:prstGeom prst="ellipse"/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99" name="箭头: V 形 31"/>
          <p:cNvSpPr/>
          <p:nvPr/>
        </p:nvSpPr>
        <p:spPr>
          <a:xfrm rot="5400000">
            <a:off x="6007132" y="5057183"/>
            <a:ext cx="177734" cy="288471"/>
          </a:xfrm>
          <a:prstGeom prst="chevron">
            <a:avLst>
              <a:gd name="adj" fmla="val 8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703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704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705" name="文本框 6"/>
          <p:cNvSpPr txBox="1"/>
          <p:nvPr/>
        </p:nvSpPr>
        <p:spPr>
          <a:xfrm>
            <a:off x="1024994" y="249580"/>
            <a:ext cx="24942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SiNE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</a:t>
            </a:r>
            <a:endParaRPr altLang="en-US" dirty="0" sz="32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06" name="Freeform 135"/>
          <p:cNvSpPr>
            <a:spLocks noEditPoints="1"/>
          </p:cNvSpPr>
          <p:nvPr/>
        </p:nvSpPr>
        <p:spPr bwMode="auto">
          <a:xfrm>
            <a:off x="706118" y="1701619"/>
            <a:ext cx="637751" cy="597386"/>
          </a:xfrm>
          <a:custGeom>
            <a:av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 w="9525">
            <a:noFill/>
            <a:round/>
            <a:headEnd/>
            <a:tailEnd/>
          </a:ln>
        </p:spPr>
        <p:txBody>
          <a:bodyPr anchor="t" anchorCtr="0" bIns="60960" compatLnSpc="1" lIns="121920" numCol="1" rIns="121920" tIns="60960" vert="horz" wrap="square">
            <a:prstTxWarp prst="textNoShape"/>
          </a:bodyPr>
          <a:p>
            <a:endParaRPr dirty="0" sz="2400" lang="en-US">
              <a:cs typeface="+mn-ea"/>
              <a:sym typeface="+mn-lt"/>
            </a:endParaRPr>
          </a:p>
        </p:txBody>
      </p:sp>
      <p:sp>
        <p:nvSpPr>
          <p:cNvPr id="1048707" name="文本框 7"/>
          <p:cNvSpPr txBox="1"/>
          <p:nvPr/>
        </p:nvSpPr>
        <p:spPr>
          <a:xfrm>
            <a:off x="1343869" y="2568883"/>
            <a:ext cx="10363634" cy="27584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2400" lang="en-US" smtClean="0">
                <a:latin typeface="+mn-ea"/>
              </a:rPr>
              <a:t>It </a:t>
            </a:r>
            <a:r>
              <a:rPr altLang="zh-CN" dirty="0" sz="2400" lang="en-US">
                <a:latin typeface="+mn-ea"/>
              </a:rPr>
              <a:t>is recently </a:t>
            </a:r>
            <a:r>
              <a:rPr altLang="zh-CN" dirty="0" sz="2400" lang="en-US" smtClean="0">
                <a:latin typeface="+mn-ea"/>
              </a:rPr>
              <a:t>extended as</a:t>
            </a:r>
            <a:r>
              <a:rPr altLang="zh-CN" dirty="0" sz="2400" lang="en-US">
                <a:latin typeface="+mn-ea"/>
              </a:rPr>
              <a:t>: a structure in signed social network </a:t>
            </a:r>
            <a:r>
              <a:rPr altLang="zh-CN" dirty="0" sz="2400" lang="en-US" smtClean="0">
                <a:latin typeface="+mn-ea"/>
              </a:rPr>
              <a:t>should ensure </a:t>
            </a:r>
            <a:r>
              <a:rPr altLang="zh-CN" dirty="0" sz="2400" lang="en-US">
                <a:latin typeface="+mn-ea"/>
              </a:rPr>
              <a:t>that users should be able to have </a:t>
            </a:r>
            <a:r>
              <a:rPr altLang="zh-CN" dirty="0" sz="2400" lang="en-US" err="1" smtClean="0">
                <a:latin typeface="+mn-ea"/>
              </a:rPr>
              <a:t>their“friends</a:t>
            </a:r>
            <a:r>
              <a:rPr altLang="zh-CN" dirty="0" sz="2400" lang="en-US">
                <a:latin typeface="+mn-ea"/>
              </a:rPr>
              <a:t>"</a:t>
            </a:r>
          </a:p>
          <a:p>
            <a:pPr>
              <a:lnSpc>
                <a:spcPct val="150000"/>
              </a:lnSpc>
            </a:pPr>
            <a:r>
              <a:rPr altLang="zh-CN" dirty="0" sz="2400" lang="en-US">
                <a:latin typeface="+mn-ea"/>
              </a:rPr>
              <a:t>closer than their </a:t>
            </a:r>
            <a:r>
              <a:rPr altLang="zh-CN" dirty="0" sz="2400" lang="en-US" smtClean="0">
                <a:latin typeface="+mn-ea"/>
              </a:rPr>
              <a:t>“foes“.</a:t>
            </a:r>
          </a:p>
          <a:p>
            <a:pPr>
              <a:lnSpc>
                <a:spcPct val="150000"/>
              </a:lnSpc>
            </a:pPr>
            <a:r>
              <a:rPr altLang="zh-CN" dirty="0" sz="2400" lang="en-US" smtClean="0">
                <a:latin typeface="+mn-ea"/>
              </a:rPr>
              <a:t>i.e</a:t>
            </a:r>
            <a:r>
              <a:rPr altLang="zh-CN" dirty="0" sz="2400" lang="en-US">
                <a:latin typeface="+mn-ea"/>
              </a:rPr>
              <a:t>., users should sit </a:t>
            </a:r>
            <a:r>
              <a:rPr altLang="zh-CN" dirty="0" sz="2400" lang="en-US" smtClean="0">
                <a:latin typeface="+mn-ea"/>
              </a:rPr>
              <a:t>closer to </a:t>
            </a:r>
            <a:r>
              <a:rPr altLang="zh-CN" dirty="0" sz="2400" lang="en-US">
                <a:latin typeface="+mn-ea"/>
              </a:rPr>
              <a:t>their </a:t>
            </a:r>
            <a:r>
              <a:rPr altLang="zh-CN" dirty="0" sz="2400" lang="en-US" smtClean="0">
                <a:latin typeface="+mn-ea"/>
              </a:rPr>
              <a:t>“friends</a:t>
            </a:r>
            <a:r>
              <a:rPr altLang="zh-CN" dirty="0" sz="2400" lang="en-US">
                <a:latin typeface="+mn-ea"/>
              </a:rPr>
              <a:t>" (or users with positive links) </a:t>
            </a:r>
            <a:r>
              <a:rPr altLang="zh-CN" dirty="0" sz="2400" lang="en-US" smtClean="0">
                <a:latin typeface="+mn-ea"/>
              </a:rPr>
              <a:t>than </a:t>
            </a:r>
            <a:r>
              <a:rPr altLang="zh-CN" dirty="0" sz="2400" lang="en-US" err="1" smtClean="0">
                <a:latin typeface="+mn-ea"/>
              </a:rPr>
              <a:t>their“foes</a:t>
            </a:r>
            <a:r>
              <a:rPr altLang="zh-CN" dirty="0" sz="2400" lang="en-US">
                <a:latin typeface="+mn-ea"/>
              </a:rPr>
              <a:t>" (or users with negative links).</a:t>
            </a:r>
            <a:endParaRPr altLang="en-US" dirty="0" sz="2400" lang="zh-CN">
              <a:latin typeface="+mn-ea"/>
            </a:endParaRPr>
          </a:p>
        </p:txBody>
      </p:sp>
      <p:sp>
        <p:nvSpPr>
          <p:cNvPr id="1048708" name="矩形 1"/>
          <p:cNvSpPr/>
          <p:nvPr/>
        </p:nvSpPr>
        <p:spPr>
          <a:xfrm>
            <a:off x="1691233" y="1815646"/>
            <a:ext cx="2031325" cy="461665"/>
          </a:xfrm>
          <a:prstGeom prst="rect"/>
        </p:spPr>
        <p:txBody>
          <a:bodyPr wrap="none">
            <a:spAutoFit/>
          </a:bodyPr>
          <a:p>
            <a:r>
              <a:rPr altLang="en-US" dirty="0" sz="2400" lang="zh-CN">
                <a:latin typeface="+mn-ea"/>
              </a:rPr>
              <a:t>结构平衡理论</a:t>
            </a:r>
            <a:endParaRPr altLang="zh-CN" dirty="0" sz="2400" lang="en-US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5"/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1048712" name="圆: 空心 3"/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713" name="圆: 空心 4"/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714" name="文本框 15"/>
          <p:cNvSpPr txBox="1"/>
          <p:nvPr/>
        </p:nvSpPr>
        <p:spPr>
          <a:xfrm>
            <a:off x="1024994" y="249580"/>
            <a:ext cx="24942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altLang="zh-CN" dirty="0" sz="3200" 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SiNE</a:t>
            </a:r>
            <a:r>
              <a:rPr altLang="en-US" dirty="0" sz="3200" lang="zh-CN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</a:t>
            </a:r>
            <a:endParaRPr altLang="en-US" dirty="0" sz="32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15" name="文本框 1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663450" y="2158329"/>
            <a:ext cx="6691745" cy="778803"/>
          </a:xfrm>
          <a:prstGeom prst="rect"/>
          <a:blipFill>
            <a:blip xmlns:r="http://schemas.openxmlformats.org/officeDocument/2006/relationships" r:embed="rId1"/>
            <a:stretch>
              <a:fillRect l="-1457" t="-5469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pic>
        <p:nvPicPr>
          <p:cNvPr id="2097152" name="图片 16"/>
          <p:cNvPicPr>
            <a:picLocks noChangeAspect="1"/>
          </p:cNvPicPr>
          <p:nvPr/>
        </p:nvPicPr>
        <p:blipFill>
          <a:blip xmlns:r="http://schemas.openxmlformats.org/officeDocument/2006/relationships"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9636" y="2103706"/>
            <a:ext cx="6071025" cy="665595"/>
          </a:xfrm>
          <a:prstGeom prst="rect"/>
        </p:spPr>
      </p:pic>
      <p:sp>
        <p:nvSpPr>
          <p:cNvPr id="1048716" name="矩形 17"/>
          <p:cNvSpPr/>
          <p:nvPr/>
        </p:nvSpPr>
        <p:spPr>
          <a:xfrm>
            <a:off x="6705600" y="326523"/>
            <a:ext cx="6096000" cy="1015663"/>
          </a:xfrm>
          <a:prstGeom prst="rect"/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altLang="zh-CN" dirty="0" sz="2000" lang="en-US" smtClean="0">
                <a:latin typeface="+mn-ea"/>
              </a:rPr>
              <a:t>A users </a:t>
            </a:r>
            <a:r>
              <a:rPr altLang="zh-CN" dirty="0" sz="2000" lang="en-US">
                <a:latin typeface="+mn-ea"/>
              </a:rPr>
              <a:t>should sit closer to their “</a:t>
            </a:r>
            <a:r>
              <a:rPr altLang="zh-CN" dirty="0" sz="2000" lang="en-US" smtClean="0">
                <a:latin typeface="+mn-ea"/>
              </a:rPr>
              <a:t>friends” than  </a:t>
            </a:r>
            <a:r>
              <a:rPr altLang="zh-CN" dirty="0" sz="2000" lang="en-US" err="1" smtClean="0">
                <a:latin typeface="+mn-ea"/>
              </a:rPr>
              <a:t>their“foes</a:t>
            </a:r>
            <a:r>
              <a:rPr altLang="zh-CN" dirty="0" sz="2000" lang="en-US" smtClean="0">
                <a:latin typeface="+mn-ea"/>
              </a:rPr>
              <a:t>”.</a:t>
            </a:r>
            <a:endParaRPr altLang="en-US" dirty="0" sz="2000" lang="zh-CN">
              <a:latin typeface="+mn-ea"/>
            </a:endParaRPr>
          </a:p>
        </p:txBody>
      </p:sp>
      <p:pic>
        <p:nvPicPr>
          <p:cNvPr id="2097153" name="图片 18"/>
          <p:cNvPicPr>
            <a:picLocks noChangeAspect="1"/>
          </p:cNvPicPr>
          <p:nvPr/>
        </p:nvPicPr>
        <p:blipFill>
          <a:blip xmlns:r="http://schemas.openxmlformats.org/officeDocument/2006/relationships"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0152" y="3106552"/>
            <a:ext cx="6711229" cy="713576"/>
          </a:xfrm>
          <a:prstGeom prst="rect"/>
        </p:spPr>
      </p:pic>
      <p:sp>
        <p:nvSpPr>
          <p:cNvPr id="1048717" name="文本框 19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790512" y="4261106"/>
            <a:ext cx="9628105" cy="1252843"/>
          </a:xfrm>
          <a:prstGeom prst="rect"/>
          <a:blipFill>
            <a:blip xmlns:r="http://schemas.openxmlformats.org/officeDocument/2006/relationships" r:embed="rId4"/>
            <a:stretch>
              <a:fillRect l="-1013" r="-823" b="-4854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pic>
        <p:nvPicPr>
          <p:cNvPr id="2097154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8509" y="282452"/>
            <a:ext cx="1746647" cy="1670706"/>
          </a:xfrm>
          <a:prstGeom prst="rect"/>
        </p:spPr>
      </p:pic>
    </p:spTree>
  </p:cSld>
  <p:clrMapOvr>
    <a:masterClrMapping/>
  </p:clrMapOvr>
  <p:transition spd="med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xftgxb1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第一PPT，www.1ppt.com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简洁圆圈</dc:title>
  <dc:creator>第一PPT</dc:creator>
  <cp:lastModifiedBy>tclsevers</cp:lastModifiedBy>
  <dcterms:created xsi:type="dcterms:W3CDTF">2019-07-03T16:14:45Z</dcterms:created>
  <dcterms:modified xsi:type="dcterms:W3CDTF">2020-02-26T11:27:38Z</dcterms:modified>
</cp:coreProperties>
</file>