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7" r:id="rId20"/>
    <p:sldId id="274" r:id="rId21"/>
    <p:sldId id="275" r:id="rId22"/>
    <p:sldId id="279" r:id="rId23"/>
    <p:sldId id="278" r:id="rId24"/>
    <p:sldId id="280" r:id="rId25"/>
    <p:sldId id="281" r:id="rId26"/>
    <p:sldId id="282" r:id="rId27"/>
    <p:sldId id="293" r:id="rId28"/>
    <p:sldId id="283" r:id="rId29"/>
    <p:sldId id="285" r:id="rId30"/>
    <p:sldId id="284" r:id="rId31"/>
    <p:sldId id="289" r:id="rId32"/>
    <p:sldId id="286" r:id="rId33"/>
    <p:sldId id="287" r:id="rId34"/>
    <p:sldId id="288" r:id="rId35"/>
    <p:sldId id="290" r:id="rId36"/>
    <p:sldId id="291" r:id="rId37"/>
    <p:sldId id="292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7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0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8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C3D2-6D34-4768-9535-A02C0D7B94A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F5E3-A70B-486B-82D7-1B8F981FC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pcxh95/article/details/69952020?winzoom=1" TargetMode="External"/><Relationship Id="rId2" Type="http://schemas.openxmlformats.org/officeDocument/2006/relationships/hyperlink" Target="http://neuralnetworksanddeeplearning.com/chap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2160421" TargetMode="External"/><Relationship Id="rId4" Type="http://schemas.openxmlformats.org/officeDocument/2006/relationships/hyperlink" Target="http://www.asimovinstitute.org/neural-network-zo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9709" y="1304789"/>
            <a:ext cx="8220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0000"/>
                </a:solidFill>
                <a:latin typeface="CMUSerif-Roman"/>
              </a:rPr>
              <a:t>Deep Feedforward</a:t>
            </a:r>
            <a:br>
              <a:rPr lang="en-US" altLang="zh-CN" sz="5400" b="1" dirty="0">
                <a:solidFill>
                  <a:srgbClr val="000000"/>
                </a:solidFill>
                <a:latin typeface="CMUSerif-Roman"/>
              </a:rPr>
            </a:br>
            <a:r>
              <a:rPr lang="en-US" altLang="zh-CN" sz="5400" b="1" dirty="0">
                <a:solidFill>
                  <a:srgbClr val="000000"/>
                </a:solidFill>
                <a:latin typeface="CMUSerif-Roman"/>
              </a:rPr>
              <a:t>Networks</a:t>
            </a:r>
            <a:r>
              <a:rPr lang="en-US" altLang="zh-CN" sz="5400" b="1" dirty="0" smtClean="0"/>
              <a:t> </a:t>
            </a:r>
            <a:br>
              <a:rPr lang="en-US" altLang="zh-CN" sz="5400" b="1" dirty="0" smtClean="0"/>
            </a:br>
            <a:r>
              <a:rPr lang="en-US" altLang="zh-CN" sz="2800" dirty="0"/>
              <a:t>Lecture slides for Chapter 6 of </a:t>
            </a:r>
            <a:r>
              <a:rPr lang="en-US" altLang="zh-CN" sz="2800" i="1" dirty="0"/>
              <a:t>Deep </a:t>
            </a:r>
            <a:r>
              <a:rPr lang="en-US" altLang="zh-CN" sz="2800" i="1" dirty="0" smtClean="0"/>
              <a:t>Learning</a:t>
            </a:r>
            <a:r>
              <a:rPr lang="en-US" altLang="zh-CN" sz="7200" dirty="0" smtClean="0"/>
              <a:t> 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014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8" y="2018722"/>
            <a:ext cx="3571586" cy="3571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28" y="5726112"/>
            <a:ext cx="5114925" cy="485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46" y="1941790"/>
            <a:ext cx="4134987" cy="3648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262" y="1264061"/>
            <a:ext cx="1553553" cy="6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63" y="1214651"/>
            <a:ext cx="4922198" cy="51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3" name="step_3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0135" y="1606535"/>
            <a:ext cx="8101030" cy="44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2" name="tower_construc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83642" y="1724811"/>
            <a:ext cx="7927089" cy="40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04301" y="1987292"/>
                <a:ext cx="732162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4F4F4F"/>
                    </a:solidFill>
                    <a:latin typeface="-apple-system"/>
                  </a:rPr>
                  <a:t>应取使得样本联合概率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4F4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>
                    <a:solidFill>
                      <a:srgbClr val="4F4F4F"/>
                    </a:solidFill>
                    <a:latin typeface="-apple-system"/>
                  </a:rPr>
                  <a:t>最大的值。</a:t>
                </a:r>
                <a:endParaRPr lang="en-US" altLang="zh-CN" b="1" dirty="0" smtClean="0">
                  <a:solidFill>
                    <a:srgbClr val="4F4F4F"/>
                  </a:solidFill>
                  <a:latin typeface="-apple-system"/>
                </a:endParaRPr>
              </a:p>
              <a:p>
                <a:endParaRPr lang="en-US" altLang="zh-CN" b="1" dirty="0" smtClean="0">
                  <a:solidFill>
                    <a:srgbClr val="4F4F4F"/>
                  </a:solidFill>
                  <a:latin typeface="-apple-system"/>
                </a:endParaRPr>
              </a:p>
              <a:p>
                <a:r>
                  <a:rPr lang="zh-CN" altLang="en-US" b="1" dirty="0" smtClean="0">
                    <a:solidFill>
                      <a:srgbClr val="4F4F4F"/>
                    </a:solidFill>
                    <a:latin typeface="-apple-system"/>
                  </a:rPr>
                  <a:t>样本独立同分布</a:t>
                </a:r>
                <a:r>
                  <a:rPr lang="zh-CN" altLang="en-US" b="1" dirty="0">
                    <a:solidFill>
                      <a:srgbClr val="4F4F4F"/>
                    </a:solidFill>
                    <a:latin typeface="-apple-system"/>
                  </a:rPr>
                  <a:t>是使用极大似然法的前提条件</a:t>
                </a:r>
                <a:r>
                  <a:rPr lang="zh-CN" altLang="en-US" dirty="0">
                    <a:solidFill>
                      <a:srgbClr val="4F4F4F"/>
                    </a:solidFill>
                    <a:latin typeface="-apple-system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1987292"/>
                <a:ext cx="7321620" cy="923330"/>
              </a:xfrm>
              <a:prstGeom prst="rect">
                <a:avLst/>
              </a:prstGeom>
              <a:blipFill>
                <a:blip r:embed="rId2"/>
                <a:stretch>
                  <a:fillRect l="-666" t="-2649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49" y="3218398"/>
            <a:ext cx="6475293" cy="20852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04949" y="809864"/>
            <a:ext cx="4682692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Maximum </a:t>
            </a:r>
            <a:r>
              <a:rPr lang="en-US" altLang="zh-CN" sz="2400" dirty="0"/>
              <a:t>L</a:t>
            </a:r>
            <a:r>
              <a:rPr lang="en-US" altLang="zh-CN" sz="2400" dirty="0" smtClean="0"/>
              <a:t>ikelihood Estimation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73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24" y="1947625"/>
            <a:ext cx="6896009" cy="37103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04949" y="809864"/>
            <a:ext cx="3102131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Cross-Entropy Error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99120" y="5697874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(PS: </a:t>
            </a:r>
            <a:r>
              <a:rPr lang="zh-CN" altLang="en-US" dirty="0" smtClean="0"/>
              <a:t>对单个样本的分布预测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50513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Sigmoid Cross-Entropy with Logits</a:t>
            </a:r>
            <a:endParaRPr lang="en-US" altLang="zh-C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152" y="2207310"/>
            <a:ext cx="10823331" cy="18671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z * -log(sigmoid(x)) +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z) * -log(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sigmoid(x))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z * -log(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/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exp(-x))) +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z) * -log(exp(-x) /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z *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 +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z) * (-log(exp(-x))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z *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 +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z) * (x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- z) * x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x - x * z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7153" y="1842940"/>
            <a:ext cx="557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For brevity, </a:t>
            </a:r>
            <a:r>
              <a:rPr lang="en-US" altLang="zh-CN" dirty="0" smtClean="0"/>
              <a:t>let</a:t>
            </a:r>
            <a:r>
              <a:rPr lang="en-US" altLang="zh-CN" dirty="0"/>
              <a:t> x = logits, z = labels. The logistic loss is</a:t>
            </a:r>
            <a:r>
              <a:rPr lang="en-US" altLang="zh-CN" sz="1600" dirty="0" smtClean="0">
                <a:solidFill>
                  <a:srgbClr val="212121"/>
                </a:solidFill>
                <a:latin typeface="Arial" panose="020B0604020202020204" pitchFamily="34" charset="0"/>
                <a:ea typeface="Roboto"/>
              </a:rPr>
              <a:t> </a:t>
            </a:r>
            <a:endParaRPr lang="en-US" altLang="zh-CN" sz="1600" dirty="0">
              <a:solidFill>
                <a:srgbClr val="212121"/>
              </a:solidFill>
              <a:latin typeface="Arial" panose="020B0604020202020204" pitchFamily="34" charset="0"/>
              <a:ea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7151" y="4074423"/>
            <a:ext cx="9706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Roboto"/>
              </a:rPr>
              <a:t>For x &lt; 0, to avoid overflow in </a:t>
            </a:r>
            <a:r>
              <a:rPr lang="en-US" altLang="zh-CN" dirty="0" err="1">
                <a:solidFill>
                  <a:srgbClr val="212121"/>
                </a:solidFill>
                <a:latin typeface="Roboto"/>
              </a:rPr>
              <a:t>exp</a:t>
            </a:r>
            <a:r>
              <a:rPr lang="en-US" altLang="zh-CN" dirty="0">
                <a:solidFill>
                  <a:srgbClr val="212121"/>
                </a:solidFill>
                <a:latin typeface="Roboto"/>
              </a:rPr>
              <a:t>(-x), we reformulate the above</a:t>
            </a:r>
            <a:endParaRPr lang="zh-CN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7150" y="4438793"/>
            <a:ext cx="10823333" cy="103611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x - x * z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log(exp(x)) - x * z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exp(-x))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 - x * z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exp(x))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149" y="5474909"/>
            <a:ext cx="1044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Roboto"/>
              </a:rPr>
              <a:t>Hence, to ensure stability and avoid overflow, the implementation uses this equivalent formulation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67147" y="6172681"/>
            <a:ext cx="1082333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max(x,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- x * z + log(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exp(-abs(x)))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2310248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JS </a:t>
            </a:r>
            <a:r>
              <a:rPr lang="en-US" altLang="zh-CN" sz="2400" dirty="0" smtClean="0"/>
              <a:t>Divergence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49" y="1897780"/>
            <a:ext cx="3733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04949" y="809864"/>
            <a:ext cx="2310248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JS </a:t>
            </a:r>
            <a:r>
              <a:rPr lang="en-US" altLang="zh-CN" sz="2400" dirty="0" smtClean="0"/>
              <a:t>Divergence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47" y="123825"/>
            <a:ext cx="75152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2310248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JS </a:t>
            </a:r>
            <a:r>
              <a:rPr lang="en-US" altLang="zh-CN" sz="2400" dirty="0" smtClean="0"/>
              <a:t>Divergence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24" y="1842199"/>
            <a:ext cx="7439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1018" y="156340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Universal Approximation Properties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Cost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Generalized Linear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Architecture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9673" y="640077"/>
            <a:ext cx="8220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0000"/>
                </a:solidFill>
                <a:latin typeface="CMUSerif-Roman"/>
              </a:rPr>
              <a:t>Roadmap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60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2310248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JS </a:t>
            </a:r>
            <a:r>
              <a:rPr lang="en-US" altLang="zh-CN" sz="2400" dirty="0" smtClean="0"/>
              <a:t>Divergence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9" y="2879426"/>
            <a:ext cx="815340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4412951"/>
            <a:ext cx="7943850" cy="981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08200" y="575398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如果两</a:t>
            </a:r>
            <a:r>
              <a:rPr lang="zh-CN" altLang="en-US" dirty="0" smtClean="0"/>
              <a:t>个分布</a:t>
            </a:r>
            <a:r>
              <a:rPr lang="en-US" altLang="zh-CN" dirty="0" smtClean="0"/>
              <a:t>P,Q</a:t>
            </a:r>
            <a:r>
              <a:rPr lang="zh-CN" altLang="en-US" dirty="0"/>
              <a:t>离得很远，完全没有重叠的时候，那么</a:t>
            </a:r>
            <a:r>
              <a:rPr lang="en-US" altLang="zh-CN" dirty="0"/>
              <a:t>KL</a:t>
            </a:r>
            <a:r>
              <a:rPr lang="zh-CN" altLang="en-US" dirty="0"/>
              <a:t>散度值是没有意义的，而</a:t>
            </a:r>
            <a:r>
              <a:rPr lang="en-US" altLang="zh-CN" dirty="0"/>
              <a:t>JS</a:t>
            </a:r>
            <a:r>
              <a:rPr lang="zh-CN" altLang="en-US" dirty="0"/>
              <a:t>散度值是一个常数。这在学习算法中是比较致命的，这就意味这这一点的梯度为</a:t>
            </a:r>
            <a:r>
              <a:rPr lang="en-US" altLang="zh-CN" dirty="0"/>
              <a:t>0</a:t>
            </a:r>
            <a:r>
              <a:rPr lang="zh-CN" altLang="en-US" dirty="0"/>
              <a:t>。梯度消失了。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24" y="1842199"/>
            <a:ext cx="7439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7587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Wasserstein Divergence (Earth-Mover Distance(EMD))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00" y="1640861"/>
            <a:ext cx="7559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EMD: 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为两个分布：</a:t>
            </a:r>
            <a:r>
              <a:rPr lang="en-US" altLang="zh-CN" dirty="0"/>
              <a:t>P</a:t>
            </a:r>
            <a:r>
              <a:rPr lang="zh-CN" altLang="en-US" dirty="0"/>
              <a:t>分布为一堆土，</a:t>
            </a:r>
            <a:r>
              <a:rPr lang="en-US" altLang="zh-CN" dirty="0"/>
              <a:t>Q</a:t>
            </a:r>
            <a:r>
              <a:rPr lang="zh-CN" altLang="en-US" dirty="0"/>
              <a:t>分布为要移到的目标，那么要移动</a:t>
            </a:r>
            <a:r>
              <a:rPr lang="en-US" altLang="zh-CN" dirty="0"/>
              <a:t>P</a:t>
            </a:r>
            <a:r>
              <a:rPr lang="zh-CN" altLang="en-US" dirty="0"/>
              <a:t>达到</a:t>
            </a:r>
            <a:r>
              <a:rPr lang="en-US" altLang="zh-CN" dirty="0"/>
              <a:t>Q</a:t>
            </a:r>
            <a:r>
              <a:rPr lang="zh-CN" altLang="en-US" dirty="0"/>
              <a:t>，哪种距离更小呢？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85" y="2287192"/>
            <a:ext cx="9201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7587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Wasserstein Divergence (Earth-Mover Distance(EMD))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8823" y="1640861"/>
            <a:ext cx="798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利用最小平均距离的</a:t>
            </a:r>
            <a:r>
              <a:rPr lang="en-US" altLang="zh-CN" dirty="0"/>
              <a:t>moving plans</a:t>
            </a:r>
            <a:r>
              <a:rPr lang="zh-CN" altLang="en-US" dirty="0"/>
              <a:t>来定义</a:t>
            </a:r>
            <a:r>
              <a:rPr lang="en-US" altLang="zh-CN" dirty="0" smtClean="0"/>
              <a:t>EMD</a:t>
            </a:r>
            <a:r>
              <a:rPr lang="zh-CN" altLang="en-US" dirty="0"/>
              <a:t>，可以用矩阵直观解释移土方案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23" y="2189689"/>
            <a:ext cx="4619625" cy="461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93280" y="2740413"/>
            <a:ext cx="322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图中每个像素点对应</a:t>
            </a:r>
            <a:r>
              <a:rPr lang="en-US" altLang="zh-CN" dirty="0"/>
              <a:t>row</a:t>
            </a:r>
            <a:r>
              <a:rPr lang="zh-CN" altLang="en-US" dirty="0"/>
              <a:t>需要移出多少土到对应</a:t>
            </a:r>
            <a:r>
              <a:rPr lang="en-US" altLang="zh-CN" dirty="0"/>
              <a:t>column</a:t>
            </a:r>
            <a:r>
              <a:rPr lang="zh-CN" altLang="en-US" dirty="0"/>
              <a:t>， 越亮表示移动越多。注意每一个</a:t>
            </a:r>
            <a:r>
              <a:rPr lang="en-US" altLang="zh-CN" dirty="0"/>
              <a:t>row</a:t>
            </a:r>
            <a:r>
              <a:rPr lang="zh-CN" altLang="en-US" dirty="0"/>
              <a:t>的值加起来为对应</a:t>
            </a:r>
            <a:r>
              <a:rPr lang="en-US" altLang="zh-CN" dirty="0"/>
              <a:t>P</a:t>
            </a:r>
            <a:r>
              <a:rPr lang="zh-CN" altLang="en-US" dirty="0"/>
              <a:t>行的分布， 每个</a:t>
            </a:r>
            <a:r>
              <a:rPr lang="en-US" altLang="zh-CN" dirty="0"/>
              <a:t>column</a:t>
            </a:r>
            <a:r>
              <a:rPr lang="zh-CN" altLang="en-US" dirty="0"/>
              <a:t>的值加起来为对应</a:t>
            </a:r>
            <a:r>
              <a:rPr lang="en-US" altLang="zh-CN" dirty="0"/>
              <a:t>Q</a:t>
            </a:r>
            <a:r>
              <a:rPr lang="zh-CN" altLang="en-US" dirty="0"/>
              <a:t>行的分布。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52" y="4574222"/>
            <a:ext cx="4371975" cy="981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52" y="5634780"/>
            <a:ext cx="3810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Cost Function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04949" y="809864"/>
            <a:ext cx="7587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Wasserstein Divergence (Earth-Mover Distance(EMD))</a:t>
            </a:r>
            <a:endParaRPr lang="en-US" altLang="zh-CN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545101"/>
            <a:ext cx="5181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4431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Generalized Linear Model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3891" y="1689854"/>
            <a:ext cx="90957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传统线性模型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要求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变量的偏差分布服从</a:t>
            </a:r>
            <a:r>
              <a:rPr lang="zh-CN" altLang="en-US" sz="2000" dirty="0"/>
              <a:t>正态分布</a:t>
            </a:r>
            <a:r>
              <a:rPr lang="en-US" altLang="zh-CN" sz="2000" dirty="0"/>
              <a:t>(normal distribution)</a:t>
            </a:r>
            <a:r>
              <a:rPr lang="zh-CN" altLang="en-US" sz="2000" dirty="0"/>
              <a:t>。 </a:t>
            </a:r>
            <a:endParaRPr lang="en-US" altLang="zh-CN" sz="2000" dirty="0" smtClean="0"/>
          </a:p>
          <a:p>
            <a:r>
              <a:rPr lang="zh-CN" altLang="en-US" sz="2000" dirty="0" smtClean="0"/>
              <a:t>当响应</a:t>
            </a:r>
            <a:r>
              <a:rPr lang="zh-CN" altLang="en-US" sz="2000" dirty="0"/>
              <a:t>变量并不直接等于预测器的线性组合时，这个模型就不适用了。 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307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4431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Generalized Linear Model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3891" y="1689854"/>
                <a:ext cx="909571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广义线性模型由三部分组成：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因变量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来自指数族分布</a:t>
                </a:r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有关于自变量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的线性预测器 </a:t>
                </a:r>
                <a14:m>
                  <m:oMath xmlns:m="http://schemas.openxmlformats.org/officeDocument/2006/math">
                    <m:r>
                      <a:rPr lang="zh-CN" alt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连接函数 </a:t>
                </a:r>
                <a:r>
                  <a:rPr lang="en-US" altLang="zh-CN" sz="2000" dirty="0" smtClean="0"/>
                  <a:t>g</a:t>
                </a:r>
                <a:r>
                  <a:rPr lang="zh-CN" altLang="en-US" sz="2000" dirty="0" smtClean="0"/>
                  <a:t>，有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91" y="1689854"/>
                <a:ext cx="9095710" cy="1631216"/>
              </a:xfrm>
              <a:prstGeom prst="rect">
                <a:avLst/>
              </a:prstGeom>
              <a:blipFill>
                <a:blip r:embed="rId2"/>
                <a:stretch>
                  <a:fillRect l="-737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4431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Generalized Linear Model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3891" y="1689854"/>
                <a:ext cx="909571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广义线性模型由三部分组成：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因变量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来自指数族分布</a:t>
                </a:r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有关于自变量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的线性预测器 </a:t>
                </a:r>
                <a14:m>
                  <m:oMath xmlns:m="http://schemas.openxmlformats.org/officeDocument/2006/math">
                    <m:r>
                      <a:rPr lang="zh-CN" alt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000" dirty="0" smtClean="0"/>
              </a:p>
              <a:p>
                <a:pPr marL="342900" indent="-342900">
                  <a:buAutoNum type="arabicPeriod"/>
                </a:pPr>
                <a:r>
                  <a:rPr lang="zh-CN" altLang="en-US" sz="2000" dirty="0" smtClean="0"/>
                  <a:t>连接函数 </a:t>
                </a:r>
                <a:r>
                  <a:rPr lang="en-US" altLang="zh-CN" sz="2000" dirty="0" smtClean="0"/>
                  <a:t>g</a:t>
                </a:r>
                <a:r>
                  <a:rPr lang="zh-CN" altLang="en-US" sz="2000" dirty="0" smtClean="0"/>
                  <a:t>，有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91" y="1689854"/>
                <a:ext cx="9095710" cy="1631216"/>
              </a:xfrm>
              <a:prstGeom prst="rect">
                <a:avLst/>
              </a:prstGeom>
              <a:blipFill>
                <a:blip r:embed="rId2"/>
                <a:stretch>
                  <a:fillRect l="-737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75734" y="3795781"/>
            <a:ext cx="92516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There is always a well-defined canonical link function which is derived from the exponential of the response's density function.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连接函数</a:t>
            </a:r>
            <a:r>
              <a:rPr lang="zh-CN" altLang="en-US" sz="2000" dirty="0"/>
              <a:t>解释了线性预测子与分布期望值的关系。链接函数的选择可视情形而定。通常只要符合链接函数的值域有包含分布期望值的条件即可。</a:t>
            </a:r>
          </a:p>
        </p:txBody>
      </p:sp>
    </p:spTree>
    <p:extLst>
      <p:ext uri="{BB962C8B-B14F-4D97-AF65-F5344CB8AC3E}">
        <p14:creationId xmlns:p14="http://schemas.microsoft.com/office/powerpoint/2010/main" val="30031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4431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Generalized Linear Model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4" y="1056881"/>
            <a:ext cx="10138875" cy="53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42273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Activation </a:t>
            </a:r>
            <a:r>
              <a:rPr lang="en-US" altLang="zh-CN" sz="2800" dirty="0" smtClean="0"/>
              <a:t>Function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8480" y="1460976"/>
            <a:ext cx="8422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4F4F"/>
                </a:solidFill>
                <a:latin typeface="-apple-system"/>
              </a:rPr>
              <a:t>明确激活函数的主要作用</a:t>
            </a:r>
            <a:r>
              <a:rPr lang="zh-CN" altLang="en-US" sz="2000" dirty="0">
                <a:solidFill>
                  <a:srgbClr val="4F4F4F"/>
                </a:solidFill>
                <a:latin typeface="-apple-system"/>
              </a:rPr>
              <a:t>：增加非线性性，这个是必要的条件，我们甚至用他表达更复杂的特性（比如卷积），目的是使得神经网络能够更好、更快地拟合经验分布函数。从这个角度看，他解决的问题和之后提到的输出层的激活函数本质上略有不同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89760" y="3271520"/>
                <a:ext cx="569739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 smtClean="0"/>
                  <a:t>非线性：</a:t>
                </a:r>
                <a:r>
                  <a:rPr lang="zh-CN" altLang="en-US" sz="2000" b="1" dirty="0"/>
                  <a:t>通用逼近性质</a:t>
                </a:r>
                <a:endParaRPr lang="en-US" altLang="zh-CN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 smtClean="0"/>
                  <a:t>只有</a:t>
                </a:r>
                <a:r>
                  <a:rPr lang="zh-CN" altLang="en-US" sz="2000" dirty="0"/>
                  <a:t>有限个离散点不可微</a:t>
                </a:r>
                <a:r>
                  <a:rPr lang="en-US" altLang="zh-CN" sz="2000" dirty="0"/>
                  <a:t>(non-differentiability</a:t>
                </a:r>
                <a:r>
                  <a:rPr lang="en-US" altLang="zh-CN" sz="2000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 smtClean="0"/>
                  <a:t>有限范围</a:t>
                </a:r>
                <a:endParaRPr lang="en-US" altLang="zh-CN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 smtClean="0"/>
                  <a:t>接近</a:t>
                </a:r>
                <a:r>
                  <a:rPr lang="zh-CN" altLang="en-US" sz="2000" dirty="0"/>
                  <a:t>恒等</a:t>
                </a:r>
                <a:r>
                  <a:rPr lang="zh-CN" altLang="en-US" sz="200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(0)=1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3271520"/>
                <a:ext cx="5697394" cy="1323439"/>
              </a:xfrm>
              <a:prstGeom prst="rect">
                <a:avLst/>
              </a:prstGeom>
              <a:blipFill>
                <a:blip r:embed="rId2"/>
                <a:stretch>
                  <a:fillRect l="-749" t="-2765" r="-21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3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499676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Architecture Design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8480" y="1460976"/>
            <a:ext cx="8422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只有一个隐藏层的网络也足够适应训练集，但更深的网络每层使用更少的单元数，并且泛化能力更强。</a:t>
            </a:r>
            <a:endParaRPr lang="en-US" altLang="zh-CN" sz="2000" dirty="0" smtClean="0">
              <a:solidFill>
                <a:srgbClr val="4F4F4F"/>
              </a:solidFill>
              <a:latin typeface="-apple-system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但是更深的网络难以优化。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3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375735" y="1665560"/>
            <a:ext cx="8137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通用逼近性质（Universal Approximation Properties）是神经网络中非常重要的一个性质，虽然这不会在直接用于构造一个神经网络，但是他告诉我们：一个仅有单隐藏层的神经网络。在神经元个数足够多的情况下，通过非线性的激活函数，足以拟合任意函数。</a:t>
            </a:r>
            <a:endParaRPr lang="en-US" altLang="zh-CN" dirty="0" smtClean="0"/>
          </a:p>
          <a:p>
            <a:r>
              <a:rPr lang="zh-CN" altLang="en-US" dirty="0" smtClean="0"/>
              <a:t>这使得我们在思考神经网络的问题的时候，不需要考虑：我的函数是否能够用神经网络拟合，因为他永远可以做到——只需要考虑如何用神经网络做到更好的拟合。</a:t>
            </a:r>
          </a:p>
        </p:txBody>
      </p:sp>
    </p:spTree>
    <p:extLst>
      <p:ext uri="{BB962C8B-B14F-4D97-AF65-F5344CB8AC3E}">
        <p14:creationId xmlns:p14="http://schemas.microsoft.com/office/powerpoint/2010/main" val="3188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499676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Architecture Design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8480" y="1460976"/>
            <a:ext cx="8422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只有一个隐藏层的网络也足够适应训练集，但更深的网络每层使用更少的单元数，并且泛化能力更强。</a:t>
            </a:r>
            <a:endParaRPr lang="en-US" altLang="zh-CN" sz="2000" dirty="0" smtClean="0">
              <a:solidFill>
                <a:srgbClr val="4F4F4F"/>
              </a:solidFill>
              <a:latin typeface="-apple-system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但是更深的网络难以优化。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808480" y="3726656"/>
            <a:ext cx="8422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另一方面，我们可以将深度结构解释为，我们想要学得的函数包含多个计算步骤，每个步骤使用前一步骤的输出。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73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hlinkClick r:id="rId2"/>
              </a:rPr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1133644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DNN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49" y="2087225"/>
            <a:ext cx="3182620" cy="31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hlinkClick r:id="rId2"/>
              </a:rPr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1133644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DNN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49" y="2087225"/>
            <a:ext cx="3182620" cy="31569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7360" y="16452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24292E"/>
                </a:solidFill>
                <a:latin typeface="-apple-system"/>
              </a:rPr>
              <a:t>为什么用全连接？</a:t>
            </a:r>
            <a:endParaRPr lang="en-US" altLang="zh-CN" sz="2000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sz="2000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24292E"/>
                </a:solidFill>
                <a:latin typeface="-apple-system"/>
              </a:rPr>
              <a:t>通过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对特征进行简单快捷的线性操作改变特征维度，使其具有显式含义。比如在二分类中的最后一层，用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将编码好的维度投影到二维以用于分类。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大多数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中参数是冗余的，在迁移学习中，这些冗余的参数会使微调（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fine tuning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）更易于操作。比如目标域（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target domain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）中的图像与源域中图像差异巨大，不含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的网络微调后的结果要差于含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的网络。因此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可视作模型表示能力的“防火墙”，特别是在源域与目标域差异较大的情况下，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可保持较大的模型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capacity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从而保证模型表示能力的迁移。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4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1133644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RNN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49" y="2428240"/>
            <a:ext cx="9593094" cy="2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2193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AutoEncoder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205037"/>
            <a:ext cx="8848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2864887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Generation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9689"/>
            <a:ext cx="11887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1112805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CNN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957387"/>
            <a:ext cx="12163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3615092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Neural Network Zoo</a:t>
            </a:r>
            <a:endParaRPr lang="en-US" altLang="zh-CN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275495" y="53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949" y="809864"/>
            <a:ext cx="1101584" cy="728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GAN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2292063"/>
            <a:ext cx="4575810" cy="28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75735" y="261036"/>
            <a:ext cx="214994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References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23293" y="1503485"/>
            <a:ext cx="8379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《Deep Learning》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neuralnetworksanddeeplearning.com/chap4.html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专题：深度神经网络基本问题的原理详细分析和</a:t>
            </a:r>
            <a:r>
              <a:rPr lang="zh-CN" altLang="en-US" dirty="0" smtClean="0"/>
              <a:t>推导 </a:t>
            </a:r>
            <a:r>
              <a:rPr lang="en-US" altLang="zh-CN" dirty="0" smtClean="0">
                <a:hlinkClick r:id="rId3"/>
              </a:rPr>
              <a:t>https://blog.csdn.net/zpcxh95/article/details/69952020?winzoom=1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Wiki: </a:t>
            </a:r>
            <a:r>
              <a:rPr lang="en-US" altLang="zh-CN" dirty="0"/>
              <a:t>Generalized linear </a:t>
            </a:r>
            <a:r>
              <a:rPr lang="en-US" altLang="zh-CN" dirty="0" smtClean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李宏毅 </a:t>
            </a:r>
            <a:r>
              <a:rPr lang="en-US" altLang="zh-CN" dirty="0" smtClean="0"/>
              <a:t>GAN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Neural Network Zoo </a:t>
            </a:r>
            <a:r>
              <a:rPr lang="en-US" altLang="zh-CN" dirty="0">
                <a:hlinkClick r:id="rId4"/>
              </a:rPr>
              <a:t>http://www.asimovinstitute.org/neural-network-zoo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神经网络的激活函数能不能用</a:t>
            </a:r>
            <a:r>
              <a:rPr lang="en-US" altLang="zh-CN" dirty="0"/>
              <a:t>sin</a:t>
            </a:r>
            <a:r>
              <a:rPr lang="zh-CN" altLang="en-US" dirty="0"/>
              <a:t>？</a:t>
            </a:r>
            <a:r>
              <a:rPr lang="en-US" altLang="zh-CN" dirty="0" smtClean="0">
                <a:hlinkClick r:id="rId5"/>
              </a:rPr>
              <a:t>https://zhuanlan.zhihu.com/p/42160421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29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50" y="1095623"/>
            <a:ext cx="99917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4" name="create_step_func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0629" y="1489953"/>
            <a:ext cx="7752945" cy="38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4" y="2122121"/>
            <a:ext cx="3420001" cy="3391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92" y="1651168"/>
            <a:ext cx="8448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5" y="2418585"/>
            <a:ext cx="5159439" cy="26870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21" y="2418586"/>
            <a:ext cx="5001449" cy="26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97" y="1101463"/>
            <a:ext cx="5516074" cy="57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8" y="2018722"/>
            <a:ext cx="3571586" cy="3571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28" y="5726112"/>
            <a:ext cx="5114925" cy="485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5735" y="261036"/>
            <a:ext cx="5913798" cy="83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Universal Approximation Properties</a:t>
            </a:r>
            <a:endParaRPr lang="en-US" altLang="zh-CN" sz="2800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345382" y="3804514"/>
            <a:ext cx="1440000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08437" y="3364601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approximate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010" y="3364601"/>
            <a:ext cx="3552057" cy="9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1000</Words>
  <Application>Microsoft Office PowerPoint</Application>
  <PresentationFormat>宽屏</PresentationFormat>
  <Paragraphs>117</Paragraphs>
  <Slides>38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-apple-system</vt:lpstr>
      <vt:lpstr>Arial Unicode MS</vt:lpstr>
      <vt:lpstr>CMUSerif-Roman</vt:lpstr>
      <vt:lpstr>Roboto</vt:lpstr>
      <vt:lpstr>Roboto Mono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郁 仁</dc:creator>
  <cp:lastModifiedBy>郁 仁</cp:lastModifiedBy>
  <cp:revision>35</cp:revision>
  <dcterms:created xsi:type="dcterms:W3CDTF">2018-10-13T01:31:35Z</dcterms:created>
  <dcterms:modified xsi:type="dcterms:W3CDTF">2018-10-16T13:32:54Z</dcterms:modified>
</cp:coreProperties>
</file>