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92" r:id="rId9"/>
    <p:sldId id="293" r:id="rId10"/>
    <p:sldId id="294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89" r:id="rId23"/>
    <p:sldId id="290" r:id="rId24"/>
    <p:sldId id="276" r:id="rId25"/>
    <p:sldId id="29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FA4E-1241-41C0-B8AB-86F05BCD28D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19EC-A560-4625-A6D4-3E186C825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似然函数：给定联合样本值</a:t>
            </a:r>
            <a:r>
              <a:rPr lang="en-US" altLang="zh-CN" dirty="0" smtClean="0"/>
              <a:t>x</a:t>
            </a:r>
            <a:r>
              <a:rPr lang="zh-CN" altLang="en-US" dirty="0" smtClean="0"/>
              <a:t>下关于未知参数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的函数：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theta|x</a:t>
            </a:r>
            <a:r>
              <a:rPr lang="en-US" altLang="zh-CN" dirty="0" smtClean="0"/>
              <a:t>)=f(</a:t>
            </a:r>
            <a:r>
              <a:rPr lang="en-US" altLang="zh-CN" dirty="0" err="1" smtClean="0"/>
              <a:t>x|theta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是指联合样本随机变量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取到的值，即</a:t>
            </a:r>
            <a:r>
              <a:rPr lang="en-US" altLang="zh-CN" dirty="0" smtClean="0"/>
              <a:t>X=x</a:t>
            </a:r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x|theta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是一个密度函数，是给定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下关于联合样本值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的联合密度函数。</a:t>
            </a:r>
            <a:endParaRPr lang="en-US" altLang="zh-CN" dirty="0" smtClean="0"/>
          </a:p>
          <a:p>
            <a:r>
              <a:rPr lang="zh-CN" altLang="en-US" dirty="0" smtClean="0"/>
              <a:t>所以，似然函数和密度函数是完全不同的两个数学对象，这里的等号理解为函数值的相等，而不是函数的相等。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E19EC-A560-4625-A6D4-3E186C825B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E19EC-A560-4625-A6D4-3E186C825B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9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6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7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6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3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7B1FE-A18A-4EBE-9C91-AAF925A74CB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E68A-6057-417E-A046-B06B0ADEF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2129051"/>
            <a:ext cx="9144000" cy="327887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参数估计</a:t>
            </a:r>
            <a:endParaRPr lang="en-US" altLang="zh-CN" b="1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最大似然估计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贝叶斯估计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监督学习算法</a:t>
            </a:r>
            <a:endParaRPr lang="en-US" altLang="zh-CN" b="1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支持</a:t>
            </a:r>
            <a:r>
              <a:rPr lang="zh-CN" altLang="en-US" dirty="0"/>
              <a:t>向量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k</a:t>
            </a:r>
            <a:r>
              <a:rPr lang="zh-CN" altLang="en-US" dirty="0" smtClean="0"/>
              <a:t>近邻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决策树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523999" y="1146412"/>
            <a:ext cx="92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机器学习基础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参数估计、监督学习算法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15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2892"/>
            <a:ext cx="10515600" cy="51140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使用这些新的变量，发现后验可改写为高斯分布：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贝叶斯估计给出参数的协方差矩阵，表示参数所有不同值的可能范围，而不是给出参数估计值。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1" y="2070110"/>
            <a:ext cx="8656071" cy="16669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95" y="1062892"/>
            <a:ext cx="7362975" cy="4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最大后验估计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5720"/>
                <a:ext cx="10666863" cy="49940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因为涉及到贝叶斯后验的计算是很复杂的，所以点估计是一种可行的近似求解方法。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估计选择后验概率最大的点（或在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是连续值的更常见情况下，概率密度最大的点）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的最大后验估计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取对数后：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5720"/>
                <a:ext cx="10666863" cy="4994013"/>
              </a:xfrm>
              <a:blipFill>
                <a:blip r:embed="rId3"/>
                <a:stretch>
                  <a:fillRect l="-743" t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0117"/>
              </p:ext>
            </p:extLst>
          </p:nvPr>
        </p:nvGraphicFramePr>
        <p:xfrm>
          <a:off x="2626178" y="3656020"/>
          <a:ext cx="6740561" cy="92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4" imgW="2654280" imgH="406080" progId="Equation.DSMT4">
                  <p:embed/>
                </p:oleObj>
              </mc:Choice>
              <mc:Fallback>
                <p:oleObj name="Equation" r:id="rId4" imgW="2654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178" y="3656020"/>
                        <a:ext cx="6740561" cy="92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38089"/>
              </p:ext>
            </p:extLst>
          </p:nvPr>
        </p:nvGraphicFramePr>
        <p:xfrm>
          <a:off x="3300903" y="5451145"/>
          <a:ext cx="4623898" cy="75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6" imgW="1879560" imgH="304560" progId="Equation.DSMT4">
                  <p:embed/>
                </p:oleObj>
              </mc:Choice>
              <mc:Fallback>
                <p:oleObj name="Equation" r:id="rId6" imgW="1879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0903" y="5451145"/>
                        <a:ext cx="4623898" cy="750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8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1446"/>
                <a:ext cx="10515600" cy="55355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是先验概率。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对于投掷硬币的例子，我们的先验为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取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的概率最大。假设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均值</a:t>
                </a:r>
                <a:r>
                  <a:rPr lang="en-US" altLang="zh-CN" sz="2400" dirty="0" smtClean="0"/>
                  <a:t>0.5</a:t>
                </a:r>
                <a:r>
                  <a:rPr lang="zh-CN" altLang="en-US" sz="2400" dirty="0" smtClean="0"/>
                  <a:t>，方差</a:t>
                </a:r>
                <a:r>
                  <a:rPr lang="en-US" altLang="zh-CN" sz="2400" dirty="0" smtClean="0"/>
                  <a:t>0.1</a:t>
                </a:r>
                <a:r>
                  <a:rPr lang="zh-CN" altLang="en-US" sz="2400" dirty="0" smtClean="0"/>
                  <a:t>的高斯函数，则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的图像为：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1446"/>
                <a:ext cx="10515600" cy="5535518"/>
              </a:xfrm>
              <a:blipFill>
                <a:blip r:embed="rId2"/>
                <a:stretch>
                  <a:fillRect l="-812" t="-1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img-blog.csdn.net/20170531004009269?watermark/2/text/aHR0cDovL2Jsb2cuY3Nkbi5uZXQvdTAxMTUwODY0M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88" y="1939149"/>
            <a:ext cx="7342495" cy="4551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834812" y="3409205"/>
                <a:ext cx="22608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计算结果表示，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/>
                  <a:t>=0.558</a:t>
                </a:r>
                <a:r>
                  <a:rPr lang="zh-CN" altLang="en-US" sz="2400" dirty="0" smtClean="0"/>
                  <a:t>时，函数取得最大值。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12" y="3409205"/>
                <a:ext cx="226081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043" t="-4061" r="-6739" b="-8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2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5720"/>
            <a:ext cx="10515600" cy="4771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最大似然估计：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适用于样本量较大的情况，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训练样本数量趋向于无穷大时，参数的最大似然估计就会收敛到参数的真实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在样本量较少的情况下，引入先验概率，会将估计结果趋向于先验，实际预估结果将在先验结果的两侧形成一个顶峰。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适用情况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4218"/>
                <a:ext cx="10515600" cy="42927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最大似然估计：给定一个模型的参数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，然后试着最大化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/>
                  <a:t>目标是找到使似然函数概率值最大的参数。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最大后验估计：最大化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贝叶斯估计：考虑所有参数，即所有的参数分布。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4218"/>
                <a:ext cx="10515600" cy="429274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参数估计方法比较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05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42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监督学习算法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 smtClean="0"/>
              <a:t>对于机器学习来说，监督学习就是训练数据既有特征又有标签，通过训练，让机器可以找到特征和标签之间的联系，在面对只有特征没有标签的数据时，可以判断出标签。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en-US" sz="3000" b="1" dirty="0" smtClean="0"/>
              <a:t>主要算法：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 smtClean="0"/>
              <a:t>    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支持向量机（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Machine, SVM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近邻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决策树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242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368"/>
            <a:ext cx="10515600" cy="4757595"/>
          </a:xfrm>
        </p:spPr>
        <p:txBody>
          <a:bodyPr/>
          <a:lstStyle/>
          <a:p>
            <a:r>
              <a:rPr lang="zh-CN" altLang="en-US" b="1" dirty="0" smtClean="0"/>
              <a:t>支持向量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支持或职称平面上把两类类别划分开来的超平面的向量点。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https://upload.wikimedia.org/wikipedia/commons/2/2a/Svm_max_sep_hyperplane_with_mar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73610"/>
            <a:ext cx="4579815" cy="43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SVM</a:t>
            </a:r>
            <a:r>
              <a:rPr lang="zh-CN" altLang="en-US" sz="4000" dirty="0" smtClean="0"/>
              <a:t>的描述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5179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目标：</a:t>
            </a:r>
            <a:r>
              <a:rPr lang="zh-CN" altLang="en-US" dirty="0" smtClean="0"/>
              <a:t>找到一个超平面，使得它能够尽可能多的将两类数据点正确的分开，同时使分开的两类数据点距离分离超平面最远。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700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解决方法：</a:t>
            </a:r>
            <a:r>
              <a:rPr lang="zh-CN" altLang="en-US" dirty="0" smtClean="0"/>
              <a:t>构造一个约束条件下的优化问题（约束二次规划问题），求解该问题，得到分类器。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700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分类：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、线性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、非线性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18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函数间隔和几何间隔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upload.wikimedia.org/wikipedia/commons/2/2a/Svm_max_sep_hyperplane_with_mar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77" y="1793875"/>
            <a:ext cx="4492146" cy="48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69380" y="1600200"/>
                <a:ext cx="4994910" cy="4060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在超平面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确定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的情况下，关于样本点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函数间隔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</a:endParaRPr>
              </a:p>
              <a:p>
                <a:endParaRPr lang="en-US" altLang="zh-CN" b="0" dirty="0" smtClean="0">
                  <a:latin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但如果等比例地改变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，例如：改变为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2w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，超平面没有改变，但是函数间隔却变成原来的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所以需要对分离超平面的法向量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加些限制，如规则化，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||w||=1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，使得间隔是确定的，这时函数间隔称为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几何间隔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80" y="1600200"/>
                <a:ext cx="4994910" cy="4060984"/>
              </a:xfrm>
              <a:prstGeom prst="rect">
                <a:avLst/>
              </a:prstGeom>
              <a:blipFill>
                <a:blip r:embed="rId3"/>
                <a:stretch>
                  <a:fillRect l="-976" t="-1201" r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059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间隔最大化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739"/>
                <a:ext cx="10515600" cy="48299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b="1" dirty="0" smtClean="0"/>
                  <a:t>基本思想：</a:t>
                </a:r>
                <a:r>
                  <a:rPr lang="zh-CN" altLang="en-US" dirty="0" smtClean="0"/>
                  <a:t>求解能够正确划分训练数据集并且几何间隔最大的分离超平面。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对线性可分的训练数据集而言，线性可分超平面有无穷多个，但是几何间隔最大的分离超平面是</a:t>
                </a:r>
                <a:r>
                  <a:rPr lang="zh-CN" altLang="en-US" b="1" dirty="0" smtClean="0"/>
                  <a:t>唯一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最大间隔分离超平面可表示为约束最优化问题：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105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739"/>
                <a:ext cx="10515600" cy="4829908"/>
              </a:xfrm>
              <a:blipFill>
                <a:blip r:embed="rId2"/>
                <a:stretch>
                  <a:fillRect l="-1043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参数估计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14901"/>
            <a:ext cx="11008057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根据从总体中抽取的随机样本，来估计总体分布中未知参数的过程。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b="1" dirty="0"/>
              <a:t>两个学派</a:t>
            </a:r>
            <a:endParaRPr lang="en-US" altLang="zh-CN" b="1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频率主义学派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贝叶斯学派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" dirty="0" smtClean="0"/>
          </a:p>
          <a:p>
            <a:pPr marL="0" indent="0">
              <a:buNone/>
            </a:pPr>
            <a:r>
              <a:rPr lang="zh-CN" altLang="en-US" b="1" dirty="0" smtClean="0"/>
              <a:t>主要方法</a:t>
            </a:r>
            <a:endParaRPr lang="en-US" altLang="zh-CN" b="1" dirty="0" smtClean="0"/>
          </a:p>
          <a:p>
            <a:pPr lvl="2">
              <a:lnSpc>
                <a:spcPct val="100000"/>
              </a:lnSpc>
            </a:pPr>
            <a:r>
              <a:rPr lang="zh-CN" altLang="en-US" sz="2400" dirty="0" smtClean="0"/>
              <a:t>最大似然估计（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MLE</a:t>
            </a:r>
            <a:r>
              <a:rPr lang="zh-CN" altLang="en-US" sz="2400" dirty="0" smtClean="0"/>
              <a:t>）</a:t>
            </a:r>
            <a:r>
              <a:rPr lang="en-US" altLang="zh-CN" b="1" dirty="0"/>
              <a:t>	</a:t>
            </a:r>
            <a:endParaRPr lang="en-US" altLang="zh-CN" b="1" dirty="0" smtClean="0"/>
          </a:p>
          <a:p>
            <a:pPr lvl="2">
              <a:lnSpc>
                <a:spcPct val="100000"/>
              </a:lnSpc>
            </a:pPr>
            <a:r>
              <a:rPr lang="zh-CN" altLang="en-US" sz="2400" dirty="0" smtClean="0"/>
              <a:t>贝叶斯估计（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estimation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93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3292"/>
                <a:ext cx="10515600" cy="619787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1</a:t>
                </a:r>
                <a:r>
                  <a:rPr lang="zh-CN" altLang="en-US" sz="2400" dirty="0"/>
                  <a:t>，且最大化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相当于最小化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，所以目标函数为：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这是一个凸二次规划问题（目标函数是二次的，约束条件是线性的）。该问题可以用现成的</a:t>
                </a:r>
                <a:r>
                  <a:rPr lang="en-US" altLang="zh-CN" sz="2400" dirty="0" smtClean="0"/>
                  <a:t>QP</a:t>
                </a:r>
                <a:r>
                  <a:rPr lang="zh-CN" altLang="en-US" sz="2400" dirty="0" smtClean="0"/>
                  <a:t>优化包进行求解。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05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另一种方法是，使用</a:t>
                </a:r>
                <a:r>
                  <a:rPr lang="zh-CN" altLang="en-US" sz="2400" b="1" dirty="0" smtClean="0"/>
                  <a:t>拉格朗日乘子法</a:t>
                </a:r>
                <a:r>
                  <a:rPr lang="zh-CN" altLang="en-US" sz="2400" dirty="0" smtClean="0"/>
                  <a:t>得到其“对偶问题”，通过求解与原问题等价的对偶问题得到原始问题的最优解。</a:t>
                </a:r>
                <a:endParaRPr lang="en-US" altLang="zh-CN" sz="2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转化为对偶问题求解的优点在于：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a)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对偶问题往往更容易求解；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b)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可以自然的引入核函数，进而推广到非线性分类问题。</a:t>
                </a:r>
                <a:endParaRPr lang="en-US" altLang="zh-CN" sz="24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3292"/>
                <a:ext cx="10515600" cy="619787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zh-CN" altLang="en-US" sz="4000" dirty="0" smtClean="0"/>
              <a:t>拉格朗日对偶性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3283"/>
                <a:ext cx="10515600" cy="48736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/>
                  <a:t>通过给每一个约束条件加上一个拉格朗日乘子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定义拉格朗日函数：</a:t>
                </a:r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;…;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对应</m:t>
                    </m:r>
                  </m:oMath>
                </a14:m>
                <a:r>
                  <a:rPr lang="zh-CN" altLang="en-US" sz="2400" dirty="0">
                    <a:cs typeface="Times New Roman" panose="02020603050405020304" pitchFamily="18" charset="0"/>
                  </a:rPr>
                  <a:t>于样本点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然后令</a:t>
                </a:r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当某个约束条件不满足时，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所有约束条件都满足时，则有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cs typeface="Times New Roman" panose="02020603050405020304" pitchFamily="18" charset="0"/>
                  </a:rPr>
                  <a:t>所以，在约束条件满足的情况下最小化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，等价于直接最小化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3283"/>
                <a:ext cx="10515600" cy="4873680"/>
              </a:xfrm>
              <a:blipFill>
                <a:blip r:embed="rId2"/>
                <a:stretch>
                  <a:fillRect l="-928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拉格朗日对偶性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目标函数变成：</a:t>
                </a:r>
                <a:endParaRPr lang="en-US" altLang="zh-CN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原始问题最优解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直接求解不便，转换为对偶问题：</a:t>
                </a:r>
                <a:endParaRPr lang="en-US" altLang="zh-CN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对偶</a:t>
                </a:r>
                <a:r>
                  <a:rPr lang="zh-CN" altLang="en-US" sz="2400" dirty="0" smtClean="0"/>
                  <a:t>问题和原始问题解的关系：</a:t>
                </a:r>
                <a:endParaRPr lang="en-US" altLang="zh-CN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 smtClean="0"/>
                  <a:t>但当该问题满足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400" dirty="0" smtClean="0"/>
                  <a:t>条件时，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928" t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56"/>
                <a:ext cx="10515600" cy="50464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考虑约束最优化问题：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500"/>
                  </a:lnSpc>
                  <a:buNone/>
                </a:pPr>
                <a:r>
                  <a:rPr lang="en-US" altLang="zh-CN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56"/>
                <a:ext cx="10515600" cy="5046467"/>
              </a:xfrm>
              <a:blipFill>
                <a:blip r:embed="rId2"/>
                <a:stretch>
                  <a:fillRect l="-1217" t="-2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9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8000"/>
                <a:ext cx="10515600" cy="61194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的偏导为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可得：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将上式带入拉格朗日函数，即可得到最优化问题的</a:t>
                </a:r>
                <a:r>
                  <a:rPr lang="zh-CN" altLang="en-US" b="1" dirty="0" smtClean="0"/>
                  <a:t>对偶问题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</m:e>
                      </m:func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1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sz="1100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8000"/>
                <a:ext cx="10515600" cy="6119446"/>
              </a:xfrm>
              <a:blipFill>
                <a:blip r:embed="rId2"/>
                <a:stretch>
                  <a:fillRect l="-1043" t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序列最小最优化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Minimal Optimization, SMO)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855"/>
                <a:ext cx="10515600" cy="480010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400" dirty="0" smtClean="0"/>
                  <a:t>基本思路：先固定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以外的</m:t>
                    </m:r>
                  </m:oMath>
                </a14:m>
                <a:r>
                  <a:rPr lang="zh-CN" altLang="en-US" sz="2400" dirty="0" smtClean="0"/>
                  <a:t>所有参数，</a:t>
                </a:r>
                <a:r>
                  <a:rPr lang="zh-CN" altLang="en-US" sz="2400" dirty="0"/>
                  <a:t>不断</a:t>
                </a:r>
                <a:r>
                  <a:rPr lang="zh-CN" altLang="en-US" sz="2400" dirty="0" smtClean="0"/>
                  <a:t>执行以下两个步骤直至收敛。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1. </a:t>
                </a:r>
                <a:r>
                  <a:rPr lang="zh-CN" altLang="en-US" sz="2400" dirty="0" smtClean="0"/>
                  <a:t>选取一对需要更新的变量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2. </a:t>
                </a:r>
                <a:r>
                  <a:rPr lang="zh-CN" altLang="en-US" sz="2400" dirty="0" smtClean="0"/>
                  <a:t>固定除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之外的参数，求解对偶问题获得更新后的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855"/>
                <a:ext cx="10515600" cy="4800108"/>
              </a:xfrm>
              <a:blipFill>
                <a:blip r:embed="rId2"/>
                <a:stretch>
                  <a:fillRect l="-696"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799694"/>
            <a:ext cx="612753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0185"/>
                <a:ext cx="10515600" cy="567677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解出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后，求出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即可得到模型：</a:t>
                </a:r>
                <a:endParaRPr lang="en-US" altLang="zh-CN" dirty="0" smtClean="0"/>
              </a:p>
              <a:p>
                <a:endParaRPr lang="en-US" altLang="zh-CN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根据原始最优化问题的</a:t>
                </a:r>
                <a:r>
                  <a:rPr lang="en-US" altLang="zh-CN" dirty="0" smtClean="0"/>
                  <a:t>KKT</a:t>
                </a:r>
                <a:r>
                  <a:rPr lang="zh-CN" altLang="en-US" dirty="0" smtClean="0"/>
                  <a:t>条件，有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 smtClean="0"/>
                  <a:t>支持向量：</a:t>
                </a:r>
                <a:r>
                  <a:rPr lang="zh-CN" altLang="en-US" dirty="0" smtClean="0"/>
                  <a:t>当样本点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对应的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称该样本为支持向量。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支持向量正好在间隔边界上。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0185"/>
                <a:ext cx="10515600" cy="5676778"/>
              </a:xfrm>
              <a:blipFill>
                <a:blip r:embed="rId2"/>
                <a:stretch>
                  <a:fillRect l="-1043" t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83" y="3924715"/>
            <a:ext cx="2333333" cy="20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46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</p:spPr>
        <p:txBody>
          <a:bodyPr/>
          <a:lstStyle/>
          <a:p>
            <a:r>
              <a:rPr lang="zh-CN" altLang="en-US" dirty="0" smtClean="0"/>
              <a:t>线性</a:t>
            </a:r>
            <a:r>
              <a:rPr lang="en-US" altLang="zh-CN" dirty="0" smtClean="0"/>
              <a:t>SVM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3284"/>
                <a:ext cx="10515600" cy="5339793"/>
              </a:xfrm>
            </p:spPr>
            <p:txBody>
              <a:bodyPr>
                <a:normAutofit/>
              </a:bodyPr>
              <a:lstStyle/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特征：</a:t>
                </a:r>
                <a:endParaRPr lang="en-US" altLang="zh-CN" b="1" dirty="0"/>
              </a:p>
              <a:p>
                <a:pPr marL="0" indent="0">
                  <a:buNone/>
                </a:pPr>
                <a:endParaRPr lang="en-US" altLang="zh-CN" sz="105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训练数据中有一些特异点，如果去除这些点，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则线性可分。说明，某些样本点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不满足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函数间隔大于等于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的约束条件：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CN" sz="2400" b="0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3284"/>
                <a:ext cx="10515600" cy="53397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40" y="1928579"/>
            <a:ext cx="4149237" cy="33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6738"/>
                <a:ext cx="10515600" cy="57002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b="1" dirty="0"/>
                  <a:t>解决方案：</a:t>
                </a:r>
                <a:endParaRPr lang="en-US" altLang="zh-CN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        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，使得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1" dirty="0"/>
                  <a:t>目标函数</a:t>
                </a:r>
                <a:r>
                  <a:rPr lang="zh-CN" altLang="en-US" b="1" dirty="0" smtClean="0"/>
                  <a:t>：</a:t>
                </a:r>
                <a:endParaRPr lang="en-US" altLang="zh-CN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       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为惩罚参数。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1" dirty="0" smtClean="0"/>
                  <a:t>最小</a:t>
                </a:r>
                <a:r>
                  <a:rPr lang="zh-CN" altLang="en-US" b="1" dirty="0"/>
                  <a:t>化目标函数</a:t>
                </a:r>
                <a:r>
                  <a:rPr lang="zh-CN" altLang="en-US" b="1" dirty="0" smtClean="0"/>
                  <a:t>：</a:t>
                </a:r>
                <a:endParaRPr lang="en-US" altLang="zh-CN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1" dirty="0"/>
                  <a:t>	</a:t>
                </a:r>
                <a:r>
                  <a:rPr lang="en-US" altLang="zh-CN" dirty="0" smtClean="0"/>
                  <a:t>a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最大化间隔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使误分类样本点个数尽量少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6738"/>
                <a:ext cx="10515600" cy="5700225"/>
              </a:xfrm>
              <a:blipFill>
                <a:blip r:embed="rId2"/>
                <a:stretch>
                  <a:fillRect l="-1043" t="-2032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8000"/>
                <a:ext cx="10515600" cy="5668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对偶问题</a:t>
                </a:r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原始问题的拉格朗日函数是：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/>
                  <a:t>对偶</a:t>
                </a:r>
                <a:r>
                  <a:rPr lang="zh-CN" altLang="en-US" sz="2400" dirty="0" smtClean="0"/>
                  <a:t>问题为：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</m:e>
                      </m:func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8000"/>
                <a:ext cx="10515600" cy="5668963"/>
              </a:xfrm>
              <a:blipFill>
                <a:blip r:embed="rId2"/>
                <a:stretch>
                  <a:fillRect l="-1043" t="-2258" b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两大学派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5665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频率</a:t>
            </a:r>
            <a:r>
              <a:rPr lang="zh-CN" altLang="en-US" sz="2400" b="1" dirty="0" smtClean="0"/>
              <a:t>主义学派：</a:t>
            </a:r>
            <a:endParaRPr lang="en-US" altLang="zh-CN" sz="24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 smtClean="0"/>
              <a:t>认为参数虽然未知，但却是客观存在的固定值，因此可以通过优化似然函数等准则确定参数值。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b="1" dirty="0" smtClean="0"/>
              <a:t>贝叶斯学派：</a:t>
            </a:r>
            <a:endParaRPr lang="en-US" altLang="zh-CN" sz="24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dirty="0"/>
              <a:t>认为参数是未观察到的随机变量，其本身也有分布。因此，可以假定参数服从一个先验分布，然后基于观察到的数据来计算参数的后验分布。</a:t>
            </a:r>
          </a:p>
        </p:txBody>
      </p:sp>
    </p:spTree>
    <p:extLst>
      <p:ext uri="{BB962C8B-B14F-4D97-AF65-F5344CB8AC3E}">
        <p14:creationId xmlns:p14="http://schemas.microsoft.com/office/powerpoint/2010/main" val="10084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167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非线性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与核函数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3908"/>
            <a:ext cx="10515600" cy="490305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/>
              <a:t>非线性分类问题：</a:t>
            </a:r>
            <a:r>
              <a:rPr lang="zh-CN" altLang="en-US" sz="2400" dirty="0" smtClean="0"/>
              <a:t>只有利用非线性分类模型才能很好地进行分类的问题。</a:t>
            </a:r>
            <a:endParaRPr lang="en-US" altLang="zh-CN" sz="2400" dirty="0" smtClean="0"/>
          </a:p>
          <a:p>
            <a:pPr>
              <a:lnSpc>
                <a:spcPts val="3500"/>
              </a:lnSpc>
            </a:pPr>
            <a:r>
              <a:rPr lang="zh-CN" altLang="en-US" sz="2400" b="1" dirty="0" smtClean="0"/>
              <a:t>核技巧：</a:t>
            </a:r>
            <a:r>
              <a:rPr lang="zh-CN" altLang="en-US" sz="2400" dirty="0" smtClean="0"/>
              <a:t>使用一个变换将原空间的数据模型映射到新的空间，再在新的空间中用线性分类的方法从训练数据中学习分类模型。</a:t>
            </a:r>
            <a:endParaRPr lang="en-US" altLang="zh-CN" sz="2400" dirty="0" smtClean="0"/>
          </a:p>
          <a:p>
            <a:pPr marL="0" indent="0">
              <a:lnSpc>
                <a:spcPts val="3500"/>
              </a:lnSpc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22" y="3262313"/>
            <a:ext cx="6096000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44" y="2786063"/>
            <a:ext cx="422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6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2708"/>
                <a:ext cx="10515600" cy="56142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200" dirty="0" smtClean="0"/>
                  <a:t>核技巧在</a:t>
                </a:r>
                <a:r>
                  <a:rPr lang="en-US" altLang="zh-CN" sz="3200" dirty="0"/>
                  <a:t>SVM</a:t>
                </a:r>
                <a:r>
                  <a:rPr lang="zh-CN" altLang="en-US" sz="3200" dirty="0"/>
                  <a:t>中的</a:t>
                </a:r>
                <a:r>
                  <a:rPr lang="zh-CN" altLang="en-US" sz="3200" dirty="0" smtClean="0"/>
                  <a:t>应用</a:t>
                </a:r>
                <a:endParaRPr lang="en-US" altLang="zh-CN" sz="3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在线性支持向量机中的对偶问题中，无论是目标函数还是决策函数都只涉及输入实例和实例之间的内积。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在</a:t>
                </a:r>
                <a:r>
                  <a:rPr lang="zh-CN" altLang="en-US" sz="2400" dirty="0" smtClean="0"/>
                  <a:t>对偶问题的目标函数中，内积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可以用核函数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2400" dirty="0" smtClean="0">
                    <a:ea typeface="Cambria Math" panose="02040503050406030204" pitchFamily="18" charset="0"/>
                  </a:rPr>
                  <a:t>来代替。此时，对偶问题的目标函数为：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同样，分类决策函数中的内积也可以用核函数代替，表示为：</a:t>
                </a:r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2708"/>
                <a:ext cx="10515600" cy="5614255"/>
              </a:xfrm>
              <a:blipFill>
                <a:blip r:embed="rId2"/>
                <a:stretch>
                  <a:fillRect l="-1507" t="-3692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98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538"/>
                <a:ext cx="10515600" cy="4887425"/>
              </a:xfrm>
            </p:spPr>
            <p:txBody>
              <a:bodyPr/>
              <a:lstStyle/>
              <a:p>
                <a:r>
                  <a:rPr lang="zh-CN" altLang="en-US" b="1" dirty="0" smtClean="0"/>
                  <a:t>多项式核函数</a:t>
                </a: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对应的支持向量机是一个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次多项式分类器。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1200" dirty="0" smtClean="0"/>
              </a:p>
              <a:p>
                <a:r>
                  <a:rPr lang="zh-CN" altLang="en-US" b="1" dirty="0"/>
                  <a:t>高斯径向</a:t>
                </a:r>
                <a:r>
                  <a:rPr lang="zh-CN" altLang="en-US" b="1" dirty="0" smtClean="0"/>
                  <a:t>基函数内核</a:t>
                </a:r>
                <a:r>
                  <a:rPr lang="en-US" altLang="zh-CN" b="1" dirty="0" smtClean="0"/>
                  <a:t>RBF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对应的支持向量机是高斯径向基函数分类器。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1050" dirty="0" smtClean="0"/>
              </a:p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内核</a:t>
                </a: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538"/>
                <a:ext cx="10515600" cy="4887425"/>
              </a:xfrm>
              <a:blipFill>
                <a:blip r:embed="rId2"/>
                <a:stretch>
                  <a:fillRect l="-1217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近邻（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0" name="Picture 2" descr="https://upload.wikimedia.org/wikipedia/commons/c/cc/Data3clas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7478" y="2125783"/>
            <a:ext cx="4014843" cy="26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08539" y="2664784"/>
            <a:ext cx="45175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基本</a:t>
            </a:r>
            <a:r>
              <a:rPr lang="zh-CN" altLang="en-US" sz="2400" dirty="0" smtClean="0"/>
              <a:t>思想：在训练集中选取离输入的数据点最近的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个邻居，根据这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个邻居出现次数最多的类别，作为该数据点的类别。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5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pic>
        <p:nvPicPr>
          <p:cNvPr id="8194" name="Picture 2" descr="https://upload-images.jianshu.io/upload_images/2717543-9809772d6687ccc4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35" y="2098431"/>
            <a:ext cx="4432165" cy="29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54518" y="1941844"/>
            <a:ext cx="5323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决策树算法的核心是通过对数据的学习，选定判断节点，构造一颗合适的</a:t>
            </a:r>
            <a:r>
              <a:rPr lang="zh-CN" altLang="en-US" sz="2800" dirty="0" smtClean="0"/>
              <a:t>决策树。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内部节点表示一个特征，叶节点表示一个类。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6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zh-CN" altLang="en-US" dirty="0" smtClean="0"/>
              <a:t>算法比较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18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SVM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可以解决高维问题；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无需依赖整个数据；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可以提高泛化能力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当样本量大时，效率不高；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对非线性问题没有通用的解决方案，有时很难找到合适的核函数；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可用于非线性分类；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训练时间复杂度为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计算量大；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样本不均衡问题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决策树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计算简单，可解释性强；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在相对短的时间内能够对大型数据源做出可行且效果良好的结果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容易发生过拟合；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忽略了数据之间的相关性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908" y="497988"/>
            <a:ext cx="10515600" cy="68213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9493"/>
                <a:ext cx="10515600" cy="460747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ts val="4500"/>
                  </a:lnSpc>
                </a:pPr>
                <a:r>
                  <a:rPr lang="zh-CN" altLang="en-US" sz="2400" dirty="0" smtClean="0"/>
                  <a:t>利用已知的样本结果，反推最有可能导致这种结果的参数值。即“模型已定，参数未知”</a:t>
                </a:r>
                <a:endParaRPr lang="en-US" altLang="zh-CN" sz="2400" dirty="0" smtClean="0"/>
              </a:p>
              <a:p>
                <a:pPr>
                  <a:lnSpc>
                    <a:spcPts val="4500"/>
                  </a:lnSpc>
                </a:pPr>
                <a:r>
                  <a:rPr lang="zh-CN" altLang="en-US" sz="2400" dirty="0" smtClean="0"/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/>
                  <a:t>表示一类样本集，假设样本间独立同分布，则参数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对于</a:t>
                </a:r>
                <a:r>
                  <a:rPr lang="zh-CN" altLang="en-US" sz="2400" dirty="0"/>
                  <a:t>数据</a:t>
                </a:r>
                <a:r>
                  <a:rPr lang="zh-CN" altLang="en-US" sz="2400" dirty="0" smtClean="0"/>
                  <a:t>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/>
                  <a:t>的似然是：</a:t>
                </a:r>
                <a:endParaRPr lang="en-US" altLang="zh-CN" sz="2400" dirty="0" smtClean="0"/>
              </a:p>
              <a:p>
                <a:pPr marL="0" indent="0">
                  <a:lnSpc>
                    <a:spcPts val="4500"/>
                  </a:lnSpc>
                  <a:buNone/>
                </a:pPr>
                <a:endParaRPr lang="en-US" altLang="zh-CN" sz="2400" dirty="0" smtClean="0"/>
              </a:p>
              <a:p>
                <a:pPr marL="0" indent="0">
                  <a:lnSpc>
                    <a:spcPts val="4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ts val="45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ts val="45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9493"/>
                <a:ext cx="10515600" cy="4607470"/>
              </a:xfrm>
              <a:blipFill>
                <a:blip r:embed="rId3"/>
                <a:stretch>
                  <a:fillRect l="-696" r="-464" b="-19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2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5"/>
                <a:ext cx="10980761" cy="47439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对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sz="2400" dirty="0" smtClean="0"/>
                  <a:t>参数估计，就是去寻找最大化似然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的参数值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但上式的连乘操作易造成下溢，通常使用对数似然（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log-likelihood</a:t>
                </a:r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此时参数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的最大似然估计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5"/>
                <a:ext cx="10980761" cy="4743948"/>
              </a:xfrm>
              <a:blipFill>
                <a:blip r:embed="rId4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63922"/>
              </p:ext>
            </p:extLst>
          </p:nvPr>
        </p:nvGraphicFramePr>
        <p:xfrm>
          <a:off x="4243673" y="4465080"/>
          <a:ext cx="3055896" cy="77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5" imgW="1206360" imgH="304560" progId="Equation.DSMT4">
                  <p:embed/>
                </p:oleObj>
              </mc:Choice>
              <mc:Fallback>
                <p:oleObj name="Equation" r:id="rId5" imgW="1206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673" y="4465080"/>
                        <a:ext cx="3055896" cy="773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24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应用实例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368"/>
                <a:ext cx="10515600" cy="47575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我们拿到一枚硬币，想知道抛出后正面朝上的概率（记为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）是多少？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做法：拿这枚硬币抛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次，得到的数据（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）是：反正正正正反正正正反（即：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次反面朝上，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次正面朝上）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抛硬币模型假设是二项分布。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出现实验结果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的似然函数是：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b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/>
                  <a:t>上式是只关于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的函数，最大似然估计就是要最大化这个函数。</a:t>
                </a:r>
                <a:endParaRPr lang="en-US" altLang="zh-CN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368"/>
                <a:ext cx="10515600" cy="475759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3986"/>
                <a:ext cx="10515600" cy="601191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/>
                  <a:t>画出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的图像：</a:t>
                </a: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时，似然函数取得最大值，即最大似然估计认为正面向上的概率为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但有先验知识，均匀的硬币在抛掷时，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3986"/>
                <a:ext cx="10515600" cy="6011917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64" y="1065240"/>
            <a:ext cx="7284609" cy="40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贝叶斯估计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0" dirty="0" smtClean="0"/>
                  <a:t>相对于最大似然估计，贝叶斯估计有两大重要区别：</a:t>
                </a:r>
                <a:endParaRPr lang="en-US" altLang="zh-CN" sz="2400" b="0" dirty="0" smtClean="0"/>
              </a:p>
              <a:p>
                <a:pPr marL="457200" indent="-457200">
                  <a:buAutoNum type="arabicPeriod"/>
                </a:pPr>
                <a:r>
                  <a:rPr lang="zh-CN" altLang="en-US" sz="2400" b="0" dirty="0" smtClean="0"/>
                  <a:t>不像最大似然方法预测时使用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b="0" dirty="0" smtClean="0"/>
                  <a:t>的点估计，贝叶斯方法使用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b="0" dirty="0" smtClean="0"/>
                  <a:t>的全分布。</a:t>
                </a:r>
                <a:endParaRPr lang="en-US" altLang="zh-CN" sz="2400" b="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zh-CN" altLang="en-US" sz="2400" dirty="0" smtClean="0"/>
                  <a:t>在观测到</a:t>
                </a:r>
                <a:r>
                  <a:rPr lang="en-US" altLang="zh-CN" sz="2400" dirty="0" smtClean="0"/>
                  <a:t>m</a:t>
                </a:r>
                <a:r>
                  <a:rPr lang="zh-CN" altLang="en-US" sz="2400" dirty="0" smtClean="0"/>
                  <a:t>个样本后，下一个数据样本的预测分布如下：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这里，每个具有正概率密度的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的值有助于下一个样本的预测，其中贡献由后验密度本身加权。</a:t>
                </a:r>
                <a:endParaRPr lang="en-US" altLang="zh-CN" sz="2400" dirty="0" smtClean="0"/>
              </a:p>
              <a:p>
                <a:pPr marL="457200" indent="-457200">
                  <a:buAutoNum type="arabicPeriod" startAt="2"/>
                </a:pPr>
                <a:r>
                  <a:rPr lang="zh-CN" altLang="en-US" sz="2400" dirty="0" smtClean="0"/>
                  <a:t>引入先验概率分布。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</a:t>
                </a:r>
                <a:r>
                  <a:rPr lang="zh-CN" altLang="en-US" sz="2400" dirty="0" smtClean="0"/>
                  <a:t>先验能够影响概率密度函数朝参数空间中偏好先验的区域偏移。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928" t="-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83" y="2560822"/>
            <a:ext cx="8758411" cy="7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323"/>
                <a:ext cx="10515600" cy="5555640"/>
              </a:xfrm>
            </p:spPr>
            <p:txBody>
              <a:bodyPr/>
              <a:lstStyle/>
              <a:p>
                <a:r>
                  <a:rPr lang="zh-CN" altLang="en-US" b="1" dirty="0" smtClean="0"/>
                  <a:t>贝叶斯线性回归</a:t>
                </a:r>
                <a:r>
                  <a:rPr lang="zh-CN" altLang="en-US" b="1" dirty="0"/>
                  <a:t>：</a:t>
                </a:r>
                <a:r>
                  <a:rPr lang="zh-CN" altLang="en-US" sz="2400" dirty="0" smtClean="0"/>
                  <a:t>使用贝叶斯估计方法学习线性回归的参数。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zh-CN" altLang="en-US" sz="2400" dirty="0" smtClean="0"/>
                  <a:t>为确定模型参数向量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 smtClean="0"/>
                  <a:t>的后验分布，需要先指定一个先验分布。实数值参数通常使用高斯作为</a:t>
                </a:r>
                <a:r>
                  <a:rPr lang="zh-CN" altLang="en-US" sz="2400" b="1" dirty="0" smtClean="0"/>
                  <a:t>先验</a:t>
                </a:r>
                <a:r>
                  <a:rPr lang="zh-CN" altLang="en-US" sz="2400" dirty="0" smtClean="0"/>
                  <a:t>分布。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即：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sz="2400" dirty="0" smtClean="0"/>
                  <a:t>是先验分布的均值向量和协方差矩阵。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那么，模型参数的</a:t>
                </a:r>
                <a:r>
                  <a:rPr lang="zh-CN" altLang="en-US" sz="2400" b="1" dirty="0" smtClean="0"/>
                  <a:t>后验</a:t>
                </a:r>
                <a:r>
                  <a:rPr lang="zh-CN" altLang="en-US" sz="2400" dirty="0" smtClean="0"/>
                  <a:t>分布为：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323"/>
                <a:ext cx="10515600" cy="5555640"/>
              </a:xfrm>
              <a:blipFill>
                <a:blip r:embed="rId2"/>
                <a:stretch>
                  <a:fillRect l="-1043" t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6" y="1821915"/>
            <a:ext cx="7931496" cy="897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426" y="3825722"/>
            <a:ext cx="4149388" cy="5101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554" y="4492804"/>
            <a:ext cx="7577326" cy="5910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554" y="5405908"/>
            <a:ext cx="7632982" cy="6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1349</Words>
  <Application>Microsoft Office PowerPoint</Application>
  <PresentationFormat>宽屏</PresentationFormat>
  <Paragraphs>260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PowerPoint 演示文稿</vt:lpstr>
      <vt:lpstr>参数估计</vt:lpstr>
      <vt:lpstr>两大学派</vt:lpstr>
      <vt:lpstr>最大似然估计MLE</vt:lpstr>
      <vt:lpstr>最大似然估计MLE</vt:lpstr>
      <vt:lpstr>应用实例</vt:lpstr>
      <vt:lpstr>PowerPoint 演示文稿</vt:lpstr>
      <vt:lpstr>贝叶斯估计</vt:lpstr>
      <vt:lpstr>PowerPoint 演示文稿</vt:lpstr>
      <vt:lpstr>PowerPoint 演示文稿</vt:lpstr>
      <vt:lpstr>最大后验估计MAP</vt:lpstr>
      <vt:lpstr>PowerPoint 演示文稿</vt:lpstr>
      <vt:lpstr>适用情况</vt:lpstr>
      <vt:lpstr>参数估计方法比较</vt:lpstr>
      <vt:lpstr>监督学习算法</vt:lpstr>
      <vt:lpstr>SVM</vt:lpstr>
      <vt:lpstr>SVM的描述</vt:lpstr>
      <vt:lpstr>函数间隔和几何间隔</vt:lpstr>
      <vt:lpstr>间隔最大化</vt:lpstr>
      <vt:lpstr>PowerPoint 演示文稿</vt:lpstr>
      <vt:lpstr>拉格朗日对偶性</vt:lpstr>
      <vt:lpstr>拉格朗日对偶性</vt:lpstr>
      <vt:lpstr>KKT条件</vt:lpstr>
      <vt:lpstr>PowerPoint 演示文稿</vt:lpstr>
      <vt:lpstr>序列最小最优化算法（Sequential Minimal Optimization, SMO)</vt:lpstr>
      <vt:lpstr>PowerPoint 演示文稿</vt:lpstr>
      <vt:lpstr>线性SVM</vt:lpstr>
      <vt:lpstr>PowerPoint 演示文稿</vt:lpstr>
      <vt:lpstr>PowerPoint 演示文稿</vt:lpstr>
      <vt:lpstr>非线性SVM与核函数</vt:lpstr>
      <vt:lpstr> </vt:lpstr>
      <vt:lpstr>常用核函数</vt:lpstr>
      <vt:lpstr>k近邻（kNN）</vt:lpstr>
      <vt:lpstr>决策树</vt:lpstr>
      <vt:lpstr>算法比较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</dc:title>
  <dc:creator>LittleLawson</dc:creator>
  <cp:lastModifiedBy>new</cp:lastModifiedBy>
  <cp:revision>153</cp:revision>
  <dcterms:created xsi:type="dcterms:W3CDTF">2018-09-24T00:48:52Z</dcterms:created>
  <dcterms:modified xsi:type="dcterms:W3CDTF">2018-09-25T10:21:50Z</dcterms:modified>
</cp:coreProperties>
</file>