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93" r:id="rId4"/>
    <p:sldId id="295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294" r:id="rId2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 Light"/>
        <a:ea typeface="微软雅黑 Light"/>
        <a:cs typeface="微软雅黑 Light"/>
        <a:sym typeface="微软雅黑 Ligh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 Light"/>
        <a:ea typeface="微软雅黑 Light"/>
        <a:cs typeface="微软雅黑 Light"/>
        <a:sym typeface="微软雅黑 Ligh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 Light"/>
        <a:ea typeface="微软雅黑 Light"/>
        <a:cs typeface="微软雅黑 Light"/>
        <a:sym typeface="微软雅黑 Ligh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 Light"/>
        <a:ea typeface="微软雅黑 Light"/>
        <a:cs typeface="微软雅黑 Light"/>
        <a:sym typeface="微软雅黑 Ligh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 Light"/>
        <a:ea typeface="微软雅黑 Light"/>
        <a:cs typeface="微软雅黑 Light"/>
        <a:sym typeface="微软雅黑 Ligh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 Light"/>
        <a:ea typeface="微软雅黑 Light"/>
        <a:cs typeface="微软雅黑 Light"/>
        <a:sym typeface="微软雅黑 Ligh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 Light"/>
        <a:ea typeface="微软雅黑 Light"/>
        <a:cs typeface="微软雅黑 Light"/>
        <a:sym typeface="微软雅黑 Ligh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 Light"/>
        <a:ea typeface="微软雅黑 Light"/>
        <a:cs typeface="微软雅黑 Light"/>
        <a:sym typeface="微软雅黑 Ligh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 Light"/>
        <a:ea typeface="微软雅黑 Light"/>
        <a:cs typeface="微软雅黑 Light"/>
        <a:sym typeface="微软雅黑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微软雅黑 Light"/>
          <a:ea typeface="微软雅黑 Light"/>
          <a:cs typeface="微软雅黑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1E2"/>
          </a:solidFill>
        </a:fill>
      </a:tcStyle>
    </a:wholeTbl>
    <a:band2H>
      <a:tcTxStyle/>
      <a:tcStyle>
        <a:tcBdr/>
        <a:fill>
          <a:solidFill>
            <a:srgbClr val="E7E9F1"/>
          </a:solidFill>
        </a:fill>
      </a:tcStyle>
    </a:band2H>
    <a:firstCol>
      <a:tcTxStyle b="on" i="off">
        <a:font>
          <a:latin typeface="微软雅黑 Light"/>
          <a:ea typeface="微软雅黑 Light"/>
          <a:cs typeface="微软雅黑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微软雅黑 Light"/>
          <a:ea typeface="微软雅黑 Light"/>
          <a:cs typeface="微软雅黑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微软雅黑 Light"/>
          <a:ea typeface="微软雅黑 Light"/>
          <a:cs typeface="微软雅黑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微软雅黑 Light"/>
          <a:ea typeface="微软雅黑 Light"/>
          <a:cs typeface="微软雅黑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微软雅黑 Light"/>
          <a:ea typeface="微软雅黑 Light"/>
          <a:cs typeface="微软雅黑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微软雅黑 Light"/>
          <a:ea typeface="微软雅黑 Light"/>
          <a:cs typeface="微软雅黑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微软雅黑 Light"/>
          <a:ea typeface="微软雅黑 Light"/>
          <a:cs typeface="微软雅黑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微软雅黑 Light"/>
          <a:ea typeface="微软雅黑 Light"/>
          <a:cs typeface="微软雅黑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微软雅黑 Light"/>
          <a:ea typeface="微软雅黑 Light"/>
          <a:cs typeface="微软雅黑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微软雅黑 Light"/>
          <a:ea typeface="微软雅黑 Light"/>
          <a:cs typeface="微软雅黑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微软雅黑 Light"/>
          <a:ea typeface="微软雅黑 Light"/>
          <a:cs typeface="微软雅黑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微软雅黑 Light"/>
          <a:ea typeface="微软雅黑 Light"/>
          <a:cs typeface="微软雅黑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微软雅黑 Light"/>
          <a:ea typeface="微软雅黑 Light"/>
          <a:cs typeface="微软雅黑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微软雅黑 Light"/>
          <a:ea typeface="微软雅黑 Light"/>
          <a:cs typeface="微软雅黑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微软雅黑 Light"/>
          <a:ea typeface="微软雅黑 Light"/>
          <a:cs typeface="微软雅黑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微软雅黑 Light"/>
          <a:ea typeface="微软雅黑 Light"/>
          <a:cs typeface="微软雅黑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微软雅黑 Light"/>
          <a:ea typeface="微软雅黑 Light"/>
          <a:cs typeface="微软雅黑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微软雅黑 Light"/>
          <a:ea typeface="微软雅黑 Light"/>
          <a:cs typeface="微软雅黑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微软雅黑 Light"/>
          <a:ea typeface="微软雅黑 Light"/>
          <a:cs typeface="微软雅黑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微软雅黑 Light"/>
          <a:ea typeface="微软雅黑 Light"/>
          <a:cs typeface="微软雅黑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微软雅黑 Light"/>
          <a:ea typeface="微软雅黑 Light"/>
          <a:cs typeface="微软雅黑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微软雅黑 Light"/>
          <a:ea typeface="微软雅黑 Light"/>
          <a:cs typeface="微软雅黑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微软雅黑 Light"/>
          <a:ea typeface="微软雅黑 Light"/>
          <a:cs typeface="微软雅黑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1"/>
    <p:restoredTop sz="84547"/>
  </p:normalViewPr>
  <p:slideViewPr>
    <p:cSldViewPr snapToGrid="0" snapToObjects="1">
      <p:cViewPr varScale="1">
        <p:scale>
          <a:sx n="106" d="100"/>
          <a:sy n="106" d="100"/>
        </p:scale>
        <p:origin x="1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关于概念先决条件中的主动学习的研究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中心分数 权威分数</a:t>
            </a:r>
          </a:p>
        </p:txBody>
      </p:sp>
    </p:spTree>
    <p:extLst>
      <p:ext uri="{BB962C8B-B14F-4D97-AF65-F5344CB8AC3E}">
        <p14:creationId xmlns:p14="http://schemas.microsoft.com/office/powerpoint/2010/main" val="235587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中心分数 权威分数</a:t>
            </a:r>
          </a:p>
        </p:txBody>
      </p:sp>
    </p:spTree>
    <p:extLst>
      <p:ext uri="{BB962C8B-B14F-4D97-AF65-F5344CB8AC3E}">
        <p14:creationId xmlns:p14="http://schemas.microsoft.com/office/powerpoint/2010/main" val="3806866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494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904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在分类问题中通常采用基尼不纯度或信息增益得到</a:t>
            </a:r>
            <a:endParaRPr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有以下结论：</a:t>
            </a: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1</a:t>
            </a:r>
            <a:r>
              <a:rPr kumimoji="0" lang="zh-CN" alt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）</a:t>
            </a:r>
            <a:r>
              <a: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虽然</a:t>
            </a: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4</a:t>
            </a:r>
            <a:r>
              <a: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个</a:t>
            </a: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domain</a:t>
            </a:r>
            <a:r>
              <a: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的特征重要性不同，但是有几个特征是在各个领域都很重要的，例如</a:t>
            </a: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PageRank</a:t>
            </a:r>
            <a:r>
              <a:rPr lang="zh-CN" altLang="en-US" sz="1200" dirty="0"/>
              <a:t>、</a:t>
            </a:r>
            <a:r>
              <a:rPr lang="en-US" altLang="zh-CN" sz="1200" dirty="0"/>
              <a:t>HITS</a:t>
            </a:r>
            <a:r>
              <a:rPr lang="zh-CN" altLang="en-US" sz="1200" dirty="0"/>
              <a:t>‘</a:t>
            </a:r>
            <a:r>
              <a:rPr lang="en-US" altLang="zh-CN" sz="1200" dirty="0"/>
              <a:t>s</a:t>
            </a:r>
            <a:r>
              <a:rPr lang="zh-CN" altLang="en-US" sz="1200" dirty="0"/>
              <a:t> </a:t>
            </a:r>
            <a:r>
              <a:rPr lang="en-US" altLang="zh-CN" sz="1200" dirty="0"/>
              <a:t>authority</a:t>
            </a:r>
            <a:r>
              <a:rPr lang="zh-CN" altLang="en-US" sz="1200" dirty="0"/>
              <a:t> </a:t>
            </a:r>
            <a:r>
              <a:rPr lang="en-US" altLang="zh-CN" sz="1200" dirty="0"/>
              <a:t>score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RefD</a:t>
            </a:r>
            <a:r>
              <a:rPr lang="zh-CN" altLang="en-US" sz="1200" dirty="0"/>
              <a:t>等；   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）</a:t>
            </a:r>
            <a:r>
              <a:rPr lang="zh-CN" altLang="en-US" sz="1200" dirty="0"/>
              <a:t>在</a:t>
            </a:r>
            <a:r>
              <a:rPr lang="en-US" altLang="zh-CN" sz="1200" dirty="0"/>
              <a:t>top10</a:t>
            </a:r>
            <a:r>
              <a:rPr lang="zh-CN" altLang="en-US" sz="1200" dirty="0"/>
              <a:t>特征中</a:t>
            </a:r>
            <a:r>
              <a:rPr lang="en-US" altLang="zh-CN" sz="1200" dirty="0"/>
              <a:t>graph-based</a:t>
            </a:r>
            <a:r>
              <a:rPr lang="zh-CN" altLang="en-US" sz="1200" dirty="0"/>
              <a:t>特征要多于</a:t>
            </a:r>
            <a:r>
              <a:rPr lang="en-US" altLang="zh-CN" sz="1200" dirty="0"/>
              <a:t>text-based</a:t>
            </a:r>
            <a:r>
              <a:rPr lang="zh-CN" altLang="en-US" sz="1200" dirty="0"/>
              <a:t>特征。可能因为</a:t>
            </a:r>
            <a:r>
              <a:rPr lang="en-US" altLang="zh-CN" sz="1200" dirty="0"/>
              <a:t>text-based</a:t>
            </a:r>
            <a:r>
              <a:rPr lang="zh-CN" altLang="en-US" sz="1200" dirty="0"/>
              <a:t>还是过于简单；    </a:t>
            </a:r>
            <a:r>
              <a:rPr lang="en-US" altLang="zh-CN" sz="1200" b="1" dirty="0"/>
              <a:t>3</a:t>
            </a:r>
            <a:r>
              <a:rPr lang="zh-CN" altLang="en-US" sz="1200" b="1" dirty="0"/>
              <a:t>）</a:t>
            </a:r>
            <a:r>
              <a:rPr lang="en-US" altLang="zh-CN" sz="1200" dirty="0"/>
              <a:t>text-based</a:t>
            </a:r>
            <a:r>
              <a:rPr lang="zh-CN" altLang="en-US" sz="1200" dirty="0"/>
              <a:t>特征中最重要的是</a:t>
            </a:r>
            <a:r>
              <a:rPr lang="en-US" altLang="zh-CN" sz="1200" dirty="0"/>
              <a:t>LDA</a:t>
            </a:r>
            <a:r>
              <a:rPr lang="zh-CN" altLang="en-US" sz="1200" dirty="0"/>
              <a:t> </a:t>
            </a:r>
            <a:r>
              <a:rPr lang="en-US" altLang="zh-CN" sz="1200" dirty="0"/>
              <a:t>entropy</a:t>
            </a:r>
            <a:r>
              <a:rPr lang="zh-CN" altLang="en-US" sz="1200" dirty="0"/>
              <a:t>、</a:t>
            </a:r>
            <a:r>
              <a:rPr lang="en-US" altLang="zh-CN" sz="1200" dirty="0"/>
              <a:t>LDA</a:t>
            </a:r>
            <a:r>
              <a:rPr lang="zh-CN" altLang="en-US" sz="1200" dirty="0"/>
              <a:t> </a:t>
            </a:r>
            <a:r>
              <a:rPr lang="en-US" altLang="zh-CN" sz="1200" dirty="0"/>
              <a:t>cross</a:t>
            </a:r>
            <a:r>
              <a:rPr lang="zh-CN" altLang="en-US" sz="1200" dirty="0"/>
              <a:t> </a:t>
            </a:r>
            <a:r>
              <a:rPr lang="en-US" altLang="zh-CN" sz="1200" dirty="0"/>
              <a:t>entropy</a:t>
            </a:r>
            <a:r>
              <a:rPr lang="zh-CN" altLang="en-US" sz="1200" dirty="0"/>
              <a:t>、</a:t>
            </a:r>
            <a:r>
              <a:rPr lang="en-US" altLang="zh-CN" sz="1200" dirty="0"/>
              <a:t>Mention</a:t>
            </a:r>
            <a:r>
              <a:rPr lang="zh-CN" altLang="en-US" sz="1200" dirty="0"/>
              <a:t>、</a:t>
            </a:r>
            <a:r>
              <a:rPr lang="en-US" altLang="zh-CN" sz="1200" dirty="0"/>
              <a:t>NP</a:t>
            </a:r>
            <a:r>
              <a:rPr lang="zh-CN" altLang="en-US" sz="1200" dirty="0"/>
              <a:t>，而基于相似度的特征不是很重要，例如</a:t>
            </a:r>
            <a:r>
              <a:rPr lang="en-US" altLang="zh-CN" sz="1200" dirty="0" err="1"/>
              <a:t>Tf-idf</a:t>
            </a:r>
            <a:r>
              <a:rPr lang="zh-CN" altLang="en-US" sz="1200" dirty="0"/>
              <a:t>和</a:t>
            </a:r>
            <a:r>
              <a:rPr lang="en-US" altLang="zh-CN" sz="1200" dirty="0"/>
              <a:t>Word2vec</a:t>
            </a:r>
            <a:r>
              <a:rPr lang="zh-CN" altLang="en-US" sz="1200" dirty="0"/>
              <a:t>的相似度；  </a:t>
            </a:r>
            <a:r>
              <a:rPr lang="en-US" altLang="zh-CN" sz="1200" b="1" dirty="0"/>
              <a:t>4</a:t>
            </a:r>
            <a:r>
              <a:rPr lang="zh-CN" altLang="en-US" sz="1200" b="1" dirty="0"/>
              <a:t>）</a:t>
            </a:r>
            <a:r>
              <a:rPr lang="en-US" altLang="zh-CN" sz="1200" dirty="0"/>
              <a:t>graph-based</a:t>
            </a:r>
            <a:r>
              <a:rPr lang="zh-CN" altLang="en-US" sz="1200" dirty="0"/>
              <a:t>特征中最重要的是</a:t>
            </a:r>
            <a:r>
              <a:rPr lang="en-US" altLang="zh-CN" sz="1200" dirty="0"/>
              <a:t>PageRank</a:t>
            </a:r>
            <a:r>
              <a:rPr lang="zh-CN" altLang="en-US" sz="1200" dirty="0"/>
              <a:t>、</a:t>
            </a:r>
            <a:r>
              <a:rPr lang="en-US" altLang="zh-CN" sz="1200" dirty="0"/>
              <a:t>authority</a:t>
            </a:r>
            <a:r>
              <a:rPr lang="zh-CN" altLang="en-US" sz="1200" dirty="0"/>
              <a:t> </a:t>
            </a:r>
            <a:r>
              <a:rPr lang="en-US" altLang="zh-CN" sz="1200" dirty="0"/>
              <a:t>score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RefD</a:t>
            </a:r>
            <a:r>
              <a:rPr lang="zh-CN" altLang="en-US" sz="1200" dirty="0"/>
              <a:t>、</a:t>
            </a:r>
            <a:r>
              <a:rPr lang="en-US" altLang="zh-CN" sz="1200" dirty="0"/>
              <a:t>in/out</a:t>
            </a:r>
            <a:r>
              <a:rPr lang="zh-CN" altLang="en-US" sz="1200" dirty="0"/>
              <a:t> </a:t>
            </a:r>
            <a:r>
              <a:rPr lang="en-US" altLang="zh-CN" sz="1200" dirty="0"/>
              <a:t>degree</a:t>
            </a:r>
            <a:r>
              <a:rPr lang="zh-CN" altLang="en-US" sz="1200" dirty="0"/>
              <a:t>、</a:t>
            </a:r>
            <a:r>
              <a:rPr lang="en-US" altLang="zh-CN" sz="1200" dirty="0"/>
              <a:t>link</a:t>
            </a:r>
            <a:r>
              <a:rPr lang="zh-CN" altLang="en-US" sz="1200" dirty="0"/>
              <a:t> </a:t>
            </a:r>
            <a:r>
              <a:rPr lang="en-US" altLang="zh-CN" sz="1200" dirty="0"/>
              <a:t>proportion</a:t>
            </a:r>
            <a:r>
              <a:rPr lang="zh-CN" altLang="en-US" sz="1200" dirty="0"/>
              <a:t>，而其他特征诸如</a:t>
            </a:r>
            <a:r>
              <a:rPr lang="en-US" altLang="zh-CN" sz="1200" dirty="0"/>
              <a:t>common</a:t>
            </a:r>
            <a:r>
              <a:rPr lang="zh-CN" altLang="en-US" sz="1200" dirty="0"/>
              <a:t> </a:t>
            </a:r>
            <a:r>
              <a:rPr lang="en-US" altLang="zh-CN" sz="1200" dirty="0"/>
              <a:t>neighbors</a:t>
            </a:r>
            <a:r>
              <a:rPr lang="zh-CN" altLang="en-US" sz="1200" dirty="0"/>
              <a:t>、</a:t>
            </a:r>
            <a:r>
              <a:rPr lang="en-US" altLang="zh-CN" sz="1200" dirty="0"/>
              <a:t>NGD</a:t>
            </a:r>
            <a:r>
              <a:rPr lang="zh-CN" altLang="en-US" sz="1200" dirty="0"/>
              <a:t>、</a:t>
            </a:r>
            <a:r>
              <a:rPr lang="en-US" altLang="zh-CN" sz="1200" dirty="0"/>
              <a:t>PMI</a:t>
            </a:r>
            <a:r>
              <a:rPr lang="zh-CN" altLang="en-US" sz="1200" dirty="0"/>
              <a:t>并不是很重要。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/>
              <a:ea typeface="微软雅黑 Light"/>
              <a:cs typeface="微软雅黑 Light"/>
              <a:sym typeface="微软雅黑 Light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70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766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4977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基于池的主动学习</a:t>
            </a:r>
          </a:p>
        </p:txBody>
      </p:sp>
    </p:spTree>
    <p:extLst>
      <p:ext uri="{BB962C8B-B14F-4D97-AF65-F5344CB8AC3E}">
        <p14:creationId xmlns:p14="http://schemas.microsoft.com/office/powerpoint/2010/main" val="169800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3958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最简单直接</a:t>
            </a:r>
          </a:p>
        </p:txBody>
      </p:sp>
    </p:spTree>
    <p:extLst>
      <p:ext uri="{BB962C8B-B14F-4D97-AF65-F5344CB8AC3E}">
        <p14:creationId xmlns:p14="http://schemas.microsoft.com/office/powerpoint/2010/main" val="3126524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067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第一幅图是全量数据训练的分类面</a:t>
            </a:r>
            <a:endParaRPr kumimoji="1" lang="en-US" altLang="zh-CN" dirty="0"/>
          </a:p>
          <a:p>
            <a:r>
              <a:rPr kumimoji="1" lang="zh-CN" altLang="en-US" dirty="0"/>
              <a:t>第二第三第四幅图为不同主动学习算法从</a:t>
            </a:r>
            <a:r>
              <a:rPr kumimoji="1" lang="en-US" altLang="zh-CN" dirty="0"/>
              <a:t>0</a:t>
            </a:r>
            <a:r>
              <a:rPr kumimoji="1" lang="zh-CN" altLang="en-US" dirty="0"/>
              <a:t>开始选</a:t>
            </a:r>
            <a:r>
              <a:rPr kumimoji="1" lang="en-US" altLang="zh-CN" dirty="0"/>
              <a:t>15</a:t>
            </a:r>
            <a:r>
              <a:rPr kumimoji="1" lang="zh-CN" altLang="en-US" dirty="0"/>
              <a:t>个点后的构成的分类面，可以看出</a:t>
            </a:r>
            <a:r>
              <a:rPr kumimoji="1" lang="en-US" altLang="zh-CN" dirty="0"/>
              <a:t>QUIRE</a:t>
            </a:r>
            <a:r>
              <a:rPr kumimoji="1" lang="zh-CN" altLang="en-US" dirty="0"/>
              <a:t>选的</a:t>
            </a:r>
            <a:r>
              <a:rPr kumimoji="1" lang="en-US" altLang="zh-CN" dirty="0"/>
              <a:t>15</a:t>
            </a:r>
            <a:r>
              <a:rPr kumimoji="1" lang="zh-CN" altLang="en-US" dirty="0"/>
              <a:t>个点最能还原分类面。</a:t>
            </a:r>
          </a:p>
        </p:txBody>
      </p:sp>
    </p:spTree>
    <p:extLst>
      <p:ext uri="{BB962C8B-B14F-4D97-AF65-F5344CB8AC3E}">
        <p14:creationId xmlns:p14="http://schemas.microsoft.com/office/powerpoint/2010/main" val="1013203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7008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数据挖掘 几何 物理 初等微积分</a:t>
            </a:r>
            <a:endParaRPr kumimoji="1" lang="en-US" altLang="zh-CN" dirty="0"/>
          </a:p>
          <a:p>
            <a:r>
              <a:rPr kumimoji="1" lang="zh-CN" altLang="en-US" dirty="0"/>
              <a:t>第三列是原始的</a:t>
            </a:r>
            <a:r>
              <a:rPr kumimoji="1" lang="en-US" altLang="zh-CN" dirty="0"/>
              <a:t>pairs</a:t>
            </a:r>
            <a:r>
              <a:rPr kumimoji="1" lang="zh-CN" altLang="en-US" dirty="0"/>
              <a:t>数</a:t>
            </a:r>
          </a:p>
        </p:txBody>
      </p:sp>
    </p:spTree>
    <p:extLst>
      <p:ext uri="{BB962C8B-B14F-4D97-AF65-F5344CB8AC3E}">
        <p14:creationId xmlns:p14="http://schemas.microsoft.com/office/powerpoint/2010/main" val="1807096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9432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9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标题文本"/>
          <p:cNvSpPr txBox="1">
            <a:spLocks noGrp="1"/>
          </p:cNvSpPr>
          <p:nvPr>
            <p:ph type="title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2" name="正文级别 1…"/>
          <p:cNvSpPr txBox="1">
            <a:spLocks noGrp="1"/>
          </p:cNvSpPr>
          <p:nvPr>
            <p:ph type="body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78867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23887" y="4589464"/>
            <a:ext cx="7886701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29150" y="1681163"/>
            <a:ext cx="38873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21"/>
          <p:cNvSpPr/>
          <p:nvPr/>
        </p:nvSpPr>
        <p:spPr>
          <a:xfrm>
            <a:off x="0" y="409573"/>
            <a:ext cx="93602" cy="55007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1999" y="392978"/>
            <a:ext cx="4918001" cy="41657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  <a:lvl2pPr marL="685800" indent="-228600">
              <a:buFontTx/>
              <a:defRPr sz="24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2pPr>
            <a:lvl3pPr marL="1188719" indent="-274319">
              <a:buFontTx/>
              <a:defRPr sz="24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indent="-304800">
              <a:buFontTx/>
              <a:defRPr sz="24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indent="-304800">
              <a:buFontTx/>
              <a:defRPr sz="24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28"/>
          <p:cNvSpPr>
            <a:spLocks noGrp="1"/>
          </p:cNvSpPr>
          <p:nvPr>
            <p:ph type="body" sz="quarter" idx="13"/>
          </p:nvPr>
        </p:nvSpPr>
        <p:spPr>
          <a:xfrm>
            <a:off x="162000" y="712619"/>
            <a:ext cx="4918000" cy="3233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241694" y="6404294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 Light"/>
          <a:ea typeface="微软雅黑 Light"/>
          <a:cs typeface="微软雅黑 Light"/>
          <a:sym typeface="微软雅黑 Light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 Light"/>
          <a:ea typeface="微软雅黑 Light"/>
          <a:cs typeface="微软雅黑 Light"/>
          <a:sym typeface="微软雅黑 Light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 Light"/>
          <a:ea typeface="微软雅黑 Light"/>
          <a:cs typeface="微软雅黑 Light"/>
          <a:sym typeface="微软雅黑 Light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 Light"/>
          <a:ea typeface="微软雅黑 Light"/>
          <a:cs typeface="微软雅黑 Light"/>
          <a:sym typeface="微软雅黑 Light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 Light"/>
          <a:ea typeface="微软雅黑 Light"/>
          <a:cs typeface="微软雅黑 Light"/>
          <a:sym typeface="微软雅黑 Light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 Light"/>
          <a:ea typeface="微软雅黑 Light"/>
          <a:cs typeface="微软雅黑 Light"/>
          <a:sym typeface="微软雅黑 Light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 Light"/>
          <a:ea typeface="微软雅黑 Light"/>
          <a:cs typeface="微软雅黑 Light"/>
          <a:sym typeface="微软雅黑 Light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 Light"/>
          <a:ea typeface="微软雅黑 Light"/>
          <a:cs typeface="微软雅黑 Light"/>
          <a:sym typeface="微软雅黑 Light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 Light"/>
          <a:ea typeface="微软雅黑 Light"/>
          <a:cs typeface="微软雅黑 Light"/>
          <a:sym typeface="微软雅黑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 Light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 Light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 Light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 Light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 Light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 Light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 Light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 Light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矩形 4"/>
          <p:cNvSpPr/>
          <p:nvPr/>
        </p:nvSpPr>
        <p:spPr>
          <a:xfrm>
            <a:off x="259542" y="418799"/>
            <a:ext cx="8600852" cy="62865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" name="矩形 3"/>
          <p:cNvSpPr txBox="1"/>
          <p:nvPr/>
        </p:nvSpPr>
        <p:spPr>
          <a:xfrm>
            <a:off x="710352" y="2691618"/>
            <a:ext cx="7615501" cy="870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20000"/>
              </a:lnSpc>
              <a:defRPr sz="2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dirty="0"/>
              <a:t>Investigating Active Learning for Concept Prerequisite Learning</a:t>
            </a:r>
            <a:endParaRPr dirty="0"/>
          </a:p>
        </p:txBody>
      </p:sp>
      <p:sp>
        <p:nvSpPr>
          <p:cNvPr id="124" name="直接连接符 8"/>
          <p:cNvSpPr/>
          <p:nvPr/>
        </p:nvSpPr>
        <p:spPr>
          <a:xfrm flipV="1">
            <a:off x="800099" y="3764477"/>
            <a:ext cx="3463144" cy="67"/>
          </a:xfrm>
          <a:prstGeom prst="line">
            <a:avLst/>
          </a:prstGeom>
          <a:ln w="6350">
            <a:solidFill>
              <a:srgbClr val="BFBFBF">
                <a:alpha val="72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5" name="文本框 12"/>
          <p:cNvSpPr txBox="1"/>
          <p:nvPr/>
        </p:nvSpPr>
        <p:spPr>
          <a:xfrm>
            <a:off x="710353" y="3889524"/>
            <a:ext cx="5894984" cy="701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171450" indent="-171450">
              <a:lnSpc>
                <a:spcPct val="150000"/>
              </a:lnSpc>
              <a:buSzPct val="100000"/>
              <a:buFont typeface="Arial"/>
              <a:buChar char="•"/>
              <a:defRPr sz="1400">
                <a:solidFill>
                  <a:srgbClr val="D4DEF1"/>
                </a:solidFill>
              </a:defRPr>
            </a:pPr>
            <a:r>
              <a:rPr lang="en-US" dirty="0"/>
              <a:t>Chen Liang, </a:t>
            </a:r>
            <a:r>
              <a:rPr lang="en-US" dirty="0" err="1"/>
              <a:t>Jianbo</a:t>
            </a:r>
            <a:r>
              <a:rPr lang="en-US" dirty="0"/>
              <a:t> Ye, </a:t>
            </a:r>
            <a:r>
              <a:rPr lang="en-US" dirty="0" err="1"/>
              <a:t>Shuting</a:t>
            </a:r>
            <a:r>
              <a:rPr lang="en-US" dirty="0"/>
              <a:t> Wang, Bart </a:t>
            </a:r>
            <a:r>
              <a:rPr lang="en-US" dirty="0" err="1"/>
              <a:t>Pursel</a:t>
            </a:r>
            <a:r>
              <a:rPr lang="en-US" dirty="0"/>
              <a:t>, </a:t>
            </a:r>
            <a:r>
              <a:rPr lang="en-US" dirty="0" err="1"/>
              <a:t>C.Lee</a:t>
            </a:r>
            <a:r>
              <a:rPr lang="en-US" dirty="0"/>
              <a:t> Giles</a:t>
            </a:r>
            <a:endParaRPr dirty="0"/>
          </a:p>
          <a:p>
            <a:pPr marL="171450" indent="-171450">
              <a:lnSpc>
                <a:spcPct val="150000"/>
              </a:lnSpc>
              <a:buSzPct val="100000"/>
              <a:buFont typeface="Arial"/>
              <a:buChar char="•"/>
              <a:defRPr sz="1400">
                <a:solidFill>
                  <a:srgbClr val="D4DEF1"/>
                </a:solidFill>
              </a:defRPr>
            </a:pPr>
            <a:r>
              <a:rPr lang="en-US" dirty="0"/>
              <a:t>AAAI 2018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总结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722376">
              <a:spcBef>
                <a:spcPts val="700"/>
              </a:spcBef>
              <a:defRPr sz="1896"/>
            </a:lvl1pPr>
          </a:lstStyle>
          <a:p>
            <a:r>
              <a:rPr lang="en-US" altLang="zh-CN" sz="2400" dirty="0"/>
              <a:t>Pool-based</a:t>
            </a:r>
            <a:r>
              <a:rPr lang="zh-CN" altLang="en-US" sz="2400" dirty="0"/>
              <a:t> </a:t>
            </a:r>
            <a:r>
              <a:rPr lang="en-US" altLang="zh-CN" sz="2400" dirty="0"/>
              <a:t>Active</a:t>
            </a:r>
            <a:r>
              <a:rPr lang="zh-CN" altLang="en-US" sz="2400" dirty="0"/>
              <a:t> </a:t>
            </a:r>
            <a:r>
              <a:rPr lang="en-US" altLang="zh-CN" sz="2400" dirty="0"/>
              <a:t>Learning</a:t>
            </a:r>
            <a:endParaRPr lang="zh-CN" altLang="en-US" sz="2400" dirty="0"/>
          </a:p>
        </p:txBody>
      </p:sp>
      <p:sp>
        <p:nvSpPr>
          <p:cNvPr id="444" name="文本占位符 28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>
                <a:solidFill>
                  <a:srgbClr val="262626"/>
                </a:solidFill>
              </a:defRPr>
            </a:pPr>
            <a:r>
              <a:rPr lang="en-US" altLang="zh-CN" dirty="0"/>
              <a:t>4</a:t>
            </a:r>
            <a:r>
              <a:rPr lang="zh-CN" altLang="en-US" dirty="0"/>
              <a:t>种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strategies</a:t>
            </a:r>
            <a:endParaRPr dirty="0"/>
          </a:p>
        </p:txBody>
      </p:sp>
      <p:sp>
        <p:nvSpPr>
          <p:cNvPr id="445" name="本文主要提出了heuristic loss，REINFORCE，reward rescaling技术…"/>
          <p:cNvSpPr txBox="1"/>
          <p:nvPr/>
        </p:nvSpPr>
        <p:spPr>
          <a:xfrm>
            <a:off x="711317" y="3295100"/>
            <a:ext cx="7470155" cy="2122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b="1" dirty="0"/>
              <a:t>2.</a:t>
            </a:r>
            <a:r>
              <a:rPr lang="zh-CN" altLang="en-US" b="1" dirty="0"/>
              <a:t> </a:t>
            </a:r>
            <a:r>
              <a:rPr lang="en-US" altLang="zh-CN" b="1" dirty="0"/>
              <a:t>Query-By-Committee</a:t>
            </a:r>
            <a:r>
              <a:rPr lang="zh-CN" altLang="en-US" dirty="0"/>
              <a:t>：使用已标注数据训练一系列模型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SzPct val="100000"/>
              <a:buAutoNum type="arabicPeriod"/>
            </a:pPr>
            <a:endParaRPr lang="en-US" altLang="zh-CN" dirty="0"/>
          </a:p>
          <a:p>
            <a:pPr>
              <a:lnSpc>
                <a:spcPct val="150000"/>
              </a:lnSpc>
              <a:buSzPct val="100000"/>
            </a:pPr>
            <a:r>
              <a:rPr lang="zh-CN" altLang="en-US" dirty="0"/>
              <a:t>    那么风险函数为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>
              <a:lnSpc>
                <a:spcPct val="150000"/>
              </a:lnSpc>
              <a:buSzPct val="100000"/>
            </a:pPr>
            <a:endParaRPr lang="en-US" altLang="zh-CN" b="1" dirty="0"/>
          </a:p>
          <a:p>
            <a:pPr>
              <a:lnSpc>
                <a:spcPct val="150000"/>
              </a:lnSpc>
              <a:buSzPct val="100000"/>
            </a:pPr>
            <a:r>
              <a:rPr lang="zh-CN" altLang="en-US" b="1" dirty="0"/>
              <a:t>    </a:t>
            </a:r>
            <a:r>
              <a:rPr lang="zh-CN" altLang="en-US" dirty="0"/>
              <a:t>即一系列模型将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s</a:t>
            </a:r>
            <a:r>
              <a:rPr lang="zh-CN" altLang="en-US" dirty="0"/>
              <a:t>预测为</a:t>
            </a:r>
            <a:r>
              <a:rPr lang="en-US" altLang="zh-CN" dirty="0"/>
              <a:t>y</a:t>
            </a:r>
            <a:r>
              <a:rPr lang="zh-CN" altLang="en-US" dirty="0"/>
              <a:t>的出错次数越多，风险越大</a:t>
            </a:r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48BECF3-8579-5048-A5F5-000CB60F2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220" y="1355562"/>
            <a:ext cx="4963361" cy="139352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DB8FD7-0164-6847-B3A6-EA50B8C32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702" y="4088405"/>
            <a:ext cx="3452395" cy="5360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80B60C7-7E56-B544-A47B-3559D3BD5D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524" y="3421574"/>
            <a:ext cx="2082132" cy="26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6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总结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722376">
              <a:spcBef>
                <a:spcPts val="700"/>
              </a:spcBef>
              <a:defRPr sz="1896"/>
            </a:lvl1pPr>
          </a:lstStyle>
          <a:p>
            <a:r>
              <a:rPr lang="en-US" altLang="zh-CN" sz="2400" dirty="0"/>
              <a:t>Pool-based</a:t>
            </a:r>
            <a:r>
              <a:rPr lang="zh-CN" altLang="en-US" sz="2400" dirty="0"/>
              <a:t> </a:t>
            </a:r>
            <a:r>
              <a:rPr lang="en-US" altLang="zh-CN" sz="2400" dirty="0"/>
              <a:t>Active</a:t>
            </a:r>
            <a:r>
              <a:rPr lang="zh-CN" altLang="en-US" sz="2400" dirty="0"/>
              <a:t> </a:t>
            </a:r>
            <a:r>
              <a:rPr lang="en-US" altLang="zh-CN" sz="2400" dirty="0"/>
              <a:t>Learning</a:t>
            </a:r>
            <a:endParaRPr lang="zh-CN" altLang="en-US" sz="2400" dirty="0"/>
          </a:p>
        </p:txBody>
      </p:sp>
      <p:sp>
        <p:nvSpPr>
          <p:cNvPr id="444" name="文本占位符 28"/>
          <p:cNvSpPr>
            <a:spLocks noGrp="1"/>
          </p:cNvSpPr>
          <p:nvPr>
            <p:ph type="body" idx="13"/>
          </p:nvPr>
        </p:nvSpPr>
        <p:spPr>
          <a:xfrm>
            <a:off x="162000" y="712619"/>
            <a:ext cx="4918000" cy="3233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>
                <a:solidFill>
                  <a:srgbClr val="262626"/>
                </a:solidFill>
              </a:defRPr>
            </a:pPr>
            <a:r>
              <a:rPr lang="en-US" altLang="zh-CN" dirty="0"/>
              <a:t>4</a:t>
            </a:r>
            <a:r>
              <a:rPr lang="zh-CN" altLang="en-US" dirty="0"/>
              <a:t>种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strategies</a:t>
            </a:r>
            <a:endParaRPr dirty="0"/>
          </a:p>
        </p:txBody>
      </p:sp>
      <p:sp>
        <p:nvSpPr>
          <p:cNvPr id="445" name="本文主要提出了heuristic loss，REINFORCE，reward rescaling技术…"/>
          <p:cNvSpPr txBox="1"/>
          <p:nvPr/>
        </p:nvSpPr>
        <p:spPr>
          <a:xfrm>
            <a:off x="834808" y="2374574"/>
            <a:ext cx="7470155" cy="2538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b="1" dirty="0"/>
              <a:t>3.</a:t>
            </a:r>
            <a:r>
              <a:rPr lang="zh-CN" altLang="en-US" b="1" dirty="0"/>
              <a:t> </a:t>
            </a:r>
            <a:r>
              <a:rPr lang="en-US" altLang="zh-CN" b="1" dirty="0"/>
              <a:t>QUIRE</a:t>
            </a:r>
            <a:r>
              <a:rPr lang="zh-CN" altLang="en-US" dirty="0"/>
              <a:t>：采用样本与当前分类面的负间隔作为风险函数：</a:t>
            </a:r>
            <a:endParaRPr lang="en-US" altLang="zh-CN" dirty="0"/>
          </a:p>
          <a:p>
            <a:pPr>
              <a:lnSpc>
                <a:spcPct val="150000"/>
              </a:lnSpc>
              <a:buSzPct val="100000"/>
            </a:pPr>
            <a:endParaRPr lang="en-US" altLang="zh-CN" dirty="0"/>
          </a:p>
          <a:p>
            <a:pPr>
              <a:lnSpc>
                <a:spcPct val="150000"/>
              </a:lnSpc>
              <a:buSzPct val="100000"/>
            </a:pPr>
            <a:endParaRPr lang="en-US" altLang="zh-CN" dirty="0"/>
          </a:p>
          <a:p>
            <a:pPr>
              <a:lnSpc>
                <a:spcPct val="150000"/>
              </a:lnSpc>
              <a:buSzPct val="100000"/>
            </a:pPr>
            <a:endParaRPr lang="en-US" altLang="zh-CN" dirty="0"/>
          </a:p>
          <a:p>
            <a:pPr>
              <a:lnSpc>
                <a:spcPct val="150000"/>
              </a:lnSpc>
              <a:buSzPct val="100000"/>
            </a:pPr>
            <a:r>
              <a:rPr lang="zh-CN" altLang="en-US" dirty="0"/>
              <a:t>    即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s</a:t>
            </a:r>
            <a:r>
              <a:rPr lang="zh-CN" altLang="en-US" dirty="0"/>
              <a:t>与已挑选的样本构成的分类面的间隔越小，风险越大，从而尽可能挑选分类面附件的样本</a:t>
            </a:r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48BECF3-8579-5048-A5F5-000CB60F2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399" y="1130280"/>
            <a:ext cx="4963361" cy="139352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E565E5E-E07A-9746-81CD-42CC5598D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843" y="4912769"/>
            <a:ext cx="5798472" cy="188849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EA4FBF5-8B50-774E-8E65-E192442BE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4873" y="2864339"/>
            <a:ext cx="4097755" cy="6003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314BB0F-4166-EF42-AC05-E2CAD2CC2C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5197" y="3515847"/>
            <a:ext cx="4157431" cy="40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4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总结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722376">
              <a:spcBef>
                <a:spcPts val="700"/>
              </a:spcBef>
              <a:defRPr sz="1896"/>
            </a:lvl1pPr>
          </a:lstStyle>
          <a:p>
            <a:r>
              <a:rPr lang="en-US" altLang="zh-CN" sz="2400" dirty="0"/>
              <a:t>Pool-based</a:t>
            </a:r>
            <a:r>
              <a:rPr lang="zh-CN" altLang="en-US" sz="2400" dirty="0"/>
              <a:t> </a:t>
            </a:r>
            <a:r>
              <a:rPr lang="en-US" altLang="zh-CN" sz="2400" dirty="0"/>
              <a:t>Active</a:t>
            </a:r>
            <a:r>
              <a:rPr lang="zh-CN" altLang="en-US" sz="2400" dirty="0"/>
              <a:t> </a:t>
            </a:r>
            <a:r>
              <a:rPr lang="en-US" altLang="zh-CN" sz="2400" dirty="0"/>
              <a:t>Learning</a:t>
            </a:r>
            <a:endParaRPr lang="zh-CN" altLang="en-US" sz="2400" dirty="0"/>
          </a:p>
        </p:txBody>
      </p:sp>
      <p:sp>
        <p:nvSpPr>
          <p:cNvPr id="444" name="文本占位符 28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>
                <a:solidFill>
                  <a:srgbClr val="262626"/>
                </a:solidFill>
              </a:defRPr>
            </a:pPr>
            <a:r>
              <a:rPr lang="en-US" altLang="zh-CN" dirty="0"/>
              <a:t>4</a:t>
            </a:r>
            <a:r>
              <a:rPr lang="zh-CN" altLang="en-US" dirty="0"/>
              <a:t>种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strategies</a:t>
            </a:r>
            <a:endParaRPr dirty="0"/>
          </a:p>
        </p:txBody>
      </p:sp>
      <p:sp>
        <p:nvSpPr>
          <p:cNvPr id="445" name="本文主要提出了heuristic loss，REINFORCE，reward rescaling技术…"/>
          <p:cNvSpPr txBox="1"/>
          <p:nvPr/>
        </p:nvSpPr>
        <p:spPr>
          <a:xfrm>
            <a:off x="702460" y="2756063"/>
            <a:ext cx="7470155" cy="2538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b="1" dirty="0"/>
              <a:t>4.</a:t>
            </a:r>
            <a:r>
              <a:rPr lang="zh-CN" altLang="en-US" b="1" dirty="0"/>
              <a:t> </a:t>
            </a:r>
            <a:r>
              <a:rPr lang="en-US" altLang="zh-CN" b="1" dirty="0"/>
              <a:t>Diversity</a:t>
            </a:r>
            <a:r>
              <a:rPr lang="zh-CN" altLang="en-US" b="1" dirty="0"/>
              <a:t> </a:t>
            </a:r>
            <a:r>
              <a:rPr lang="en-US" altLang="zh-CN" b="1" dirty="0"/>
              <a:t>Sampling</a:t>
            </a:r>
            <a:r>
              <a:rPr lang="zh-CN" altLang="en-US" dirty="0"/>
              <a:t>：力求选取的样本与所有已标注样本的特征差距最大</a:t>
            </a:r>
            <a:r>
              <a:rPr lang="en-US" altLang="zh-CN" dirty="0"/>
              <a:t>,</a:t>
            </a:r>
            <a:r>
              <a:rPr lang="zh-CN" altLang="en-US" dirty="0"/>
              <a:t> 从而增加标注样本的多样性。</a:t>
            </a:r>
            <a:endParaRPr lang="en-US" altLang="zh-CN" dirty="0"/>
          </a:p>
          <a:p>
            <a:pPr>
              <a:lnSpc>
                <a:spcPct val="150000"/>
              </a:lnSpc>
              <a:buSzPct val="100000"/>
            </a:pPr>
            <a:endParaRPr lang="en-US" altLang="zh-CN" dirty="0"/>
          </a:p>
          <a:p>
            <a:pPr>
              <a:lnSpc>
                <a:spcPct val="150000"/>
              </a:lnSpc>
              <a:buSzPct val="100000"/>
            </a:pPr>
            <a:r>
              <a:rPr lang="zh-CN" altLang="en-US" dirty="0"/>
              <a:t>    风险函数：</a:t>
            </a:r>
            <a:endParaRPr lang="en-US" altLang="zh-CN" dirty="0"/>
          </a:p>
          <a:p>
            <a:pPr>
              <a:lnSpc>
                <a:spcPct val="150000"/>
              </a:lnSpc>
              <a:buSzPct val="100000"/>
            </a:pPr>
            <a:endParaRPr lang="en-US" altLang="zh-CN" dirty="0"/>
          </a:p>
          <a:p>
            <a:pPr>
              <a:lnSpc>
                <a:spcPct val="150000"/>
              </a:lnSpc>
              <a:buSzPct val="100000"/>
            </a:pPr>
            <a:r>
              <a:rPr lang="zh-CN" altLang="en-US" dirty="0"/>
              <a:t>    即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s</a:t>
            </a:r>
            <a:r>
              <a:rPr lang="zh-CN" altLang="en-US" dirty="0"/>
              <a:t>与所有已标注样本的余弦相似度之和越小，风险越大</a:t>
            </a:r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48BECF3-8579-5048-A5F5-000CB60F2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220" y="1355562"/>
            <a:ext cx="4963361" cy="139352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9BDD97B-62EA-C64E-B3FD-66E393F9F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674" y="4026159"/>
            <a:ext cx="2949742" cy="60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3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3"/>
          <p:cNvSpPr txBox="1"/>
          <p:nvPr/>
        </p:nvSpPr>
        <p:spPr>
          <a:xfrm>
            <a:off x="4692315" y="2323135"/>
            <a:ext cx="4908421" cy="768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4000" b="1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实验与特征设计</a:t>
            </a:r>
            <a:endParaRPr dirty="0"/>
          </a:p>
        </p:txBody>
      </p:sp>
      <p:grpSp>
        <p:nvGrpSpPr>
          <p:cNvPr id="133" name="组合 19"/>
          <p:cNvGrpSpPr/>
          <p:nvPr/>
        </p:nvGrpSpPr>
        <p:grpSpPr>
          <a:xfrm>
            <a:off x="-13450" y="3738796"/>
            <a:ext cx="9157450" cy="874251"/>
            <a:chOff x="0" y="0"/>
            <a:chExt cx="9157448" cy="874250"/>
          </a:xfrm>
        </p:grpSpPr>
        <p:sp>
          <p:nvSpPr>
            <p:cNvPr id="130" name="任意多边形 13"/>
            <p:cNvSpPr/>
            <p:nvPr/>
          </p:nvSpPr>
          <p:spPr>
            <a:xfrm>
              <a:off x="0" y="-1"/>
              <a:ext cx="9157449" cy="744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extrusionOk="0">
                  <a:moveTo>
                    <a:pt x="0" y="9369"/>
                  </a:moveTo>
                  <a:cubicBezTo>
                    <a:pt x="1100" y="4594"/>
                    <a:pt x="2200" y="-182"/>
                    <a:pt x="3786" y="5"/>
                  </a:cubicBezTo>
                  <a:cubicBezTo>
                    <a:pt x="5371" y="193"/>
                    <a:pt x="7677" y="7060"/>
                    <a:pt x="9512" y="10493"/>
                  </a:cubicBezTo>
                  <a:cubicBezTo>
                    <a:pt x="11346" y="13927"/>
                    <a:pt x="12332" y="19795"/>
                    <a:pt x="14792" y="20606"/>
                  </a:cubicBezTo>
                  <a:cubicBezTo>
                    <a:pt x="17252" y="21418"/>
                    <a:pt x="19204" y="18078"/>
                    <a:pt x="21600" y="15363"/>
                  </a:cubicBezTo>
                </a:path>
              </a:pathLst>
            </a:custGeom>
            <a:noFill/>
            <a:ln w="6350" cap="flat">
              <a:solidFill>
                <a:srgbClr val="2C4E8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" name="任意多边形 14"/>
            <p:cNvSpPr/>
            <p:nvPr/>
          </p:nvSpPr>
          <p:spPr>
            <a:xfrm>
              <a:off x="-1" y="147898"/>
              <a:ext cx="9157448" cy="632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5" extrusionOk="0">
                  <a:moveTo>
                    <a:pt x="0" y="14508"/>
                  </a:moveTo>
                  <a:cubicBezTo>
                    <a:pt x="2337" y="7409"/>
                    <a:pt x="4675" y="309"/>
                    <a:pt x="6956" y="7"/>
                  </a:cubicBezTo>
                  <a:cubicBezTo>
                    <a:pt x="9238" y="-295"/>
                    <a:pt x="11250" y="9146"/>
                    <a:pt x="13691" y="12695"/>
                  </a:cubicBezTo>
                  <a:cubicBezTo>
                    <a:pt x="16131" y="16245"/>
                    <a:pt x="18866" y="18775"/>
                    <a:pt x="21600" y="21305"/>
                  </a:cubicBezTo>
                </a:path>
              </a:pathLst>
            </a:custGeom>
            <a:noFill/>
            <a:ln w="6350" cap="flat">
              <a:solidFill>
                <a:srgbClr val="2C4E8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任意多边形 15"/>
            <p:cNvSpPr/>
            <p:nvPr/>
          </p:nvSpPr>
          <p:spPr>
            <a:xfrm>
              <a:off x="0" y="454072"/>
              <a:ext cx="9157449" cy="420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52" extrusionOk="0">
                  <a:moveTo>
                    <a:pt x="0" y="20452"/>
                  </a:moveTo>
                  <a:cubicBezTo>
                    <a:pt x="4861" y="10961"/>
                    <a:pt x="9722" y="1470"/>
                    <a:pt x="13322" y="161"/>
                  </a:cubicBezTo>
                  <a:cubicBezTo>
                    <a:pt x="16922" y="-1148"/>
                    <a:pt x="19261" y="5725"/>
                    <a:pt x="21600" y="12597"/>
                  </a:cubicBezTo>
                </a:path>
              </a:pathLst>
            </a:custGeom>
            <a:noFill/>
            <a:ln w="6350" cap="flat">
              <a:solidFill>
                <a:srgbClr val="2C4E8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7329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B66AD20-1467-FA4D-942C-899ADD035D0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实验与特征设计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4BC6A-0A2E-DF4A-A8FA-A72662943F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5D7A73-E7CE-4044-8801-1DD29A13FA85}"/>
              </a:ext>
            </a:extLst>
          </p:cNvPr>
          <p:cNvSpPr/>
          <p:nvPr/>
        </p:nvSpPr>
        <p:spPr>
          <a:xfrm>
            <a:off x="774373" y="1764452"/>
            <a:ext cx="756351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数据集： </a:t>
            </a:r>
            <a:r>
              <a:rPr lang="en-US" altLang="zh-CN" dirty="0"/>
              <a:t>Wiki</a:t>
            </a:r>
            <a:r>
              <a:rPr lang="zh-CN" altLang="en-US" dirty="0"/>
              <a:t> </a:t>
            </a:r>
            <a:r>
              <a:rPr lang="en-US" altLang="zh-CN" dirty="0"/>
              <a:t>concept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（</a:t>
            </a:r>
            <a:r>
              <a:rPr lang="en-US" altLang="zh-CN" dirty="0"/>
              <a:t>Wang</a:t>
            </a:r>
            <a:r>
              <a:rPr lang="zh-CN" altLang="en-US" dirty="0"/>
              <a:t> </a:t>
            </a:r>
            <a:r>
              <a:rPr lang="en-US" altLang="zh-CN" dirty="0"/>
              <a:t>et</a:t>
            </a:r>
            <a:r>
              <a:rPr lang="zh-CN" altLang="en-US" dirty="0"/>
              <a:t> </a:t>
            </a:r>
            <a:r>
              <a:rPr lang="en-US" altLang="zh-CN" dirty="0"/>
              <a:t>al. 2016</a:t>
            </a:r>
            <a:r>
              <a:rPr lang="zh-CN" altLang="en-US" dirty="0"/>
              <a:t>）</a:t>
            </a:r>
            <a:r>
              <a:rPr lang="en-US" altLang="zh-CN" dirty="0"/>
              <a:t>.  </a:t>
            </a:r>
          </a:p>
          <a:p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4</a:t>
            </a:r>
            <a:r>
              <a:rPr lang="zh-CN" altLang="en-US" dirty="0"/>
              <a:t>个不同的教育领域的课本中收集得到，由一系列概率先决条件</a:t>
            </a:r>
            <a:r>
              <a:rPr lang="en-US" altLang="zh-CN" dirty="0"/>
              <a:t>pair(A,B)</a:t>
            </a:r>
            <a:r>
              <a:rPr lang="zh-CN" altLang="en-US" dirty="0"/>
              <a:t>构成。此外，还对数据集做了以下扩展：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如果（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）是正样本，那么添加负样本（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如果（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）与（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）是正样本，那么添加正样本（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最终数据集规模如下：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D45128-B474-C443-840A-12A7C3380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28" y="4253497"/>
            <a:ext cx="58928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7478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B66AD20-1467-FA4D-942C-899ADD035D0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实验与特征设计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4BC6A-0A2E-DF4A-A8FA-A72662943F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5D7A73-E7CE-4044-8801-1DD29A13FA85}"/>
              </a:ext>
            </a:extLst>
          </p:cNvPr>
          <p:cNvSpPr/>
          <p:nvPr/>
        </p:nvSpPr>
        <p:spPr>
          <a:xfrm>
            <a:off x="858595" y="1487726"/>
            <a:ext cx="7178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本文利用信息检索技术和自然语言处理技术，生成两种类型的特征：</a:t>
            </a:r>
            <a:r>
              <a:rPr lang="en-US" altLang="zh-CN" b="1" dirty="0"/>
              <a:t>graph-based</a:t>
            </a:r>
            <a:r>
              <a:rPr lang="zh-CN" altLang="en-US" b="1" dirty="0"/>
              <a:t> </a:t>
            </a:r>
            <a:r>
              <a:rPr lang="en-US" altLang="zh-CN" b="1" dirty="0"/>
              <a:t>features</a:t>
            </a:r>
            <a:r>
              <a:rPr lang="zh-CN" altLang="en-US" b="1" dirty="0"/>
              <a:t>  </a:t>
            </a:r>
            <a:r>
              <a:rPr lang="zh-CN" altLang="en-US" dirty="0"/>
              <a:t>和  </a:t>
            </a:r>
            <a:r>
              <a:rPr lang="en-US" altLang="zh-CN" b="1" dirty="0"/>
              <a:t>text-based</a:t>
            </a:r>
            <a:r>
              <a:rPr lang="zh-CN" altLang="en-US" b="1" dirty="0"/>
              <a:t> </a:t>
            </a:r>
            <a:r>
              <a:rPr lang="en-US" altLang="zh-CN" b="1" dirty="0"/>
              <a:t>features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8C6BA9-9F47-E948-A556-56CD1ECA7879}"/>
              </a:ext>
            </a:extLst>
          </p:cNvPr>
          <p:cNvSpPr txBox="1"/>
          <p:nvPr/>
        </p:nvSpPr>
        <p:spPr>
          <a:xfrm>
            <a:off x="844387" y="2581402"/>
            <a:ext cx="7206916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Graph-based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 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Features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（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GF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）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：主要利用了维基百科页面之间的超链接特征</a:t>
            </a:r>
            <a:endParaRPr kumimoji="0" lang="en-US" altLang="zh-CN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/>
              <a:ea typeface="微软雅黑 Light"/>
              <a:cs typeface="微软雅黑 Light"/>
              <a:sym typeface="微软雅黑 Light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600" dirty="0"/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In/Out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 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Degree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（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GF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 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#1-#4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）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：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A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与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B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的入度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/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出度</a:t>
            </a:r>
            <a:endParaRPr kumimoji="0" lang="en-US" altLang="zh-CN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/>
              <a:ea typeface="微软雅黑 Light"/>
              <a:cs typeface="微软雅黑 Light"/>
              <a:sym typeface="微软雅黑 Light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600" b="1" dirty="0"/>
              <a:t>Common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Neighbors</a:t>
            </a:r>
            <a:r>
              <a:rPr lang="zh-CN" altLang="en-US" sz="1600" b="1" dirty="0"/>
              <a:t>（</a:t>
            </a:r>
            <a:r>
              <a:rPr lang="en-US" altLang="zh-CN" sz="1600" b="1" dirty="0"/>
              <a:t>GF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#5</a:t>
            </a:r>
            <a:r>
              <a:rPr lang="zh-CN" altLang="en-US" sz="1600" b="1" dirty="0"/>
              <a:t>）</a:t>
            </a:r>
            <a:r>
              <a:rPr lang="zh-CN" altLang="en-US" sz="1600" dirty="0"/>
              <a:t>：</a:t>
            </a:r>
            <a:r>
              <a:rPr lang="en-US" altLang="zh-CN" sz="1600" dirty="0"/>
              <a:t>A</a:t>
            </a:r>
            <a:r>
              <a:rPr lang="zh-CN" altLang="en-US" sz="1600" dirty="0"/>
              <a:t>与</a:t>
            </a:r>
            <a:r>
              <a:rPr lang="en-US" altLang="zh-CN" sz="1600" dirty="0"/>
              <a:t>B</a:t>
            </a:r>
            <a:r>
              <a:rPr lang="zh-CN" altLang="en-US" sz="1600" dirty="0"/>
              <a:t>共同超链接的个数，即</a:t>
            </a:r>
            <a:endParaRPr lang="en-US" altLang="zh-CN" sz="1600" dirty="0"/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Links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（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GF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 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#6-#7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）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：页面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A</a:t>
            </a:r>
            <a:r>
              <a:rPr lang="en-US" altLang="zh-CN" sz="1600" dirty="0"/>
              <a:t>/B</a:t>
            </a:r>
            <a:r>
              <a:rPr lang="zh-CN" altLang="en-US" sz="1600" dirty="0"/>
              <a:t>链接到页面</a:t>
            </a:r>
            <a:r>
              <a:rPr lang="en-US" altLang="zh-CN" sz="1600" dirty="0"/>
              <a:t>B/A</a:t>
            </a:r>
            <a:r>
              <a:rPr lang="zh-CN" altLang="en-US" sz="1600" dirty="0"/>
              <a:t>的次数</a:t>
            </a:r>
            <a:endParaRPr lang="en-US" altLang="zh-CN" sz="1600" dirty="0"/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Link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 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Proportion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（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GF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 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#8-#9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）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：链接到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A</a:t>
            </a:r>
            <a:r>
              <a:rPr lang="en-US" altLang="zh-CN" sz="1600" dirty="0"/>
              <a:t>/B</a:t>
            </a:r>
            <a:r>
              <a:rPr lang="zh-CN" altLang="en-US" sz="1600" dirty="0"/>
              <a:t>的页面中，也链接到</a:t>
            </a:r>
            <a:r>
              <a:rPr lang="en-US" altLang="zh-CN" sz="1600" dirty="0"/>
              <a:t>B/A</a:t>
            </a:r>
            <a:r>
              <a:rPr lang="zh-CN" altLang="en-US" sz="1600" dirty="0"/>
              <a:t>的比例，即                   和</a:t>
            </a:r>
            <a:endParaRPr lang="en-US" altLang="zh-CN" sz="1600" dirty="0"/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NGD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（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GF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 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#10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）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：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A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和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B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之间的规一化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Google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距离（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Normalized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 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Google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 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Distance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5923077-E1DB-3E41-84DF-5E9663D05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178" y="3819857"/>
            <a:ext cx="1508125" cy="2266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0C331B9-0828-D443-9F36-8FA1470A7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390" y="4865219"/>
            <a:ext cx="1044343" cy="3234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A6A6747-ABDA-3642-966A-0688EFEE6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2978" y="4854586"/>
            <a:ext cx="1095375" cy="33927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09BDF42-94B0-4B4A-9974-818B671CE2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8312" y="5641098"/>
            <a:ext cx="4819872" cy="93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380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B66AD20-1467-FA4D-942C-899ADD035D0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实验与特征设计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4BC6A-0A2E-DF4A-A8FA-A72662943F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8C6BA9-9F47-E948-A556-56CD1ECA7879}"/>
              </a:ext>
            </a:extLst>
          </p:cNvPr>
          <p:cNvSpPr txBox="1"/>
          <p:nvPr/>
        </p:nvSpPr>
        <p:spPr>
          <a:xfrm>
            <a:off x="908182" y="1924983"/>
            <a:ext cx="7206916" cy="37856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PMI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（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GF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 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#11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）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：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A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与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B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的入边之间的逐点互信息（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Pointwise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 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Mutual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 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Information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），</a:t>
            </a:r>
            <a:endParaRPr kumimoji="0" lang="en-US" altLang="zh-CN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/>
              <a:ea typeface="微软雅黑 Light"/>
              <a:cs typeface="微软雅黑 Light"/>
              <a:sym typeface="微软雅黑 Light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RefD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（</a:t>
            </a:r>
            <a:r>
              <a:rPr lang="en-US" altLang="zh-CN" sz="1600" b="1" dirty="0"/>
              <a:t>GF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#12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）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：度量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AB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之间有多少相互联系的概念，</a:t>
            </a:r>
            <a:endParaRPr kumimoji="0" lang="en-US" altLang="zh-CN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/>
              <a:ea typeface="微软雅黑 Light"/>
              <a:cs typeface="微软雅黑 Light"/>
              <a:sym typeface="微软雅黑 Light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zh-CN" sz="1600" dirty="0"/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CN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/>
              <a:ea typeface="微软雅黑 Light"/>
              <a:cs typeface="微软雅黑 Light"/>
              <a:sym typeface="微软雅黑 Light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zh-CN" sz="1600" dirty="0"/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600" b="1" dirty="0"/>
              <a:t>PageRank</a:t>
            </a:r>
            <a:r>
              <a:rPr lang="zh-CN" altLang="en-US" sz="1600" b="1" dirty="0"/>
              <a:t>（</a:t>
            </a:r>
            <a:r>
              <a:rPr lang="en-US" altLang="zh-CN" sz="1600" b="1" dirty="0"/>
              <a:t>GF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#13</a:t>
            </a:r>
            <a:r>
              <a:rPr lang="zh-CN" altLang="en-US" sz="1600" b="1" dirty="0"/>
              <a:t>）</a:t>
            </a:r>
            <a:r>
              <a:rPr lang="zh-CN" altLang="en-US" sz="1600" dirty="0"/>
              <a:t>：页面</a:t>
            </a:r>
            <a:r>
              <a:rPr lang="en-US" altLang="zh-CN" sz="1600" dirty="0"/>
              <a:t>A</a:t>
            </a:r>
            <a:r>
              <a:rPr lang="zh-CN" altLang="en-US" sz="1600" dirty="0"/>
              <a:t>与页面</a:t>
            </a:r>
            <a:r>
              <a:rPr lang="en-US" altLang="zh-CN" sz="1600" dirty="0"/>
              <a:t>B</a:t>
            </a:r>
            <a:r>
              <a:rPr lang="zh-CN" altLang="en-US" sz="1600" dirty="0"/>
              <a:t>之间</a:t>
            </a:r>
            <a:r>
              <a:rPr lang="en-US" altLang="zh-CN" sz="1600" dirty="0"/>
              <a:t>PageRank</a:t>
            </a:r>
            <a:r>
              <a:rPr lang="zh-CN" altLang="en-US" sz="1600" dirty="0"/>
              <a:t>值的差异</a:t>
            </a:r>
            <a:endParaRPr lang="en-US" altLang="zh-CN" sz="1600" dirty="0"/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HITS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（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GF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 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#14-#15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）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：页面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A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与页面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B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之间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hub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 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scores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和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authority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 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scores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的差异，类似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PageRank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，用于衡量页面的中心度与权威性</a:t>
            </a:r>
            <a:endParaRPr kumimoji="0" lang="en-US" altLang="zh-CN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/>
              <a:ea typeface="微软雅黑 Light"/>
              <a:cs typeface="微软雅黑 Light"/>
              <a:sym typeface="微软雅黑 Light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/>
              <a:ea typeface="微软雅黑 Light"/>
              <a:cs typeface="微软雅黑 Light"/>
              <a:sym typeface="微软雅黑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32E764-1ED4-C749-BFEE-8E5B86EF8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627" y="2294097"/>
            <a:ext cx="3044653" cy="4944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DD73A4B-4D5D-714A-9E30-AA6E84B1D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182" y="3019740"/>
            <a:ext cx="3112926" cy="112975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984C0F4-201B-FE46-B2AA-D8AB430B4AD6}"/>
              </a:ext>
            </a:extLst>
          </p:cNvPr>
          <p:cNvSpPr txBox="1"/>
          <p:nvPr/>
        </p:nvSpPr>
        <p:spPr>
          <a:xfrm>
            <a:off x="5080000" y="3196326"/>
            <a:ext cx="381945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其中，                       是概念空间， 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w(</a:t>
            </a:r>
            <a:r>
              <a:rPr kumimoji="0" lang="en-US" altLang="zh-CN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c</a:t>
            </a:r>
            <a:r>
              <a:rPr kumimoji="0" lang="en-US" altLang="zh-CN" sz="1400" b="0" i="0" u="none" strike="noStrike" cap="none" spc="0" normalizeH="0" baseline="-2500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i</a:t>
            </a:r>
            <a:r>
              <a:rPr kumimoji="0" lang="en-US" altLang="zh-CN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,A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)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 是概念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ci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对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A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的重要性，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r(</a:t>
            </a:r>
            <a:r>
              <a:rPr kumimoji="0" lang="en-US" altLang="zh-CN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c</a:t>
            </a:r>
            <a:r>
              <a:rPr kumimoji="0" lang="en-US" altLang="zh-CN" sz="1400" b="0" i="0" u="none" strike="noStrike" cap="none" spc="0" normalizeH="0" baseline="-2500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i</a:t>
            </a:r>
            <a:r>
              <a:rPr kumimoji="0" lang="en-US" altLang="zh-CN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,A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)</a:t>
            </a:r>
            <a:r>
              <a:rPr lang="zh-CN" altLang="en-US" sz="1400" dirty="0"/>
              <a:t>表示</a:t>
            </a:r>
            <a:r>
              <a:rPr lang="en-US" altLang="zh-CN" sz="1400" dirty="0"/>
              <a:t>ci</a:t>
            </a:r>
            <a:r>
              <a:rPr lang="zh-CN" altLang="en-US" sz="1400" dirty="0"/>
              <a:t>是否有指向</a:t>
            </a:r>
            <a:r>
              <a:rPr lang="en-US" altLang="zh-CN" sz="1400" dirty="0"/>
              <a:t>A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/>
              <a:ea typeface="微软雅黑 Light"/>
              <a:cs typeface="微软雅黑 Light"/>
              <a:sym typeface="微软雅黑 Ligh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087B681-BB0E-B04D-9727-CBC13DD2C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3992" y="3253592"/>
            <a:ext cx="1218165" cy="23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9852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B66AD20-1467-FA4D-942C-899ADD035D0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实验与特征设计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4BC6A-0A2E-DF4A-A8FA-A72662943F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8C6BA9-9F47-E948-A556-56CD1ECA7879}"/>
              </a:ext>
            </a:extLst>
          </p:cNvPr>
          <p:cNvSpPr txBox="1"/>
          <p:nvPr/>
        </p:nvSpPr>
        <p:spPr>
          <a:xfrm>
            <a:off x="908182" y="1443719"/>
            <a:ext cx="7363948" cy="48936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Text-based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 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Features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（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TF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）</a:t>
            </a:r>
            <a:r>
              <a:rPr kumimoji="0" lang="zh-CN" alt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：通过</a:t>
            </a:r>
            <a:r>
              <a:rPr kumimoji="0" lang="en-US" altLang="zh-CN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NLP</a:t>
            </a:r>
            <a:r>
              <a:rPr kumimoji="0" lang="zh-CN" alt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技术，训练了</a:t>
            </a:r>
            <a:r>
              <a:rPr kumimoji="0" lang="en-US" altLang="zh-CN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LDA</a:t>
            </a:r>
            <a:r>
              <a:rPr kumimoji="0" lang="zh-CN" alt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主题模型与</a:t>
            </a:r>
            <a:r>
              <a:rPr kumimoji="0" lang="en-US" altLang="zh-CN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word2vec</a:t>
            </a:r>
            <a:r>
              <a:rPr kumimoji="0" lang="zh-CN" alt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词向量，基于这些模型构造了若干特征</a:t>
            </a:r>
            <a:endParaRPr kumimoji="0" lang="en-US" altLang="zh-CN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/>
              <a:ea typeface="微软雅黑 Light"/>
              <a:cs typeface="微软雅黑 Light"/>
              <a:sym typeface="微软雅黑 Light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zh-CN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/>
              <a:ea typeface="微软雅黑 Light"/>
              <a:cs typeface="微软雅黑 Light"/>
              <a:sym typeface="微软雅黑 Light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600" b="1" dirty="0"/>
              <a:t>1</a:t>
            </a:r>
            <a:r>
              <a:rPr lang="en-US" altLang="zh-CN" sz="1600" b="1" baseline="30000" dirty="0"/>
              <a:t>st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Sent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（</a:t>
            </a:r>
            <a:r>
              <a:rPr lang="en-US" altLang="zh-CN" sz="1600" b="1" dirty="0"/>
              <a:t>T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F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 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#1-#2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）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：</a:t>
            </a:r>
            <a:r>
              <a:rPr lang="en-US" altLang="zh-CN" sz="1600" dirty="0"/>
              <a:t>A/B </a:t>
            </a:r>
            <a:r>
              <a:rPr lang="zh-CN" altLang="en-US" sz="1600" dirty="0"/>
              <a:t>是否出现在</a:t>
            </a:r>
            <a:r>
              <a:rPr lang="en-US" altLang="zh-CN" sz="1600" dirty="0"/>
              <a:t>B/A</a:t>
            </a:r>
            <a:r>
              <a:rPr lang="zh-CN" altLang="en-US" sz="1600" dirty="0"/>
              <a:t>页面的第一个句子中。 因为维基百科页面的第一个句子往往是关于概念定义的句子。</a:t>
            </a:r>
            <a:endParaRPr lang="en-US" altLang="zh-CN" sz="1600" dirty="0"/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In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 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Title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（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TF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 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#3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）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：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A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是否出现在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B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的标题中。例如“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machine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 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learning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”出现在“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Supervised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 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machine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 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learning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”中。</a:t>
            </a:r>
            <a:endParaRPr kumimoji="0" lang="en-US" altLang="zh-CN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/>
              <a:ea typeface="微软雅黑 Light"/>
              <a:cs typeface="微软雅黑 Light"/>
              <a:sym typeface="微软雅黑 Light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600" b="1" dirty="0"/>
              <a:t>Title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Jaccard</a:t>
            </a:r>
            <a:r>
              <a:rPr lang="zh-CN" altLang="en-US" sz="1600" b="1" dirty="0"/>
              <a:t>（</a:t>
            </a:r>
            <a:r>
              <a:rPr lang="en-US" altLang="zh-CN" sz="1600" b="1" dirty="0"/>
              <a:t>TF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#4</a:t>
            </a:r>
            <a:r>
              <a:rPr lang="zh-CN" altLang="en-US" sz="1600" b="1" dirty="0"/>
              <a:t>）</a:t>
            </a:r>
            <a:r>
              <a:rPr lang="zh-CN" altLang="en-US" sz="1600" dirty="0"/>
              <a:t>：</a:t>
            </a:r>
            <a:r>
              <a:rPr lang="en-US" altLang="zh-CN" sz="1600" dirty="0"/>
              <a:t>A</a:t>
            </a:r>
            <a:r>
              <a:rPr lang="zh-CN" altLang="en-US" sz="1600" dirty="0"/>
              <a:t>与</a:t>
            </a:r>
            <a:r>
              <a:rPr lang="en-US" altLang="zh-CN" sz="1600" dirty="0"/>
              <a:t>B</a:t>
            </a:r>
            <a:r>
              <a:rPr lang="zh-CN" altLang="en-US" sz="1600" dirty="0"/>
              <a:t>的标题之间的</a:t>
            </a:r>
            <a:r>
              <a:rPr lang="en-US" altLang="zh-CN" sz="1600" dirty="0"/>
              <a:t>Jaccard</a:t>
            </a:r>
            <a:r>
              <a:rPr lang="zh-CN" altLang="en-US" sz="1600" dirty="0"/>
              <a:t> </a:t>
            </a:r>
            <a:r>
              <a:rPr lang="en-US" altLang="zh-CN" sz="1600" dirty="0"/>
              <a:t>similarity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Length(TF #5-#6)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：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A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与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B</a:t>
            </a:r>
            <a:r>
              <a:rPr lang="zh-CN" altLang="en-US" sz="1600" dirty="0"/>
              <a:t>页面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的正文有多少个单词。用于衡量概念的复杂等级</a:t>
            </a:r>
            <a:endParaRPr kumimoji="0" lang="en-US" altLang="zh-CN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/>
              <a:ea typeface="微软雅黑 Light"/>
              <a:cs typeface="微软雅黑 Light"/>
              <a:sym typeface="微软雅黑 Light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600" b="1" dirty="0"/>
              <a:t>Mention</a:t>
            </a:r>
            <a:r>
              <a:rPr lang="zh-CN" altLang="en-US" sz="1600" b="1" dirty="0"/>
              <a:t>（</a:t>
            </a:r>
            <a:r>
              <a:rPr lang="en-US" altLang="zh-CN" sz="1600" b="1" dirty="0"/>
              <a:t>TF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#7-#8</a:t>
            </a:r>
            <a:r>
              <a:rPr lang="zh-CN" altLang="en-US" sz="1600" b="1" dirty="0"/>
              <a:t>）</a:t>
            </a:r>
            <a:r>
              <a:rPr lang="zh-CN" altLang="en-US" sz="1600" dirty="0"/>
              <a:t>：</a:t>
            </a:r>
            <a:r>
              <a:rPr lang="en-US" altLang="zh-CN" sz="1600" dirty="0"/>
              <a:t>A/B</a:t>
            </a:r>
            <a:r>
              <a:rPr lang="zh-CN" altLang="en-US" sz="1600" dirty="0"/>
              <a:t>在</a:t>
            </a:r>
            <a:r>
              <a:rPr lang="en-US" altLang="zh-CN" sz="1600" dirty="0"/>
              <a:t>B/A</a:t>
            </a:r>
            <a:r>
              <a:rPr lang="zh-CN" altLang="en-US" sz="1600" dirty="0"/>
              <a:t>的正文中被提及的次数。因为许多重要的先决条件概念往往会被提及多次。</a:t>
            </a:r>
            <a:endParaRPr lang="en-US" altLang="zh-CN" sz="1600" dirty="0"/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NP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（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TF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 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#9-#11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）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：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A</a:t>
            </a:r>
            <a:r>
              <a:rPr lang="en-US" altLang="zh-CN" sz="1600" dirty="0"/>
              <a:t>/B</a:t>
            </a:r>
            <a:r>
              <a:rPr lang="zh-CN" altLang="en-US" sz="1600" dirty="0"/>
              <a:t>正文中名词短语的个数，以及一共出现了多少常用名词短语。因为靠近根的结点倾向于出现更多名词短语。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/>
              <a:ea typeface="微软雅黑 Light"/>
              <a:cs typeface="微软雅黑 Light"/>
              <a:sym typeface="微软雅黑 Light"/>
            </a:endParaRPr>
          </a:p>
        </p:txBody>
      </p:sp>
    </p:spTree>
    <p:extLst>
      <p:ext uri="{BB962C8B-B14F-4D97-AF65-F5344CB8AC3E}">
        <p14:creationId xmlns:p14="http://schemas.microsoft.com/office/powerpoint/2010/main" val="204275259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B66AD20-1467-FA4D-942C-899ADD035D0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实验与特征设计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4BC6A-0A2E-DF4A-A8FA-A72662943F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8C6BA9-9F47-E948-A556-56CD1ECA7879}"/>
              </a:ext>
            </a:extLst>
          </p:cNvPr>
          <p:cNvSpPr txBox="1"/>
          <p:nvPr/>
        </p:nvSpPr>
        <p:spPr>
          <a:xfrm>
            <a:off x="920213" y="1852793"/>
            <a:ext cx="7502171" cy="52629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600" b="1" dirty="0" err="1"/>
              <a:t>Tf-idf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Sim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（</a:t>
            </a:r>
            <a:r>
              <a:rPr lang="en-US" altLang="zh-CN" sz="1600" b="1" dirty="0"/>
              <a:t>T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F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 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#12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）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：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A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与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B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的第一个段落的</a:t>
            </a: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Tf-idf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向量的余弦相似度。</a:t>
            </a:r>
            <a:endParaRPr kumimoji="0" lang="en-US" altLang="zh-CN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/>
              <a:ea typeface="微软雅黑 Light"/>
              <a:cs typeface="微软雅黑 Light"/>
              <a:sym typeface="微软雅黑 Light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600" b="1" dirty="0"/>
              <a:t>Word2vec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Sim</a:t>
            </a:r>
            <a:r>
              <a:rPr lang="zh-CN" altLang="en-US" sz="1600" b="1" dirty="0"/>
              <a:t>（</a:t>
            </a:r>
            <a:r>
              <a:rPr lang="en-US" altLang="zh-CN" sz="1600" b="1" dirty="0"/>
              <a:t>TF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#13</a:t>
            </a:r>
            <a:r>
              <a:rPr lang="zh-CN" altLang="en-US" sz="1600" b="1" dirty="0"/>
              <a:t>）</a:t>
            </a:r>
            <a:r>
              <a:rPr lang="zh-CN" altLang="en-US" sz="1600" dirty="0"/>
              <a:t>：</a:t>
            </a:r>
            <a:r>
              <a:rPr lang="en-US" altLang="zh-CN" sz="1600" dirty="0"/>
              <a:t>A</a:t>
            </a:r>
            <a:r>
              <a:rPr lang="zh-CN" altLang="en-US" sz="1600" dirty="0"/>
              <a:t>与</a:t>
            </a:r>
            <a:r>
              <a:rPr lang="en-US" altLang="zh-CN" sz="1600" dirty="0"/>
              <a:t>B</a:t>
            </a:r>
            <a:r>
              <a:rPr lang="zh-CN" altLang="en-US" sz="1600" dirty="0"/>
              <a:t>的标题的词向量的余弦相似度。</a:t>
            </a:r>
            <a:endParaRPr lang="en-US" altLang="zh-CN" sz="1600" dirty="0"/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LDA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 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Entropy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（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TF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 </a:t>
            </a:r>
            <a:r>
              <a:rPr kumimoji="0" lang="en-US" altLang="zh-CN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#14-#15</a:t>
            </a: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）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：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A</a:t>
            </a:r>
            <a:r>
              <a:rPr lang="en-US" altLang="zh-CN" sz="1600" dirty="0"/>
              <a:t>/B</a:t>
            </a:r>
            <a:r>
              <a:rPr lang="zh-CN" altLang="en-US" sz="1600" dirty="0"/>
              <a:t>的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LDA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向量的熵。</a:t>
            </a: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p</a:t>
            </a:r>
            <a:r>
              <a:rPr kumimoji="0" lang="en-US" altLang="zh-CN" sz="1600" b="0" i="0" u="none" strike="noStrike" cap="none" spc="0" normalizeH="0" baseline="-2500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A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是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A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关于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T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个主题的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LDA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分布。大部分的概念仅仅集中在很少的主题，因此其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LDA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分布的熵应当比较小</a:t>
            </a:r>
            <a:endParaRPr kumimoji="0" lang="en-US" altLang="zh-CN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/>
              <a:ea typeface="微软雅黑 Light"/>
              <a:cs typeface="微软雅黑 Light"/>
              <a:sym typeface="微软雅黑 Light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zh-CN" sz="1600" dirty="0"/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zh-CN" sz="1600" dirty="0"/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600" b="1" dirty="0"/>
              <a:t>LDA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Cross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Entropy</a:t>
            </a:r>
            <a:r>
              <a:rPr lang="zh-CN" altLang="en-US" sz="1600" b="1" dirty="0"/>
              <a:t>（</a:t>
            </a:r>
            <a:r>
              <a:rPr lang="en-US" altLang="zh-CN" sz="1600" b="1" dirty="0"/>
              <a:t>TF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#16-#17</a:t>
            </a:r>
            <a:r>
              <a:rPr lang="zh-CN" altLang="en-US" sz="1600" b="1" dirty="0"/>
              <a:t>）</a:t>
            </a:r>
            <a:r>
              <a:rPr lang="zh-CN" altLang="en-US" sz="1600" dirty="0"/>
              <a:t>：</a:t>
            </a:r>
            <a:r>
              <a:rPr lang="en-US" altLang="zh-CN" sz="1600" dirty="0"/>
              <a:t>A/B</a:t>
            </a:r>
            <a:r>
              <a:rPr lang="zh-CN" altLang="en-US" sz="1600" dirty="0"/>
              <a:t>和</a:t>
            </a:r>
            <a:r>
              <a:rPr lang="en-US" altLang="zh-CN" sz="1600" dirty="0"/>
              <a:t>B/A</a:t>
            </a:r>
            <a:r>
              <a:rPr lang="zh-CN" altLang="en-US" sz="1600" dirty="0"/>
              <a:t>之间的</a:t>
            </a:r>
            <a:r>
              <a:rPr lang="en-US" altLang="zh-CN" sz="1600" dirty="0"/>
              <a:t>LDA</a:t>
            </a:r>
            <a:r>
              <a:rPr lang="zh-CN" altLang="en-US" sz="1600" dirty="0"/>
              <a:t>向量的交叉熵。用于捕获概念之间的依赖关系。</a:t>
            </a:r>
            <a:endParaRPr lang="en-US" altLang="zh-CN" sz="1600" dirty="0"/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zh-CN" sz="1600" dirty="0"/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zh-CN" sz="1600" dirty="0"/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sz="1600" dirty="0"/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CN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/>
              <a:ea typeface="微软雅黑 Light"/>
              <a:cs typeface="微软雅黑 Light"/>
              <a:sym typeface="微软雅黑 Light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zh-CN" sz="1600" dirty="0"/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/>
              <a:ea typeface="微软雅黑 Light"/>
              <a:cs typeface="微软雅黑 Light"/>
              <a:sym typeface="微软雅黑 Ligh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1A8265-222D-0B41-8D25-1D89C2953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840" y="3420404"/>
            <a:ext cx="2094915" cy="6356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1D1C6E1-D7BE-6F44-A950-923898591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023" y="4861456"/>
            <a:ext cx="2666408" cy="35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8776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3"/>
          <p:cNvSpPr txBox="1"/>
          <p:nvPr/>
        </p:nvSpPr>
        <p:spPr>
          <a:xfrm>
            <a:off x="5713042" y="2359230"/>
            <a:ext cx="3218308" cy="768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4000" b="1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实验结果</a:t>
            </a:r>
            <a:endParaRPr dirty="0"/>
          </a:p>
        </p:txBody>
      </p:sp>
      <p:grpSp>
        <p:nvGrpSpPr>
          <p:cNvPr id="133" name="组合 19"/>
          <p:cNvGrpSpPr/>
          <p:nvPr/>
        </p:nvGrpSpPr>
        <p:grpSpPr>
          <a:xfrm>
            <a:off x="-13450" y="3738796"/>
            <a:ext cx="9157450" cy="874251"/>
            <a:chOff x="0" y="0"/>
            <a:chExt cx="9157448" cy="874250"/>
          </a:xfrm>
        </p:grpSpPr>
        <p:sp>
          <p:nvSpPr>
            <p:cNvPr id="130" name="任意多边形 13"/>
            <p:cNvSpPr/>
            <p:nvPr/>
          </p:nvSpPr>
          <p:spPr>
            <a:xfrm>
              <a:off x="0" y="-1"/>
              <a:ext cx="9157449" cy="744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extrusionOk="0">
                  <a:moveTo>
                    <a:pt x="0" y="9369"/>
                  </a:moveTo>
                  <a:cubicBezTo>
                    <a:pt x="1100" y="4594"/>
                    <a:pt x="2200" y="-182"/>
                    <a:pt x="3786" y="5"/>
                  </a:cubicBezTo>
                  <a:cubicBezTo>
                    <a:pt x="5371" y="193"/>
                    <a:pt x="7677" y="7060"/>
                    <a:pt x="9512" y="10493"/>
                  </a:cubicBezTo>
                  <a:cubicBezTo>
                    <a:pt x="11346" y="13927"/>
                    <a:pt x="12332" y="19795"/>
                    <a:pt x="14792" y="20606"/>
                  </a:cubicBezTo>
                  <a:cubicBezTo>
                    <a:pt x="17252" y="21418"/>
                    <a:pt x="19204" y="18078"/>
                    <a:pt x="21600" y="15363"/>
                  </a:cubicBezTo>
                </a:path>
              </a:pathLst>
            </a:custGeom>
            <a:noFill/>
            <a:ln w="6350" cap="flat">
              <a:solidFill>
                <a:srgbClr val="2C4E8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" name="任意多边形 14"/>
            <p:cNvSpPr/>
            <p:nvPr/>
          </p:nvSpPr>
          <p:spPr>
            <a:xfrm>
              <a:off x="-1" y="147898"/>
              <a:ext cx="9157448" cy="632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5" extrusionOk="0">
                  <a:moveTo>
                    <a:pt x="0" y="14508"/>
                  </a:moveTo>
                  <a:cubicBezTo>
                    <a:pt x="2337" y="7409"/>
                    <a:pt x="4675" y="309"/>
                    <a:pt x="6956" y="7"/>
                  </a:cubicBezTo>
                  <a:cubicBezTo>
                    <a:pt x="9238" y="-295"/>
                    <a:pt x="11250" y="9146"/>
                    <a:pt x="13691" y="12695"/>
                  </a:cubicBezTo>
                  <a:cubicBezTo>
                    <a:pt x="16131" y="16245"/>
                    <a:pt x="18866" y="18775"/>
                    <a:pt x="21600" y="21305"/>
                  </a:cubicBezTo>
                </a:path>
              </a:pathLst>
            </a:custGeom>
            <a:noFill/>
            <a:ln w="6350" cap="flat">
              <a:solidFill>
                <a:srgbClr val="2C4E8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任意多边形 15"/>
            <p:cNvSpPr/>
            <p:nvPr/>
          </p:nvSpPr>
          <p:spPr>
            <a:xfrm>
              <a:off x="0" y="454072"/>
              <a:ext cx="9157449" cy="420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52" extrusionOk="0">
                  <a:moveTo>
                    <a:pt x="0" y="20452"/>
                  </a:moveTo>
                  <a:cubicBezTo>
                    <a:pt x="4861" y="10961"/>
                    <a:pt x="9722" y="1470"/>
                    <a:pt x="13322" y="161"/>
                  </a:cubicBezTo>
                  <a:cubicBezTo>
                    <a:pt x="16922" y="-1148"/>
                    <a:pt x="19261" y="5725"/>
                    <a:pt x="21600" y="12597"/>
                  </a:cubicBezTo>
                </a:path>
              </a:pathLst>
            </a:custGeom>
            <a:noFill/>
            <a:ln w="6350" cap="flat">
              <a:solidFill>
                <a:srgbClr val="2C4E8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1126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3"/>
          <p:cNvSpPr txBox="1"/>
          <p:nvPr/>
        </p:nvSpPr>
        <p:spPr>
          <a:xfrm>
            <a:off x="5537846" y="2213540"/>
            <a:ext cx="2835670" cy="768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4000" b="1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任务与背景</a:t>
            </a:r>
            <a:endParaRPr dirty="0"/>
          </a:p>
        </p:txBody>
      </p:sp>
      <p:grpSp>
        <p:nvGrpSpPr>
          <p:cNvPr id="133" name="组合 19"/>
          <p:cNvGrpSpPr/>
          <p:nvPr/>
        </p:nvGrpSpPr>
        <p:grpSpPr>
          <a:xfrm>
            <a:off x="-13449" y="3702701"/>
            <a:ext cx="9157450" cy="874251"/>
            <a:chOff x="0" y="0"/>
            <a:chExt cx="9157448" cy="874250"/>
          </a:xfrm>
        </p:grpSpPr>
        <p:sp>
          <p:nvSpPr>
            <p:cNvPr id="130" name="任意多边形 13"/>
            <p:cNvSpPr/>
            <p:nvPr/>
          </p:nvSpPr>
          <p:spPr>
            <a:xfrm>
              <a:off x="0" y="-1"/>
              <a:ext cx="9157449" cy="744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extrusionOk="0">
                  <a:moveTo>
                    <a:pt x="0" y="9369"/>
                  </a:moveTo>
                  <a:cubicBezTo>
                    <a:pt x="1100" y="4594"/>
                    <a:pt x="2200" y="-182"/>
                    <a:pt x="3786" y="5"/>
                  </a:cubicBezTo>
                  <a:cubicBezTo>
                    <a:pt x="5371" y="193"/>
                    <a:pt x="7677" y="7060"/>
                    <a:pt x="9512" y="10493"/>
                  </a:cubicBezTo>
                  <a:cubicBezTo>
                    <a:pt x="11346" y="13927"/>
                    <a:pt x="12332" y="19795"/>
                    <a:pt x="14792" y="20606"/>
                  </a:cubicBezTo>
                  <a:cubicBezTo>
                    <a:pt x="17252" y="21418"/>
                    <a:pt x="19204" y="18078"/>
                    <a:pt x="21600" y="15363"/>
                  </a:cubicBezTo>
                </a:path>
              </a:pathLst>
            </a:custGeom>
            <a:noFill/>
            <a:ln w="6350" cap="flat">
              <a:solidFill>
                <a:srgbClr val="2C4E8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" name="任意多边形 14"/>
            <p:cNvSpPr/>
            <p:nvPr/>
          </p:nvSpPr>
          <p:spPr>
            <a:xfrm>
              <a:off x="-1" y="147898"/>
              <a:ext cx="9157448" cy="632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5" extrusionOk="0">
                  <a:moveTo>
                    <a:pt x="0" y="14508"/>
                  </a:moveTo>
                  <a:cubicBezTo>
                    <a:pt x="2337" y="7409"/>
                    <a:pt x="4675" y="309"/>
                    <a:pt x="6956" y="7"/>
                  </a:cubicBezTo>
                  <a:cubicBezTo>
                    <a:pt x="9238" y="-295"/>
                    <a:pt x="11250" y="9146"/>
                    <a:pt x="13691" y="12695"/>
                  </a:cubicBezTo>
                  <a:cubicBezTo>
                    <a:pt x="16131" y="16245"/>
                    <a:pt x="18866" y="18775"/>
                    <a:pt x="21600" y="21305"/>
                  </a:cubicBezTo>
                </a:path>
              </a:pathLst>
            </a:custGeom>
            <a:noFill/>
            <a:ln w="6350" cap="flat">
              <a:solidFill>
                <a:srgbClr val="2C4E8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任意多边形 15"/>
            <p:cNvSpPr/>
            <p:nvPr/>
          </p:nvSpPr>
          <p:spPr>
            <a:xfrm>
              <a:off x="0" y="454072"/>
              <a:ext cx="9157449" cy="420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52" extrusionOk="0">
                  <a:moveTo>
                    <a:pt x="0" y="20452"/>
                  </a:moveTo>
                  <a:cubicBezTo>
                    <a:pt x="4861" y="10961"/>
                    <a:pt x="9722" y="1470"/>
                    <a:pt x="13322" y="161"/>
                  </a:cubicBezTo>
                  <a:cubicBezTo>
                    <a:pt x="16922" y="-1148"/>
                    <a:pt x="19261" y="5725"/>
                    <a:pt x="21600" y="12597"/>
                  </a:cubicBezTo>
                </a:path>
              </a:pathLst>
            </a:custGeom>
            <a:noFill/>
            <a:ln w="6350" cap="flat">
              <a:solidFill>
                <a:srgbClr val="2C4E8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B66AD20-1467-FA4D-942C-899ADD035D0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实验结果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4BC6A-0A2E-DF4A-A8FA-A72662943F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/>
              <a:t>分类器评估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BBE94A-F688-5F4C-9BE0-4C84C2CE4F04}"/>
              </a:ext>
            </a:extLst>
          </p:cNvPr>
          <p:cNvSpPr txBox="1"/>
          <p:nvPr/>
        </p:nvSpPr>
        <p:spPr>
          <a:xfrm>
            <a:off x="871869" y="1355562"/>
            <a:ext cx="7836195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为了选择一个分类器做后续实验，作者首先评估了</a:t>
            </a:r>
            <a:r>
              <a:rPr lang="en-US" altLang="zh-CN" dirty="0"/>
              <a:t>Naïve</a:t>
            </a:r>
            <a:r>
              <a:rPr lang="zh-CN" altLang="en-US" dirty="0"/>
              <a:t> </a:t>
            </a:r>
            <a:r>
              <a:rPr lang="en-US" altLang="zh-CN" dirty="0"/>
              <a:t>Bayes</a:t>
            </a:r>
            <a:r>
              <a:rPr lang="zh-CN" altLang="en-US" dirty="0"/>
              <a:t>（</a:t>
            </a:r>
            <a:r>
              <a:rPr lang="en-US" altLang="zh-CN" dirty="0"/>
              <a:t>NB</a:t>
            </a:r>
            <a:r>
              <a:rPr lang="zh-CN" altLang="en-US" dirty="0"/>
              <a:t>），</a:t>
            </a:r>
            <a:r>
              <a:rPr lang="en-US" altLang="zh-CN" dirty="0"/>
              <a:t>Logistic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（</a:t>
            </a:r>
            <a:r>
              <a:rPr lang="en-US" altLang="zh-CN" dirty="0"/>
              <a:t>LR</a:t>
            </a:r>
            <a:r>
              <a:rPr lang="zh-CN" altLang="en-US" dirty="0"/>
              <a:t>），</a:t>
            </a:r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（</a:t>
            </a:r>
            <a:r>
              <a:rPr lang="en-US" altLang="zh-CN" dirty="0"/>
              <a:t>SVM</a:t>
            </a:r>
            <a:r>
              <a:rPr lang="zh-CN" altLang="en-US" dirty="0"/>
              <a:t>），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Forest</a:t>
            </a:r>
            <a:r>
              <a:rPr lang="zh-CN" altLang="en-US" dirty="0"/>
              <a:t>（</a:t>
            </a:r>
            <a:r>
              <a:rPr lang="en-US" altLang="zh-CN" dirty="0"/>
              <a:t>RF</a:t>
            </a:r>
            <a:r>
              <a:rPr lang="zh-CN" altLang="en-US" dirty="0"/>
              <a:t>）这几个经典分类器的性能：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/>
              <a:ea typeface="微软雅黑 Light"/>
              <a:cs typeface="微软雅黑 Light"/>
              <a:sym typeface="微软雅黑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7098DD-F4D7-774D-9D66-7E16004A8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122" y="2406480"/>
            <a:ext cx="5339687" cy="362218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2438593-45C8-F340-B707-C7627887B68D}"/>
              </a:ext>
            </a:extLst>
          </p:cNvPr>
          <p:cNvSpPr txBox="1"/>
          <p:nvPr/>
        </p:nvSpPr>
        <p:spPr>
          <a:xfrm>
            <a:off x="871869" y="6156251"/>
            <a:ext cx="80159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可以看出，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RF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的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F1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和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AUC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均碾压其他分类器，因此作者最终采用了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RF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分类器</a:t>
            </a:r>
          </a:p>
        </p:txBody>
      </p:sp>
    </p:spTree>
    <p:extLst>
      <p:ext uri="{BB962C8B-B14F-4D97-AF65-F5344CB8AC3E}">
        <p14:creationId xmlns:p14="http://schemas.microsoft.com/office/powerpoint/2010/main" val="184439327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B66AD20-1467-FA4D-942C-899ADD035D0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实验结果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4BC6A-0A2E-DF4A-A8FA-A72662943F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/>
              <a:t>特征分析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BBE94A-F688-5F4C-9BE0-4C84C2CE4F04}"/>
              </a:ext>
            </a:extLst>
          </p:cNvPr>
          <p:cNvSpPr txBox="1"/>
          <p:nvPr/>
        </p:nvSpPr>
        <p:spPr>
          <a:xfrm>
            <a:off x="860421" y="1607736"/>
            <a:ext cx="7836195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利用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Forest</a:t>
            </a:r>
            <a:r>
              <a:rPr lang="zh-CN" altLang="en-US" dirty="0"/>
              <a:t>训练模型后，各个特征的重要性可以由平均不纯度减少（</a:t>
            </a:r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decrease</a:t>
            </a:r>
            <a:r>
              <a:rPr lang="zh-CN" altLang="en-US" dirty="0"/>
              <a:t> </a:t>
            </a:r>
            <a:r>
              <a:rPr lang="en-US" altLang="zh-CN" dirty="0"/>
              <a:t>impurity</a:t>
            </a:r>
            <a:r>
              <a:rPr lang="zh-CN" altLang="en-US" dirty="0"/>
              <a:t>）来算出。 </a:t>
            </a: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最后得到每个领域的</a:t>
            </a:r>
            <a:r>
              <a:rPr lang="en-US" altLang="zh-CN" dirty="0"/>
              <a:t>top10</a:t>
            </a:r>
            <a:r>
              <a:rPr lang="zh-CN" altLang="en-US" dirty="0"/>
              <a:t>重要特征：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/>
              <a:ea typeface="微软雅黑 Light"/>
              <a:cs typeface="微软雅黑 Light"/>
              <a:sym typeface="微软雅黑 Ligh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A69166-3B66-8645-B5D5-FAD85A5A6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21" y="3259561"/>
            <a:ext cx="7632084" cy="255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4346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B66AD20-1467-FA4D-942C-899ADD035D0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实验结果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4BC6A-0A2E-DF4A-A8FA-A72662943F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/>
              <a:t>主动学习评估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BBE94A-F688-5F4C-9BE0-4C84C2CE4F04}"/>
              </a:ext>
            </a:extLst>
          </p:cNvPr>
          <p:cNvSpPr txBox="1"/>
          <p:nvPr/>
        </p:nvSpPr>
        <p:spPr>
          <a:xfrm>
            <a:off x="871868" y="1488048"/>
            <a:ext cx="7836195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实验设置：</a:t>
            </a: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       </a:t>
            </a: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       将数据集按照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2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：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1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划分成训练集和测试集，随机从训练集中挑选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20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条样本作为主动学习的初始已标注样本集。 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/>
              <a:ea typeface="微软雅黑 Light"/>
              <a:cs typeface="微软雅黑 Light"/>
              <a:sym typeface="微软雅黑 Light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/>
              <a:ea typeface="微软雅黑 Light"/>
              <a:cs typeface="微软雅黑 Light"/>
              <a:sym typeface="微软雅黑 Light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比较五种样本查询策略：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/>
              <a:ea typeface="微软雅黑 Light"/>
              <a:cs typeface="微软雅黑 Light"/>
              <a:sym typeface="微软雅黑 Light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/>
              <a:ea typeface="微软雅黑 Light"/>
              <a:cs typeface="微软雅黑 Light"/>
              <a:sym typeface="微软雅黑 Light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Random: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随机抽取样本，作为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baseline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zh-CN" dirty="0"/>
              <a:t>LC</a:t>
            </a:r>
            <a:r>
              <a:rPr lang="zh-CN" altLang="en-US" dirty="0"/>
              <a:t>：</a:t>
            </a:r>
            <a:r>
              <a:rPr lang="en-US" altLang="zh-CN" dirty="0"/>
              <a:t>Least</a:t>
            </a:r>
            <a:r>
              <a:rPr lang="zh-CN" altLang="en-US" dirty="0"/>
              <a:t> </a:t>
            </a:r>
            <a:r>
              <a:rPr lang="en-US" altLang="zh-CN" dirty="0"/>
              <a:t>Confident</a:t>
            </a:r>
            <a:r>
              <a:rPr lang="zh-CN" altLang="en-US" dirty="0"/>
              <a:t> </a:t>
            </a:r>
            <a:r>
              <a:rPr lang="en-US" altLang="zh-CN" dirty="0"/>
              <a:t>sampling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QBC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：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Query-By-Committee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 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algorithm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zh-CN" dirty="0"/>
              <a:t>QUIRE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Diversity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：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Diversity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 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sampling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/>
              <a:ea typeface="微软雅黑 Light"/>
              <a:cs typeface="微软雅黑 Light"/>
              <a:sym typeface="微软雅黑 Light"/>
            </a:endParaRPr>
          </a:p>
        </p:txBody>
      </p:sp>
    </p:spTree>
    <p:extLst>
      <p:ext uri="{BB962C8B-B14F-4D97-AF65-F5344CB8AC3E}">
        <p14:creationId xmlns:p14="http://schemas.microsoft.com/office/powerpoint/2010/main" val="111292858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B66AD20-1467-FA4D-942C-899ADD035D0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实验结果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4BC6A-0A2E-DF4A-A8FA-A72662943F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/>
              <a:t>主动学习评估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AB3BC7-FEBE-2D44-AFD3-0737B1897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170" y="1129191"/>
            <a:ext cx="5682761" cy="447338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6517D8F-58DD-1442-A15F-B5CE1A512E0D}"/>
              </a:ext>
            </a:extLst>
          </p:cNvPr>
          <p:cNvSpPr txBox="1"/>
          <p:nvPr/>
        </p:nvSpPr>
        <p:spPr>
          <a:xfrm>
            <a:off x="1714565" y="5828949"/>
            <a:ext cx="540308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结论：   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1</a:t>
            </a:r>
            <a:r>
              <a:rPr lang="zh-CN" altLang="en-US" dirty="0"/>
              <a:t>）</a:t>
            </a:r>
            <a:r>
              <a:rPr lang="en-US" altLang="zh-CN" dirty="0"/>
              <a:t>Query-By-Committee</a:t>
            </a:r>
            <a:r>
              <a:rPr lang="zh-CN" altLang="en-US" dirty="0"/>
              <a:t>碾压其它查询策略</a:t>
            </a: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             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QUIRE</a:t>
            </a:r>
            <a:r>
              <a:rPr lang="zh-CN" altLang="en-US" dirty="0"/>
              <a:t>很坑，还不如随机抽取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/>
              <a:ea typeface="微软雅黑 Light"/>
              <a:cs typeface="微软雅黑 Light"/>
              <a:sym typeface="微软雅黑 Light"/>
            </a:endParaRPr>
          </a:p>
        </p:txBody>
      </p:sp>
    </p:spTree>
    <p:extLst>
      <p:ext uri="{BB962C8B-B14F-4D97-AF65-F5344CB8AC3E}">
        <p14:creationId xmlns:p14="http://schemas.microsoft.com/office/powerpoint/2010/main" val="50894496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矩形 4"/>
          <p:cNvSpPr/>
          <p:nvPr/>
        </p:nvSpPr>
        <p:spPr>
          <a:xfrm>
            <a:off x="271574" y="285750"/>
            <a:ext cx="8600852" cy="62865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8" name="矩形 3"/>
          <p:cNvSpPr txBox="1"/>
          <p:nvPr/>
        </p:nvSpPr>
        <p:spPr>
          <a:xfrm>
            <a:off x="3129075" y="2923733"/>
            <a:ext cx="2885850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ct val="120000"/>
              </a:lnSpc>
              <a:defRPr sz="5400">
                <a:solidFill>
                  <a:srgbClr val="FFFFFF"/>
                </a:solidFill>
              </a:defRPr>
            </a:lvl1pPr>
          </a:lstStyle>
          <a:p>
            <a:r>
              <a:t>THANKS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总结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722376">
              <a:spcBef>
                <a:spcPts val="700"/>
              </a:spcBef>
              <a:defRPr sz="1896"/>
            </a:lvl1pPr>
          </a:lstStyle>
          <a:p>
            <a:r>
              <a:rPr lang="zh-CN" altLang="en-US" sz="2400" dirty="0"/>
              <a:t>任务与背景</a:t>
            </a:r>
          </a:p>
        </p:txBody>
      </p:sp>
      <p:sp>
        <p:nvSpPr>
          <p:cNvPr id="444" name="文本占位符 28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445" name="本文主要提出了heuristic loss，REINFORCE，reward rescaling技术…"/>
          <p:cNvSpPr txBox="1"/>
          <p:nvPr/>
        </p:nvSpPr>
        <p:spPr>
          <a:xfrm>
            <a:off x="1000079" y="1488598"/>
            <a:ext cx="7483240" cy="876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dirty="0"/>
              <a:t>Concept</a:t>
            </a:r>
            <a:r>
              <a:rPr lang="zh-CN" altLang="en-US" dirty="0"/>
              <a:t> </a:t>
            </a:r>
            <a:r>
              <a:rPr lang="en-US" altLang="zh-CN" dirty="0"/>
              <a:t>prerequisite</a:t>
            </a:r>
            <a:r>
              <a:rPr lang="zh-CN" altLang="en-US" dirty="0"/>
              <a:t> </a:t>
            </a:r>
            <a:r>
              <a:rPr lang="en-US" altLang="zh-CN" dirty="0"/>
              <a:t>learning(</a:t>
            </a:r>
            <a:r>
              <a:rPr lang="zh-CN" altLang="en-US" dirty="0"/>
              <a:t>概念先决条件学习</a:t>
            </a:r>
            <a:r>
              <a:rPr lang="en-US" altLang="zh-CN" dirty="0"/>
              <a:t>)</a:t>
            </a:r>
            <a:r>
              <a:rPr lang="zh-CN" altLang="en-US" dirty="0"/>
              <a:t>：给定一对概念</a:t>
            </a:r>
            <a:r>
              <a:rPr lang="en-US" altLang="zh-CN" dirty="0"/>
              <a:t>pair(A,B)</a:t>
            </a:r>
            <a:r>
              <a:rPr lang="zh-CN" altLang="en-US" dirty="0"/>
              <a:t>，预测概念</a:t>
            </a:r>
            <a:r>
              <a:rPr lang="en-US" altLang="zh-CN" dirty="0"/>
              <a:t>A</a:t>
            </a:r>
            <a:r>
              <a:rPr lang="zh-CN" altLang="en-US" dirty="0"/>
              <a:t>是否是概念</a:t>
            </a:r>
            <a:r>
              <a:rPr lang="en-US" altLang="zh-CN" dirty="0"/>
              <a:t>B</a:t>
            </a:r>
            <a:r>
              <a:rPr lang="zh-CN" altLang="en-US" dirty="0"/>
              <a:t>的先决条件。一般看做二分类问题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558950-563F-BA41-8D06-4F28C051F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305" y="2711368"/>
            <a:ext cx="4907000" cy="36413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B66AD20-1467-FA4D-942C-899ADD035D0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任务与背景</a:t>
            </a:r>
          </a:p>
          <a:p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4BC6A-0A2E-DF4A-A8FA-A72662943F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5D7A73-E7CE-4044-8801-1DD29A13FA85}"/>
              </a:ext>
            </a:extLst>
          </p:cNvPr>
          <p:cNvSpPr/>
          <p:nvPr/>
        </p:nvSpPr>
        <p:spPr>
          <a:xfrm>
            <a:off x="774373" y="1764452"/>
            <a:ext cx="756351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Concept</a:t>
            </a:r>
            <a:r>
              <a:rPr lang="zh-CN" altLang="en-US" dirty="0"/>
              <a:t> </a:t>
            </a:r>
            <a:r>
              <a:rPr lang="en-US" altLang="zh-CN" dirty="0"/>
              <a:t>prerequisite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任务在</a:t>
            </a:r>
            <a:r>
              <a:rPr lang="en-US" altLang="zh-CN" dirty="0"/>
              <a:t>2012</a:t>
            </a:r>
            <a:r>
              <a:rPr lang="zh-CN" altLang="en-US" dirty="0"/>
              <a:t>年由</a:t>
            </a:r>
            <a:r>
              <a:rPr lang="en-US" altLang="zh-CN" dirty="0"/>
              <a:t>Talukdar</a:t>
            </a:r>
            <a:r>
              <a:rPr lang="zh-CN" altLang="en-US" dirty="0"/>
              <a:t>和</a:t>
            </a:r>
            <a:r>
              <a:rPr lang="en-US" altLang="zh-CN" dirty="0"/>
              <a:t>Cohen</a:t>
            </a:r>
            <a:r>
              <a:rPr lang="zh-CN" altLang="en-US" dirty="0"/>
              <a:t>最早提出，到现在已经有许多的相关工作。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但是该任务一直存在着一个致命问题：</a:t>
            </a:r>
            <a:r>
              <a:rPr lang="zh-CN" altLang="en-US" b="1" dirty="0"/>
              <a:t>缺少大规模的标注数据用于模型训练。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为了解决该问题，本文首次将</a:t>
            </a:r>
            <a:r>
              <a:rPr lang="zh-CN" altLang="en-US" b="1" dirty="0"/>
              <a:t>主动学习（</a:t>
            </a:r>
            <a:r>
              <a:rPr lang="en-US" altLang="zh-CN" b="1" dirty="0"/>
              <a:t>Active</a:t>
            </a:r>
            <a:r>
              <a:rPr lang="zh-CN" altLang="en-US" b="1" dirty="0"/>
              <a:t> </a:t>
            </a:r>
            <a:r>
              <a:rPr lang="en-US" altLang="zh-CN" b="1" dirty="0"/>
              <a:t>Learning</a:t>
            </a:r>
            <a:r>
              <a:rPr lang="zh-CN" altLang="en-US" b="1" dirty="0"/>
              <a:t>）</a:t>
            </a:r>
            <a:r>
              <a:rPr lang="zh-CN" altLang="en-US" dirty="0"/>
              <a:t>引入该任务，力求</a:t>
            </a:r>
            <a:r>
              <a:rPr lang="zh-CN" altLang="en-US" b="1" dirty="0"/>
              <a:t>在标注时推送给标注者最有“价值”的样本，从而最小化标注成本</a:t>
            </a:r>
          </a:p>
        </p:txBody>
      </p:sp>
    </p:spTree>
    <p:extLst>
      <p:ext uri="{BB962C8B-B14F-4D97-AF65-F5344CB8AC3E}">
        <p14:creationId xmlns:p14="http://schemas.microsoft.com/office/powerpoint/2010/main" val="234122309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B66AD20-1467-FA4D-942C-899ADD035D0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任务与背景</a:t>
            </a:r>
          </a:p>
          <a:p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4BC6A-0A2E-DF4A-A8FA-A72662943F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5D7A73-E7CE-4044-8801-1DD29A13FA85}"/>
              </a:ext>
            </a:extLst>
          </p:cNvPr>
          <p:cNvSpPr/>
          <p:nvPr/>
        </p:nvSpPr>
        <p:spPr>
          <a:xfrm>
            <a:off x="774373" y="1764452"/>
            <a:ext cx="756351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本文的主要</a:t>
            </a:r>
            <a:r>
              <a:rPr lang="en-US" altLang="zh-CN" dirty="0"/>
              <a:t>contribution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首次将主动学习引入概念先决条件学习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尝试了四种主动学习查询选择策略（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strategies</a:t>
            </a:r>
            <a:r>
              <a:rPr lang="zh-CN" altLang="en-US" dirty="0"/>
              <a:t>）在该任务的效果：</a:t>
            </a:r>
            <a:r>
              <a:rPr lang="en-US" altLang="zh-CN" b="1" dirty="0"/>
              <a:t>Uncertainty</a:t>
            </a:r>
            <a:r>
              <a:rPr lang="zh-CN" altLang="en-US" b="1" dirty="0"/>
              <a:t> </a:t>
            </a:r>
            <a:r>
              <a:rPr lang="en-US" altLang="zh-CN" b="1" dirty="0"/>
              <a:t>Sampling</a:t>
            </a:r>
            <a:r>
              <a:rPr lang="zh-CN" altLang="en-US" dirty="0"/>
              <a:t>，</a:t>
            </a:r>
            <a:r>
              <a:rPr lang="en-US" altLang="zh-CN" b="1" dirty="0"/>
              <a:t>Query-By-Committee</a:t>
            </a:r>
            <a:r>
              <a:rPr lang="zh-CN" altLang="en-US" dirty="0"/>
              <a:t>， </a:t>
            </a:r>
            <a:r>
              <a:rPr lang="en-US" altLang="zh-CN" b="1" dirty="0"/>
              <a:t>QUIRE</a:t>
            </a:r>
            <a:r>
              <a:rPr lang="zh-CN" altLang="en-US" dirty="0"/>
              <a:t>，</a:t>
            </a:r>
            <a:r>
              <a:rPr lang="en-US" altLang="zh-CN" b="1" dirty="0"/>
              <a:t>Diversity</a:t>
            </a:r>
            <a:r>
              <a:rPr lang="zh-CN" altLang="en-US" b="1" dirty="0"/>
              <a:t> </a:t>
            </a:r>
            <a:r>
              <a:rPr lang="en-US" altLang="zh-CN" b="1" dirty="0"/>
              <a:t>Sampling</a:t>
            </a:r>
            <a:r>
              <a:rPr lang="zh-CN" altLang="en-US" dirty="0"/>
              <a:t>，并通过实验证明基于</a:t>
            </a:r>
            <a:r>
              <a:rPr lang="en-US" altLang="zh-CN" dirty="0"/>
              <a:t>Query-By-committee</a:t>
            </a:r>
            <a:r>
              <a:rPr lang="zh-CN" altLang="en-US" dirty="0"/>
              <a:t>策略的主动学习能够取得最好的效果。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提出了一系列能够显著提升主动学习效果的特征。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8785621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3"/>
          <p:cNvSpPr txBox="1"/>
          <p:nvPr/>
        </p:nvSpPr>
        <p:spPr>
          <a:xfrm>
            <a:off x="4162926" y="2159790"/>
            <a:ext cx="6099548" cy="1507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4000" b="1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Pool-based</a:t>
            </a:r>
            <a:r>
              <a:rPr lang="zh-CN" altLang="en-US" dirty="0"/>
              <a:t> </a:t>
            </a:r>
            <a:r>
              <a:rPr lang="en-US" altLang="zh-CN" dirty="0"/>
              <a:t>Active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endParaRPr dirty="0"/>
          </a:p>
        </p:txBody>
      </p:sp>
      <p:grpSp>
        <p:nvGrpSpPr>
          <p:cNvPr id="133" name="组合 19"/>
          <p:cNvGrpSpPr/>
          <p:nvPr/>
        </p:nvGrpSpPr>
        <p:grpSpPr>
          <a:xfrm>
            <a:off x="-13449" y="3702701"/>
            <a:ext cx="9157450" cy="874251"/>
            <a:chOff x="0" y="0"/>
            <a:chExt cx="9157448" cy="874250"/>
          </a:xfrm>
        </p:grpSpPr>
        <p:sp>
          <p:nvSpPr>
            <p:cNvPr id="130" name="任意多边形 13"/>
            <p:cNvSpPr/>
            <p:nvPr/>
          </p:nvSpPr>
          <p:spPr>
            <a:xfrm>
              <a:off x="0" y="-1"/>
              <a:ext cx="9157449" cy="744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extrusionOk="0">
                  <a:moveTo>
                    <a:pt x="0" y="9369"/>
                  </a:moveTo>
                  <a:cubicBezTo>
                    <a:pt x="1100" y="4594"/>
                    <a:pt x="2200" y="-182"/>
                    <a:pt x="3786" y="5"/>
                  </a:cubicBezTo>
                  <a:cubicBezTo>
                    <a:pt x="5371" y="193"/>
                    <a:pt x="7677" y="7060"/>
                    <a:pt x="9512" y="10493"/>
                  </a:cubicBezTo>
                  <a:cubicBezTo>
                    <a:pt x="11346" y="13927"/>
                    <a:pt x="12332" y="19795"/>
                    <a:pt x="14792" y="20606"/>
                  </a:cubicBezTo>
                  <a:cubicBezTo>
                    <a:pt x="17252" y="21418"/>
                    <a:pt x="19204" y="18078"/>
                    <a:pt x="21600" y="15363"/>
                  </a:cubicBezTo>
                </a:path>
              </a:pathLst>
            </a:custGeom>
            <a:noFill/>
            <a:ln w="6350" cap="flat">
              <a:solidFill>
                <a:srgbClr val="2C4E8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" name="任意多边形 14"/>
            <p:cNvSpPr/>
            <p:nvPr/>
          </p:nvSpPr>
          <p:spPr>
            <a:xfrm>
              <a:off x="-1" y="147898"/>
              <a:ext cx="9157448" cy="632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5" extrusionOk="0">
                  <a:moveTo>
                    <a:pt x="0" y="14508"/>
                  </a:moveTo>
                  <a:cubicBezTo>
                    <a:pt x="2337" y="7409"/>
                    <a:pt x="4675" y="309"/>
                    <a:pt x="6956" y="7"/>
                  </a:cubicBezTo>
                  <a:cubicBezTo>
                    <a:pt x="9238" y="-295"/>
                    <a:pt x="11250" y="9146"/>
                    <a:pt x="13691" y="12695"/>
                  </a:cubicBezTo>
                  <a:cubicBezTo>
                    <a:pt x="16131" y="16245"/>
                    <a:pt x="18866" y="18775"/>
                    <a:pt x="21600" y="21305"/>
                  </a:cubicBezTo>
                </a:path>
              </a:pathLst>
            </a:custGeom>
            <a:noFill/>
            <a:ln w="6350" cap="flat">
              <a:solidFill>
                <a:srgbClr val="2C4E8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任意多边形 15"/>
            <p:cNvSpPr/>
            <p:nvPr/>
          </p:nvSpPr>
          <p:spPr>
            <a:xfrm>
              <a:off x="0" y="454072"/>
              <a:ext cx="9157449" cy="420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52" extrusionOk="0">
                  <a:moveTo>
                    <a:pt x="0" y="20452"/>
                  </a:moveTo>
                  <a:cubicBezTo>
                    <a:pt x="4861" y="10961"/>
                    <a:pt x="9722" y="1470"/>
                    <a:pt x="13322" y="161"/>
                  </a:cubicBezTo>
                  <a:cubicBezTo>
                    <a:pt x="16922" y="-1148"/>
                    <a:pt x="19261" y="5725"/>
                    <a:pt x="21600" y="12597"/>
                  </a:cubicBezTo>
                </a:path>
              </a:pathLst>
            </a:custGeom>
            <a:noFill/>
            <a:ln w="6350" cap="flat">
              <a:solidFill>
                <a:srgbClr val="2C4E8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3971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总结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722376">
              <a:spcBef>
                <a:spcPts val="700"/>
              </a:spcBef>
              <a:defRPr sz="1896"/>
            </a:lvl1pPr>
          </a:lstStyle>
          <a:p>
            <a:r>
              <a:rPr lang="en-US" altLang="zh-CN" sz="2400" dirty="0"/>
              <a:t>Pool-based</a:t>
            </a:r>
            <a:r>
              <a:rPr lang="zh-CN" altLang="en-US" sz="2400" dirty="0"/>
              <a:t> </a:t>
            </a:r>
            <a:r>
              <a:rPr lang="en-US" altLang="zh-CN" sz="2400" dirty="0"/>
              <a:t>Active</a:t>
            </a:r>
            <a:r>
              <a:rPr lang="zh-CN" altLang="en-US" sz="2400" dirty="0"/>
              <a:t> </a:t>
            </a:r>
            <a:r>
              <a:rPr lang="en-US" altLang="zh-CN" sz="2400" dirty="0"/>
              <a:t>Learning</a:t>
            </a:r>
            <a:endParaRPr lang="zh-CN" altLang="en-US" sz="2400" dirty="0"/>
          </a:p>
        </p:txBody>
      </p:sp>
      <p:sp>
        <p:nvSpPr>
          <p:cNvPr id="444" name="文本占位符 28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445" name="本文主要提出了heuristic loss，REINFORCE，reward rescaling技术…"/>
          <p:cNvSpPr txBox="1"/>
          <p:nvPr/>
        </p:nvSpPr>
        <p:spPr>
          <a:xfrm>
            <a:off x="434593" y="1364276"/>
            <a:ext cx="7927353" cy="876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dirty="0"/>
              <a:t>Pool-based</a:t>
            </a:r>
            <a:r>
              <a:rPr lang="zh-CN" altLang="en-US" dirty="0"/>
              <a:t> </a:t>
            </a:r>
            <a:r>
              <a:rPr lang="en-US" altLang="zh-CN" dirty="0"/>
              <a:t>sampling</a:t>
            </a:r>
            <a:r>
              <a:rPr lang="zh-CN" altLang="en-US" dirty="0"/>
              <a:t>（</a:t>
            </a:r>
            <a:r>
              <a:rPr lang="en-US" altLang="zh-CN" dirty="0"/>
              <a:t>Lewis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Gale, 1994</a:t>
            </a:r>
            <a:r>
              <a:rPr lang="zh-CN" altLang="en-US" dirty="0"/>
              <a:t>）是一个典型的主动学习框架，伪代码如下：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5D316BB-DA9B-A24A-97E0-2199A557D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93" y="2384857"/>
            <a:ext cx="5724658" cy="364296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D9C3776-73B1-C647-8B0D-5F1B69018892}"/>
              </a:ext>
            </a:extLst>
          </p:cNvPr>
          <p:cNvSpPr txBox="1"/>
          <p:nvPr/>
        </p:nvSpPr>
        <p:spPr>
          <a:xfrm>
            <a:off x="6749715" y="3072885"/>
            <a:ext cx="2273968" cy="24622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全样本集</a:t>
            </a:r>
            <a:endParaRPr kumimoji="0" lang="en-US" altLang="zh-C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/>
              <a:ea typeface="微软雅黑 Light"/>
              <a:cs typeface="微软雅黑 Light"/>
              <a:sym typeface="微软雅黑 Light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4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已标注样本集</a:t>
            </a:r>
            <a:endParaRPr kumimoji="0" lang="en-US" altLang="zh-C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/>
              <a:ea typeface="微软雅黑 Light"/>
              <a:cs typeface="微软雅黑 Light"/>
              <a:sym typeface="微软雅黑 Light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4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未标注样本集</a:t>
            </a:r>
            <a:endParaRPr kumimoji="0" lang="en-US" altLang="zh-C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/>
              <a:ea typeface="微软雅黑 Light"/>
              <a:cs typeface="微软雅黑 Light"/>
              <a:sym typeface="微软雅黑 Light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4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/>
              <a:ea typeface="微软雅黑 Light"/>
              <a:cs typeface="微软雅黑 Light"/>
              <a:sym typeface="微软雅黑 Light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/>
              <a:t>根据</a:t>
            </a:r>
            <a:r>
              <a:rPr lang="zh-CN" altLang="en-US" sz="1400" dirty="0">
                <a:solidFill>
                  <a:srgbClr val="FF0000"/>
                </a:solidFill>
              </a:rPr>
              <a:t>查询策略</a:t>
            </a:r>
            <a:r>
              <a:rPr lang="zh-CN" altLang="en-US" sz="1400" dirty="0"/>
              <a:t>挑选未标注样本集中的一个样本，标注其</a:t>
            </a:r>
            <a:r>
              <a:rPr lang="en-US" altLang="zh-CN" sz="1400" dirty="0"/>
              <a:t>label</a:t>
            </a:r>
            <a:r>
              <a:rPr lang="zh-CN" altLang="en-US" sz="1400" dirty="0"/>
              <a:t>并将其移动至已标注样本集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/>
              <a:ea typeface="微软雅黑 Light"/>
              <a:cs typeface="微软雅黑 Light"/>
              <a:sym typeface="微软雅黑 Light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073FC680-6B57-DB47-9374-82A89BC7E7F0}"/>
              </a:ext>
            </a:extLst>
          </p:cNvPr>
          <p:cNvCxnSpPr/>
          <p:nvPr/>
        </p:nvCxnSpPr>
        <p:spPr>
          <a:xfrm flipH="1">
            <a:off x="5594684" y="3224463"/>
            <a:ext cx="1155031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472D454-A87C-A847-91FB-4632A438C645}"/>
              </a:ext>
            </a:extLst>
          </p:cNvPr>
          <p:cNvCxnSpPr/>
          <p:nvPr/>
        </p:nvCxnSpPr>
        <p:spPr>
          <a:xfrm flipH="1">
            <a:off x="6159251" y="3669632"/>
            <a:ext cx="590464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478941CC-34A8-094A-9681-C2222A492162}"/>
              </a:ext>
            </a:extLst>
          </p:cNvPr>
          <p:cNvCxnSpPr/>
          <p:nvPr/>
        </p:nvCxnSpPr>
        <p:spPr>
          <a:xfrm flipH="1">
            <a:off x="4776537" y="4090737"/>
            <a:ext cx="1973178" cy="115602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C76E1475-A7B4-4942-B146-03EF4C1D04D1}"/>
              </a:ext>
            </a:extLst>
          </p:cNvPr>
          <p:cNvSpPr/>
          <p:nvPr/>
        </p:nvSpPr>
        <p:spPr>
          <a:xfrm>
            <a:off x="6292057" y="4627443"/>
            <a:ext cx="324852" cy="923626"/>
          </a:xfrm>
          <a:prstGeom prst="rightBrac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框架 11">
            <a:extLst>
              <a:ext uri="{FF2B5EF4-FFF2-40B4-BE49-F238E27FC236}">
                <a16:creationId xmlns:a16="http://schemas.microsoft.com/office/drawing/2014/main" id="{A8B2F7BB-F039-4C42-A9E1-A17B4B72B676}"/>
              </a:ext>
            </a:extLst>
          </p:cNvPr>
          <p:cNvSpPr/>
          <p:nvPr/>
        </p:nvSpPr>
        <p:spPr>
          <a:xfrm>
            <a:off x="4716377" y="4610696"/>
            <a:ext cx="1371602" cy="278837"/>
          </a:xfrm>
          <a:prstGeom prst="frame">
            <a:avLst>
              <a:gd name="adj1" fmla="val 2079"/>
            </a:avLst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/>
              <a:ea typeface="微软雅黑 Light"/>
              <a:cs typeface="微软雅黑 Light"/>
              <a:sym typeface="微软雅黑 Light"/>
            </a:endParaRPr>
          </a:p>
        </p:txBody>
      </p:sp>
      <p:sp>
        <p:nvSpPr>
          <p:cNvPr id="15" name="爆炸形 2 14">
            <a:extLst>
              <a:ext uri="{FF2B5EF4-FFF2-40B4-BE49-F238E27FC236}">
                <a16:creationId xmlns:a16="http://schemas.microsoft.com/office/drawing/2014/main" id="{DAF5F12F-827D-2441-B072-DE4F60E2A23D}"/>
              </a:ext>
            </a:extLst>
          </p:cNvPr>
          <p:cNvSpPr/>
          <p:nvPr/>
        </p:nvSpPr>
        <p:spPr>
          <a:xfrm>
            <a:off x="5080000" y="5571269"/>
            <a:ext cx="1745037" cy="830099"/>
          </a:xfrm>
          <a:prstGeom prst="irregularSeal2">
            <a:avLst/>
          </a:prstGeom>
          <a:solidFill>
            <a:srgbClr val="FFFFFF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关键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/>
              <a:ea typeface="微软雅黑 Light"/>
              <a:cs typeface="微软雅黑 Light"/>
              <a:sym typeface="微软雅黑 Light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267EC252-0220-F04F-847A-75A790866101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5588896" y="4889533"/>
            <a:ext cx="276532" cy="754254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0709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总结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722376">
              <a:spcBef>
                <a:spcPts val="700"/>
              </a:spcBef>
              <a:defRPr sz="1896"/>
            </a:lvl1pPr>
          </a:lstStyle>
          <a:p>
            <a:r>
              <a:rPr lang="en-US" altLang="zh-CN" sz="2400" dirty="0"/>
              <a:t>Pool-based</a:t>
            </a:r>
            <a:r>
              <a:rPr lang="zh-CN" altLang="en-US" sz="2400" dirty="0"/>
              <a:t> </a:t>
            </a:r>
            <a:r>
              <a:rPr lang="en-US" altLang="zh-CN" sz="2400" dirty="0"/>
              <a:t>Active</a:t>
            </a:r>
            <a:r>
              <a:rPr lang="zh-CN" altLang="en-US" sz="2400" dirty="0"/>
              <a:t> </a:t>
            </a:r>
            <a:r>
              <a:rPr lang="en-US" altLang="zh-CN" sz="2400" dirty="0"/>
              <a:t>Learning</a:t>
            </a:r>
            <a:endParaRPr lang="zh-CN" altLang="en-US" sz="2400" dirty="0"/>
          </a:p>
        </p:txBody>
      </p:sp>
      <p:sp>
        <p:nvSpPr>
          <p:cNvPr id="444" name="文本占位符 28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445" name="本文主要提出了heuristic loss，REINFORCE，reward rescaling技术…"/>
          <p:cNvSpPr txBox="1"/>
          <p:nvPr/>
        </p:nvSpPr>
        <p:spPr>
          <a:xfrm>
            <a:off x="819601" y="1261153"/>
            <a:ext cx="7470155" cy="5446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b="1" dirty="0"/>
              <a:t>Query</a:t>
            </a:r>
            <a:r>
              <a:rPr lang="zh-CN" altLang="en-US" b="1" dirty="0"/>
              <a:t> </a:t>
            </a:r>
            <a:r>
              <a:rPr lang="en-US" altLang="zh-CN" b="1" dirty="0"/>
              <a:t>Strategies</a:t>
            </a:r>
            <a:r>
              <a:rPr lang="zh-CN" altLang="en-US" dirty="0"/>
              <a:t>：主动学习的最关键部分，是一种用于查询对模型提升最有“价值”的样本的策略。</a:t>
            </a:r>
            <a:endParaRPr lang="en-US" altLang="zh-CN" dirty="0"/>
          </a:p>
          <a:p>
            <a:pPr>
              <a:lnSpc>
                <a:spcPct val="150000"/>
              </a:lnSpc>
              <a:buSzPct val="100000"/>
            </a:pPr>
            <a:endParaRPr lang="en-US" altLang="zh-CN" dirty="0"/>
          </a:p>
          <a:p>
            <a:pPr>
              <a:lnSpc>
                <a:spcPct val="150000"/>
              </a:lnSpc>
              <a:buSzPct val="100000"/>
            </a:pPr>
            <a:r>
              <a:rPr lang="zh-CN" altLang="en-US" dirty="0"/>
              <a:t>一般来说，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strategies</a:t>
            </a:r>
            <a:r>
              <a:rPr lang="zh-CN" altLang="en-US" dirty="0"/>
              <a:t>满足下述的贪心框架：</a:t>
            </a:r>
            <a:endParaRPr lang="en-US" altLang="zh-CN" dirty="0"/>
          </a:p>
          <a:p>
            <a:pPr>
              <a:lnSpc>
                <a:spcPct val="150000"/>
              </a:lnSpc>
              <a:buSzPct val="100000"/>
            </a:pPr>
            <a:endParaRPr lang="en-US" altLang="zh-CN" dirty="0"/>
          </a:p>
          <a:p>
            <a:pPr>
              <a:lnSpc>
                <a:spcPct val="150000"/>
              </a:lnSpc>
              <a:buSzPct val="100000"/>
            </a:pPr>
            <a:endParaRPr lang="en-US" altLang="zh-CN" dirty="0"/>
          </a:p>
          <a:p>
            <a:pPr>
              <a:lnSpc>
                <a:spcPct val="150000"/>
              </a:lnSpc>
              <a:buSzPct val="100000"/>
            </a:pPr>
            <a:endParaRPr lang="en-US" altLang="zh-CN" dirty="0"/>
          </a:p>
          <a:p>
            <a:pPr>
              <a:lnSpc>
                <a:spcPct val="150000"/>
              </a:lnSpc>
              <a:buSzPct val="100000"/>
            </a:pPr>
            <a:endParaRPr lang="en-US" altLang="zh-CN" dirty="0"/>
          </a:p>
          <a:p>
            <a:pPr>
              <a:lnSpc>
                <a:spcPct val="150000"/>
              </a:lnSpc>
              <a:buSzPct val="100000"/>
            </a:pPr>
            <a:endParaRPr lang="en-US" altLang="zh-CN" dirty="0"/>
          </a:p>
          <a:p>
            <a:pPr>
              <a:lnSpc>
                <a:spcPct val="150000"/>
              </a:lnSpc>
              <a:buSzPct val="100000"/>
            </a:pPr>
            <a:endParaRPr lang="en-US" altLang="zh-CN" dirty="0"/>
          </a:p>
          <a:p>
            <a:pPr>
              <a:lnSpc>
                <a:spcPct val="150000"/>
              </a:lnSpc>
              <a:buSzPct val="100000"/>
            </a:pPr>
            <a:r>
              <a:rPr lang="zh-CN" altLang="en-US" dirty="0"/>
              <a:t>其中，             为风险函数，表示将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s</a:t>
            </a:r>
            <a:r>
              <a:rPr lang="zh-CN" altLang="en-US" dirty="0"/>
              <a:t>标注为</a:t>
            </a:r>
            <a:r>
              <a:rPr lang="en-US" altLang="zh-CN" dirty="0"/>
              <a:t>y</a:t>
            </a:r>
            <a:r>
              <a:rPr lang="zh-CN" altLang="en-US" dirty="0"/>
              <a:t>的风险</a:t>
            </a:r>
            <a:endParaRPr lang="en-US" altLang="zh-CN" dirty="0"/>
          </a:p>
          <a:p>
            <a:pPr>
              <a:lnSpc>
                <a:spcPct val="150000"/>
              </a:lnSpc>
              <a:buSzPct val="100000"/>
            </a:pPr>
            <a:endParaRPr lang="en-US" altLang="zh-CN" dirty="0"/>
          </a:p>
          <a:p>
            <a:pPr>
              <a:lnSpc>
                <a:spcPct val="150000"/>
              </a:lnSpc>
              <a:buSzPct val="100000"/>
            </a:pPr>
            <a:r>
              <a:rPr lang="zh-CN" altLang="en-US" dirty="0"/>
              <a:t>因此，不同的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strategies</a:t>
            </a:r>
            <a:r>
              <a:rPr lang="zh-CN" altLang="en-US" dirty="0"/>
              <a:t>实质上就是风险函数             不同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D8710A-9F3C-FE41-B754-14E2CBBC0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997" y="3280742"/>
            <a:ext cx="4963361" cy="1393526"/>
          </a:xfrm>
          <a:prstGeom prst="rect">
            <a:avLst/>
          </a:prstGeom>
        </p:spPr>
      </p:pic>
      <p:sp>
        <p:nvSpPr>
          <p:cNvPr id="18" name="框架 17">
            <a:extLst>
              <a:ext uri="{FF2B5EF4-FFF2-40B4-BE49-F238E27FC236}">
                <a16:creationId xmlns:a16="http://schemas.microsoft.com/office/drawing/2014/main" id="{B78535BB-234E-064C-A01E-B9F904C304A3}"/>
              </a:ext>
            </a:extLst>
          </p:cNvPr>
          <p:cNvSpPr/>
          <p:nvPr/>
        </p:nvSpPr>
        <p:spPr>
          <a:xfrm>
            <a:off x="4273029" y="3289432"/>
            <a:ext cx="1739841" cy="505208"/>
          </a:xfrm>
          <a:prstGeom prst="frame">
            <a:avLst>
              <a:gd name="adj1" fmla="val 2079"/>
            </a:avLst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/>
              <a:ea typeface="微软雅黑 Light"/>
              <a:cs typeface="微软雅黑 Light"/>
              <a:sym typeface="微软雅黑 Light"/>
            </a:endParaRPr>
          </a:p>
        </p:txBody>
      </p:sp>
      <p:sp>
        <p:nvSpPr>
          <p:cNvPr id="19" name="框架 18">
            <a:extLst>
              <a:ext uri="{FF2B5EF4-FFF2-40B4-BE49-F238E27FC236}">
                <a16:creationId xmlns:a16="http://schemas.microsoft.com/office/drawing/2014/main" id="{1ED78071-DC87-C24C-8D7D-73213A0F38D0}"/>
              </a:ext>
            </a:extLst>
          </p:cNvPr>
          <p:cNvSpPr/>
          <p:nvPr/>
        </p:nvSpPr>
        <p:spPr>
          <a:xfrm>
            <a:off x="3580302" y="3155297"/>
            <a:ext cx="2571114" cy="750225"/>
          </a:xfrm>
          <a:prstGeom prst="frame">
            <a:avLst>
              <a:gd name="adj1" fmla="val 2079"/>
            </a:avLst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/>
              <a:ea typeface="微软雅黑 Light"/>
              <a:cs typeface="微软雅黑 Light"/>
              <a:sym typeface="微软雅黑 Light"/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31897582-3143-3849-AAC8-99C33D644234}"/>
              </a:ext>
            </a:extLst>
          </p:cNvPr>
          <p:cNvCxnSpPr>
            <a:cxnSpLocks/>
          </p:cNvCxnSpPr>
          <p:nvPr/>
        </p:nvCxnSpPr>
        <p:spPr>
          <a:xfrm flipH="1" flipV="1">
            <a:off x="5832763" y="3794640"/>
            <a:ext cx="706580" cy="1005073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3D87A771-9074-674F-9595-C9B74703C1E0}"/>
              </a:ext>
            </a:extLst>
          </p:cNvPr>
          <p:cNvCxnSpPr/>
          <p:nvPr/>
        </p:nvCxnSpPr>
        <p:spPr>
          <a:xfrm flipV="1">
            <a:off x="3740725" y="3905522"/>
            <a:ext cx="318655" cy="89419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8EB1E8E-3351-FE4F-8FF6-DC511372893F}"/>
              </a:ext>
            </a:extLst>
          </p:cNvPr>
          <p:cNvSpPr txBox="1"/>
          <p:nvPr/>
        </p:nvSpPr>
        <p:spPr>
          <a:xfrm>
            <a:off x="6012870" y="4799713"/>
            <a:ext cx="313112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即选择更可能是正确的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FF0000"/>
                </a:solidFill>
              </a:rPr>
              <a:t>（正确的</a:t>
            </a:r>
            <a:r>
              <a:rPr lang="en-US" altLang="zh-CN" dirty="0">
                <a:solidFill>
                  <a:srgbClr val="FF0000"/>
                </a:solidFill>
              </a:rPr>
              <a:t>y</a:t>
            </a:r>
            <a:r>
              <a:rPr lang="zh-CN" altLang="en-US" dirty="0">
                <a:solidFill>
                  <a:srgbClr val="FF0000"/>
                </a:solidFill>
              </a:rPr>
              <a:t>风险小于错误的</a:t>
            </a:r>
            <a:r>
              <a:rPr lang="en-US" altLang="zh-CN" dirty="0">
                <a:solidFill>
                  <a:srgbClr val="FF0000"/>
                </a:solidFill>
              </a:rPr>
              <a:t>y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 Light"/>
              <a:ea typeface="微软雅黑 Light"/>
              <a:cs typeface="微软雅黑 Light"/>
              <a:sym typeface="微软雅黑 Ligh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0843436-628E-7D4B-A2AD-8320FCD492B5}"/>
              </a:ext>
            </a:extLst>
          </p:cNvPr>
          <p:cNvSpPr txBox="1"/>
          <p:nvPr/>
        </p:nvSpPr>
        <p:spPr>
          <a:xfrm>
            <a:off x="2416794" y="4773633"/>
            <a:ext cx="295850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即选择最容易被模型分错的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 Light"/>
                <a:ea typeface="微软雅黑 Light"/>
                <a:cs typeface="微软雅黑 Light"/>
                <a:sym typeface="微软雅黑 Light"/>
              </a:rPr>
              <a:t>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FF0000"/>
                </a:solidFill>
              </a:rPr>
              <a:t>（风险最大）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 Light"/>
              <a:ea typeface="微软雅黑 Light"/>
              <a:cs typeface="微软雅黑 Light"/>
              <a:sym typeface="微软雅黑 Light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FC361260-EA97-CA48-9DE7-4F6BC72AD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358" y="6310593"/>
            <a:ext cx="856221" cy="31545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B99939D-2739-CC42-82C9-7150D0582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737" y="5535658"/>
            <a:ext cx="856221" cy="31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3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总结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722376">
              <a:spcBef>
                <a:spcPts val="700"/>
              </a:spcBef>
              <a:defRPr sz="1896"/>
            </a:lvl1pPr>
          </a:lstStyle>
          <a:p>
            <a:r>
              <a:rPr lang="en-US" altLang="zh-CN" sz="2400" dirty="0"/>
              <a:t>Pool-based</a:t>
            </a:r>
            <a:r>
              <a:rPr lang="zh-CN" altLang="en-US" sz="2400" dirty="0"/>
              <a:t> </a:t>
            </a:r>
            <a:r>
              <a:rPr lang="en-US" altLang="zh-CN" sz="2400" dirty="0"/>
              <a:t>Active</a:t>
            </a:r>
            <a:r>
              <a:rPr lang="zh-CN" altLang="en-US" sz="2400" dirty="0"/>
              <a:t> </a:t>
            </a:r>
            <a:r>
              <a:rPr lang="en-US" altLang="zh-CN" sz="2400" dirty="0"/>
              <a:t>Learning</a:t>
            </a:r>
            <a:endParaRPr lang="zh-CN" altLang="en-US" sz="2400" dirty="0"/>
          </a:p>
        </p:txBody>
      </p:sp>
      <p:sp>
        <p:nvSpPr>
          <p:cNvPr id="444" name="文本占位符 28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>
                <a:solidFill>
                  <a:srgbClr val="262626"/>
                </a:solidFill>
              </a:defRPr>
            </a:pPr>
            <a:r>
              <a:rPr lang="en-US" altLang="zh-CN" dirty="0"/>
              <a:t>4</a:t>
            </a:r>
            <a:r>
              <a:rPr lang="zh-CN" altLang="en-US" dirty="0"/>
              <a:t>种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strategies</a:t>
            </a:r>
            <a:endParaRPr dirty="0"/>
          </a:p>
        </p:txBody>
      </p:sp>
      <p:sp>
        <p:nvSpPr>
          <p:cNvPr id="445" name="本文主要提出了heuristic loss，REINFORCE，reward rescaling技术…"/>
          <p:cNvSpPr txBox="1"/>
          <p:nvPr/>
        </p:nvSpPr>
        <p:spPr>
          <a:xfrm>
            <a:off x="903822" y="3381551"/>
            <a:ext cx="7470155" cy="2538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AutoNum type="arabicPeriod"/>
            </a:pPr>
            <a:r>
              <a:rPr lang="en-US" altLang="zh-CN" b="1" dirty="0"/>
              <a:t>Least</a:t>
            </a:r>
            <a:r>
              <a:rPr lang="zh-CN" altLang="en-US" b="1" dirty="0"/>
              <a:t> </a:t>
            </a:r>
            <a:r>
              <a:rPr lang="en-US" altLang="zh-CN" b="1" dirty="0"/>
              <a:t>confident</a:t>
            </a:r>
            <a:r>
              <a:rPr lang="zh-CN" altLang="en-US" b="1" dirty="0"/>
              <a:t> </a:t>
            </a:r>
            <a:r>
              <a:rPr lang="en-US" altLang="zh-CN" b="1" dirty="0"/>
              <a:t>Sampling</a:t>
            </a:r>
            <a:r>
              <a:rPr lang="zh-CN" altLang="en-US" dirty="0"/>
              <a:t>：根据现有标注数据训练好模型后，对于任意输入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s</a:t>
            </a:r>
            <a:r>
              <a:rPr lang="zh-CN" altLang="en-US" dirty="0"/>
              <a:t>，可以得到</a:t>
            </a:r>
            <a:r>
              <a:rPr lang="en-US" altLang="zh-CN" dirty="0"/>
              <a:t>y</a:t>
            </a:r>
            <a:r>
              <a:rPr lang="zh-CN" altLang="en-US" dirty="0"/>
              <a:t>的概率分布                         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SzPct val="100000"/>
              <a:buAutoNum type="arabicPeriod"/>
            </a:pPr>
            <a:endParaRPr lang="en-US" altLang="zh-CN" dirty="0"/>
          </a:p>
          <a:p>
            <a:pPr>
              <a:lnSpc>
                <a:spcPct val="150000"/>
              </a:lnSpc>
              <a:buSzPct val="100000"/>
            </a:pPr>
            <a:r>
              <a:rPr lang="zh-CN" altLang="en-US" dirty="0"/>
              <a:t>     那么风险函数为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>
              <a:lnSpc>
                <a:spcPct val="150000"/>
              </a:lnSpc>
              <a:buSzPct val="100000"/>
            </a:pPr>
            <a:endParaRPr lang="en-US" altLang="zh-CN" b="1" dirty="0"/>
          </a:p>
          <a:p>
            <a:pPr>
              <a:lnSpc>
                <a:spcPct val="150000"/>
              </a:lnSpc>
              <a:buSzPct val="100000"/>
            </a:pPr>
            <a:r>
              <a:rPr lang="zh-CN" altLang="en-US" b="1" dirty="0"/>
              <a:t>     </a:t>
            </a:r>
            <a:r>
              <a:rPr lang="zh-CN" altLang="en-US" dirty="0"/>
              <a:t>即当前模型将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s</a:t>
            </a:r>
            <a:r>
              <a:rPr lang="zh-CN" altLang="en-US" dirty="0"/>
              <a:t>预测为</a:t>
            </a:r>
            <a:r>
              <a:rPr lang="en-US" altLang="zh-CN" dirty="0"/>
              <a:t>y</a:t>
            </a:r>
            <a:r>
              <a:rPr lang="zh-CN" altLang="en-US" dirty="0"/>
              <a:t>的概率越小，风险越大</a:t>
            </a:r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48BECF3-8579-5048-A5F5-000CB60F2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220" y="1355562"/>
            <a:ext cx="4963361" cy="139352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8300849-FF9B-084E-A69C-CC8A0B501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836" y="4662680"/>
            <a:ext cx="3656263" cy="43418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EA638B6-2192-DA4B-B021-9EB9270B3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299" y="3933731"/>
            <a:ext cx="1732824" cy="31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0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26406E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 Light"/>
            <a:ea typeface="微软雅黑 Light"/>
            <a:cs typeface="微软雅黑 Light"/>
            <a:sym typeface="微软雅黑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 Light"/>
            <a:ea typeface="微软雅黑 Light"/>
            <a:cs typeface="微软雅黑 Light"/>
            <a:sym typeface="微软雅黑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26406E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 Light"/>
            <a:ea typeface="微软雅黑 Light"/>
            <a:cs typeface="微软雅黑 Light"/>
            <a:sym typeface="微软雅黑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 Light"/>
            <a:ea typeface="微软雅黑 Light"/>
            <a:cs typeface="微软雅黑 Light"/>
            <a:sym typeface="微软雅黑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</TotalTime>
  <Words>1804</Words>
  <Application>Microsoft Macintosh PowerPoint</Application>
  <PresentationFormat>全屏显示(4:3)</PresentationFormat>
  <Paragraphs>167</Paragraphs>
  <Slides>24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微软雅黑</vt:lpstr>
      <vt:lpstr>微软雅黑 Light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陈远</cp:lastModifiedBy>
  <cp:revision>201</cp:revision>
  <dcterms:modified xsi:type="dcterms:W3CDTF">2019-03-15T06:56:18Z</dcterms:modified>
</cp:coreProperties>
</file>