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14"/>
  </p:notesMasterIdLst>
  <p:sldIdLst>
    <p:sldId id="256" r:id="rId4"/>
    <p:sldId id="258" r:id="rId5"/>
    <p:sldId id="263" r:id="rId6"/>
    <p:sldId id="277" r:id="rId7"/>
    <p:sldId id="278" r:id="rId8"/>
    <p:sldId id="279" r:id="rId9"/>
    <p:sldId id="272" r:id="rId10"/>
    <p:sldId id="282" r:id="rId11"/>
    <p:sldId id="280" r:id="rId12"/>
    <p:sldId id="285" r:id="rId13"/>
    <p:sldId id="284" r:id="rId15"/>
    <p:sldId id="287" r:id="rId16"/>
    <p:sldId id="288" r:id="rId17"/>
    <p:sldId id="273" r:id="rId18"/>
    <p:sldId id="289" r:id="rId19"/>
    <p:sldId id="290" r:id="rId20"/>
    <p:sldId id="291" r:id="rId21"/>
    <p:sldId id="292" r:id="rId22"/>
    <p:sldId id="293" r:id="rId23"/>
    <p:sldId id="294" r:id="rId24"/>
    <p:sldId id="296" r:id="rId25"/>
    <p:sldId id="297" r:id="rId26"/>
    <p:sldId id="298" r:id="rId27"/>
    <p:sldId id="299" r:id="rId28"/>
    <p:sldId id="301" r:id="rId29"/>
    <p:sldId id="303" r:id="rId30"/>
    <p:sldId id="302" r:id="rId31"/>
    <p:sldId id="304" r:id="rId32"/>
    <p:sldId id="307" r:id="rId33"/>
    <p:sldId id="306" r:id="rId34"/>
    <p:sldId id="305" r:id="rId35"/>
    <p:sldId id="308" r:id="rId36"/>
    <p:sldId id="309" r:id="rId37"/>
    <p:sldId id="310" r:id="rId38"/>
    <p:sldId id="311" r:id="rId39"/>
    <p:sldId id="312" r:id="rId40"/>
    <p:sldId id="313" r:id="rId41"/>
    <p:sldId id="274" r:id="rId42"/>
    <p:sldId id="314" r:id="rId43"/>
    <p:sldId id="315" r:id="rId44"/>
    <p:sldId id="316" r:id="rId45"/>
    <p:sldId id="317" r:id="rId46"/>
    <p:sldId id="275" r:id="rId47"/>
    <p:sldId id="268" r:id="rId48"/>
  </p:sldIdLst>
  <p:sldSz cx="12192000" cy="6858000"/>
  <p:notesSz cx="6858000" cy="9144000"/>
  <p:embeddedFontLst>
    <p:embeddedFont>
      <p:font typeface="微软雅黑" panose="020B0503020204020204" pitchFamily="34" charset="-122"/>
      <p:regular r:id="rId52"/>
    </p:embeddedFont>
    <p:embeddedFont>
      <p:font typeface="等线" panose="02010600030101010101" charset="-122"/>
      <p:regular r:id="rId53"/>
    </p:embeddedFont>
    <p:embeddedFont>
      <p:font typeface="等线 Light" panose="02010600030101010101" charset="-122"/>
      <p:regular r:id="rId54"/>
    </p:embeddedFont>
    <p:embeddedFont>
      <p:font typeface="Calibri" panose="020F0502020204030204" charset="0"/>
      <p:regular r:id="rId55"/>
      <p:bold r:id="rId56"/>
      <p:italic r:id="rId57"/>
      <p:boldItalic r:id="rId58"/>
    </p:embeddedFont>
    <p:embeddedFont>
      <p:font typeface="黑体" panose="02010609060101010101" charset="-122"/>
      <p:regular r:id="rId5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F5597"/>
    <a:srgbClr val="43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9" Type="http://schemas.openxmlformats.org/officeDocument/2006/relationships/font" Target="fonts/font8.fntdata"/><Relationship Id="rId58" Type="http://schemas.openxmlformats.org/officeDocument/2006/relationships/font" Target="fonts/font7.fntdata"/><Relationship Id="rId57" Type="http://schemas.openxmlformats.org/officeDocument/2006/relationships/font" Target="fonts/font6.fntdata"/><Relationship Id="rId56" Type="http://schemas.openxmlformats.org/officeDocument/2006/relationships/font" Target="fonts/font5.fntdata"/><Relationship Id="rId55" Type="http://schemas.openxmlformats.org/officeDocument/2006/relationships/font" Target="fonts/font4.fntdata"/><Relationship Id="rId54" Type="http://schemas.openxmlformats.org/officeDocument/2006/relationships/font" Target="fonts/font3.fntdata"/><Relationship Id="rId53" Type="http://schemas.openxmlformats.org/officeDocument/2006/relationships/font" Target="fonts/font2.fntdata"/><Relationship Id="rId52" Type="http://schemas.openxmlformats.org/officeDocument/2006/relationships/font" Target="fonts/font1.fntdata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E6D-9731-4EAD-A710-6C553E9D8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8AD6-65A8-4291-97AC-EEB1A909B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E6D-9731-4EAD-A710-6C553E9D8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8AD6-65A8-4291-97AC-EEB1A909B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E6D-9731-4EAD-A710-6C553E9D8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8AD6-65A8-4291-97AC-EEB1A909B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E6D-9731-4EAD-A710-6C553E9D8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8AD6-65A8-4291-97AC-EEB1A909B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E6D-9731-4EAD-A710-6C553E9D8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8AD6-65A8-4291-97AC-EEB1A909B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E6D-9731-4EAD-A710-6C553E9D8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8AD6-65A8-4291-97AC-EEB1A909B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E6D-9731-4EAD-A710-6C553E9D8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8AD6-65A8-4291-97AC-EEB1A909B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E6D-9731-4EAD-A710-6C553E9D8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8AD6-65A8-4291-97AC-EEB1A909B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E6D-9731-4EAD-A710-6C553E9D8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8AD6-65A8-4291-97AC-EEB1A909B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E6D-9731-4EAD-A710-6C553E9D8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8AD6-65A8-4291-97AC-EEB1A909B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E6D-9731-4EAD-A710-6C553E9D8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8AD6-65A8-4291-97AC-EEB1A909B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E6D-9731-4EAD-A710-6C553E9D8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8AD6-65A8-4291-97AC-EEB1A909B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E6D-9731-4EAD-A710-6C553E9D8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8AD6-65A8-4291-97AC-EEB1A909B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E6D-9731-4EAD-A710-6C553E9D8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8AD6-65A8-4291-97AC-EEB1A909B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E6D-9731-4EAD-A710-6C553E9D8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8AD6-65A8-4291-97AC-EEB1A909B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E6D-9731-4EAD-A710-6C553E9D8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8AD6-65A8-4291-97AC-EEB1A909B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E6D-9731-4EAD-A710-6C553E9D8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8AD6-65A8-4291-97AC-EEB1A909B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E6D-9731-4EAD-A710-6C553E9D8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8AD6-65A8-4291-97AC-EEB1A909B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E6D-9731-4EAD-A710-6C553E9D8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8AD6-65A8-4291-97AC-EEB1A909B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E6D-9731-4EAD-A710-6C553E9D8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8AD6-65A8-4291-97AC-EEB1A909B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E6D-9731-4EAD-A710-6C553E9D8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8AD6-65A8-4291-97AC-EEB1A909B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E6D-9731-4EAD-A710-6C553E9D8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8AD6-65A8-4291-97AC-EEB1A909B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45E6D-9731-4EAD-A710-6C553E9D8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18AD6-65A8-4291-97AC-EEB1A909BB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45E6D-9731-4EAD-A710-6C553E9D8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18AD6-65A8-4291-97AC-EEB1A909BB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3.png"/><Relationship Id="rId1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0" y="1676408"/>
            <a:ext cx="12192000" cy="27595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  <a:gs pos="23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69265" y="2091690"/>
            <a:ext cx="1143444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Prerequisite Relation Learning for 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Concepts in MOOCs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963967" y="59875"/>
            <a:ext cx="4207328" cy="6798125"/>
            <a:chOff x="7990116" y="59875"/>
            <a:chExt cx="4207328" cy="67981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64000"/>
                </a:schemeClr>
              </a:gs>
              <a:gs pos="10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3600000" scaled="0"/>
            <a:tileRect/>
          </a:gradFill>
        </p:grpSpPr>
        <p:sp>
          <p:nvSpPr>
            <p:cNvPr id="4" name="矩形 3"/>
            <p:cNvSpPr/>
            <p:nvPr/>
          </p:nvSpPr>
          <p:spPr>
            <a:xfrm>
              <a:off x="11462658" y="613954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0602686" y="613954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1468102" y="5301341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742714" y="613954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866415" y="6139045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462658" y="4463140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602686" y="4463140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602686" y="5301341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26387" y="526868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462658" y="898079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602686" y="5301341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990116" y="6139045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608130" y="4463140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8866415" y="5301341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602686" y="89808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742714" y="4463140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1462658" y="59875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469491" y="3438484"/>
            <a:ext cx="7061788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42925" y="3480435"/>
            <a:ext cx="7421245" cy="39878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defRPr/>
            </a:pPr>
            <a:r>
              <a:rPr lang="en-US" altLang="zh-CN" sz="2000" dirty="0">
                <a:effectLst/>
              </a:rPr>
              <a:t>Liangmin Pan, Chengjiang Li, Juanzi Li* and Jie Tang</a:t>
            </a:r>
            <a:endParaRPr lang="en-US" altLang="zh-CN" sz="2000" dirty="0">
              <a:effectLst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2858" y="3938376"/>
            <a:ext cx="4802918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Tsinghua University, Beijing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2925" y="4862195"/>
            <a:ext cx="3883660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汇报人： 付英男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汇报时间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 2019.3.1</a:t>
            </a:r>
            <a:endParaRPr lang="en-US" altLang="zh-CN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08990" y="3575685"/>
            <a:ext cx="10663555" cy="173355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Formulation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0220" y="1492885"/>
            <a:ext cx="11212195" cy="139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843280" y="1743075"/>
            <a:ext cx="2198370" cy="8959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/>
              <a:t>C</a:t>
            </a:r>
            <a:r>
              <a:rPr lang="en-US" altLang="zh-CN" sz="2800" b="1" baseline="-25000"/>
              <a:t>1</a:t>
            </a:r>
            <a:endParaRPr lang="en-US" altLang="zh-CN" sz="2800" b="1" baseline="-25000"/>
          </a:p>
        </p:txBody>
      </p:sp>
      <p:sp>
        <p:nvSpPr>
          <p:cNvPr id="3" name="圆角矩形 2"/>
          <p:cNvSpPr/>
          <p:nvPr/>
        </p:nvSpPr>
        <p:spPr>
          <a:xfrm>
            <a:off x="6044565" y="1742440"/>
            <a:ext cx="2198370" cy="8959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ym typeface="+mn-ea"/>
              </a:rPr>
              <a:t>C</a:t>
            </a:r>
            <a:r>
              <a:rPr lang="en-US" altLang="zh-CN" sz="2800" b="1" baseline="-25000">
                <a:sym typeface="+mn-ea"/>
              </a:rPr>
              <a:t>3</a:t>
            </a:r>
            <a:endParaRPr lang="en-US" altLang="zh-CN" sz="2800" b="1" baseline="-25000"/>
          </a:p>
        </p:txBody>
      </p:sp>
      <p:sp>
        <p:nvSpPr>
          <p:cNvPr id="5" name="圆角矩形 4"/>
          <p:cNvSpPr/>
          <p:nvPr/>
        </p:nvSpPr>
        <p:spPr>
          <a:xfrm>
            <a:off x="3337560" y="1742440"/>
            <a:ext cx="2198370" cy="8959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ym typeface="+mn-ea"/>
              </a:rPr>
              <a:t>C</a:t>
            </a:r>
            <a:r>
              <a:rPr lang="en-US" altLang="zh-CN" sz="2800" b="1" baseline="-25000">
                <a:sym typeface="+mn-ea"/>
              </a:rPr>
              <a:t>2</a:t>
            </a:r>
            <a:endParaRPr lang="en-US" altLang="zh-CN" sz="2800" b="1" baseline="-25000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995410" y="1742440"/>
            <a:ext cx="2198370" cy="8959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ym typeface="+mn-ea"/>
              </a:rPr>
              <a:t>C</a:t>
            </a:r>
            <a:r>
              <a:rPr lang="en-US" altLang="zh-CN" sz="2800" b="1" baseline="-25000">
                <a:sym typeface="+mn-ea"/>
              </a:rPr>
              <a:t>4</a:t>
            </a:r>
            <a:endParaRPr lang="en-US" altLang="zh-CN" sz="2800" b="1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822450" y="2814955"/>
            <a:ext cx="0" cy="1031240"/>
          </a:xfrm>
          <a:prstGeom prst="straightConnector1">
            <a:avLst/>
          </a:prstGeom>
          <a:ln w="38100">
            <a:solidFill>
              <a:srgbClr val="00B050"/>
            </a:solidFill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436745" y="2814955"/>
            <a:ext cx="0" cy="1031240"/>
          </a:xfrm>
          <a:prstGeom prst="straightConnector1">
            <a:avLst/>
          </a:prstGeom>
          <a:ln w="38100">
            <a:solidFill>
              <a:srgbClr val="00B050"/>
            </a:solidFill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143750" y="2814955"/>
            <a:ext cx="0" cy="1031240"/>
          </a:xfrm>
          <a:prstGeom prst="straightConnector1">
            <a:avLst/>
          </a:prstGeom>
          <a:ln w="38100">
            <a:solidFill>
              <a:srgbClr val="00B050"/>
            </a:solidFill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094595" y="2814955"/>
            <a:ext cx="0" cy="1031240"/>
          </a:xfrm>
          <a:prstGeom prst="straightConnector1">
            <a:avLst/>
          </a:prstGeom>
          <a:ln w="38100">
            <a:solidFill>
              <a:srgbClr val="00B050"/>
            </a:solidFill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388110" y="3896995"/>
            <a:ext cx="1108075" cy="9810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883025" y="3896995"/>
            <a:ext cx="1108075" cy="9810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589395" y="3896995"/>
            <a:ext cx="1108075" cy="9810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9540240" y="3896995"/>
            <a:ext cx="1108075" cy="9810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1071860" y="5495925"/>
            <a:ext cx="4000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K</a:t>
            </a:r>
            <a:endParaRPr lang="en-US" altLang="zh-CN" sz="2800" b="1"/>
          </a:p>
        </p:txBody>
      </p:sp>
      <p:sp>
        <p:nvSpPr>
          <p:cNvPr id="22" name="文本框 21"/>
          <p:cNvSpPr txBox="1"/>
          <p:nvPr/>
        </p:nvSpPr>
        <p:spPr>
          <a:xfrm>
            <a:off x="2496185" y="4629150"/>
            <a:ext cx="5283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K</a:t>
            </a:r>
            <a:r>
              <a:rPr lang="en-US" altLang="zh-CN" sz="2800" b="1" baseline="-25000"/>
              <a:t>1</a:t>
            </a:r>
            <a:endParaRPr lang="en-US" altLang="zh-CN" sz="2800" b="1" baseline="-25000"/>
          </a:p>
        </p:txBody>
      </p:sp>
      <p:sp>
        <p:nvSpPr>
          <p:cNvPr id="23" name="文本框 22"/>
          <p:cNvSpPr txBox="1"/>
          <p:nvPr/>
        </p:nvSpPr>
        <p:spPr>
          <a:xfrm>
            <a:off x="5059680" y="4602480"/>
            <a:ext cx="5283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K</a:t>
            </a:r>
            <a:r>
              <a:rPr lang="en-US" altLang="zh-CN" sz="2800" b="1" baseline="-25000"/>
              <a:t>2</a:t>
            </a:r>
            <a:endParaRPr lang="en-US" altLang="zh-CN" sz="2800" b="1" baseline="-25000"/>
          </a:p>
        </p:txBody>
      </p:sp>
      <p:sp>
        <p:nvSpPr>
          <p:cNvPr id="24" name="文本框 23"/>
          <p:cNvSpPr txBox="1"/>
          <p:nvPr/>
        </p:nvSpPr>
        <p:spPr>
          <a:xfrm>
            <a:off x="7794625" y="4593590"/>
            <a:ext cx="5283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K</a:t>
            </a:r>
            <a:r>
              <a:rPr lang="en-US" altLang="zh-CN" sz="2800" b="1" baseline="-25000"/>
              <a:t>3</a:t>
            </a:r>
            <a:endParaRPr lang="en-US" altLang="zh-CN" sz="2800" b="1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10806430" y="4629150"/>
            <a:ext cx="5283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K</a:t>
            </a:r>
            <a:r>
              <a:rPr lang="en-US" altLang="zh-CN" sz="2800" b="1" baseline="-25000"/>
              <a:t>4</a:t>
            </a:r>
            <a:endParaRPr lang="en-US" altLang="zh-CN" sz="2800" b="1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Formulation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1495" y="1160145"/>
            <a:ext cx="7796530" cy="28263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b="3417"/>
          <a:stretch>
            <a:fillRect/>
          </a:stretch>
        </p:blipFill>
        <p:spPr>
          <a:xfrm>
            <a:off x="2506345" y="3839210"/>
            <a:ext cx="7179310" cy="2943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Formulation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25525" y="1503680"/>
            <a:ext cx="9784080" cy="4157345"/>
            <a:chOff x="1614" y="2181"/>
            <a:chExt cx="15408" cy="654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06" y="2181"/>
              <a:ext cx="15217" cy="2821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4" y="4832"/>
              <a:ext cx="15409" cy="3897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8502015" y="3187065"/>
            <a:ext cx="2308225" cy="73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91540" y="3838575"/>
            <a:ext cx="1547495" cy="68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52090" y="4439920"/>
            <a:ext cx="2468245" cy="68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Formulation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5805" y="1998345"/>
            <a:ext cx="14649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concept a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721995" y="2468880"/>
            <a:ext cx="14693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cencept b</a:t>
            </a:r>
            <a:endParaRPr lang="en-US" altLang="zh-CN" sz="2400"/>
          </a:p>
        </p:txBody>
      </p:sp>
      <p:sp>
        <p:nvSpPr>
          <p:cNvPr id="7" name="圆角矩形 6"/>
          <p:cNvSpPr/>
          <p:nvPr/>
        </p:nvSpPr>
        <p:spPr>
          <a:xfrm>
            <a:off x="3041650" y="1989455"/>
            <a:ext cx="165862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binary classifier</a:t>
            </a:r>
            <a:endParaRPr lang="en-US" altLang="zh-CN" sz="24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373630" y="2459990"/>
            <a:ext cx="44767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927600" y="2459990"/>
            <a:ext cx="44767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08320" y="1999615"/>
            <a:ext cx="3435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0</a:t>
            </a:r>
            <a:endParaRPr lang="en-US" altLang="zh-CN" sz="2400"/>
          </a:p>
        </p:txBody>
      </p:sp>
      <p:sp>
        <p:nvSpPr>
          <p:cNvPr id="16" name="文本框 15"/>
          <p:cNvSpPr txBox="1"/>
          <p:nvPr/>
        </p:nvSpPr>
        <p:spPr>
          <a:xfrm>
            <a:off x="5608320" y="2459990"/>
            <a:ext cx="3435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17" name="文本框 16"/>
          <p:cNvSpPr txBox="1"/>
          <p:nvPr/>
        </p:nvSpPr>
        <p:spPr>
          <a:xfrm>
            <a:off x="6543675" y="2555875"/>
            <a:ext cx="43395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a is a prerequisite concepts of b</a:t>
            </a:r>
            <a:endParaRPr lang="en-US" altLang="zh-CN" sz="2400"/>
          </a:p>
        </p:txBody>
      </p:sp>
      <p:sp>
        <p:nvSpPr>
          <p:cNvPr id="18" name="文本框 17"/>
          <p:cNvSpPr txBox="1"/>
          <p:nvPr/>
        </p:nvSpPr>
        <p:spPr>
          <a:xfrm>
            <a:off x="6543675" y="1999615"/>
            <a:ext cx="3168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?</a:t>
            </a:r>
            <a:endParaRPr lang="en-US" altLang="zh-CN" sz="2400"/>
          </a:p>
        </p:txBody>
      </p:sp>
      <p:sp>
        <p:nvSpPr>
          <p:cNvPr id="19" name="文本框 18"/>
          <p:cNvSpPr txBox="1"/>
          <p:nvPr/>
        </p:nvSpPr>
        <p:spPr>
          <a:xfrm>
            <a:off x="937260" y="4599305"/>
            <a:ext cx="11068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feature</a:t>
            </a:r>
            <a:endParaRPr lang="en-US" altLang="zh-CN" sz="2400"/>
          </a:p>
        </p:txBody>
      </p:sp>
      <p:sp>
        <p:nvSpPr>
          <p:cNvPr id="20" name="左大括号 19"/>
          <p:cNvSpPr/>
          <p:nvPr/>
        </p:nvSpPr>
        <p:spPr>
          <a:xfrm>
            <a:off x="2148840" y="4051300"/>
            <a:ext cx="194310" cy="1691005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560320" y="3782060"/>
            <a:ext cx="2350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semantic feature</a:t>
            </a:r>
            <a:endParaRPr lang="en-US" altLang="zh-CN" sz="2400"/>
          </a:p>
        </p:txBody>
      </p:sp>
      <p:sp>
        <p:nvSpPr>
          <p:cNvPr id="22" name="文本框 21"/>
          <p:cNvSpPr txBox="1"/>
          <p:nvPr/>
        </p:nvSpPr>
        <p:spPr>
          <a:xfrm>
            <a:off x="2560320" y="4599305"/>
            <a:ext cx="25431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contextual feature</a:t>
            </a:r>
            <a:endParaRPr lang="en-US" altLang="zh-CN" sz="2400"/>
          </a:p>
        </p:txBody>
      </p:sp>
      <p:sp>
        <p:nvSpPr>
          <p:cNvPr id="23" name="文本框 22"/>
          <p:cNvSpPr txBox="1"/>
          <p:nvPr/>
        </p:nvSpPr>
        <p:spPr>
          <a:xfrm>
            <a:off x="2560320" y="5453380"/>
            <a:ext cx="2532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structrual features</a:t>
            </a:r>
            <a:endParaRPr lang="en-US" altLang="zh-CN" sz="2400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5226050" y="4011930"/>
            <a:ext cx="48069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050280" y="3781425"/>
            <a:ext cx="3213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concept representation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7963967" y="2786732"/>
            <a:ext cx="4228033" cy="4071268"/>
            <a:chOff x="7990116" y="2786732"/>
            <a:chExt cx="4228033" cy="4071268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64000"/>
                </a:schemeClr>
              </a:gs>
              <a:gs pos="10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3600000" scaled="0"/>
            <a:tileRect/>
          </a:gradFill>
        </p:grpSpPr>
        <p:sp>
          <p:nvSpPr>
            <p:cNvPr id="4" name="矩形 3"/>
            <p:cNvSpPr/>
            <p:nvPr/>
          </p:nvSpPr>
          <p:spPr>
            <a:xfrm>
              <a:off x="11462658" y="613954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0602686" y="613954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1468102" y="5301341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742714" y="613954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866415" y="6139045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462658" y="4463140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602686" y="4463140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602686" y="5301341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26387" y="526868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488807" y="3624936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602686" y="5301341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990116" y="6139045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608130" y="4463140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8866415" y="5301341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628835" y="3624939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742714" y="4463140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1488807" y="278673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48"/>
          <p:cNvSpPr txBox="1"/>
          <p:nvPr/>
        </p:nvSpPr>
        <p:spPr>
          <a:xfrm>
            <a:off x="3332480" y="2787015"/>
            <a:ext cx="667893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r>
              <a:rPr lang="en-GB" altLang="zh-CN" sz="6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Method</a:t>
            </a:r>
            <a:endParaRPr lang="en-US" sz="6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Concept Representation &amp; Semantic Relatedness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7520" y="1572260"/>
            <a:ext cx="4069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Concept Representation</a:t>
            </a:r>
            <a:endParaRPr lang="en-US" altLang="zh-CN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884555" y="2205990"/>
            <a:ext cx="107499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we utilize a Wikipedia corpus to learn semantic representations for concepts in K.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884555" y="2788920"/>
            <a:ext cx="57810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Wikipedia corpus W:   W = &lt;w</a:t>
            </a:r>
            <a:r>
              <a:rPr lang="en-US" altLang="zh-CN" sz="2400" baseline="-25000"/>
              <a:t>1</a:t>
            </a:r>
            <a:r>
              <a:rPr lang="en-US" altLang="zh-CN" sz="2400"/>
              <a:t>,w</a:t>
            </a:r>
            <a:r>
              <a:rPr lang="en-US" altLang="zh-CN" sz="2400" baseline="-25000"/>
              <a:t>2</a:t>
            </a:r>
            <a:r>
              <a:rPr lang="en-US" altLang="zh-CN" sz="2400"/>
              <a:t>,......,w</a:t>
            </a:r>
            <a:r>
              <a:rPr lang="en-US" altLang="zh-CN" sz="2400" baseline="-25000"/>
              <a:t>m</a:t>
            </a:r>
            <a:r>
              <a:rPr lang="en-US" altLang="zh-CN" sz="2400"/>
              <a:t>&gt;</a:t>
            </a:r>
            <a:endParaRPr lang="en-US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1950085" y="3642995"/>
            <a:ext cx="70129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w1,   w2,   w3,   w4,   w5,   w6,   w7,   w8,   w9,   w10 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1866265" y="4726940"/>
            <a:ext cx="3205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concept1 : w1, w7, w10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concept2 : w2, w3, w4</a:t>
            </a:r>
            <a:endParaRPr lang="en-US" altLang="zh-CN" sz="2400"/>
          </a:p>
        </p:txBody>
      </p:sp>
      <p:sp>
        <p:nvSpPr>
          <p:cNvPr id="15" name="文本框 14"/>
          <p:cNvSpPr txBox="1"/>
          <p:nvPr/>
        </p:nvSpPr>
        <p:spPr>
          <a:xfrm>
            <a:off x="6043930" y="4726940"/>
            <a:ext cx="34512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= v(w1) + v(w7) + v(w10)</a:t>
            </a:r>
            <a:endParaRPr lang="en-US" altLang="zh-CN" sz="2400"/>
          </a:p>
        </p:txBody>
      </p:sp>
      <p:sp>
        <p:nvSpPr>
          <p:cNvPr id="24" name="文本框 23"/>
          <p:cNvSpPr txBox="1"/>
          <p:nvPr/>
        </p:nvSpPr>
        <p:spPr>
          <a:xfrm>
            <a:off x="6043930" y="5465445"/>
            <a:ext cx="32905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= v(w2) + v(w3) + v(w4)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Concept Representation &amp; Semantic Relatedness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7520" y="1572260"/>
            <a:ext cx="4069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Concept Representation</a:t>
            </a:r>
            <a:endParaRPr lang="en-US" altLang="zh-CN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884555" y="2205990"/>
            <a:ext cx="107499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we utilize a Wikipedia corpus to learn semantic representations for concepts in K.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884555" y="2788920"/>
            <a:ext cx="57810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Wikipedia corpus W:   W = &lt;w</a:t>
            </a:r>
            <a:r>
              <a:rPr lang="en-US" altLang="zh-CN" sz="2400" baseline="-25000"/>
              <a:t>1</a:t>
            </a:r>
            <a:r>
              <a:rPr lang="en-US" altLang="zh-CN" sz="2400"/>
              <a:t>,w</a:t>
            </a:r>
            <a:r>
              <a:rPr lang="en-US" altLang="zh-CN" sz="2400" baseline="-25000"/>
              <a:t>2</a:t>
            </a:r>
            <a:r>
              <a:rPr lang="en-US" altLang="zh-CN" sz="2400"/>
              <a:t>,......,w</a:t>
            </a:r>
            <a:r>
              <a:rPr lang="en-US" altLang="zh-CN" sz="2400" baseline="-25000"/>
              <a:t>m</a:t>
            </a:r>
            <a:r>
              <a:rPr lang="en-US" altLang="zh-CN" sz="2400"/>
              <a:t>&gt;</a:t>
            </a:r>
            <a:endParaRPr lang="en-US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1950085" y="3524885"/>
            <a:ext cx="70129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w1,   w2,   w3,   w4,   w5,   w6,   w7,   w8,   w9,   w10 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697230" y="5217160"/>
            <a:ext cx="3205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concept1 : w1, w7, w10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concept2 : w2, w3, w4</a:t>
            </a:r>
            <a:endParaRPr lang="en-US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1950085" y="4175760"/>
            <a:ext cx="68497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x1,             x2             x3,    x4,    x5,    x6,    x7,    x8 </a:t>
            </a:r>
            <a:endParaRPr lang="en-US" altLang="zh-CN" sz="2400"/>
          </a:p>
        </p:txBody>
      </p:sp>
      <p:sp>
        <p:nvSpPr>
          <p:cNvPr id="4" name="圆角矩形 3"/>
          <p:cNvSpPr/>
          <p:nvPr/>
        </p:nvSpPr>
        <p:spPr>
          <a:xfrm>
            <a:off x="2616200" y="3465830"/>
            <a:ext cx="1987550" cy="508000"/>
          </a:xfrm>
          <a:prstGeom prst="round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293110" y="4159250"/>
            <a:ext cx="625475" cy="4826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06365" y="5217160"/>
            <a:ext cx="30524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= v(x1) + v(x5) + v(x8)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5206365" y="5955665"/>
            <a:ext cx="10839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= v(x2)</a:t>
            </a:r>
            <a:endParaRPr lang="en-US" altLang="zh-CN" sz="2400"/>
          </a:p>
        </p:txBody>
      </p:sp>
      <p:sp>
        <p:nvSpPr>
          <p:cNvPr id="13" name="文本框 12"/>
          <p:cNvSpPr txBox="1"/>
          <p:nvPr/>
        </p:nvSpPr>
        <p:spPr>
          <a:xfrm>
            <a:off x="9203690" y="3715385"/>
            <a:ext cx="26168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Entity Annotation</a:t>
            </a:r>
            <a:endParaRPr lang="en-US" altLang="zh-CN" sz="2400" b="1"/>
          </a:p>
        </p:txBody>
      </p:sp>
      <p:sp>
        <p:nvSpPr>
          <p:cNvPr id="16" name="文本框 15"/>
          <p:cNvSpPr txBox="1"/>
          <p:nvPr/>
        </p:nvSpPr>
        <p:spPr>
          <a:xfrm>
            <a:off x="9370695" y="5401945"/>
            <a:ext cx="22828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Representation</a:t>
            </a:r>
            <a:endParaRPr lang="en-US" altLang="zh-CN" sz="2400" b="1"/>
          </a:p>
          <a:p>
            <a:r>
              <a:rPr lang="en-US" altLang="zh-CN" sz="2400" b="1"/>
              <a:t>Learning</a:t>
            </a: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Concept Representation &amp; Semantic Relatedness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7520" y="1572260"/>
            <a:ext cx="4069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Concept Representation</a:t>
            </a:r>
            <a:endParaRPr lang="en-US" altLang="zh-CN" sz="2800" b="1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rcRect t="1085"/>
          <a:stretch>
            <a:fillRect/>
          </a:stretch>
        </p:blipFill>
        <p:spPr>
          <a:xfrm>
            <a:off x="6253480" y="1913890"/>
            <a:ext cx="5256530" cy="4342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65" y="3061335"/>
            <a:ext cx="5582920" cy="1360805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9312910" y="5915660"/>
            <a:ext cx="2197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Concept Representation &amp; Semantic Relatedness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7520" y="1572260"/>
            <a:ext cx="4069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Concept Representation</a:t>
            </a:r>
            <a:endParaRPr lang="en-US" altLang="zh-CN" sz="2800" b="1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rcRect t="5527"/>
          <a:stretch>
            <a:fillRect/>
          </a:stretch>
        </p:blipFill>
        <p:spPr>
          <a:xfrm>
            <a:off x="833120" y="2290445"/>
            <a:ext cx="5715000" cy="11506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10" y="3279775"/>
            <a:ext cx="5832475" cy="28613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01510" y="1229360"/>
            <a:ext cx="4391025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200"/>
              <a:t>a has no corresponding vector only if any of its constituent word is absence in the whole Wikipedia corpus</a:t>
            </a:r>
            <a:endParaRPr lang="zh-CN" altLang="en-US" sz="2200"/>
          </a:p>
        </p:txBody>
      </p:sp>
      <p:sp>
        <p:nvSpPr>
          <p:cNvPr id="4" name="文本框 3"/>
          <p:cNvSpPr txBox="1"/>
          <p:nvPr/>
        </p:nvSpPr>
        <p:spPr>
          <a:xfrm>
            <a:off x="7228205" y="4023995"/>
            <a:ext cx="407035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200"/>
              <a:t>over 98% of the course concepts have vector representations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Concept Representation &amp; Semantic Relatedness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5165" y="1347470"/>
            <a:ext cx="65957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Feature1. Semantic Relatedness(sr)</a:t>
            </a:r>
            <a:endParaRPr lang="en-US" altLang="zh-CN" sz="32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115" y="2381250"/>
            <a:ext cx="8174355" cy="14338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4470400"/>
            <a:ext cx="7049770" cy="495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745" y="5041900"/>
            <a:ext cx="4603750" cy="447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2619" y="708005"/>
            <a:ext cx="16086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4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036618" y="880630"/>
            <a:ext cx="0" cy="49876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135920" y="917728"/>
            <a:ext cx="1509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103902" y="3758954"/>
            <a:ext cx="1250451" cy="1250451"/>
          </a:xfrm>
          <a:prstGeom prst="ellips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630524" y="2178549"/>
            <a:ext cx="1250451" cy="1250451"/>
          </a:xfrm>
          <a:prstGeom prst="ellips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005288" y="3758954"/>
            <a:ext cx="1250451" cy="1250451"/>
          </a:xfrm>
          <a:prstGeom prst="ellips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765837" y="2084528"/>
            <a:ext cx="1250451" cy="1250451"/>
          </a:xfrm>
          <a:prstGeom prst="ellips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95212" y="2084528"/>
            <a:ext cx="1250451" cy="1250451"/>
          </a:xfrm>
          <a:prstGeom prst="ellips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613535" y="2498090"/>
            <a:ext cx="23799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344545" y="4179570"/>
            <a:ext cx="2379980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Formulation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5665470" y="2498090"/>
            <a:ext cx="23799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8200390" y="4364355"/>
            <a:ext cx="23799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9827895" y="2498090"/>
            <a:ext cx="23799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Conclusions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Contextual Features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7720" y="1428115"/>
            <a:ext cx="23355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Assumption:</a:t>
            </a:r>
            <a:endParaRPr lang="en-US" altLang="zh-CN" sz="3200"/>
          </a:p>
        </p:txBody>
      </p:sp>
      <p:sp>
        <p:nvSpPr>
          <p:cNvPr id="3" name="文本框 2"/>
          <p:cNvSpPr txBox="1"/>
          <p:nvPr/>
        </p:nvSpPr>
        <p:spPr>
          <a:xfrm>
            <a:off x="807720" y="2138680"/>
            <a:ext cx="101822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00000"/>
              </a:lnSpc>
            </a:pPr>
            <a:r>
              <a:rPr lang="en-US" altLang="zh-CN" sz="2800"/>
              <a:t>     In videos where concept A is taught, if the teacher also mentions concept B for a lot but not vice versa, then B is more likely to be a prerequisite of A thant A of B.</a:t>
            </a:r>
            <a:endParaRPr lang="en-US" altLang="zh-CN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895" y="3689350"/>
            <a:ext cx="7691755" cy="22148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90850" y="6062345"/>
            <a:ext cx="2214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2015, EMNLP</a:t>
            </a:r>
            <a:endParaRPr lang="en-US" altLang="zh-CN" sz="2800"/>
          </a:p>
        </p:txBody>
      </p:sp>
      <p:sp>
        <p:nvSpPr>
          <p:cNvPr id="9" name="文本框 8"/>
          <p:cNvSpPr txBox="1"/>
          <p:nvPr/>
        </p:nvSpPr>
        <p:spPr>
          <a:xfrm>
            <a:off x="9000490" y="4836160"/>
            <a:ext cx="15341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/>
              <a:t>RefD</a:t>
            </a:r>
            <a:endParaRPr lang="en-US" altLang="zh-CN" sz="4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Contextual Features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3355" y="2106295"/>
            <a:ext cx="7362825" cy="742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4370" y="1431925"/>
            <a:ext cx="53555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Video reference distance(Vrd)</a:t>
            </a:r>
            <a:endParaRPr lang="en-US" altLang="zh-CN" sz="3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t="2581"/>
          <a:stretch>
            <a:fillRect/>
          </a:stretch>
        </p:blipFill>
        <p:spPr>
          <a:xfrm>
            <a:off x="1538605" y="3119120"/>
            <a:ext cx="7610475" cy="1438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5" y="4912360"/>
            <a:ext cx="1372235" cy="6457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155825" y="5071110"/>
            <a:ext cx="57010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the term frequency of concept a in videoV</a:t>
            </a:r>
            <a:endParaRPr lang="en-US" altLang="zh-CN" sz="2400"/>
          </a:p>
        </p:txBody>
      </p:sp>
      <p:sp>
        <p:nvSpPr>
          <p:cNvPr id="13" name="文本框 12"/>
          <p:cNvSpPr txBox="1"/>
          <p:nvPr/>
        </p:nvSpPr>
        <p:spPr>
          <a:xfrm>
            <a:off x="2155825" y="5654675"/>
            <a:ext cx="64649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reflects how important is concept a to this video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Contextual Features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3355" y="2106295"/>
            <a:ext cx="7362825" cy="742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4370" y="1431925"/>
            <a:ext cx="53555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Video reference distance(Vrd)</a:t>
            </a:r>
            <a:endParaRPr lang="en-US" altLang="zh-CN" sz="3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t="2581"/>
          <a:stretch>
            <a:fillRect/>
          </a:stretch>
        </p:blipFill>
        <p:spPr>
          <a:xfrm>
            <a:off x="1538605" y="3119120"/>
            <a:ext cx="7610475" cy="143827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32460" y="5231130"/>
            <a:ext cx="9438005" cy="534670"/>
            <a:chOff x="487" y="7960"/>
            <a:chExt cx="17140" cy="97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97" y="8017"/>
              <a:ext cx="930" cy="825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" y="7960"/>
              <a:ext cx="3120" cy="93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09" y="8017"/>
              <a:ext cx="13380" cy="915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9072880" y="3519805"/>
            <a:ext cx="27374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between 0 and 1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Contextual Features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240" y="2153920"/>
            <a:ext cx="7362825" cy="742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4370" y="1431925"/>
            <a:ext cx="53555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Video reference distance(Vrd)</a:t>
            </a:r>
            <a:endParaRPr lang="en-US" altLang="zh-CN" sz="32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t="2160"/>
          <a:stretch>
            <a:fillRect/>
          </a:stretch>
        </p:blipFill>
        <p:spPr>
          <a:xfrm>
            <a:off x="1918335" y="3302635"/>
            <a:ext cx="7496175" cy="30194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24710" y="4556125"/>
            <a:ext cx="4784725" cy="49466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Contextual Features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4370" y="1431925"/>
            <a:ext cx="53555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Video reference distance(Vrd)</a:t>
            </a:r>
            <a:endParaRPr lang="en-US" altLang="zh-CN" sz="3200"/>
          </a:p>
        </p:txBody>
      </p:sp>
      <p:sp>
        <p:nvSpPr>
          <p:cNvPr id="2" name="文本框 1"/>
          <p:cNvSpPr txBox="1"/>
          <p:nvPr/>
        </p:nvSpPr>
        <p:spPr>
          <a:xfrm>
            <a:off x="674370" y="2360295"/>
            <a:ext cx="1074483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disadvantage</a:t>
            </a:r>
            <a:r>
              <a:rPr lang="en-US" altLang="zh-CN" sz="2800"/>
              <a:t>:  for an arbitrary concept pair, they may have no co-occurrence in all course videos.</a:t>
            </a:r>
            <a:endParaRPr lang="en-US" altLang="zh-CN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19370"/>
          <a:stretch>
            <a:fillRect/>
          </a:stretch>
        </p:blipFill>
        <p:spPr>
          <a:xfrm>
            <a:off x="1062990" y="3313430"/>
            <a:ext cx="5936615" cy="7429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72935" y="3429000"/>
            <a:ext cx="668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=0</a:t>
            </a:r>
            <a:endParaRPr lang="en-US" altLang="zh-CN" sz="3200"/>
          </a:p>
        </p:txBody>
      </p:sp>
      <p:sp>
        <p:nvSpPr>
          <p:cNvPr id="7" name="文本框 6"/>
          <p:cNvSpPr txBox="1"/>
          <p:nvPr/>
        </p:nvSpPr>
        <p:spPr>
          <a:xfrm>
            <a:off x="8326755" y="3392805"/>
            <a:ext cx="27552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sparse feature!</a:t>
            </a:r>
            <a:endParaRPr lang="en-US" altLang="zh-CN" sz="3200"/>
          </a:p>
        </p:txBody>
      </p:sp>
      <p:sp>
        <p:nvSpPr>
          <p:cNvPr id="8" name="文本框 7"/>
          <p:cNvSpPr txBox="1"/>
          <p:nvPr/>
        </p:nvSpPr>
        <p:spPr>
          <a:xfrm>
            <a:off x="2085340" y="4460240"/>
            <a:ext cx="75323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Generalized video reference weight(GVrw)</a:t>
            </a:r>
            <a:endParaRPr lang="en-US" altLang="zh-CN" sz="3200"/>
          </a:p>
        </p:txBody>
      </p:sp>
      <p:sp>
        <p:nvSpPr>
          <p:cNvPr id="9" name="文本框 8"/>
          <p:cNvSpPr txBox="1"/>
          <p:nvPr/>
        </p:nvSpPr>
        <p:spPr>
          <a:xfrm>
            <a:off x="1226185" y="5300345"/>
            <a:ext cx="101066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consider the cases in which A-related concepts refer to B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Contextual Features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4370" y="1431925"/>
            <a:ext cx="99999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>
                <a:sym typeface="+mn-ea"/>
              </a:rPr>
              <a:t>Feature2. Generalized video reference distance(GVrd)</a:t>
            </a:r>
            <a:endParaRPr lang="en-US" altLang="zh-CN" sz="3200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7230" y="2239010"/>
            <a:ext cx="7610475" cy="742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530" y="3247390"/>
            <a:ext cx="7877175" cy="1333500"/>
          </a:xfrm>
          <a:prstGeom prst="rect">
            <a:avLst/>
          </a:prstGeom>
        </p:spPr>
      </p:pic>
      <p:graphicFrame>
        <p:nvGraphicFramePr>
          <p:cNvPr id="3" name="对象 2"/>
          <p:cNvGraphicFramePr/>
          <p:nvPr/>
        </p:nvGraphicFramePr>
        <p:xfrm>
          <a:off x="4632325" y="5847080"/>
          <a:ext cx="7301865" cy="84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7296150" imgH="847725" progId="Paint.Picture">
                  <p:embed/>
                </p:oleObj>
              </mc:Choice>
              <mc:Fallback>
                <p:oleObj name="" r:id="rId3" imgW="7296150" imgH="8477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2325" y="5847080"/>
                        <a:ext cx="7301865" cy="848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142875" y="4530090"/>
          <a:ext cx="7301865" cy="1334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7296150" imgH="1333500" progId="Paint.Picture">
                  <p:embed/>
                </p:oleObj>
              </mc:Choice>
              <mc:Fallback>
                <p:oleObj name="" r:id="rId5" imgW="7296150" imgH="133350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875" y="4530090"/>
                        <a:ext cx="7301865" cy="1334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Contextual Features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5795" y="1374775"/>
            <a:ext cx="105784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>
                <a:sym typeface="+mn-ea"/>
              </a:rPr>
              <a:t>Feature3. Generalized sentence reference distance(GSrd)</a:t>
            </a:r>
            <a:endParaRPr lang="en-US" altLang="zh-CN" sz="32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3285"/>
          <a:stretch>
            <a:fillRect/>
          </a:stretch>
        </p:blipFill>
        <p:spPr>
          <a:xfrm>
            <a:off x="321310" y="2653030"/>
            <a:ext cx="7000875" cy="22301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880" y="3715385"/>
            <a:ext cx="2781300" cy="542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Contextual Features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5795" y="1374775"/>
            <a:ext cx="105784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>
                <a:sym typeface="+mn-ea"/>
              </a:rPr>
              <a:t>Feature3. Generalized sentence reference distance(GSrd)</a:t>
            </a:r>
            <a:endParaRPr lang="en-US" altLang="zh-CN" sz="3200" b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010" y="2770505"/>
            <a:ext cx="8916670" cy="2522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Contextual Features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5795" y="1374775"/>
            <a:ext cx="80200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>
                <a:sym typeface="+mn-ea"/>
              </a:rPr>
              <a:t>Feature4. Wikipedia refence distance(Wrd)</a:t>
            </a:r>
            <a:endParaRPr lang="en-US" altLang="zh-CN" sz="32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105" y="2157730"/>
            <a:ext cx="8686800" cy="1571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" y="3808095"/>
            <a:ext cx="7334250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Contextual Features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5795" y="1374775"/>
            <a:ext cx="80200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>
                <a:sym typeface="+mn-ea"/>
              </a:rPr>
              <a:t>Feature4. Wikipedia refence distance(Wrd)</a:t>
            </a:r>
            <a:endParaRPr lang="en-US" altLang="zh-CN" sz="32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730" y="2181225"/>
            <a:ext cx="7334250" cy="1657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70" y="4031615"/>
            <a:ext cx="8763000" cy="2543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7963967" y="2786732"/>
            <a:ext cx="4228033" cy="4071268"/>
            <a:chOff x="7990116" y="2786732"/>
            <a:chExt cx="4228033" cy="4071268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64000"/>
                </a:schemeClr>
              </a:gs>
              <a:gs pos="10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3600000" scaled="0"/>
            <a:tileRect/>
          </a:gradFill>
        </p:grpSpPr>
        <p:sp>
          <p:nvSpPr>
            <p:cNvPr id="4" name="矩形 3"/>
            <p:cNvSpPr/>
            <p:nvPr/>
          </p:nvSpPr>
          <p:spPr>
            <a:xfrm>
              <a:off x="11462658" y="613954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0602686" y="613954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1468102" y="5301341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742714" y="613954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866415" y="6139045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462658" y="4463140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602686" y="4463140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602686" y="5301341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26387" y="526868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488807" y="3624936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602686" y="5301341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990116" y="6139045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608130" y="4463140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8866415" y="5301341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628835" y="3624939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742714" y="4463140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1488807" y="278673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48"/>
          <p:cNvSpPr txBox="1"/>
          <p:nvPr/>
        </p:nvSpPr>
        <p:spPr>
          <a:xfrm>
            <a:off x="2807970" y="2816225"/>
            <a:ext cx="667893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r>
              <a:rPr lang="en-GB" altLang="zh-CN" sz="6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Introduction</a:t>
            </a:r>
            <a:endParaRPr lang="en-US" sz="6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Contextual Features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5795" y="1374775"/>
            <a:ext cx="80200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>
                <a:sym typeface="+mn-ea"/>
              </a:rPr>
              <a:t>Feature4. Wikipedia refence distance(Wrd)</a:t>
            </a:r>
            <a:endParaRPr lang="en-US" altLang="zh-CN" sz="32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3980" y="2447925"/>
            <a:ext cx="7334250" cy="1657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45" y="4341495"/>
            <a:ext cx="7048500" cy="74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Structural Features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875" y="1887855"/>
            <a:ext cx="5695950" cy="628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52920" y="1602740"/>
            <a:ext cx="48717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2400"/>
              <a:t>C(a) are the courses in which a is a course concept.</a:t>
            </a:r>
            <a:endParaRPr lang="en-US" altLang="zh-CN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5" y="3438525"/>
            <a:ext cx="1276350" cy="5695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42845" y="3493135"/>
            <a:ext cx="756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are the video indexes that contain concept a in course C</a:t>
            </a:r>
            <a:endParaRPr lang="en-US" altLang="zh-CN" sz="2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910" y="4474845"/>
            <a:ext cx="8782050" cy="1085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Structural Features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5795" y="1374775"/>
            <a:ext cx="78066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>
                <a:sym typeface="+mn-ea"/>
              </a:rPr>
              <a:t>Feature5. Average position distance(Apd)</a:t>
            </a:r>
            <a:endParaRPr lang="zh-CN" altLang="en-US" sz="3200" b="1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3640" y="3202305"/>
            <a:ext cx="1011047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2800"/>
              <a:t>for a specific concept, its prerequisite concepts tend to be introduced before this concept and its subsequent concepts tend to be introduced after this concept.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817245" y="2186305"/>
            <a:ext cx="23355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Assumption: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Structural Features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5795" y="1374775"/>
            <a:ext cx="78066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>
                <a:sym typeface="+mn-ea"/>
              </a:rPr>
              <a:t>Feature5. Average position distance(Apd)</a:t>
            </a:r>
            <a:endParaRPr lang="zh-CN" altLang="en-US" sz="3200" b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3062"/>
          <a:stretch>
            <a:fillRect/>
          </a:stretch>
        </p:blipFill>
        <p:spPr>
          <a:xfrm>
            <a:off x="833120" y="2310130"/>
            <a:ext cx="9792970" cy="2713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Structural Features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5795" y="1374775"/>
            <a:ext cx="94354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>
                <a:sym typeface="+mn-ea"/>
              </a:rPr>
              <a:t>Feature6. Distributional Asymmetry Distance(Apd)</a:t>
            </a:r>
            <a:endParaRPr lang="zh-CN" altLang="en-US" sz="32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245" y="2186305"/>
            <a:ext cx="23355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Assumption: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1040765" y="2898140"/>
            <a:ext cx="1011047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altLang="zh-CN" sz="2800"/>
              <a:t>   the chance that a prerequisite concept is frequently mentioned in its subsequent videos is larger than that a subsequent concept is talked about in its prerequisite videos.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1682115" y="4703445"/>
            <a:ext cx="27406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a -&gt; b,  V</a:t>
            </a:r>
            <a:r>
              <a:rPr lang="en-US" altLang="zh-CN" sz="2800" baseline="-25000"/>
              <a:t>a</a:t>
            </a:r>
            <a:r>
              <a:rPr lang="en-US" altLang="zh-CN" sz="2800"/>
              <a:t> -&gt; V</a:t>
            </a:r>
            <a:r>
              <a:rPr lang="en-US" altLang="zh-CN" sz="2800" baseline="-25000"/>
              <a:t>b</a:t>
            </a:r>
            <a:endParaRPr lang="zh-CN" altLang="en-US" sz="2800" baseline="-250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t="7246"/>
          <a:stretch>
            <a:fillRect/>
          </a:stretch>
        </p:blipFill>
        <p:spPr>
          <a:xfrm>
            <a:off x="6607810" y="4615815"/>
            <a:ext cx="3695700" cy="60960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4810760" y="4920615"/>
            <a:ext cx="155067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Structural Features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5795" y="1374775"/>
            <a:ext cx="94354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>
                <a:sym typeface="+mn-ea"/>
              </a:rPr>
              <a:t>Feature6. Distributional Asymmetry Distance(Apd)</a:t>
            </a:r>
            <a:endParaRPr lang="zh-CN" altLang="en-US" sz="3200" b="1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3409"/>
          <a:stretch>
            <a:fillRect/>
          </a:stretch>
        </p:blipFill>
        <p:spPr>
          <a:xfrm>
            <a:off x="510540" y="1958340"/>
            <a:ext cx="7470140" cy="13436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t="3784"/>
          <a:stretch>
            <a:fillRect/>
          </a:stretch>
        </p:blipFill>
        <p:spPr>
          <a:xfrm>
            <a:off x="1652270" y="3489960"/>
            <a:ext cx="8772525" cy="16954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825" y="5473700"/>
            <a:ext cx="8021320" cy="989965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6929755" y="3366770"/>
            <a:ext cx="2406015" cy="53276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643110" y="3034030"/>
            <a:ext cx="1530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?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Structural Features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5795" y="1374775"/>
            <a:ext cx="78613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>
                <a:sym typeface="+mn-ea"/>
              </a:rPr>
              <a:t>Feature7. Complexity Level Distance(Apd)</a:t>
            </a:r>
            <a:endParaRPr lang="zh-CN" altLang="en-US" sz="32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245" y="2186305"/>
            <a:ext cx="23355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Assumption: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1040765" y="3135630"/>
            <a:ext cx="1011047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altLang="zh-CN" sz="2800"/>
              <a:t>    For a concept in MOOCs, if it covers more videos in a course or it survives longer time in a course, then it is morelikely to be a basic concept rather than an advanced one. 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Structural Features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5795" y="1374775"/>
            <a:ext cx="77019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>
                <a:sym typeface="+mn-ea"/>
              </a:rPr>
              <a:t>Feature7. Complexity Level Distance(Cld)</a:t>
            </a:r>
            <a:endParaRPr lang="zh-CN" altLang="en-US" sz="3200" b="1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740" y="2179955"/>
            <a:ext cx="50317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average video coverag</a:t>
            </a:r>
            <a:r>
              <a:rPr lang="en-US" altLang="zh-CN" sz="2800"/>
              <a:t>(avc)</a:t>
            </a:r>
            <a:endParaRPr lang="en-US" altLang="zh-CN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1445" y="2701925"/>
            <a:ext cx="5526405" cy="9588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0740" y="3870960"/>
            <a:ext cx="50317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average </a:t>
            </a:r>
            <a:r>
              <a:rPr lang="en-US" altLang="zh-CN" sz="2800"/>
              <a:t>survival</a:t>
            </a:r>
            <a:r>
              <a:rPr lang="zh-CN" altLang="en-US" sz="2800"/>
              <a:t> </a:t>
            </a:r>
            <a:r>
              <a:rPr lang="en-US" altLang="zh-CN" sz="2800"/>
              <a:t>time</a:t>
            </a:r>
            <a:r>
              <a:rPr lang="en-US" altLang="zh-CN" sz="2800"/>
              <a:t>(ast)</a:t>
            </a:r>
            <a:endParaRPr lang="en-US" altLang="zh-CN" sz="2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320" y="4605020"/>
            <a:ext cx="6932295" cy="1193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135" y="6012815"/>
            <a:ext cx="7353300" cy="512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7963967" y="2786732"/>
            <a:ext cx="4228033" cy="4071268"/>
            <a:chOff x="7990116" y="2786732"/>
            <a:chExt cx="4228033" cy="4071268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64000"/>
                </a:schemeClr>
              </a:gs>
              <a:gs pos="10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3600000" scaled="0"/>
            <a:tileRect/>
          </a:gradFill>
        </p:grpSpPr>
        <p:sp>
          <p:nvSpPr>
            <p:cNvPr id="4" name="矩形 3"/>
            <p:cNvSpPr/>
            <p:nvPr/>
          </p:nvSpPr>
          <p:spPr>
            <a:xfrm>
              <a:off x="11462658" y="613954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0602686" y="613954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1468102" y="5301341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742714" y="613954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866415" y="6139045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462658" y="4463140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602686" y="4463140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602686" y="5301341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26387" y="526868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488807" y="3624936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602686" y="5301341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990116" y="6139045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608130" y="4463140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8866415" y="5301341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628835" y="3624939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742714" y="4463140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1488807" y="278673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48"/>
          <p:cNvSpPr txBox="1"/>
          <p:nvPr/>
        </p:nvSpPr>
        <p:spPr>
          <a:xfrm>
            <a:off x="2891155" y="2787015"/>
            <a:ext cx="667893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r>
              <a:rPr lang="en-GB" altLang="zh-CN" sz="6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Experiments</a:t>
            </a:r>
            <a:endParaRPr lang="en-US" sz="6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160" y="2960370"/>
            <a:ext cx="8545195" cy="29571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Data Set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753860" y="386715"/>
            <a:ext cx="5151120" cy="3119755"/>
            <a:chOff x="1468" y="3205"/>
            <a:chExt cx="8112" cy="4913"/>
          </a:xfrm>
        </p:grpSpPr>
        <p:sp>
          <p:nvSpPr>
            <p:cNvPr id="3" name="圆角矩形 2"/>
            <p:cNvSpPr/>
            <p:nvPr/>
          </p:nvSpPr>
          <p:spPr>
            <a:xfrm>
              <a:off x="1468" y="5010"/>
              <a:ext cx="2594" cy="1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/>
                <a:t>DATA SET</a:t>
              </a:r>
              <a:endParaRPr lang="en-US" altLang="zh-CN" sz="2000" b="1"/>
            </a:p>
          </p:txBody>
        </p:sp>
        <p:sp>
          <p:nvSpPr>
            <p:cNvPr id="4" name="左大括号 3"/>
            <p:cNvSpPr/>
            <p:nvPr/>
          </p:nvSpPr>
          <p:spPr>
            <a:xfrm>
              <a:off x="4396" y="3468"/>
              <a:ext cx="854" cy="4284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374" y="3205"/>
              <a:ext cx="3957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Machine Learning</a:t>
              </a:r>
              <a:endParaRPr lang="en-US" altLang="zh-CN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85" y="5320"/>
              <a:ext cx="4295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2400"/>
                <a:t>Data Structure and </a:t>
              </a:r>
              <a:endParaRPr lang="en-US" altLang="zh-CN" sz="2400"/>
            </a:p>
            <a:p>
              <a:pPr algn="ctr"/>
              <a:r>
                <a:rPr lang="en-US" altLang="zh-CN" sz="2400"/>
                <a:t>Algorithms</a:t>
              </a:r>
              <a:endParaRPr lang="en-US" altLang="zh-CN" sz="2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374" y="7393"/>
              <a:ext cx="1980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Calculus</a:t>
              </a:r>
              <a:endParaRPr lang="en-US" altLang="zh-CN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8790" y="2917825"/>
            <a:ext cx="7293610" cy="372364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0545" y="1263650"/>
            <a:ext cx="10610850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200"/>
              <a:t>1. “Mastery learning”  [Bloom, 1981]</a:t>
            </a:r>
            <a:endParaRPr lang="en-US" altLang="zh-CN" sz="2200"/>
          </a:p>
          <a:p>
            <a:pPr>
              <a:lnSpc>
                <a:spcPct val="150000"/>
              </a:lnSpc>
            </a:pPr>
            <a:r>
              <a:rPr lang="en-US" altLang="zh-CN" sz="2200"/>
              <a:t>2. prerequisite relations between knowledge concepts  (teachers, teaching assistants)</a:t>
            </a:r>
            <a:endParaRPr lang="en-US" altLang="zh-CN" sz="2200"/>
          </a:p>
          <a:p>
            <a:pPr>
              <a:lnSpc>
                <a:spcPct val="150000"/>
              </a:lnSpc>
            </a:pPr>
            <a:r>
              <a:rPr lang="en-US" altLang="zh-CN" sz="2200"/>
              <a:t>3. In the era of MOOCs:</a:t>
            </a:r>
            <a:endParaRPr lang="en-US" altLang="zh-CN" sz="2200"/>
          </a:p>
          <a:p>
            <a:pPr>
              <a:lnSpc>
                <a:spcPct val="150000"/>
              </a:lnSpc>
            </a:pPr>
            <a:r>
              <a:rPr lang="en-US" altLang="zh-CN" sz="2200"/>
              <a:t>      ·  hundreds of thousands of students</a:t>
            </a:r>
            <a:endParaRPr lang="en-US" altLang="zh-CN" sz="2200"/>
          </a:p>
          <a:p>
            <a:pPr>
              <a:lnSpc>
                <a:spcPct val="150000"/>
              </a:lnSpc>
            </a:pPr>
            <a:r>
              <a:rPr lang="en-US" altLang="zh-CN" sz="2200"/>
              <a:t>      ·  thousands of  courses </a:t>
            </a:r>
            <a:endParaRPr lang="en-US" altLang="zh-CN" sz="2200"/>
          </a:p>
        </p:txBody>
      </p:sp>
      <p:sp>
        <p:nvSpPr>
          <p:cNvPr id="12" name="文本框 11"/>
          <p:cNvSpPr txBox="1"/>
          <p:nvPr/>
        </p:nvSpPr>
        <p:spPr>
          <a:xfrm>
            <a:off x="328295" y="4260850"/>
            <a:ext cx="370205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2200" b="1"/>
              <a:t>automatically dig out the prerequisite relationships</a:t>
            </a:r>
            <a:r>
              <a:rPr lang="en-US" altLang="zh-CN" sz="2200"/>
              <a:t> among knowledge concepts from the large course space</a:t>
            </a:r>
            <a:endParaRPr lang="en-US" altLang="zh-CN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Evaluation Results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9275" y="2997835"/>
            <a:ext cx="40620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· </a:t>
            </a:r>
            <a:r>
              <a:rPr lang="zh-CN" altLang="en-US" sz="2400"/>
              <a:t>5-fold cross validation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549275" y="3619500"/>
            <a:ext cx="64115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· oversampling the positive instances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2615" y="951865"/>
            <a:ext cx="6003290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Comparison with Baselines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3235" y="1340485"/>
            <a:ext cx="5658485" cy="5270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8635" y="2766695"/>
            <a:ext cx="40995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400"/>
              <a:t> 49% of course concepts in ML have their corresponding Wikipedia articles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Feature Contribution Analysis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3935"/>
          <a:stretch>
            <a:fillRect/>
          </a:stretch>
        </p:blipFill>
        <p:spPr>
          <a:xfrm>
            <a:off x="2867025" y="1369060"/>
            <a:ext cx="6267450" cy="4867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7963967" y="2786732"/>
            <a:ext cx="4228033" cy="4071268"/>
            <a:chOff x="7990116" y="2786732"/>
            <a:chExt cx="4228033" cy="4071268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64000"/>
                </a:schemeClr>
              </a:gs>
              <a:gs pos="10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3600000" scaled="0"/>
            <a:tileRect/>
          </a:gradFill>
        </p:grpSpPr>
        <p:sp>
          <p:nvSpPr>
            <p:cNvPr id="4" name="矩形 3"/>
            <p:cNvSpPr/>
            <p:nvPr/>
          </p:nvSpPr>
          <p:spPr>
            <a:xfrm>
              <a:off x="11462658" y="613954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0602686" y="613954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1468102" y="5301341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742714" y="613954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866415" y="6139045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462658" y="4463140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602686" y="4463140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602686" y="5301341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26387" y="526868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488807" y="3624936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602686" y="5301341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990116" y="6139045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608130" y="4463140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8866415" y="5301341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628835" y="3624939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742714" y="4463140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1488807" y="278673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48"/>
          <p:cNvSpPr txBox="1"/>
          <p:nvPr/>
        </p:nvSpPr>
        <p:spPr>
          <a:xfrm>
            <a:off x="2891155" y="2787015"/>
            <a:ext cx="667893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05</a:t>
            </a:r>
            <a:r>
              <a:rPr lang="en-GB" altLang="zh-CN" sz="6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Conclusions</a:t>
            </a:r>
            <a:endParaRPr lang="en-US" sz="6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0" y="1676408"/>
            <a:ext cx="12192000" cy="27595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892345" y="2594502"/>
            <a:ext cx="44073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感谢您的观看</a:t>
            </a: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963967" y="59875"/>
            <a:ext cx="4207328" cy="6798125"/>
            <a:chOff x="7990116" y="59875"/>
            <a:chExt cx="4207328" cy="67981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64000"/>
                </a:schemeClr>
              </a:gs>
              <a:gs pos="10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3600000" scaled="0"/>
            <a:tileRect/>
          </a:gradFill>
        </p:grpSpPr>
        <p:sp>
          <p:nvSpPr>
            <p:cNvPr id="4" name="矩形 3"/>
            <p:cNvSpPr/>
            <p:nvPr/>
          </p:nvSpPr>
          <p:spPr>
            <a:xfrm>
              <a:off x="11462658" y="613954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0602686" y="613954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1468102" y="5301341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742714" y="613954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866415" y="6139045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462658" y="4463140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602686" y="4463140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602686" y="5301341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26387" y="526868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462658" y="898079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602686" y="5301341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990116" y="6139045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608130" y="4463140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8866415" y="5301341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602686" y="89808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742714" y="4463140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1462658" y="59875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20705" y="59378"/>
            <a:ext cx="4207328" cy="6798125"/>
            <a:chOff x="7990116" y="59875"/>
            <a:chExt cx="4207328" cy="67981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64000"/>
                </a:schemeClr>
              </a:gs>
              <a:gs pos="10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3600000" scaled="0"/>
            <a:tileRect/>
          </a:gradFill>
        </p:grpSpPr>
        <p:sp>
          <p:nvSpPr>
            <p:cNvPr id="27" name="矩形 26"/>
            <p:cNvSpPr/>
            <p:nvPr/>
          </p:nvSpPr>
          <p:spPr>
            <a:xfrm>
              <a:off x="11462658" y="613954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602686" y="613954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468102" y="5301341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9742714" y="613954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8866415" y="6139045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1446331" y="1738659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0602686" y="5301341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9726387" y="526868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1462658" y="898079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0602686" y="5301341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990116" y="6139045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0591803" y="1738659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8866415" y="5301341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0602686" y="89808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9726387" y="1738659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1462658" y="59875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8295" y="1439545"/>
            <a:ext cx="11516995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200"/>
              <a:t>Difficulties:</a:t>
            </a:r>
            <a:endParaRPr lang="en-US" altLang="zh-CN" sz="2200"/>
          </a:p>
          <a:p>
            <a:pPr>
              <a:lnSpc>
                <a:spcPct val="150000"/>
              </a:lnSpc>
            </a:pPr>
            <a:r>
              <a:rPr lang="en-US" altLang="zh-CN" sz="2200"/>
              <a:t>     1. Many course concepts are not included in Wikipedia. (previous attempts are based on Wiki)</a:t>
            </a:r>
            <a:endParaRPr lang="en-US" altLang="zh-CN" sz="2200"/>
          </a:p>
          <a:p>
            <a:pPr>
              <a:lnSpc>
                <a:spcPct val="150000"/>
              </a:lnSpc>
            </a:pPr>
            <a:r>
              <a:rPr lang="en-US" altLang="zh-CN" sz="2200"/>
              <a:t>     2. MOOCs scenario is much more complicated.</a:t>
            </a:r>
            <a:endParaRPr lang="en-US" altLang="zh-CN" sz="2200"/>
          </a:p>
          <a:p>
            <a:pPr>
              <a:lnSpc>
                <a:spcPct val="150000"/>
              </a:lnSpc>
            </a:pPr>
            <a:r>
              <a:rPr lang="en-US" altLang="zh-CN" sz="2200"/>
              <a:t>     3. User interactions </a:t>
            </a:r>
            <a:endParaRPr lang="en-US" altLang="zh-CN" sz="2200"/>
          </a:p>
        </p:txBody>
      </p:sp>
      <p:sp>
        <p:nvSpPr>
          <p:cNvPr id="3" name="文本框 2"/>
          <p:cNvSpPr txBox="1"/>
          <p:nvPr/>
        </p:nvSpPr>
        <p:spPr>
          <a:xfrm>
            <a:off x="328295" y="4620895"/>
            <a:ext cx="112090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2200"/>
              <a:t>How to fully </a:t>
            </a:r>
            <a:r>
              <a:rPr lang="en-US" altLang="zh-CN" sz="2200" u="sng"/>
              <a:t>leverage the different information</a:t>
            </a:r>
            <a:r>
              <a:rPr lang="en-US" altLang="zh-CN" sz="2200"/>
              <a:t> to obtain a better performance for inferring prerequisite relations in MOOCs?</a:t>
            </a:r>
            <a:endParaRPr lang="en-US" altLang="zh-CN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0545" y="1439545"/>
            <a:ext cx="1116203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200"/>
              <a:t>Contributions:</a:t>
            </a:r>
            <a:endParaRPr lang="en-US" altLang="zh-CN" sz="2200"/>
          </a:p>
          <a:p>
            <a:pPr>
              <a:lnSpc>
                <a:spcPct val="150000"/>
              </a:lnSpc>
            </a:pPr>
            <a:r>
              <a:rPr lang="en-US" altLang="zh-CN" sz="2200"/>
              <a:t>     1. The first attempt to detect prerequisite relations among concepts in MOOCs.</a:t>
            </a:r>
            <a:endParaRPr lang="en-US" altLang="zh-CN" sz="2200"/>
          </a:p>
          <a:p>
            <a:pPr>
              <a:lnSpc>
                <a:spcPct val="150000"/>
              </a:lnSpc>
            </a:pPr>
            <a:r>
              <a:rPr lang="zh-CN" altLang="en-US" sz="2200"/>
              <a:t>     </a:t>
            </a:r>
            <a:r>
              <a:rPr lang="en-US" altLang="zh-CN" sz="2200"/>
              <a:t>2. proposal of a set of noval features.</a:t>
            </a:r>
            <a:endParaRPr lang="en-US" altLang="zh-CN" sz="2200"/>
          </a:p>
          <a:p>
            <a:pPr>
              <a:lnSpc>
                <a:spcPct val="150000"/>
              </a:lnSpc>
            </a:pPr>
            <a:r>
              <a:rPr lang="en-US" altLang="zh-CN" sz="2200"/>
              <a:t>	· semantic feature (feature 1)</a:t>
            </a:r>
            <a:endParaRPr lang="en-US" altLang="zh-CN" sz="2200"/>
          </a:p>
          <a:p>
            <a:pPr>
              <a:lnSpc>
                <a:spcPct val="150000"/>
              </a:lnSpc>
            </a:pPr>
            <a:r>
              <a:rPr lang="en-US" altLang="zh-CN" sz="2200"/>
              <a:t>	· contextual feature (feature2, feature3, feature4)</a:t>
            </a:r>
            <a:endParaRPr lang="en-US" altLang="zh-CN" sz="2200"/>
          </a:p>
          <a:p>
            <a:pPr>
              <a:lnSpc>
                <a:spcPct val="150000"/>
              </a:lnSpc>
            </a:pPr>
            <a:r>
              <a:rPr lang="en-US" altLang="zh-CN" sz="2200"/>
              <a:t>	· structural features (feature5, feature6, feature7)</a:t>
            </a:r>
            <a:endParaRPr lang="en-US" altLang="zh-CN" sz="2200"/>
          </a:p>
          <a:p>
            <a:pPr>
              <a:lnSpc>
                <a:spcPct val="150000"/>
              </a:lnSpc>
            </a:pPr>
            <a:r>
              <a:rPr lang="en-US" altLang="zh-CN" sz="2200"/>
              <a:t>     3. design of three datasets based on real courses of Coursera</a:t>
            </a:r>
            <a:endParaRPr lang="en-US" altLang="zh-CN" sz="2200"/>
          </a:p>
          <a:p>
            <a:pPr>
              <a:lnSpc>
                <a:spcPct val="150000"/>
              </a:lnSpc>
            </a:pPr>
            <a:endParaRPr lang="en-US" altLang="zh-CN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7963967" y="2786732"/>
            <a:ext cx="4228033" cy="4071268"/>
            <a:chOff x="7990116" y="2786732"/>
            <a:chExt cx="4228033" cy="4071268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64000"/>
                </a:schemeClr>
              </a:gs>
              <a:gs pos="10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3600000" scaled="0"/>
            <a:tileRect/>
          </a:gradFill>
        </p:grpSpPr>
        <p:sp>
          <p:nvSpPr>
            <p:cNvPr id="4" name="矩形 3"/>
            <p:cNvSpPr/>
            <p:nvPr/>
          </p:nvSpPr>
          <p:spPr>
            <a:xfrm>
              <a:off x="11462658" y="613954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0602686" y="613954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1468102" y="5301341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742714" y="613954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866415" y="6139045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462658" y="4463140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602686" y="4463140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602686" y="5301341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26387" y="526868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488807" y="3624936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602686" y="5301341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990116" y="6139045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608130" y="4463140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8866415" y="5301341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628835" y="3624939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742714" y="4463140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1488807" y="2786732"/>
              <a:ext cx="729342" cy="7184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48"/>
          <p:cNvSpPr txBox="1"/>
          <p:nvPr/>
        </p:nvSpPr>
        <p:spPr>
          <a:xfrm>
            <a:off x="1894205" y="2964815"/>
            <a:ext cx="10805160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r>
              <a:rPr lang="en-GB" altLang="zh-CN" sz="4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Problem Formulation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Formulation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6545" y="1712595"/>
            <a:ext cx="11212195" cy="4422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516110" y="6231255"/>
            <a:ext cx="21551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D(MOOC corpus)</a:t>
            </a:r>
            <a:endParaRPr lang="en-US" altLang="zh-CN" sz="2000" b="1"/>
          </a:p>
        </p:txBody>
      </p:sp>
      <p:sp>
        <p:nvSpPr>
          <p:cNvPr id="5" name="圆角矩形 4"/>
          <p:cNvSpPr/>
          <p:nvPr/>
        </p:nvSpPr>
        <p:spPr>
          <a:xfrm>
            <a:off x="443230" y="1817370"/>
            <a:ext cx="10866120" cy="8959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3230" y="2853690"/>
            <a:ext cx="10866120" cy="8959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69900" y="3890010"/>
            <a:ext cx="10866120" cy="8959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15915" y="4979670"/>
            <a:ext cx="736600" cy="7543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3600" b="1">
                <a:solidFill>
                  <a:srgbClr val="FFC000"/>
                </a:solidFill>
              </a:rPr>
              <a:t>......</a:t>
            </a:r>
            <a:endParaRPr lang="en-US" altLang="zh-CN" sz="3600" b="1">
              <a:solidFill>
                <a:srgbClr val="FFC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693275" y="4843145"/>
            <a:ext cx="13049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</a:rPr>
              <a:t>C(Course)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20395" y="1901825"/>
            <a:ext cx="2114550" cy="7188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894965" y="1906270"/>
            <a:ext cx="2114550" cy="7188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170170" y="1906270"/>
            <a:ext cx="2114550" cy="7188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693275" y="1791335"/>
            <a:ext cx="11772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 b="1">
                <a:solidFill>
                  <a:schemeClr val="bg1"/>
                </a:solidFill>
              </a:rPr>
              <a:t>......</a:t>
            </a:r>
            <a:endParaRPr lang="en-US" altLang="zh-CN" sz="5400" b="1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96480" y="2201545"/>
            <a:ext cx="22967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</a:rPr>
              <a:t>V(Teaching Video)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98195" y="2037080"/>
            <a:ext cx="1572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98195" y="2201545"/>
            <a:ext cx="1572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98195" y="2367280"/>
            <a:ext cx="1572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2472690" y="1614805"/>
            <a:ext cx="262255" cy="42227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827020" y="1246505"/>
            <a:ext cx="154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S(Sentence)</a:t>
            </a:r>
            <a:endParaRPr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53616"/>
            <a:ext cx="3041780" cy="606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Formulation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6335" y="2033905"/>
            <a:ext cx="6880860" cy="39579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" y="2781300"/>
            <a:ext cx="4475480" cy="2112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5456</Words>
  <Application>WPS 演示</Application>
  <PresentationFormat>宽屏</PresentationFormat>
  <Paragraphs>340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60" baseType="lpstr">
      <vt:lpstr>Arial</vt:lpstr>
      <vt:lpstr>宋体</vt:lpstr>
      <vt:lpstr>Wingdings</vt:lpstr>
      <vt:lpstr>微软雅黑</vt:lpstr>
      <vt:lpstr>Arial</vt:lpstr>
      <vt:lpstr>等线</vt:lpstr>
      <vt:lpstr>Arial Unicode MS</vt:lpstr>
      <vt:lpstr>等线 Light</vt:lpstr>
      <vt:lpstr>Calibri</vt:lpstr>
      <vt:lpstr>Comic Sans MS</vt:lpstr>
      <vt:lpstr>Microsoft JhengHei UI</vt:lpstr>
      <vt:lpstr>黑体</vt:lpstr>
      <vt:lpstr>Office 主题​​</vt:lpstr>
      <vt:lpstr>1_Office 主题​​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votyzm FAN</dc:creator>
  <cp:lastModifiedBy>Administrator</cp:lastModifiedBy>
  <cp:revision>147</cp:revision>
  <dcterms:created xsi:type="dcterms:W3CDTF">2019-02-15T03:53:00Z</dcterms:created>
  <dcterms:modified xsi:type="dcterms:W3CDTF">2019-03-01T06:52:06Z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