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70" r:id="rId6"/>
    <p:sldId id="284" r:id="rId7"/>
    <p:sldId id="262" r:id="rId8"/>
    <p:sldId id="285" r:id="rId9"/>
    <p:sldId id="263" r:id="rId10"/>
    <p:sldId id="286" r:id="rId11"/>
    <p:sldId id="264" r:id="rId12"/>
    <p:sldId id="265" r:id="rId13"/>
    <p:sldId id="287" r:id="rId14"/>
    <p:sldId id="266" r:id="rId15"/>
    <p:sldId id="268" r:id="rId16"/>
    <p:sldId id="272" r:id="rId17"/>
    <p:sldId id="274" r:id="rId18"/>
    <p:sldId id="269" r:id="rId19"/>
    <p:sldId id="273" r:id="rId20"/>
    <p:sldId id="275" r:id="rId21"/>
    <p:sldId id="277" r:id="rId22"/>
    <p:sldId id="276" r:id="rId23"/>
    <p:sldId id="278" r:id="rId24"/>
    <p:sldId id="290" r:id="rId25"/>
    <p:sldId id="291" r:id="rId26"/>
    <p:sldId id="281" r:id="rId27"/>
    <p:sldId id="282" r:id="rId28"/>
    <p:sldId id="283" r:id="rId29"/>
    <p:sldId id="288" r:id="rId30"/>
    <p:sldId id="29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594"/>
    <a:srgbClr val="EFD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1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1D7FC-6E66-4573-8D02-7C34EA2D0BA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860B2-9600-4525-B100-2B429F6CE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860B2-9600-4525-B100-2B429F6CE7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13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860B2-9600-4525-B100-2B429F6CE74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25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415C2-57E5-4611-AE13-58560C0A2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AD21DF-F606-4BF1-A5D8-4BCB14E52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15A82-C0DC-444D-9F77-A2318875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E350-B423-4CCF-ACE4-B1EFA266EDC1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9DA8D-AF08-4292-859F-C02532DB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E9558-B2F6-498C-951C-2C52432E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BC11-1643-4AE3-A0F0-EED4B604E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7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FC99D-D505-454F-85EF-21636BF9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5E0F7F-8C91-44DA-935F-F90BB21BC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33953-4ED7-403E-A634-C7095BAD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E350-B423-4CCF-ACE4-B1EFA266EDC1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91F68-F910-4984-94AB-4F45DE07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DC8E8-79CD-42E9-A2DE-490B8A51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BC11-1643-4AE3-A0F0-EED4B604E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82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D0A03A-A59E-40EB-B1EA-3AAB803A0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933DB4-21C6-4CE8-AB68-91941F744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47E23-971E-41E3-9C20-12E1E20C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E350-B423-4CCF-ACE4-B1EFA266EDC1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60BE5-A564-4245-B315-02FBB3BB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C7A36-47F7-41F5-9D9D-B20E5F7D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BC11-1643-4AE3-A0F0-EED4B604E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13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DCB8C-BED7-4A55-81AD-B7079BE4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6B1E9-659D-4C77-96B4-5122917B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AB335-5DA1-4E5B-8849-DF087165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E350-B423-4CCF-ACE4-B1EFA266EDC1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D9A43-0B5D-4A30-AC87-FBE93610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23EA7-CD1A-431E-856A-3AED8633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BC11-1643-4AE3-A0F0-EED4B604E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7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3149A-D826-4D2C-9BDA-ED93CAFD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D4C56-46BE-4836-87A0-915A6309F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E8A31-813E-4A17-B651-773C4DFC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E350-B423-4CCF-ACE4-B1EFA266EDC1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E72D5-09F0-4C92-8D3F-73A138DF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3B856-F712-4C01-96B3-F3193C35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BC11-1643-4AE3-A0F0-EED4B604E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DBC14-E55C-4338-8A93-BAE6147E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68F6E-316D-48B7-A1D8-9CD559994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29024-2AC4-49AE-A3DB-5B0728B24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D2878-6EF5-47AC-8363-82FA67C1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E350-B423-4CCF-ACE4-B1EFA266EDC1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423176-0878-491A-A08C-FA3FB8C0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0EBF92-7136-49BF-B774-258EA321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BC11-1643-4AE3-A0F0-EED4B604E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8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4033B-79D3-4D7D-B801-2BE37138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03D171-3479-433C-ADFF-7CFFD7A56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E83204-9A43-4635-A96E-130F9E5CF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6AD610-1D7E-4FD1-832B-A0043D56A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805988-DE01-40E0-AB21-BF68AEDE4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304848-7BD7-470D-A665-B1F0FC29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E350-B423-4CCF-ACE4-B1EFA266EDC1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03BCCA-9F39-4555-89BF-5E4F6FBB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350E22-B89B-4DD8-BC12-AD3191EB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BC11-1643-4AE3-A0F0-EED4B604E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5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56B97-C209-4B2B-B1E0-D3F866DF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7EBFF9-F438-439A-969F-BC8D1AD7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E350-B423-4CCF-ACE4-B1EFA266EDC1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298A92-BA92-44A8-AEFC-E7A16E15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C0D653-6545-492C-8DA9-24CE4643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BC11-1643-4AE3-A0F0-EED4B604E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1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2E8EF4-EFF8-4DD7-8E20-BBC1CF9A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E350-B423-4CCF-ACE4-B1EFA266EDC1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B989DA-54D9-4737-B1DD-3BE8CC8A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479FF5-1B7B-4EF2-986E-438A4627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BC11-1643-4AE3-A0F0-EED4B604E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63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F7E07-DFC4-4FAB-A436-BEBD9E9D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3DE1A-48D8-4696-803B-8C3C2354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A9C248-48D1-4E52-88C1-D450DC410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65938-92E1-4DA9-9C2E-B4D86C04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E350-B423-4CCF-ACE4-B1EFA266EDC1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E4995-9D14-48BE-A096-83CD6D3D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2C2C50-40C4-4348-892A-ACE1F53E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BC11-1643-4AE3-A0F0-EED4B604E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53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76698-453F-433F-AD08-025EF44E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B9E1B5-9D37-4AA2-84A1-BA9CB4AC6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0F1D91-C425-450C-BEF3-4D48398E6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7F0A3A-457E-40A4-A791-74173D7C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E350-B423-4CCF-ACE4-B1EFA266EDC1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8B0A78-9940-4CB5-93DE-41669B26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D385A-3B31-4D41-91E4-EC435ADB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BC11-1643-4AE3-A0F0-EED4B604E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23B6C-289C-4C6C-8F1B-08EB3449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C7F15-109B-4595-9EB9-3F327036D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416A4-F303-45AA-971E-5E598F78B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E350-B423-4CCF-ACE4-B1EFA266EDC1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FBD2A-69A6-41C7-8C4E-F645D12C9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E43EF-094C-43B3-B0E0-D4E9B163D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BBC11-1643-4AE3-A0F0-EED4B604E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31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FD4E4-5AE6-4AF7-A484-2D70D54AA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276305" cy="2387600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latin typeface="Comic Sans MS" panose="030F0702030302020204" pitchFamily="66" charset="0"/>
              </a:rPr>
              <a:t>Mining MOOC Clickstreams:</a:t>
            </a:r>
            <a:r>
              <a:rPr lang="en-US" altLang="zh-CN" sz="4400" dirty="0">
                <a:latin typeface="Comic Sans MS" panose="030F0702030302020204" pitchFamily="66" charset="0"/>
              </a:rPr>
              <a:t> </a:t>
            </a:r>
            <a:br>
              <a:rPr lang="en-US" altLang="zh-CN" sz="4400" dirty="0">
                <a:latin typeface="Comic Sans MS" panose="030F0702030302020204" pitchFamily="66" charset="0"/>
              </a:rPr>
            </a:br>
            <a:r>
              <a:rPr lang="en-US" altLang="zh-CN" sz="4000" dirty="0">
                <a:latin typeface="Comic Sans MS" panose="030F0702030302020204" pitchFamily="66" charset="0"/>
              </a:rPr>
              <a:t>On the Relationship Between</a:t>
            </a:r>
            <a:br>
              <a:rPr lang="en-US" altLang="zh-CN" sz="4000" dirty="0">
                <a:latin typeface="Comic Sans MS" panose="030F0702030302020204" pitchFamily="66" charset="0"/>
              </a:rPr>
            </a:br>
            <a:r>
              <a:rPr lang="en-US" altLang="zh-CN" sz="4000" dirty="0">
                <a:latin typeface="Comic Sans MS" panose="030F0702030302020204" pitchFamily="66" charset="0"/>
              </a:rPr>
              <a:t>Learner Behavior and Performance</a:t>
            </a:r>
            <a:endParaRPr lang="zh-CN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CFAC48-C8FB-4713-96D6-DC60946ED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KDD 2015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MOOC</a:t>
            </a:r>
            <a:r>
              <a:rPr lang="zh-CN" altLang="en-US" dirty="0"/>
              <a:t>点击流，挖掘学习者行为和表现的关系</a:t>
            </a:r>
          </a:p>
        </p:txBody>
      </p:sp>
    </p:spTree>
    <p:extLst>
      <p:ext uri="{BB962C8B-B14F-4D97-AF65-F5344CB8AC3E}">
        <p14:creationId xmlns:p14="http://schemas.microsoft.com/office/powerpoint/2010/main" val="157352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数据处理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5519"/>
                <a:ext cx="10515600" cy="4591444"/>
              </a:xfrm>
            </p:spPr>
            <p:txBody>
              <a:bodyPr/>
              <a:lstStyle/>
              <a:p>
                <a:r>
                  <a:rPr lang="zh-CN" altLang="en-US" dirty="0" smtClean="0"/>
                  <a:t>去</a:t>
                </a:r>
                <a:r>
                  <a:rPr lang="zh-CN" altLang="en-US" dirty="0"/>
                  <a:t>噪</a:t>
                </a:r>
                <a:endParaRPr lang="en-US" altLang="zh-CN" dirty="0"/>
              </a:p>
              <a:p>
                <a:r>
                  <a:rPr lang="zh-CN" altLang="en-US" dirty="0"/>
                  <a:t>将状态持续时间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和观看视频时长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离散化：利用四分位数。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5519"/>
                <a:ext cx="10515600" cy="4591444"/>
              </a:xfrm>
              <a:blipFill>
                <a:blip r:embed="rId2"/>
                <a:stretch>
                  <a:fillRect l="-1043" t="-2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6115595-F4F6-4EBC-87B9-0A517FD59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3" y="2775028"/>
            <a:ext cx="8283658" cy="37036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286613" y="3095538"/>
                <a:ext cx="2399251" cy="224574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例子：</a:t>
                </a:r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Sb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altLang="zh-CN" sz="2400" b="0" dirty="0" smtClean="0"/>
              </a:p>
              <a:p>
                <a:endParaRPr lang="en-US" altLang="zh-CN" sz="2400" dirty="0"/>
              </a:p>
              <a:p>
                <a:r>
                  <a:rPr lang="en-US" altLang="zh-CN" sz="2400" b="0" dirty="0" smtClean="0"/>
                  <a:t>It would be mapped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sz="2400" b="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613" y="3095538"/>
                <a:ext cx="2399251" cy="2245743"/>
              </a:xfrm>
              <a:prstGeom prst="rect">
                <a:avLst/>
              </a:prstGeom>
              <a:blipFill>
                <a:blip r:embed="rId4"/>
                <a:stretch>
                  <a:fillRect l="-3535" t="-16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0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DBFDE-49E8-4ED3-AF70-B6A91389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基于</a:t>
            </a:r>
            <a:r>
              <a:rPr lang="zh-CN" altLang="en-US" b="1" dirty="0" smtClean="0"/>
              <a:t>事件</a:t>
            </a:r>
            <a:r>
              <a:rPr lang="zh-CN" altLang="en-US" b="1" dirty="0"/>
              <a:t>类型的序列表示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1DCA50-3C35-422D-86D2-B3820F744B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2106" y="1825625"/>
                <a:ext cx="1109535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𝑅𝑑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对于每一个</a:t>
                </a:r>
                <a:r>
                  <a:rPr lang="en-US" altLang="zh-CN" dirty="0"/>
                  <a:t>UV pair</a:t>
                </a:r>
                <a:r>
                  <a:rPr lang="zh-CN" altLang="en-US" dirty="0"/>
                  <a:t>，将点击流的记录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编码</m:t>
                    </m:r>
                  </m:oMath>
                </a14:m>
                <a:r>
                  <a:rPr lang="zh-CN" altLang="en-US" dirty="0"/>
                  <a:t>为</a:t>
                </a:r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1DCA50-3C35-422D-86D2-B3820F744B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106" y="1825625"/>
                <a:ext cx="11095350" cy="4351338"/>
              </a:xfrm>
              <a:blipFill>
                <a:blip r:embed="rId2"/>
                <a:stretch>
                  <a:fillRect l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2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9AD50-B380-435E-9669-56C18C10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提取频繁出现的子序列</a:t>
            </a:r>
            <a:r>
              <a:rPr lang="en-US" altLang="zh-CN" b="1" dirty="0" smtClean="0"/>
              <a:t>motif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12FE6-8869-44F8-9EB7-EAA08767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816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 smtClean="0"/>
              <a:t>Motif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较短的，具有特定功能的子序列。（</a:t>
            </a:r>
            <a:r>
              <a:rPr lang="en-US" altLang="zh-CN" dirty="0" err="1" smtClean="0"/>
              <a:t>e.g</a:t>
            </a:r>
            <a:r>
              <a:rPr lang="en-US" altLang="zh-CN" dirty="0" smtClean="0"/>
              <a:t>: DNA</a:t>
            </a:r>
            <a:r>
              <a:rPr lang="zh-CN" altLang="en-US" dirty="0" smtClean="0"/>
              <a:t>序列中的转录因子结合点）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b="1" dirty="0"/>
              <a:t>工具：</a:t>
            </a:r>
            <a:r>
              <a:rPr lang="en-US" altLang="zh-CN" dirty="0"/>
              <a:t>MEME Suite</a:t>
            </a:r>
            <a:r>
              <a:rPr lang="zh-CN" altLang="en-US" dirty="0"/>
              <a:t>软件包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MEME</a:t>
            </a:r>
            <a:r>
              <a:rPr lang="zh-CN" altLang="en-US" dirty="0"/>
              <a:t>广泛用于生物信息学中，用于核苷酸、氨基酸序列的</a:t>
            </a:r>
            <a:r>
              <a:rPr lang="en-US" altLang="zh-CN" dirty="0"/>
              <a:t>motif</a:t>
            </a:r>
            <a:r>
              <a:rPr lang="zh-CN" altLang="en-US" dirty="0"/>
              <a:t>识别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本文中，</a:t>
            </a:r>
            <a:r>
              <a:rPr lang="en-US" altLang="zh-CN" dirty="0" smtClean="0"/>
              <a:t>motif</a:t>
            </a:r>
            <a:r>
              <a:rPr lang="zh-CN" altLang="en-US" dirty="0" smtClean="0"/>
              <a:t>是指学生</a:t>
            </a:r>
            <a:r>
              <a:rPr lang="zh-CN" altLang="en-US" dirty="0"/>
              <a:t>行为中频繁出现的事件子序列。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sz="1200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0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38200" y="1769090"/>
                <a:ext cx="10081452" cy="4666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事件 </a:t>
                </a:r>
                <a:r>
                  <a:rPr lang="en-US" altLang="zh-CN" sz="2800" dirty="0"/>
                  <a:t>j </a:t>
                </a:r>
                <a:r>
                  <a:rPr lang="zh-CN" altLang="en-US" sz="2800" dirty="0"/>
                  <a:t>在位置 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上出现的概率记为：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800" b="0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endParaRPr lang="en-US" altLang="zh-CN" sz="2800" dirty="0"/>
              </a:p>
              <a:p>
                <a:pPr marL="228600" indent="-228600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800" b="0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sz="2800" b="0">
                        <a:latin typeface="Cambria Math" panose="02040503050406030204" pitchFamily="18" charset="0"/>
                      </a:rPr>
                      <m:t>≥0.25</m:t>
                    </m:r>
                    <m:r>
                      <a:rPr lang="zh-CN" altLang="en-US" sz="2800" b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/>
                  <a:t>则保留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位置上的事件</a:t>
                </a:r>
                <a:r>
                  <a:rPr lang="en-US" altLang="zh-CN" sz="2800" dirty="0"/>
                  <a:t>j</a:t>
                </a:r>
                <a:r>
                  <a:rPr lang="zh-CN" altLang="en-US" sz="2800" dirty="0"/>
                  <a:t>。用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 sz="2800" b="0">
                        <a:latin typeface="Cambria Math" panose="02040503050406030204" pitchFamily="18" charset="0"/>
                      </a:rPr>
                      <m:t>表示位置</m:t>
                    </m:r>
                    <m:r>
                      <m:rPr>
                        <m:sty m:val="p"/>
                      </m:rPr>
                      <a:rPr lang="en-US" altLang="zh-CN" sz="2800" b="0">
                        <a:latin typeface="Cambria Math" panose="02040503050406030204" pitchFamily="18" charset="0"/>
                      </a:rPr>
                      <m:t>i</m:t>
                    </m:r>
                    <m:r>
                      <a:rPr lang="zh-CN" altLang="en-US" sz="2800" b="0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2800" dirty="0"/>
                  <a:t>的事件数。</a:t>
                </a:r>
                <a:endParaRPr lang="en-US" altLang="zh-CN" sz="2800" dirty="0"/>
              </a:p>
              <a:p>
                <a:pPr marL="228600" indent="-228600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例子：一个序列被表示为（长度为</a:t>
                </a:r>
                <a:r>
                  <a:rPr lang="en-US" altLang="zh-CN" sz="2800" dirty="0"/>
                  <a:t>4</a:t>
                </a:r>
                <a:r>
                  <a:rPr lang="zh-CN" altLang="en-US" sz="2800" dirty="0"/>
                  <a:t>）：</a:t>
                </a:r>
                <a:endParaRPr lang="en-US" altLang="zh-CN" sz="2800" dirty="0"/>
              </a:p>
              <a:p>
                <a:pPr marL="228600" indent="-228600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                        [Pl1 Pl3] Pa1 * [Sf1 Sf2 Sf4</a:t>
                </a:r>
                <a:r>
                  <a:rPr lang="en-US" altLang="zh-CN" sz="2800" dirty="0" smtClean="0"/>
                  <a:t>]</a:t>
                </a:r>
              </a:p>
              <a:p>
                <a:pPr marL="228600" indent="-228600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altLang="zh-CN" sz="2800" dirty="0"/>
              </a:p>
              <a:p>
                <a:pPr marL="228600" indent="-228600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经过提取，分别在</a:t>
                </a:r>
                <a:r>
                  <a:rPr lang="en-US" altLang="zh-CN" sz="2800" dirty="0"/>
                  <a:t>’FMB’</a:t>
                </a:r>
                <a:r>
                  <a:rPr lang="zh-CN" altLang="en-US" sz="2800" dirty="0"/>
                  <a:t>和</a:t>
                </a:r>
                <a:r>
                  <a:rPr lang="en-US" altLang="zh-CN" sz="2800" dirty="0"/>
                  <a:t>’NI’</a:t>
                </a:r>
                <a:r>
                  <a:rPr lang="zh-CN" altLang="en-US" sz="2800" dirty="0"/>
                  <a:t>课程中获得了</a:t>
                </a:r>
                <a:r>
                  <a:rPr lang="en-US" altLang="zh-CN" sz="2800" b="1" dirty="0"/>
                  <a:t>87</a:t>
                </a:r>
                <a:r>
                  <a:rPr lang="zh-CN" altLang="en-US" sz="2800" b="1" dirty="0"/>
                  <a:t>个</a:t>
                </a:r>
                <a:r>
                  <a:rPr lang="zh-CN" altLang="en-US" sz="2800" dirty="0"/>
                  <a:t>和</a:t>
                </a:r>
                <a:r>
                  <a:rPr lang="en-US" altLang="zh-CN" sz="2800" b="1" dirty="0"/>
                  <a:t>123</a:t>
                </a:r>
                <a:r>
                  <a:rPr lang="zh-CN" altLang="en-US" sz="2800" b="1" dirty="0"/>
                  <a:t>个</a:t>
                </a:r>
                <a:r>
                  <a:rPr lang="en-US" altLang="zh-CN" sz="2800" dirty="0"/>
                  <a:t>motifs.</a:t>
                </a:r>
              </a:p>
              <a:p>
                <a:pPr marL="228600" indent="-228600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altLang="zh-CN" sz="2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9090"/>
                <a:ext cx="10081452" cy="4666406"/>
              </a:xfrm>
              <a:prstGeom prst="rect">
                <a:avLst/>
              </a:prstGeom>
              <a:blipFill>
                <a:blip r:embed="rId2"/>
                <a:stretch>
                  <a:fillRect l="-1089" t="-1305" r="-20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37C9AD50-B380-435E-9669-56C18C10B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/>
              <a:t>提取频繁出现的子序列</a:t>
            </a:r>
            <a:r>
              <a:rPr lang="en-US" altLang="zh-CN" b="1" dirty="0" smtClean="0"/>
              <a:t>motif</a:t>
            </a:r>
            <a:endParaRPr lang="zh-CN" altLang="en-US" b="1" dirty="0"/>
          </a:p>
        </p:txBody>
      </p:sp>
      <p:pic>
        <p:nvPicPr>
          <p:cNvPr id="7" name="Picture 2" descr="https://upload-images.jianshu.io/upload_images/2013053-385c29424cd41a32..png?imageMogr2/auto-orient/">
            <a:extLst>
              <a:ext uri="{FF2B5EF4-FFF2-40B4-BE49-F238E27FC236}">
                <a16:creationId xmlns:a16="http://schemas.microsoft.com/office/drawing/2014/main" id="{CBB39A9F-0DD2-41DF-A86C-78DA76A1E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65" y="123040"/>
            <a:ext cx="9055181" cy="661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50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BE35C-CF23-480A-9832-BB096159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9"/>
            <a:ext cx="10515600" cy="1171443"/>
          </a:xfrm>
        </p:spPr>
        <p:txBody>
          <a:bodyPr/>
          <a:lstStyle/>
          <a:p>
            <a:r>
              <a:rPr lang="zh-CN" altLang="en-US" b="1" dirty="0"/>
              <a:t>显著性检验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EEF26D-73BC-41CC-BB54-1AF0402FA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77971"/>
                <a:ext cx="10515600" cy="4498992"/>
              </a:xfrm>
            </p:spPr>
            <p:txBody>
              <a:bodyPr/>
              <a:lstStyle/>
              <a:p>
                <a:r>
                  <a:rPr lang="zh-CN" altLang="en-US" dirty="0"/>
                  <a:t>对于每一个</a:t>
                </a:r>
                <a:r>
                  <a:rPr lang="en-US" altLang="zh-CN" dirty="0"/>
                  <a:t>motif</a:t>
                </a:r>
                <a:r>
                  <a:rPr lang="zh-CN" altLang="en-US" dirty="0"/>
                  <a:t>，定义</a:t>
                </a:r>
                <a:r>
                  <a:rPr lang="en-US" altLang="zh-CN" dirty="0"/>
                  <a:t>FS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Fraction of Sequences</a:t>
                </a:r>
                <a:r>
                  <a:rPr lang="zh-CN" altLang="en-US" dirty="0"/>
                  <a:t>）</a:t>
                </a:r>
                <a:r>
                  <a:rPr lang="zh-CN" altLang="en-US" dirty="0" smtClean="0"/>
                  <a:t>为它在事件</a:t>
                </a:r>
                <a:r>
                  <a:rPr lang="zh-CN" altLang="en-US" dirty="0"/>
                  <a:t>序列中出现的比例。</a:t>
                </a:r>
                <a:endParaRPr lang="en-US" altLang="zh-CN" dirty="0"/>
              </a:p>
              <a:p>
                <a:r>
                  <a:rPr lang="zh-CN" altLang="en-US" dirty="0"/>
                  <a:t>同时也定义了</a:t>
                </a:r>
                <a:r>
                  <a:rPr lang="en-US" altLang="zh-CN" dirty="0"/>
                  <a:t>FS0</a:t>
                </a:r>
                <a:r>
                  <a:rPr lang="zh-CN" altLang="en-US" dirty="0"/>
                  <a:t>表示这个</a:t>
                </a:r>
                <a:r>
                  <a:rPr lang="en-US" altLang="zh-CN" dirty="0"/>
                  <a:t>motif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non-CFA</a:t>
                </a:r>
                <a:r>
                  <a:rPr lang="zh-CN" altLang="en-US" dirty="0"/>
                  <a:t>序列中出现的比例，</a:t>
                </a:r>
                <a:r>
                  <a:rPr lang="en-US" altLang="zh-CN" dirty="0"/>
                  <a:t>FS1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motif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CFA</a:t>
                </a:r>
                <a:r>
                  <a:rPr lang="zh-CN" altLang="en-US" dirty="0"/>
                  <a:t>序列中出现的比例。</a:t>
                </a:r>
                <a:endParaRPr lang="en-US" altLang="zh-CN" dirty="0"/>
              </a:p>
              <a:p>
                <a:r>
                  <a:rPr lang="zh-CN" altLang="en-US" dirty="0"/>
                  <a:t>显著性检验：零假设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CN" dirty="0"/>
                  <a:t>FS1 = FS0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如果</a:t>
                </a:r>
                <a:r>
                  <a:rPr lang="en-US" altLang="zh-CN" dirty="0"/>
                  <a:t>p-value</a:t>
                </a:r>
                <a:r>
                  <a:rPr lang="zh-CN" altLang="en-US" dirty="0"/>
                  <a:t>非常小（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r>
                  <a:rPr lang="zh-CN" altLang="en-US" dirty="0"/>
                  <a:t>），则拒绝零假设，认为这个</a:t>
                </a:r>
                <a:r>
                  <a:rPr lang="en-US" altLang="zh-CN" dirty="0"/>
                  <a:t>motif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non-CFA</a:t>
                </a:r>
                <a:r>
                  <a:rPr lang="zh-CN" altLang="en-US" dirty="0"/>
                  <a:t>序列和</a:t>
                </a:r>
                <a:r>
                  <a:rPr lang="en-US" altLang="zh-CN" dirty="0"/>
                  <a:t>CFA</a:t>
                </a:r>
                <a:r>
                  <a:rPr lang="zh-CN" altLang="en-US" dirty="0"/>
                  <a:t>序列中的比例有明显差异。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EEF26D-73BC-41CC-BB54-1AF0402FA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77971"/>
                <a:ext cx="10515600" cy="4498992"/>
              </a:xfrm>
              <a:blipFill>
                <a:blip r:embed="rId2"/>
                <a:stretch>
                  <a:fillRect l="-1043" t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71E85CB-14C1-4A87-BDF3-FBCF39E119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7" b="280"/>
          <a:stretch/>
        </p:blipFill>
        <p:spPr>
          <a:xfrm>
            <a:off x="295564" y="356211"/>
            <a:ext cx="11748654" cy="614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30D5C-CD98-4896-89A6-99364644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412" y="1861052"/>
            <a:ext cx="8506436" cy="1113055"/>
          </a:xfrm>
        </p:spPr>
        <p:txBody>
          <a:bodyPr>
            <a:normAutofit fontScale="90000"/>
          </a:bodyPr>
          <a:lstStyle/>
          <a:p>
            <a:r>
              <a:rPr lang="en-US" altLang="zh-CN" sz="4800" b="1" dirty="0"/>
              <a:t>Part1</a:t>
            </a:r>
            <a:r>
              <a:rPr lang="zh-CN" altLang="en-US" sz="4800" b="1" dirty="0"/>
              <a:t>：基于事件序列的点击流表示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87CC5F5-E68E-4C2D-812E-6507ECD132AC}"/>
              </a:ext>
            </a:extLst>
          </p:cNvPr>
          <p:cNvSpPr txBox="1">
            <a:spLocks/>
          </p:cNvSpPr>
          <p:nvPr/>
        </p:nvSpPr>
        <p:spPr>
          <a:xfrm>
            <a:off x="1820412" y="3426616"/>
            <a:ext cx="8506436" cy="1113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/>
              <a:t>Part1</a:t>
            </a:r>
            <a:r>
              <a:rPr lang="zh-CN" altLang="en-US" sz="4800" b="1" dirty="0"/>
              <a:t>：</a:t>
            </a:r>
            <a:r>
              <a:rPr lang="zh-CN" altLang="en-US" sz="4800" b="1" dirty="0" smtClean="0"/>
              <a:t>基于</a:t>
            </a:r>
            <a:r>
              <a:rPr lang="zh-CN" altLang="en-US" sz="4800" b="1" dirty="0"/>
              <a:t>位置</a:t>
            </a:r>
            <a:r>
              <a:rPr lang="zh-CN" altLang="en-US" sz="4800" b="1" dirty="0" smtClean="0"/>
              <a:t>序列</a:t>
            </a:r>
            <a:r>
              <a:rPr lang="zh-CN" altLang="en-US" sz="4800" b="1" dirty="0"/>
              <a:t>的点击流表示</a:t>
            </a:r>
          </a:p>
        </p:txBody>
      </p:sp>
    </p:spTree>
    <p:extLst>
      <p:ext uri="{BB962C8B-B14F-4D97-AF65-F5344CB8AC3E}">
        <p14:creationId xmlns:p14="http://schemas.microsoft.com/office/powerpoint/2010/main" val="188629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ADCAB-5D2A-475E-A06A-011DA9A3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基于访问位置对行为建模的特征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7114FE3-4CAE-475A-910E-75BE386D68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2027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Positions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视频</a:t>
                </a:r>
                <a:r>
                  <a:rPr lang="zh-CN" altLang="en-US" dirty="0" smtClean="0"/>
                  <a:t>中每个位置的访问频率</a:t>
                </a: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希望通过这个特征，对</a:t>
                </a:r>
                <a:r>
                  <a:rPr lang="en-US" altLang="zh-CN" dirty="0"/>
                  <a:t>CFA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non-CFA</a:t>
                </a:r>
                <a:r>
                  <a:rPr lang="zh-CN" altLang="en-US" dirty="0"/>
                  <a:t>分类（因为视频中某些部分对回答问题是关键的）。</a:t>
                </a: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举例：</a:t>
                </a:r>
                <a:r>
                  <a:rPr lang="en-US" altLang="zh-CN" dirty="0" smtClean="0"/>
                  <a:t>reflecting, revising, skimming</a:t>
                </a:r>
              </a:p>
              <a:p>
                <a:r>
                  <a:rPr lang="en-US" altLang="zh-CN" b="1" dirty="0" smtClean="0"/>
                  <a:t>Transitions</a:t>
                </a:r>
                <a:endParaRPr lang="en-US" altLang="zh-CN" b="1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访问位置之间的</a:t>
                </a:r>
                <a:r>
                  <a:rPr lang="zh-CN" altLang="en-US" dirty="0"/>
                  <a:t>状态</a:t>
                </a:r>
                <a:r>
                  <a:rPr lang="zh-CN" altLang="en-US" dirty="0" smtClean="0"/>
                  <a:t>转换频率</a:t>
                </a: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对于访问区间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，计算其中发生事件的次数。次数受到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的影响。</a:t>
                </a:r>
                <a:endParaRPr lang="en-US" altLang="zh-CN" dirty="0" smtClean="0"/>
              </a:p>
              <a:p>
                <a:r>
                  <a:rPr lang="en-US" altLang="zh-CN" b="1" dirty="0" smtClean="0"/>
                  <a:t>Time spent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两个事件转换之间的间隔</a:t>
                </a:r>
                <a:r>
                  <a:rPr lang="zh-CN" altLang="en-US" dirty="0"/>
                  <a:t>时间</a:t>
                </a: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7114FE3-4CAE-475A-910E-75BE386D6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20272"/>
              </a:xfrm>
              <a:blipFill>
                <a:blip r:embed="rId2"/>
                <a:stretch>
                  <a:fillRect l="-1043" t="-2276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3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67BCF-1617-47CE-9FFC-BCCB264E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566"/>
          </a:xfrm>
        </p:spPr>
        <p:txBody>
          <a:bodyPr/>
          <a:lstStyle/>
          <a:p>
            <a:r>
              <a:rPr lang="zh-CN" altLang="en-US" b="1" dirty="0"/>
              <a:t>位置序列建模</a:t>
            </a:r>
            <a:r>
              <a:rPr lang="en-US" altLang="zh-CN" b="1" dirty="0"/>
              <a:t>——</a:t>
            </a:r>
            <a:r>
              <a:rPr lang="zh-CN" altLang="en-US" b="1" dirty="0"/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B2EA2B-0273-4DF3-870E-68B77A8E0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7055"/>
                <a:ext cx="10515600" cy="468990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表示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一个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课程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中所有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的视频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其中一个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视频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表示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所有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用户</m:t>
                    </m:r>
                  </m:oMath>
                </a14:m>
                <a:r>
                  <a:rPr lang="zh-CN" altLang="en-US" dirty="0"/>
                  <a:t>。</a:t>
                </a:r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表示存在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𝑝𝑎𝑖𝑟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用户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（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即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上过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课程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用户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表示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是否第一次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就答对了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问题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表示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𝐶𝐹𝐴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b="0" dirty="0">
                    <a:ea typeface="Cambria Math" panose="02040503050406030204" pitchFamily="18" charset="0"/>
                  </a:rPr>
                  <a:t>有测试成绩的</a:t>
                </a:r>
                <a:r>
                  <a:rPr lang="zh-CN" altLang="en-US" b="0" dirty="0" smtClean="0">
                    <a:ea typeface="Cambria Math" panose="02040503050406030204" pitchFamily="18" charset="0"/>
                  </a:rPr>
                  <a:t>用户</a:t>
                </a:r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>
                    <a:ea typeface="Cambria Math" panose="02040503050406030204" pitchFamily="18" charset="0"/>
                  </a:rPr>
                  <a:t>将数据划分为</a:t>
                </a:r>
                <a:r>
                  <a:rPr lang="zh-CN" altLang="en-US" dirty="0" smtClean="0">
                    <a:ea typeface="Cambria Math" panose="02040503050406030204" pitchFamily="18" charset="0"/>
                  </a:rPr>
                  <a:t>测试集和</a:t>
                </a:r>
                <a:r>
                  <a:rPr lang="zh-CN" altLang="en-US" dirty="0">
                    <a:ea typeface="Cambria Math" panose="02040503050406030204" pitchFamily="18" charset="0"/>
                  </a:rPr>
                  <a:t>训练集：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和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表示视频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长度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>
                    <a:ea typeface="Cambria Math" panose="02040503050406030204" pitchFamily="18" charset="0"/>
                  </a:rPr>
                  <a:t>将视频分段，每一段的长度为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所以一个视频可以分为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段</m:t>
                    </m:r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。</a:t>
                </a:r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B2EA2B-0273-4DF3-870E-68B77A8E0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7055"/>
                <a:ext cx="10515600" cy="4689908"/>
              </a:xfrm>
              <a:blipFill>
                <a:blip r:embed="rId2"/>
                <a:stretch>
                  <a:fillRect l="-1043" t="-2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7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B8F8E-4669-44D7-915E-03311418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访问位置</a:t>
            </a:r>
            <a:r>
              <a:rPr lang="zh-CN" altLang="en-US" b="1" dirty="0" smtClean="0"/>
              <a:t>记录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6076C43F-4F68-4723-B1D7-E3085BE798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6076C43F-4F68-4723-B1D7-E3085BE79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24" y="2892900"/>
            <a:ext cx="11639152" cy="27231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24" y="1690688"/>
            <a:ext cx="11639152" cy="47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1714A-A89D-416F-B708-BBB8AF82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研究思路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1019C-4C92-4C03-B5E4-474AFFC41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MOOC</a:t>
            </a:r>
            <a:r>
              <a:rPr lang="zh-CN" altLang="en-US" b="1" dirty="0"/>
              <a:t>学习存在的问题：</a:t>
            </a:r>
            <a:r>
              <a:rPr lang="zh-CN" altLang="en-US" dirty="0"/>
              <a:t>学生流失率高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目前研究的不足：</a:t>
            </a:r>
            <a:r>
              <a:rPr lang="zh-CN" altLang="en-US" dirty="0"/>
              <a:t>主要关注于事件序列</a:t>
            </a:r>
            <a:r>
              <a:rPr lang="en-US" altLang="zh-CN" dirty="0"/>
              <a:t>(play, pause, skip, etc.)</a:t>
            </a:r>
            <a:r>
              <a:rPr lang="zh-CN" altLang="en-US" dirty="0"/>
              <a:t>，没有关注各个事件持续的事件和学生观看视频的位置。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本文研究内容：</a:t>
            </a:r>
            <a:r>
              <a:rPr lang="zh-CN" altLang="en-US" dirty="0"/>
              <a:t>发现学习者反复出现的行为；获取行为和表现的关系（判断哪些行为是有效学习的信号）</a:t>
            </a:r>
          </a:p>
        </p:txBody>
      </p:sp>
    </p:spTree>
    <p:extLst>
      <p:ext uri="{BB962C8B-B14F-4D97-AF65-F5344CB8AC3E}">
        <p14:creationId xmlns:p14="http://schemas.microsoft.com/office/powerpoint/2010/main" val="15763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AE81B-FA3F-484C-B9FB-F11EF9E1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/>
              <a:t>position</a:t>
            </a:r>
            <a:r>
              <a:rPr lang="zh-CN" altLang="en-US" b="1" dirty="0"/>
              <a:t>的建模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712C13-9EED-405C-8C25-5B968CA1D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在位置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上的访问频率的概率分布。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 algn="ctr">
                  <a:buNone/>
                </a:pPr>
                <a:endParaRPr lang="en-US" altLang="zh-CN" sz="1000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训练集</m:t>
                    </m:r>
                  </m:oMath>
                </a14:m>
                <a:r>
                  <a:rPr lang="zh-CN" altLang="en-US" dirty="0"/>
                  <a:t>序列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zh-CN" altLang="en-US" dirty="0"/>
                  <a:t>中出现的次数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712C13-9EED-405C-8C25-5B968CA1D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9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8FCE7-1B2A-45D2-93C8-B124638C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/>
              <a:t>position</a:t>
            </a:r>
            <a:r>
              <a:rPr lang="zh-CN" altLang="en-US" b="1" dirty="0"/>
              <a:t>的建模</a:t>
            </a:r>
            <a:r>
              <a:rPr lang="en-US" altLang="zh-CN" sz="3600" dirty="0"/>
              <a:t>Discrete Time Positions (DP)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43C80-E273-47DA-83F4-57746CD551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344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我们需要对该用户是否能</a:t>
                </a:r>
                <a:r>
                  <a:rPr lang="en-US" altLang="zh-CN" dirty="0"/>
                  <a:t>CFA</a:t>
                </a:r>
                <a:r>
                  <a:rPr lang="zh-CN" altLang="en-US" dirty="0"/>
                  <a:t>进行预测。</a:t>
                </a:r>
                <a:endParaRPr lang="en-US" altLang="zh-CN" dirty="0"/>
              </a:p>
              <a:p>
                <a:r>
                  <a:rPr lang="zh-CN" altLang="en-US" dirty="0"/>
                  <a:t>首先，分别计算在视频</a:t>
                </a:r>
                <a:r>
                  <a:rPr lang="en-US" altLang="zh-CN" dirty="0"/>
                  <a:t> v </a:t>
                </a:r>
                <a:r>
                  <a:rPr lang="zh-CN" altLang="en-US" dirty="0"/>
                  <a:t>中，访问位置的序列</a:t>
                </a:r>
                <a:r>
                  <a:rPr lang="en-US" altLang="zh-CN" b="1" dirty="0"/>
                  <a:t>p</a:t>
                </a:r>
                <a:r>
                  <a:rPr lang="zh-CN" altLang="en-US" dirty="0"/>
                  <a:t>属于</a:t>
                </a:r>
                <a:r>
                  <a:rPr lang="en-US" altLang="zh-CN" dirty="0"/>
                  <a:t>c=1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c=0</a:t>
                </a:r>
                <a:r>
                  <a:rPr lang="zh-CN" altLang="en-US" dirty="0"/>
                  <a:t>的似然。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其中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利用后验概率最大化（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）的决策准则，预测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43C80-E273-47DA-83F4-57746CD551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344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500" y="4691757"/>
            <a:ext cx="9949000" cy="184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7A5B6-B2BA-4BF8-A50B-BD21A3C7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/>
              <a:t>Transition</a:t>
            </a:r>
            <a:r>
              <a:rPr lang="zh-CN" altLang="en-US" b="1" dirty="0"/>
              <a:t>的建模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随着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的改变，每种事件发生的频率也会改变。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跳转位置的定义：</a:t>
                </a: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Backward(k=1):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 …,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Repeat(k=2):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Direct(k=3):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Forward(k=3):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+2, …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28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D6079-5532-45D1-9A33-C04C9871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Discrete Time Transitions (DT)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AABFB1-9578-4DFE-B630-41064342E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8388"/>
                <a:ext cx="10515600" cy="53596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定义状态转移矩阵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,4</m:t>
                        </m:r>
                      </m:sup>
                    </m:sSup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表示当前位置是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 ，下一个位置为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的概率</a:t>
                </a:r>
                <a:r>
                  <a:rPr lang="zh-CN" altLang="en-US" dirty="0" smtClean="0">
                    <a:ea typeface="Cambria Math" panose="02040503050406030204" pitchFamily="18" charset="0"/>
                  </a:rPr>
                  <a:t>。</a:t>
                </a:r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/>
                  <a:t>其中，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包含的事件数量。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12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zh-CN" altLang="en-US" dirty="0"/>
                  <a:t>，对应位置序列 </a:t>
                </a:r>
                <a:r>
                  <a:rPr lang="en-US" altLang="zh-CN" b="1" dirty="0"/>
                  <a:t>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的似然函数为：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AABFB1-9578-4DFE-B630-41064342E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8388"/>
                <a:ext cx="10515600" cy="5359612"/>
              </a:xfrm>
              <a:blipFill>
                <a:blip r:embed="rId2"/>
                <a:stretch>
                  <a:fillRect l="-1217" t="-1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66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D6079-5532-45D1-9A33-C04C9871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Continuous Time Transitions (DT)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AABFB1-9578-4DFE-B630-41064342E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0744"/>
                <a:ext cx="10515600" cy="498725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考虑在位置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上的停留时间</a:t>
                </a:r>
                <a:endParaRPr lang="en-US" altLang="zh-CN" dirty="0"/>
              </a:p>
              <a:p>
                <a:r>
                  <a:rPr lang="zh-CN" altLang="en-US" dirty="0"/>
                  <a:t>定义转移率矩阵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,4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AABFB1-9578-4DFE-B630-41064342E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0744"/>
                <a:ext cx="10515600" cy="4987255"/>
              </a:xfrm>
              <a:blipFill>
                <a:blip r:embed="rId2"/>
                <a:stretch>
                  <a:fillRect l="-1043" t="-2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89" y="0"/>
            <a:ext cx="8867862" cy="684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2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7A5B6-B2BA-4BF8-A50B-BD21A3C7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参数确定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模型中的参数：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10" y="2828759"/>
            <a:ext cx="10676190" cy="2104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61" y="0"/>
            <a:ext cx="11249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3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6EA0B-57BC-4DB6-A03A-8DC89677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性能评估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68790-07BA-4755-ACFB-5D0B4C928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目标：</a:t>
                </a:r>
                <a:r>
                  <a:rPr lang="zh-CN" altLang="en-US" dirty="0" smtClean="0"/>
                  <a:t>加入</a:t>
                </a:r>
                <a:r>
                  <a:rPr lang="en-US" altLang="zh-CN" dirty="0"/>
                  <a:t>position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transition</a:t>
                </a:r>
                <a:r>
                  <a:rPr lang="zh-CN" altLang="en-US" dirty="0"/>
                  <a:t>的特征对于</a:t>
                </a:r>
                <a:r>
                  <a:rPr lang="en-US" altLang="zh-CN" dirty="0"/>
                  <a:t>CFA</a:t>
                </a:r>
                <a:r>
                  <a:rPr lang="zh-CN" altLang="en-US" dirty="0"/>
                  <a:t>预测有多大的作用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r>
                  <a:rPr lang="en-US" altLang="zh-CN" b="1" dirty="0" smtClean="0"/>
                  <a:t>Baseline: </a:t>
                </a:r>
                <a:r>
                  <a:rPr lang="en-US" altLang="zh-CN" dirty="0" smtClean="0"/>
                  <a:t>Skewed-Random </a:t>
                </a:r>
                <a:r>
                  <a:rPr lang="en-US" altLang="zh-CN" smtClean="0"/>
                  <a:t>(</a:t>
                </a:r>
                <a:r>
                  <a:rPr lang="en-US" altLang="zh-CN" smtClean="0"/>
                  <a:t>SKR)</a:t>
                </a:r>
              </a:p>
              <a:p>
                <a:r>
                  <a:rPr lang="en-US" altLang="zh-CN" b="1" smtClean="0"/>
                  <a:t>Metrics</a:t>
                </a:r>
                <a:r>
                  <a:rPr lang="en-US" altLang="zh-CN" b="1" dirty="0"/>
                  <a:t>: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800" b="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𝑝𝑟𝑒𝑐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𝑟𝑒𝑐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𝑝𝑟𝑒𝑐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𝑟𝑒𝑐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b="0" dirty="0" smtClean="0"/>
              </a:p>
              <a:p>
                <a:pPr marL="228600" lvl="1">
                  <a:spcBef>
                    <a:spcPts val="1000"/>
                  </a:spcBef>
                </a:pPr>
                <a:endParaRPr lang="en-US" altLang="zh-CN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68790-07BA-4755-ACFB-5D0B4C928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1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56D78-5AA5-42D8-A0C9-5D2ADD73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B2879-2F42-4030-996D-B4D6E685C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44CCAB-039D-4793-9B53-E4E130897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9" y="216891"/>
            <a:ext cx="11149026" cy="64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5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C1E26FE-A744-491B-BA47-F501AB731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9" y="357874"/>
            <a:ext cx="10859441" cy="61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优缺点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优点：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使用点击流信息，考虑事件持续时间、视频播放时长、</a:t>
            </a:r>
            <a:r>
              <a:rPr lang="zh-CN" altLang="zh-CN" dirty="0"/>
              <a:t>每个位置的访问频率</a:t>
            </a:r>
            <a:r>
              <a:rPr lang="en-US" altLang="zh-CN" dirty="0"/>
              <a:t>(DP)</a:t>
            </a:r>
            <a:r>
              <a:rPr lang="zh-CN" altLang="zh-CN" dirty="0"/>
              <a:t>，位置之间的转换频率</a:t>
            </a:r>
            <a:r>
              <a:rPr lang="en-US" altLang="zh-CN" dirty="0"/>
              <a:t>(DT</a:t>
            </a:r>
            <a:r>
              <a:rPr lang="en-US" altLang="zh-CN" dirty="0" smtClean="0"/>
              <a:t>)</a:t>
            </a:r>
            <a:r>
              <a:rPr lang="zh-CN" altLang="en-US" dirty="0" smtClean="0"/>
              <a:t>等特征，有效地获取了用户的行为。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获取了用户反复出现的行为序列，研究了行为对于表现的影响。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b="1" dirty="0"/>
              <a:t>缺点</a:t>
            </a:r>
            <a:r>
              <a:rPr lang="zh-CN" altLang="en-US" b="1" dirty="0" smtClean="0"/>
              <a:t>：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仅</a:t>
            </a:r>
            <a:r>
              <a:rPr lang="zh-CN" altLang="en-US" dirty="0"/>
              <a:t>考虑</a:t>
            </a:r>
            <a:r>
              <a:rPr lang="en-US" altLang="zh-CN" dirty="0"/>
              <a:t>CFA</a:t>
            </a:r>
            <a:r>
              <a:rPr lang="zh-CN" altLang="en-US" dirty="0"/>
              <a:t>和</a:t>
            </a:r>
            <a:r>
              <a:rPr lang="en-US" altLang="zh-CN" dirty="0"/>
              <a:t>non-CFA</a:t>
            </a:r>
            <a:r>
              <a:rPr lang="zh-CN" altLang="en-US" dirty="0"/>
              <a:t>提交数大于</a:t>
            </a:r>
            <a:r>
              <a:rPr lang="en-US" altLang="zh-CN" dirty="0"/>
              <a:t>100</a:t>
            </a:r>
            <a:r>
              <a:rPr lang="zh-CN" altLang="en-US" dirty="0"/>
              <a:t>个的</a:t>
            </a:r>
            <a:r>
              <a:rPr lang="zh-CN" altLang="en-US" dirty="0" smtClean="0"/>
              <a:t>视频，</a:t>
            </a:r>
            <a:r>
              <a:rPr lang="zh-CN" altLang="en-US" dirty="0"/>
              <a:t>可能越到后面的视频越少</a:t>
            </a:r>
            <a:r>
              <a:rPr lang="zh-CN" altLang="en-US" dirty="0" smtClean="0"/>
              <a:t>，怎样</a:t>
            </a:r>
            <a:r>
              <a:rPr lang="zh-CN" altLang="en-US" dirty="0"/>
              <a:t>保证视频访问位置对于</a:t>
            </a:r>
            <a:r>
              <a:rPr lang="en-US" altLang="zh-CN" dirty="0"/>
              <a:t>CFA</a:t>
            </a:r>
            <a:r>
              <a:rPr lang="zh-CN" altLang="en-US" dirty="0"/>
              <a:t>的影响分析是正确的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数据集只包括视频信息，学生在论坛中的参与度也可以作为行为数据。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只有</a:t>
            </a:r>
            <a:r>
              <a:rPr lang="en-US" altLang="zh-CN" dirty="0" smtClean="0"/>
              <a:t>CFA</a:t>
            </a:r>
            <a:r>
              <a:rPr lang="zh-CN" altLang="en-US" dirty="0" smtClean="0"/>
              <a:t>预测，可以</a:t>
            </a:r>
            <a:r>
              <a:rPr lang="zh-CN" altLang="zh-CN" dirty="0" smtClean="0"/>
              <a:t>生成</a:t>
            </a:r>
            <a:r>
              <a:rPr lang="zh-CN" altLang="zh-CN" dirty="0"/>
              <a:t>实时指导学习者行为的</a:t>
            </a:r>
            <a:r>
              <a:rPr lang="zh-CN" altLang="zh-CN" dirty="0" smtClean="0"/>
              <a:t>建议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endParaRPr lang="en-US" altLang="zh-CN" sz="2800" b="1" dirty="0" smtClean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altLang="zh-CN" sz="2800" b="1" dirty="0" smtClean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47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333CD-7FA2-4BC2-AF20-120BE1DE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8D35A-59EE-426A-83C1-3C8A2086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两个数据集：</a:t>
            </a:r>
            <a:r>
              <a:rPr lang="en-US" altLang="zh-CN" dirty="0"/>
              <a:t>Coursera</a:t>
            </a:r>
            <a:r>
              <a:rPr lang="zh-CN" altLang="en-US" dirty="0"/>
              <a:t>上的两门关于网络的课程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两个目标：</a:t>
            </a:r>
            <a:r>
              <a:rPr lang="en-US" altLang="zh-CN" dirty="0"/>
              <a:t>O1: </a:t>
            </a:r>
            <a:r>
              <a:rPr lang="zh-CN" altLang="en-US" dirty="0"/>
              <a:t>发现学习者反复出现的行为；</a:t>
            </a:r>
            <a:r>
              <a:rPr lang="en-US" altLang="zh-CN" dirty="0"/>
              <a:t>O2: </a:t>
            </a:r>
            <a:r>
              <a:rPr lang="zh-CN" altLang="en-US" dirty="0"/>
              <a:t>获取行为和表现的关系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两</a:t>
            </a:r>
            <a:r>
              <a:rPr lang="zh-CN" altLang="en-US" b="1" dirty="0" smtClean="0"/>
              <a:t>个表示点击流的框架：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E</a:t>
            </a:r>
            <a:r>
              <a:rPr lang="en-US" altLang="zh-CN" b="1" dirty="0" smtClean="0"/>
              <a:t>vent-based </a:t>
            </a:r>
            <a:r>
              <a:rPr lang="en-US" altLang="zh-CN" b="1" dirty="0"/>
              <a:t>representation </a:t>
            </a:r>
            <a:r>
              <a:rPr lang="zh-CN" altLang="en-US" b="1" dirty="0" smtClean="0"/>
              <a:t>：</a:t>
            </a:r>
            <a:r>
              <a:rPr lang="zh-CN" altLang="en-US" dirty="0"/>
              <a:t>基于事件</a:t>
            </a:r>
            <a:r>
              <a:rPr lang="zh-CN" altLang="en-US" dirty="0" smtClean="0"/>
              <a:t>的</a:t>
            </a:r>
            <a:r>
              <a:rPr lang="zh-CN" altLang="en-US" dirty="0"/>
              <a:t>序列</a:t>
            </a:r>
            <a:r>
              <a:rPr lang="zh-CN" altLang="en-US" dirty="0" smtClean="0"/>
              <a:t>来</a:t>
            </a:r>
            <a:r>
              <a:rPr lang="zh-CN" altLang="en-US" dirty="0"/>
              <a:t>表示点击流</a:t>
            </a:r>
            <a:r>
              <a:rPr lang="zh-CN" altLang="en-US" dirty="0" smtClean="0"/>
              <a:t>，获取</a:t>
            </a:r>
            <a:r>
              <a:rPr lang="zh-CN" altLang="en-US" dirty="0"/>
              <a:t>事件的类型和长度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Position-based representation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基于视频访问序列表示点击流，对用户表现</a:t>
            </a:r>
            <a:r>
              <a:rPr lang="zh-CN" altLang="en-US" dirty="0"/>
              <a:t>进行</a:t>
            </a:r>
            <a:r>
              <a:rPr lang="zh-CN" altLang="en-US" dirty="0" smtClean="0"/>
              <a:t>建模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7837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9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D524D-5107-44FD-9561-00CD477D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MOOC</a:t>
            </a:r>
            <a:r>
              <a:rPr lang="zh-CN" altLang="en-US" b="1" dirty="0"/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35737-7909-4BA5-9ADB-C224F0D85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7564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一个标准</a:t>
            </a:r>
            <a:r>
              <a:rPr lang="en-US" altLang="zh-CN" dirty="0"/>
              <a:t>MOOC</a:t>
            </a:r>
            <a:r>
              <a:rPr lang="zh-CN" altLang="en-US" dirty="0"/>
              <a:t>课程包含三种学习模式：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</a:t>
            </a:r>
            <a:r>
              <a:rPr lang="zh-CN" altLang="en-US" dirty="0"/>
              <a:t>视频，测试（视频小测试、家庭作业、考试），论坛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获取两类数据：观看视频的点击流；</a:t>
            </a:r>
            <a:r>
              <a:rPr lang="en-US" altLang="zh-CN" dirty="0" smtClean="0"/>
              <a:t>CFA(Correct on First Attempt)</a:t>
            </a:r>
            <a:r>
              <a:rPr lang="zh-CN" altLang="en-US" dirty="0" smtClean="0"/>
              <a:t>的结果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本文</a:t>
            </a:r>
            <a:r>
              <a:rPr lang="zh-CN" altLang="en-US" dirty="0"/>
              <a:t>使用的</a:t>
            </a:r>
            <a:r>
              <a:rPr lang="zh-CN" altLang="en-US" b="1" dirty="0"/>
              <a:t>数据集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/>
              <a:t> </a:t>
            </a:r>
            <a:r>
              <a:rPr lang="en-US" altLang="zh-CN" sz="2800" dirty="0"/>
              <a:t>Networks: Friends, Money, and Bytes(‘FMB’)         </a:t>
            </a:r>
            <a:r>
              <a:rPr lang="zh-CN" altLang="en-US" sz="2800" dirty="0"/>
              <a:t>        数学</a:t>
            </a:r>
            <a:r>
              <a:rPr lang="en-US" altLang="zh-CN" sz="2800" dirty="0"/>
              <a:t>        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 Networks Illustrated: Principles Without Calculus(‘NI’)   </a:t>
            </a:r>
            <a:r>
              <a:rPr lang="zh-CN" altLang="en-US" sz="2800" dirty="0"/>
              <a:t>图解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79FF24-5982-427E-9DF0-5A316E46F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5" y="1325477"/>
            <a:ext cx="11659610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1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30D5C-CD98-4896-89A6-99364644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168" y="1861052"/>
            <a:ext cx="8598434" cy="11130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b="1" dirty="0"/>
              <a:t>Part1</a:t>
            </a:r>
            <a:r>
              <a:rPr lang="zh-CN" altLang="en-US" sz="4800" b="1" dirty="0"/>
              <a:t>：基于</a:t>
            </a:r>
            <a:r>
              <a:rPr lang="zh-CN" altLang="en-US" sz="4800" b="1" dirty="0" smtClean="0"/>
              <a:t>事件序列的点击流表示</a:t>
            </a:r>
            <a:endParaRPr lang="zh-CN" altLang="en-US" sz="4800" b="1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87CC5F5-E68E-4C2D-812E-6507ECD132AC}"/>
              </a:ext>
            </a:extLst>
          </p:cNvPr>
          <p:cNvSpPr txBox="1">
            <a:spLocks/>
          </p:cNvSpPr>
          <p:nvPr/>
        </p:nvSpPr>
        <p:spPr>
          <a:xfrm>
            <a:off x="1921008" y="3426616"/>
            <a:ext cx="8598434" cy="1113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0" b="1" dirty="0"/>
              <a:t>Part2</a:t>
            </a:r>
            <a:r>
              <a:rPr lang="zh-CN" altLang="en-US" sz="4300" b="1" dirty="0"/>
              <a:t>：基于位置序列的点击流表示</a:t>
            </a:r>
          </a:p>
        </p:txBody>
      </p:sp>
    </p:spTree>
    <p:extLst>
      <p:ext uri="{BB962C8B-B14F-4D97-AF65-F5344CB8AC3E}">
        <p14:creationId xmlns:p14="http://schemas.microsoft.com/office/powerpoint/2010/main" val="19419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D3468-5C09-44BD-97E3-89B9F32A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/>
              <a:t>用户点击记录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686495-C39D-46D4-B759-1B2E5612F1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点击行为包括：</a:t>
                </a:r>
                <a:r>
                  <a:rPr lang="en-US" altLang="zh-CN" dirty="0"/>
                  <a:t>play,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pause, </a:t>
                </a:r>
                <a:r>
                  <a:rPr lang="en-US" altLang="zh-CN" dirty="0" err="1"/>
                  <a:t>ratechange</a:t>
                </a:r>
                <a:r>
                  <a:rPr lang="en-US" altLang="zh-CN" dirty="0"/>
                  <a:t>, skip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表示一个用户观看视频时，</a:t>
                </a:r>
                <a:r>
                  <a:rPr lang="zh-CN" altLang="en-US" dirty="0" smtClean="0"/>
                  <a:t>第 </a:t>
                </a:r>
                <a:r>
                  <a:rPr lang="en-US" altLang="zh-CN" b="1" dirty="0" err="1" smtClean="0"/>
                  <a:t>i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次</a:t>
                </a:r>
                <a:r>
                  <a:rPr lang="zh-CN" altLang="en-US" dirty="0"/>
                  <a:t>点击的</a:t>
                </a:r>
                <a:r>
                  <a:rPr lang="zh-CN" altLang="en-US" dirty="0" smtClean="0"/>
                  <a:t>记录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zh-CN" sz="16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点击</m:t>
                    </m:r>
                  </m:oMath>
                </a14:m>
                <a:r>
                  <a:rPr lang="zh-CN" altLang="en-US" dirty="0"/>
                  <a:t>类型，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点击</m:t>
                    </m:r>
                  </m:oMath>
                </a14:m>
                <a:r>
                  <a:rPr lang="zh-CN" altLang="en-US" dirty="0"/>
                  <a:t>发生的位置，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en-US" altLang="zh-CN" dirty="0"/>
                  <a:t>UNIX</a:t>
                </a:r>
                <a:r>
                  <a:rPr lang="zh-CN" altLang="en-US" dirty="0"/>
                  <a:t>时间戳，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视频</m:t>
                    </m:r>
                  </m:oMath>
                </a14:m>
                <a:r>
                  <a:rPr lang="zh-CN" altLang="en-US" dirty="0"/>
                  <a:t>播放器的状态（</a:t>
                </a:r>
                <a:r>
                  <a:rPr lang="en-US" altLang="zh-CN" dirty="0"/>
                  <a:t>playing, paused</a:t>
                </a:r>
                <a:r>
                  <a:rPr lang="zh-CN" altLang="en-US" dirty="0"/>
                  <a:t>），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播放速率。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686495-C39D-46D4-B759-1B2E5612F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3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0E4D8-5254-4D52-B725-BCD233ED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r>
              <a:rPr lang="zh-CN" altLang="en-US" b="1" dirty="0"/>
              <a:t>点击事件定义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F9DC29-7575-446F-9D41-00779D1DF1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3359" y="1329179"/>
                <a:ext cx="10515600" cy="4838357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根据用户点击行为的记录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，定义以下事件：</a:t>
                </a:r>
                <a:endParaRPr lang="en-US" altLang="zh-CN" dirty="0"/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1" dirty="0"/>
                  <a:t>Play(Pl):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b="1" dirty="0"/>
                  <a:t>playing</a:t>
                </a:r>
                <a:r>
                  <a:rPr lang="zh-CN" altLang="en-US" dirty="0"/>
                  <a:t>，并且状态持续到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		</a:t>
                </a:r>
                <a:r>
                  <a:rPr lang="zh-CN" altLang="en-US" dirty="0"/>
                  <a:t>状态持续时间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；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视频</m:t>
                    </m:r>
                  </m:oMath>
                </a14:m>
                <a:r>
                  <a:rPr lang="zh-CN" altLang="en-US" dirty="0"/>
                  <a:t>播放时长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1" dirty="0"/>
                  <a:t>Pause(Pa):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1" dirty="0"/>
                  <a:t>Skip back(Sb):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                          </m:t>
                    </m:r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b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/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1" dirty="0"/>
                  <a:t>Skip forward(Sf):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1" dirty="0" err="1"/>
                  <a:t>Ratechange</a:t>
                </a:r>
                <a:r>
                  <a:rPr lang="en-US" altLang="zh-CN" b="1" dirty="0"/>
                  <a:t> fast(Rf):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&gt;1.0</m:t>
                    </m:r>
                  </m:oMath>
                </a14:m>
                <a:endParaRPr lang="en-US" altLang="zh-CN" dirty="0"/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1" dirty="0" err="1"/>
                  <a:t>Ratechange</a:t>
                </a:r>
                <a:r>
                  <a:rPr lang="en-US" altLang="zh-CN" b="1" dirty="0"/>
                  <a:t> slow(Rs):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&lt;1.0</m:t>
                    </m:r>
                  </m:oMath>
                </a14:m>
                <a:endParaRPr lang="en-US" altLang="zh-CN" dirty="0"/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1" dirty="0" err="1"/>
                  <a:t>Ratechange</a:t>
                </a:r>
                <a:r>
                  <a:rPr lang="en-US" altLang="zh-CN" b="1" dirty="0"/>
                  <a:t> default(Rd):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altLang="zh-CN" dirty="0"/>
              </a:p>
              <a:p>
                <a:pPr marL="228600" lvl="1">
                  <a:lnSpc>
                    <a:spcPct val="110000"/>
                  </a:lnSpc>
                  <a:spcBef>
                    <a:spcPts val="1000"/>
                  </a:spcBef>
                </a:pPr>
                <a:r>
                  <a:rPr lang="zh-CN" altLang="en-US" sz="2800" dirty="0"/>
                  <a:t>对于一个</a:t>
                </a:r>
                <a:r>
                  <a:rPr lang="en-US" altLang="zh-CN" sz="2800" dirty="0"/>
                  <a:t>UV pair</a:t>
                </a:r>
                <a:r>
                  <a:rPr lang="zh-CN" altLang="en-US" sz="2800" dirty="0"/>
                  <a:t>，事件的序列可以表示为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̂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,…&gt;  </m:t>
                    </m:r>
                  </m:oMath>
                </a14:m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lnSpc>
                    <a:spcPct val="110000"/>
                  </a:lnSpc>
                  <a:spcBef>
                    <a:spcPts val="1000"/>
                  </a:spcBef>
                  <a:buNone/>
                </a:pPr>
                <a:r>
                  <a:rPr lang="zh-CN" altLang="en-US" sz="2800" dirty="0"/>
                  <a:t>  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其中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，</m:t>
                    </m:r>
                    <m:acc>
                      <m:accPr>
                        <m:chr m:val="̂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,…}，</m:t>
                    </m:r>
                  </m:oMath>
                </a14:m>
                <a:r>
                  <a:rPr lang="zh-CN" altLang="en-US" sz="2800" dirty="0"/>
                  <a:t>每一个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800" dirty="0"/>
                  <a:t>都对应一个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F9DC29-7575-446F-9D41-00779D1DF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359" y="1329179"/>
                <a:ext cx="10515600" cy="4838357"/>
              </a:xfrm>
              <a:blipFill>
                <a:blip r:embed="rId2"/>
                <a:stretch>
                  <a:fillRect l="-1043" t="-2141" b="-1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6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9725"/>
            <a:ext cx="10515600" cy="1140903"/>
          </a:xfrm>
        </p:spPr>
        <p:txBody>
          <a:bodyPr/>
          <a:lstStyle/>
          <a:p>
            <a:r>
              <a:rPr lang="zh-CN" altLang="en-US" b="1" dirty="0" smtClean="0"/>
              <a:t>事件序列举例</a:t>
            </a:r>
            <a:endParaRPr lang="zh-CN" altLang="en-US" b="1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DC5F5A4-168C-4B05-8596-F39FDA9C2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53" y="1201204"/>
            <a:ext cx="11265094" cy="35385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18407" y="4815281"/>
                <a:ext cx="607922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𝑃𝑙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407" y="4815281"/>
                <a:ext cx="6079222" cy="1938992"/>
              </a:xfrm>
              <a:prstGeom prst="rect">
                <a:avLst/>
              </a:prstGeom>
              <a:blipFill>
                <a:blip r:embed="rId3"/>
                <a:stretch>
                  <a:fillRect l="-802" b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7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BDAC6-F4A6-4F5E-A308-0B528D46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5" y="499350"/>
            <a:ext cx="10515600" cy="1143164"/>
          </a:xfrm>
        </p:spPr>
        <p:txBody>
          <a:bodyPr/>
          <a:lstStyle/>
          <a:p>
            <a:r>
              <a:rPr lang="zh-CN" altLang="en-US" b="1" dirty="0"/>
              <a:t>事件</a:t>
            </a:r>
            <a:r>
              <a:rPr lang="zh-CN" altLang="en-US" b="1" dirty="0" smtClean="0"/>
              <a:t>数据特点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8606C6-7F56-4840-813B-B624ECAC1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0" y="2014093"/>
            <a:ext cx="8131245" cy="365791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02428" y="2952898"/>
            <a:ext cx="5016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Book Antiqua" panose="02040602050305030304" pitchFamily="18" charset="0"/>
              </a:rPr>
              <a:t>    事件数据中的发现：</a:t>
            </a:r>
            <a:endParaRPr lang="en-US" altLang="zh-CN" sz="2400" dirty="0" smtClean="0">
              <a:latin typeface="Book Antiqua" panose="0204060205030503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Book Antiqua" panose="02040602050305030304" pitchFamily="18" charset="0"/>
              </a:rPr>
              <a:t>‘</a:t>
            </a:r>
            <a:r>
              <a:rPr lang="en-US" altLang="zh-CN" sz="2400" dirty="0">
                <a:latin typeface="Book Antiqua" panose="02040602050305030304" pitchFamily="18" charset="0"/>
              </a:rPr>
              <a:t>FMB’ has longer </a:t>
            </a:r>
            <a:r>
              <a:rPr lang="en-US" altLang="zh-CN" sz="2400" dirty="0" smtClean="0">
                <a:latin typeface="Book Antiqua" panose="02040602050305030304" pitchFamily="18" charset="0"/>
              </a:rPr>
              <a:t>events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Book Antiqua" panose="02040602050305030304" pitchFamily="18" charset="0"/>
              </a:rPr>
              <a:t>Sf is longer than </a:t>
            </a:r>
            <a:r>
              <a:rPr lang="en-US" altLang="zh-CN" sz="2400" dirty="0" smtClean="0">
                <a:latin typeface="Book Antiqua" panose="02040602050305030304" pitchFamily="18" charset="0"/>
              </a:rPr>
              <a:t>Sb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Book Antiqua" panose="02040602050305030304" pitchFamily="18" charset="0"/>
              </a:rPr>
              <a:t>Pl is longer than Pa</a:t>
            </a:r>
            <a:endParaRPr lang="zh-CN" alt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900</Words>
  <Application>Microsoft Office PowerPoint</Application>
  <PresentationFormat>宽屏</PresentationFormat>
  <Paragraphs>156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等线 Light</vt:lpstr>
      <vt:lpstr>Arial</vt:lpstr>
      <vt:lpstr>Book Antiqua</vt:lpstr>
      <vt:lpstr>Cambria Math</vt:lpstr>
      <vt:lpstr>Comic Sans MS</vt:lpstr>
      <vt:lpstr>Wingdings</vt:lpstr>
      <vt:lpstr>Office 主题​​</vt:lpstr>
      <vt:lpstr>Mining MOOC Clickstreams:  On the Relationship Between Learner Behavior and Performance</vt:lpstr>
      <vt:lpstr>研究思路</vt:lpstr>
      <vt:lpstr>主要内容</vt:lpstr>
      <vt:lpstr>MOOC数据</vt:lpstr>
      <vt:lpstr>Part1：基于事件序列的点击流表示</vt:lpstr>
      <vt:lpstr>用户点击记录</vt:lpstr>
      <vt:lpstr>点击事件定义</vt:lpstr>
      <vt:lpstr>事件序列举例</vt:lpstr>
      <vt:lpstr>事件数据特点</vt:lpstr>
      <vt:lpstr>数据处理</vt:lpstr>
      <vt:lpstr>基于事件类型的序列表示</vt:lpstr>
      <vt:lpstr>提取频繁出现的子序列motif</vt:lpstr>
      <vt:lpstr>提取频繁出现的子序列motif</vt:lpstr>
      <vt:lpstr>显著性检验</vt:lpstr>
      <vt:lpstr>PowerPoint 演示文稿</vt:lpstr>
      <vt:lpstr>Part1：基于事件序列的点击流表示</vt:lpstr>
      <vt:lpstr>基于访问位置对行为建模的特征</vt:lpstr>
      <vt:lpstr>位置序列建模——定义</vt:lpstr>
      <vt:lpstr>访问位置记录</vt:lpstr>
      <vt:lpstr>基于position的建模</vt:lpstr>
      <vt:lpstr>基于position的建模Discrete Time Positions (DP)</vt:lpstr>
      <vt:lpstr>基于Transition的建模</vt:lpstr>
      <vt:lpstr>Discrete Time Transitions (DT)</vt:lpstr>
      <vt:lpstr>Continuous Time Transitions (DT)</vt:lpstr>
      <vt:lpstr>参数确定</vt:lpstr>
      <vt:lpstr>性能评估</vt:lpstr>
      <vt:lpstr>PowerPoint 演示文稿</vt:lpstr>
      <vt:lpstr>PowerPoint 演示文稿</vt:lpstr>
      <vt:lpstr>优缺点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MOOC Clickstreams:  On the Relationship Between Learner Behavior and Performance</dc:title>
  <dc:creator>838352371@qq.com</dc:creator>
  <cp:lastModifiedBy>new</cp:lastModifiedBy>
  <cp:revision>147</cp:revision>
  <dcterms:created xsi:type="dcterms:W3CDTF">2019-04-06T10:55:44Z</dcterms:created>
  <dcterms:modified xsi:type="dcterms:W3CDTF">2019-04-12T03:32:55Z</dcterms:modified>
</cp:coreProperties>
</file>