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0" r:id="rId3"/>
    <p:sldId id="257" r:id="rId4"/>
    <p:sldId id="259" r:id="rId5"/>
    <p:sldId id="28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84" r:id="rId19"/>
    <p:sldId id="272" r:id="rId20"/>
    <p:sldId id="273" r:id="rId21"/>
    <p:sldId id="274" r:id="rId22"/>
    <p:sldId id="275" r:id="rId23"/>
    <p:sldId id="276" r:id="rId24"/>
    <p:sldId id="277" r:id="rId25"/>
    <p:sldId id="278" r:id="rId26"/>
    <p:sldId id="279" r:id="rId27"/>
    <p:sldId id="258" r:id="rId28"/>
    <p:sldId id="281" r:id="rId29"/>
    <p:sldId id="283"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u Renyu" initials="ZR" lastIdx="0" clrIdx="0">
    <p:extLst>
      <p:ext uri="{19B8F6BF-5375-455C-9EA6-DF929625EA0E}">
        <p15:presenceInfo xmlns:p15="http://schemas.microsoft.com/office/powerpoint/2012/main" userId="e534eed4b54b91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14" autoAdjust="0"/>
  </p:normalViewPr>
  <p:slideViewPr>
    <p:cSldViewPr snapToGrid="0">
      <p:cViewPr varScale="1">
        <p:scale>
          <a:sx n="80" d="100"/>
          <a:sy n="80" d="100"/>
        </p:scale>
        <p:origin x="345" y="5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EF197-094A-4530-AC10-1D74DC02E671}"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029BE-D29C-41C5-BB31-96D348792E7C}" type="slidenum">
              <a:rPr lang="zh-CN" altLang="en-US" smtClean="0"/>
              <a:t>‹#›</a:t>
            </a:fld>
            <a:endParaRPr lang="zh-CN" altLang="en-US"/>
          </a:p>
        </p:txBody>
      </p:sp>
    </p:spTree>
    <p:extLst>
      <p:ext uri="{BB962C8B-B14F-4D97-AF65-F5344CB8AC3E}">
        <p14:creationId xmlns:p14="http://schemas.microsoft.com/office/powerpoint/2010/main" val="15972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这是一篇将深度学习方法应用于教育领域去解决与教育相关问题的论文。</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a:t>
            </a:fld>
            <a:endParaRPr lang="zh-CN" altLang="en-US"/>
          </a:p>
        </p:txBody>
      </p:sp>
    </p:spTree>
    <p:extLst>
      <p:ext uri="{BB962C8B-B14F-4D97-AF65-F5344CB8AC3E}">
        <p14:creationId xmlns:p14="http://schemas.microsoft.com/office/powerpoint/2010/main" val="54854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来看一下句子</a:t>
            </a:r>
            <a:r>
              <a:rPr lang="en-US" altLang="zh-CN" dirty="0"/>
              <a:t>CNN</a:t>
            </a:r>
            <a:r>
              <a:rPr lang="zh-CN" altLang="en-US" dirty="0"/>
              <a:t>网络的具体架构。</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10</a:t>
            </a:fld>
            <a:endParaRPr lang="zh-CN" altLang="en-US"/>
          </a:p>
        </p:txBody>
      </p:sp>
    </p:spTree>
    <p:extLst>
      <p:ext uri="{BB962C8B-B14F-4D97-AF65-F5344CB8AC3E}">
        <p14:creationId xmlns:p14="http://schemas.microsoft.com/office/powerpoint/2010/main" val="92416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0029BE-D29C-41C5-BB31-96D348792E7C}" type="slidenum">
              <a:rPr lang="zh-CN" altLang="en-US" smtClean="0"/>
              <a:t>11</a:t>
            </a:fld>
            <a:endParaRPr lang="zh-CN" altLang="en-US"/>
          </a:p>
        </p:txBody>
      </p:sp>
    </p:spTree>
    <p:extLst>
      <p:ext uri="{BB962C8B-B14F-4D97-AF65-F5344CB8AC3E}">
        <p14:creationId xmlns:p14="http://schemas.microsoft.com/office/powerpoint/2010/main" val="205471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P-max</a:t>
            </a:r>
            <a:r>
              <a:rPr lang="zh-CN" altLang="en-US" dirty="0"/>
              <a:t>池化。</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12</a:t>
            </a:fld>
            <a:endParaRPr lang="zh-CN" altLang="en-US"/>
          </a:p>
        </p:txBody>
      </p:sp>
    </p:spTree>
    <p:extLst>
      <p:ext uri="{BB962C8B-B14F-4D97-AF65-F5344CB8AC3E}">
        <p14:creationId xmlns:p14="http://schemas.microsoft.com/office/powerpoint/2010/main" val="3508185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最后，我们得到一个句子的向量表示。这个系统得到的是</a:t>
            </a:r>
            <a:r>
              <a:rPr lang="en-US" altLang="zh-CN" dirty="0"/>
              <a:t>600</a:t>
            </a:r>
            <a:r>
              <a:rPr lang="zh-CN" altLang="en-US" dirty="0"/>
              <a:t>维的数据。</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13</a:t>
            </a:fld>
            <a:endParaRPr lang="zh-CN" altLang="en-US"/>
          </a:p>
        </p:txBody>
      </p:sp>
    </p:spTree>
    <p:extLst>
      <p:ext uri="{BB962C8B-B14F-4D97-AF65-F5344CB8AC3E}">
        <p14:creationId xmlns:p14="http://schemas.microsoft.com/office/powerpoint/2010/main" val="3592831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然后是第三层，注意力层。解决是第二个挑战。</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14</a:t>
            </a:fld>
            <a:endParaRPr lang="zh-CN" altLang="en-US"/>
          </a:p>
        </p:txBody>
      </p:sp>
    </p:spTree>
    <p:extLst>
      <p:ext uri="{BB962C8B-B14F-4D97-AF65-F5344CB8AC3E}">
        <p14:creationId xmlns:p14="http://schemas.microsoft.com/office/powerpoint/2010/main" val="3407118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计算两个向量间的余弦相似度，然后再对应相加、</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15</a:t>
            </a:fld>
            <a:endParaRPr lang="zh-CN" altLang="en-US"/>
          </a:p>
        </p:txBody>
      </p:sp>
    </p:spTree>
    <p:extLst>
      <p:ext uri="{BB962C8B-B14F-4D97-AF65-F5344CB8AC3E}">
        <p14:creationId xmlns:p14="http://schemas.microsoft.com/office/powerpoint/2010/main" val="346186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同样的，选择文档也是计算余弦相似度在对应相加。</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16</a:t>
            </a:fld>
            <a:endParaRPr lang="zh-CN" altLang="en-US"/>
          </a:p>
        </p:txBody>
      </p:sp>
    </p:spTree>
    <p:extLst>
      <p:ext uri="{BB962C8B-B14F-4D97-AF65-F5344CB8AC3E}">
        <p14:creationId xmlns:p14="http://schemas.microsoft.com/office/powerpoint/2010/main" val="477036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最后一层是预测层。先对之前的句子向量进行整合相加后，使用</a:t>
            </a:r>
            <a:r>
              <a:rPr lang="en-US" altLang="zh-CN" dirty="0"/>
              <a:t>RELU</a:t>
            </a:r>
            <a:r>
              <a:rPr lang="zh-CN" altLang="en-US" dirty="0"/>
              <a:t>激活函数后，再用</a:t>
            </a:r>
            <a:r>
              <a:rPr lang="en-US" altLang="zh-CN" dirty="0"/>
              <a:t>Sigmoid</a:t>
            </a:r>
            <a:r>
              <a:rPr lang="zh-CN" altLang="en-US" dirty="0"/>
              <a:t>去预测输出。</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17</a:t>
            </a:fld>
            <a:endParaRPr lang="zh-CN" altLang="en-US"/>
          </a:p>
        </p:txBody>
      </p:sp>
    </p:spTree>
    <p:extLst>
      <p:ext uri="{BB962C8B-B14F-4D97-AF65-F5344CB8AC3E}">
        <p14:creationId xmlns:p14="http://schemas.microsoft.com/office/powerpoint/2010/main" val="2494868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这是网络的总架构。</a:t>
            </a:r>
            <a:endParaRPr lang="en-US" altLang="zh-CN" dirty="0"/>
          </a:p>
          <a:p>
            <a:r>
              <a:rPr lang="zh-CN" altLang="en-US" dirty="0"/>
              <a:t>共分为四层：输入层、句子</a:t>
            </a:r>
            <a:r>
              <a:rPr lang="en-US" altLang="zh-CN" dirty="0"/>
              <a:t>CNN</a:t>
            </a:r>
            <a:r>
              <a:rPr lang="zh-CN" altLang="en-US" dirty="0"/>
              <a:t>层、注意力层、预测层。</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18</a:t>
            </a:fld>
            <a:endParaRPr lang="zh-CN" altLang="en-US"/>
          </a:p>
        </p:txBody>
      </p:sp>
    </p:spTree>
    <p:extLst>
      <p:ext uri="{BB962C8B-B14F-4D97-AF65-F5344CB8AC3E}">
        <p14:creationId xmlns:p14="http://schemas.microsoft.com/office/powerpoint/2010/main" val="2978186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与测试无关的损失函数。</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19</a:t>
            </a:fld>
            <a:endParaRPr lang="zh-CN" altLang="en-US"/>
          </a:p>
        </p:txBody>
      </p:sp>
    </p:spTree>
    <p:extLst>
      <p:ext uri="{BB962C8B-B14F-4D97-AF65-F5344CB8AC3E}">
        <p14:creationId xmlns:p14="http://schemas.microsoft.com/office/powerpoint/2010/main" val="193166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请大家带着一个一样思考问题去看全文？深度学习究竟是不是炼金术？</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2</a:t>
            </a:fld>
            <a:endParaRPr lang="zh-CN" altLang="en-US"/>
          </a:p>
        </p:txBody>
      </p:sp>
    </p:spTree>
    <p:extLst>
      <p:ext uri="{BB962C8B-B14F-4D97-AF65-F5344CB8AC3E}">
        <p14:creationId xmlns:p14="http://schemas.microsoft.com/office/powerpoint/2010/main" val="1009300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与测试相关的损失函数。</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20</a:t>
            </a:fld>
            <a:endParaRPr lang="zh-CN" altLang="en-US"/>
          </a:p>
        </p:txBody>
      </p:sp>
    </p:spTree>
    <p:extLst>
      <p:ext uri="{BB962C8B-B14F-4D97-AF65-F5344CB8AC3E}">
        <p14:creationId xmlns:p14="http://schemas.microsoft.com/office/powerpoint/2010/main" val="4112093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0029BE-D29C-41C5-BB31-96D348792E7C}" type="slidenum">
              <a:rPr lang="zh-CN" altLang="en-US" smtClean="0"/>
              <a:t>21</a:t>
            </a:fld>
            <a:endParaRPr lang="zh-CN" altLang="en-US"/>
          </a:p>
        </p:txBody>
      </p:sp>
    </p:spTree>
    <p:extLst>
      <p:ext uri="{BB962C8B-B14F-4D97-AF65-F5344CB8AC3E}">
        <p14:creationId xmlns:p14="http://schemas.microsoft.com/office/powerpoint/2010/main" val="388697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0029BE-D29C-41C5-BB31-96D348792E7C}" type="slidenum">
              <a:rPr lang="zh-CN" altLang="en-US" smtClean="0"/>
              <a:t>22</a:t>
            </a:fld>
            <a:endParaRPr lang="zh-CN" altLang="en-US"/>
          </a:p>
        </p:txBody>
      </p:sp>
    </p:spTree>
    <p:extLst>
      <p:ext uri="{BB962C8B-B14F-4D97-AF65-F5344CB8AC3E}">
        <p14:creationId xmlns:p14="http://schemas.microsoft.com/office/powerpoint/2010/main" val="1746165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80029BE-D29C-41C5-BB31-96D348792E7C}" type="slidenum">
              <a:rPr lang="zh-CN" altLang="en-US" smtClean="0"/>
              <a:t>24</a:t>
            </a:fld>
            <a:endParaRPr lang="zh-CN" altLang="en-US"/>
          </a:p>
        </p:txBody>
      </p:sp>
    </p:spTree>
    <p:extLst>
      <p:ext uri="{BB962C8B-B14F-4D97-AF65-F5344CB8AC3E}">
        <p14:creationId xmlns:p14="http://schemas.microsoft.com/office/powerpoint/2010/main" val="3334601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请大家带着一个一样思考问题去看全文？深度学习究竟是不是炼金术？</a:t>
            </a:r>
            <a:endParaRPr lang="en-US" altLang="zh-CN" dirty="0"/>
          </a:p>
          <a:p>
            <a:r>
              <a:rPr lang="zh-CN" altLang="en-US" dirty="0"/>
              <a:t>从本文的结构来看，它的确是一个炼金术。</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29</a:t>
            </a:fld>
            <a:endParaRPr lang="zh-CN" altLang="en-US"/>
          </a:p>
        </p:txBody>
      </p:sp>
    </p:spTree>
    <p:extLst>
      <p:ext uri="{BB962C8B-B14F-4D97-AF65-F5344CB8AC3E}">
        <p14:creationId xmlns:p14="http://schemas.microsoft.com/office/powerpoint/2010/main" val="82413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我们先来看一下本文研究问题的大背景。</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3</a:t>
            </a:fld>
            <a:endParaRPr lang="zh-CN" altLang="en-US"/>
          </a:p>
        </p:txBody>
      </p:sp>
    </p:spTree>
    <p:extLst>
      <p:ext uri="{BB962C8B-B14F-4D97-AF65-F5344CB8AC3E}">
        <p14:creationId xmlns:p14="http://schemas.microsoft.com/office/powerpoint/2010/main" val="253189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再来看看在之前介绍背景下，本文所研究的科学问题。</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4</a:t>
            </a:fld>
            <a:endParaRPr lang="zh-CN" altLang="en-US"/>
          </a:p>
        </p:txBody>
      </p:sp>
    </p:spTree>
    <p:extLst>
      <p:ext uri="{BB962C8B-B14F-4D97-AF65-F5344CB8AC3E}">
        <p14:creationId xmlns:p14="http://schemas.microsoft.com/office/powerpoint/2010/main" val="156170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但是，在研究这个数学问题时，会遇到一些挑战，一些与领域背景知识相关的挑战。</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5</a:t>
            </a:fld>
            <a:endParaRPr lang="zh-CN" altLang="en-US"/>
          </a:p>
        </p:txBody>
      </p:sp>
    </p:spTree>
    <p:extLst>
      <p:ext uri="{BB962C8B-B14F-4D97-AF65-F5344CB8AC3E}">
        <p14:creationId xmlns:p14="http://schemas.microsoft.com/office/powerpoint/2010/main" val="355292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针对于上述问题和领域背景下的挑战，本文提出如图所示的解决方案。</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6</a:t>
            </a:fld>
            <a:endParaRPr lang="zh-CN" altLang="en-US"/>
          </a:p>
        </p:txBody>
      </p:sp>
    </p:spTree>
    <p:extLst>
      <p:ext uri="{BB962C8B-B14F-4D97-AF65-F5344CB8AC3E}">
        <p14:creationId xmlns:p14="http://schemas.microsoft.com/office/powerpoint/2010/main" val="1328838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这是网络的总架构。</a:t>
            </a:r>
            <a:endParaRPr lang="en-US" altLang="zh-CN" dirty="0"/>
          </a:p>
          <a:p>
            <a:r>
              <a:rPr lang="zh-CN" altLang="en-US" dirty="0"/>
              <a:t>共分为四层：输入层、句子</a:t>
            </a:r>
            <a:r>
              <a:rPr lang="en-US" altLang="zh-CN" dirty="0"/>
              <a:t>CNN</a:t>
            </a:r>
            <a:r>
              <a:rPr lang="zh-CN" altLang="en-US" dirty="0"/>
              <a:t>层、注意力层、预测层。</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7</a:t>
            </a:fld>
            <a:endParaRPr lang="zh-CN" altLang="en-US"/>
          </a:p>
        </p:txBody>
      </p:sp>
    </p:spTree>
    <p:extLst>
      <p:ext uri="{BB962C8B-B14F-4D97-AF65-F5344CB8AC3E}">
        <p14:creationId xmlns:p14="http://schemas.microsoft.com/office/powerpoint/2010/main" val="126821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每个单词用一个</a:t>
            </a:r>
            <a:r>
              <a:rPr lang="en-US" altLang="zh-CN" dirty="0"/>
              <a:t>200</a:t>
            </a:r>
            <a:r>
              <a:rPr lang="zh-CN" altLang="en-US" dirty="0"/>
              <a:t>维的词向量表示。现在看到的每一页是一个句子多个单词。每个文档可能有多个句子。</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8</a:t>
            </a:fld>
            <a:endParaRPr lang="zh-CN" altLang="en-US"/>
          </a:p>
        </p:txBody>
      </p:sp>
    </p:spTree>
    <p:extLst>
      <p:ext uri="{BB962C8B-B14F-4D97-AF65-F5344CB8AC3E}">
        <p14:creationId xmlns:p14="http://schemas.microsoft.com/office/powerpoint/2010/main" val="4199242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将每个句子学习成固定长度的向量。解决了第一个挑战。</a:t>
            </a:r>
          </a:p>
        </p:txBody>
      </p:sp>
      <p:sp>
        <p:nvSpPr>
          <p:cNvPr id="4" name="灯片编号占位符 3"/>
          <p:cNvSpPr>
            <a:spLocks noGrp="1"/>
          </p:cNvSpPr>
          <p:nvPr>
            <p:ph type="sldNum" sz="quarter" idx="5"/>
          </p:nvPr>
        </p:nvSpPr>
        <p:spPr/>
        <p:txBody>
          <a:bodyPr/>
          <a:lstStyle/>
          <a:p>
            <a:fld id="{980029BE-D29C-41C5-BB31-96D348792E7C}" type="slidenum">
              <a:rPr lang="zh-CN" altLang="en-US" smtClean="0"/>
              <a:t>9</a:t>
            </a:fld>
            <a:endParaRPr lang="zh-CN" altLang="en-US"/>
          </a:p>
        </p:txBody>
      </p:sp>
    </p:spTree>
    <p:extLst>
      <p:ext uri="{BB962C8B-B14F-4D97-AF65-F5344CB8AC3E}">
        <p14:creationId xmlns:p14="http://schemas.microsoft.com/office/powerpoint/2010/main" val="2232833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A49DD-31CC-4B88-BFCE-BB7BCB78D5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DD47FBD-7C3C-4E0F-A03C-05EC1F3A9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55C41C-CD93-4437-98EB-66FB7ABE36D3}"/>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9636F696-1178-46FF-81AA-A660B6D9AD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5BD6E0-D3BF-4050-B13B-25DCE6399D4D}"/>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383422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39AD7-1159-4382-9643-32BC694E3A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77805F-D943-43E6-B938-12620A2E1AD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DEE4EA-E237-4355-A607-243D28C4C625}"/>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123CA3B1-A279-47C5-9A19-DDFEF6C0E8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C4EE57-D980-4473-836C-71F8B08DF1A9}"/>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88194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296799-4468-4CC2-B405-C3E1F5A036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0AD113-3995-40D1-811D-7535A5808F2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BF570A-6700-4F1A-8357-A14821A951B2}"/>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C3E84E43-39E6-465E-8014-4F81F742CD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50774F-6905-4F88-8160-1710249D351F}"/>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1255408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077BFA-EC19-4C99-BA10-531D9A927F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5C468D-2E8D-4764-AE15-25E4BB0CE9D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D8EAB72-BC5D-4060-A7D5-9DD29C91D2C6}"/>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DFFFC04E-509F-40EE-8D2D-D9BC1A5DBC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198CBE-B0E7-4EB6-B3F6-537D58B99736}"/>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416048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B6D62F-0FEB-4CC3-9026-9C0F394663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8CCCC23-EE6B-436D-B269-754C17F41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5D15AAD-5300-470D-BE23-BDB9085641F2}"/>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1CFC076E-744D-45C1-B0F6-BAE7351941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DB4D6C-4BE0-4598-96C5-68A95A3843E7}"/>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3791801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86E40-B48F-4DC9-BB8E-06E0EE234A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71EDB6-25B4-424C-9288-A8D13A9F0BE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026B31B-70D4-4AF4-AB3F-D31C44063BA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03EEEB-D567-4279-9D93-C4690FF30564}"/>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226A6025-48D6-47A5-8DB9-20AE41A937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F08220-B838-4376-922D-3672D8AE7CE3}"/>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40514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52BED6-EFF3-4ACF-9C8C-DBF26938258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701845-AC35-411C-9C4C-BF6B79D6C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35C8B8E-40F7-48E2-A54B-0BFF767B94A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0F85A75-4B03-4E32-A136-206FFF975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50EA742-03B6-41A9-8B3D-E965C2CD8D8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F74D5A4-3945-404B-A721-3B6CE58F70B6}"/>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8" name="页脚占位符 7">
            <a:extLst>
              <a:ext uri="{FF2B5EF4-FFF2-40B4-BE49-F238E27FC236}">
                <a16:creationId xmlns:a16="http://schemas.microsoft.com/office/drawing/2014/main" id="{4821D381-1F15-47D9-B8A3-49D917C23F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ACF4310-9565-4CC6-A2A9-97767B3E0037}"/>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425400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0A7F2-AE43-41C0-940C-B9D3B1732D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997315-F2D6-4652-AFA3-978E8D3F54AA}"/>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4" name="页脚占位符 3">
            <a:extLst>
              <a:ext uri="{FF2B5EF4-FFF2-40B4-BE49-F238E27FC236}">
                <a16:creationId xmlns:a16="http://schemas.microsoft.com/office/drawing/2014/main" id="{233D9369-EDC1-43DA-B5C0-56CAE272001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782065-B6A0-4A48-9157-D6DC85037678}"/>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80258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C4C7465-BB5B-4ECA-9C1E-2A57C8BE0730}"/>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3" name="页脚占位符 2">
            <a:extLst>
              <a:ext uri="{FF2B5EF4-FFF2-40B4-BE49-F238E27FC236}">
                <a16:creationId xmlns:a16="http://schemas.microsoft.com/office/drawing/2014/main" id="{98BB12F2-BA32-4F93-8B3D-554CEC8475F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0DB9CA-F533-4EEE-9128-3325AA467717}"/>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342246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C01F6-3CF6-4B43-9CA5-0F3E439672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DC0DD7-25E6-49B6-9B7C-CB194F20BA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B316DC-C650-4518-9984-A5C830C7B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3024F96-AA52-42A0-8247-365881053935}"/>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53832EE8-1BDA-4695-B7F2-616D73115B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417632-DACE-4E8A-AAC4-0E280238A415}"/>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323677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1FBF0-62C8-40A4-9AC5-5D7AEA8A91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E65D46-AB91-4DFF-A798-DA9820872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5A11FA-7651-4B77-8FB8-E003755EC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4CE9EB9-D1C7-4579-8889-C446121C1BB9}"/>
              </a:ext>
            </a:extLst>
          </p:cNvPr>
          <p:cNvSpPr>
            <a:spLocks noGrp="1"/>
          </p:cNvSpPr>
          <p:nvPr>
            <p:ph type="dt" sz="half" idx="10"/>
          </p:nvPr>
        </p:nvSpPr>
        <p:spPr/>
        <p:txBody>
          <a:bodyPr/>
          <a:lstStyle/>
          <a:p>
            <a:fld id="{16B1FF94-F3EA-457F-8AAC-E36918C03E27}"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7F040C80-EE74-472B-9C47-347523F56E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6A28C4-A819-4998-93B8-DB80EFAA50D8}"/>
              </a:ext>
            </a:extLst>
          </p:cNvPr>
          <p:cNvSpPr>
            <a:spLocks noGrp="1"/>
          </p:cNvSpPr>
          <p:nvPr>
            <p:ph type="sldNum" sz="quarter" idx="12"/>
          </p:nvPr>
        </p:nvSpPr>
        <p:spPr/>
        <p:txBody>
          <a:bodyPr/>
          <a:lstStyle/>
          <a:p>
            <a:fld id="{DC8B15CF-EBB9-4964-9B43-70DF7F97B9FB}" type="slidenum">
              <a:rPr lang="zh-CN" altLang="en-US" smtClean="0"/>
              <a:t>‹#›</a:t>
            </a:fld>
            <a:endParaRPr lang="zh-CN" altLang="en-US"/>
          </a:p>
        </p:txBody>
      </p:sp>
    </p:spTree>
    <p:extLst>
      <p:ext uri="{BB962C8B-B14F-4D97-AF65-F5344CB8AC3E}">
        <p14:creationId xmlns:p14="http://schemas.microsoft.com/office/powerpoint/2010/main" val="131793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5764516-62FE-42DA-8E6D-CCE5E995F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4B40C7-053B-4672-A8A7-33B1E9B03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CCBC83-BB6F-4F18-B85B-4330EDB4BB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16B1FF94-F3EA-457F-8AAC-E36918C03E27}" type="datetimeFigureOut">
              <a:rPr lang="zh-CN" altLang="en-US" smtClean="0"/>
              <a:pPr/>
              <a:t>2018/9/28</a:t>
            </a:fld>
            <a:endParaRPr lang="zh-CN" altLang="en-US"/>
          </a:p>
        </p:txBody>
      </p:sp>
      <p:sp>
        <p:nvSpPr>
          <p:cNvPr id="5" name="页脚占位符 4">
            <a:extLst>
              <a:ext uri="{FF2B5EF4-FFF2-40B4-BE49-F238E27FC236}">
                <a16:creationId xmlns:a16="http://schemas.microsoft.com/office/drawing/2014/main" id="{9C5A37DD-0DFC-4150-AB53-6BDBC2FAD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zh-CN" altLang="en-US"/>
          </a:p>
        </p:txBody>
      </p:sp>
      <p:sp>
        <p:nvSpPr>
          <p:cNvPr id="6" name="灯片编号占位符 5">
            <a:extLst>
              <a:ext uri="{FF2B5EF4-FFF2-40B4-BE49-F238E27FC236}">
                <a16:creationId xmlns:a16="http://schemas.microsoft.com/office/drawing/2014/main" id="{A9ACC6DF-677C-4365-8351-E5ADDCB9F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C8B15CF-EBB9-4964-9B43-70DF7F97B9FB}" type="slidenum">
              <a:rPr lang="zh-CN" altLang="en-US" smtClean="0"/>
              <a:pPr/>
              <a:t>‹#›</a:t>
            </a:fld>
            <a:endParaRPr lang="zh-CN" altLang="en-US"/>
          </a:p>
        </p:txBody>
      </p:sp>
    </p:spTree>
    <p:extLst>
      <p:ext uri="{BB962C8B-B14F-4D97-AF65-F5344CB8AC3E}">
        <p14:creationId xmlns:p14="http://schemas.microsoft.com/office/powerpoint/2010/main" val="742972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C934E-E94B-449E-A5A3-E96FAD6E1684}"/>
              </a:ext>
            </a:extLst>
          </p:cNvPr>
          <p:cNvSpPr>
            <a:spLocks noGrp="1"/>
          </p:cNvSpPr>
          <p:nvPr>
            <p:ph type="ctrTitle"/>
          </p:nvPr>
        </p:nvSpPr>
        <p:spPr>
          <a:xfrm>
            <a:off x="1524000" y="1122363"/>
            <a:ext cx="9144000" cy="1655762"/>
          </a:xfrm>
        </p:spPr>
        <p:txBody>
          <a:bodyPr>
            <a:normAutofit/>
          </a:bodyPr>
          <a:lstStyle/>
          <a:p>
            <a:r>
              <a:rPr lang="en-US" altLang="zh-CN" sz="4000" dirty="0"/>
              <a:t>Question Difficulty Prediction for</a:t>
            </a:r>
            <a:br>
              <a:rPr lang="en-US" altLang="zh-CN" sz="4000" dirty="0"/>
            </a:br>
            <a:r>
              <a:rPr lang="en-US" altLang="zh-CN" sz="4000" dirty="0"/>
              <a:t>READING Problems in Standard Tests</a:t>
            </a:r>
            <a:endParaRPr lang="zh-CN" altLang="en-US" sz="4000" dirty="0"/>
          </a:p>
        </p:txBody>
      </p:sp>
      <p:sp>
        <p:nvSpPr>
          <p:cNvPr id="3" name="副标题 2">
            <a:extLst>
              <a:ext uri="{FF2B5EF4-FFF2-40B4-BE49-F238E27FC236}">
                <a16:creationId xmlns:a16="http://schemas.microsoft.com/office/drawing/2014/main" id="{939AD6BB-3E82-47AF-97CA-B5D6182E3C70}"/>
              </a:ext>
            </a:extLst>
          </p:cNvPr>
          <p:cNvSpPr>
            <a:spLocks noGrp="1"/>
          </p:cNvSpPr>
          <p:nvPr>
            <p:ph type="subTitle" idx="1"/>
          </p:nvPr>
        </p:nvSpPr>
        <p:spPr>
          <a:xfrm>
            <a:off x="1524000" y="3108816"/>
            <a:ext cx="9144000" cy="2717061"/>
          </a:xfrm>
        </p:spPr>
        <p:txBody>
          <a:bodyPr/>
          <a:lstStyle/>
          <a:p>
            <a:r>
              <a:rPr lang="en-US" altLang="zh-CN" i="1" dirty="0" err="1"/>
              <a:t>Zhenya</a:t>
            </a:r>
            <a:r>
              <a:rPr lang="en-US" altLang="zh-CN" i="1" dirty="0"/>
              <a:t> Huang, Qi Liu, </a:t>
            </a:r>
            <a:r>
              <a:rPr lang="en-US" altLang="zh-CN" i="1" dirty="0" err="1"/>
              <a:t>Enhong</a:t>
            </a:r>
            <a:r>
              <a:rPr lang="en-US" altLang="zh-CN" i="1" dirty="0"/>
              <a:t> Chen, </a:t>
            </a:r>
            <a:r>
              <a:rPr lang="en-US" altLang="zh-CN" i="1" dirty="0" err="1"/>
              <a:t>Hongke</a:t>
            </a:r>
            <a:r>
              <a:rPr lang="en-US" altLang="zh-CN" i="1" dirty="0"/>
              <a:t> Zhao,</a:t>
            </a:r>
          </a:p>
          <a:p>
            <a:r>
              <a:rPr lang="en-US" altLang="zh-CN" i="1" dirty="0" err="1"/>
              <a:t>Mingyong</a:t>
            </a:r>
            <a:r>
              <a:rPr lang="en-US" altLang="zh-CN" i="1" dirty="0"/>
              <a:t> Gao, Si Wei, Yu </a:t>
            </a:r>
            <a:r>
              <a:rPr lang="en-US" altLang="zh-CN" i="1" dirty="0" err="1"/>
              <a:t>Su</a:t>
            </a:r>
            <a:r>
              <a:rPr lang="en-US" altLang="zh-CN" i="1" dirty="0"/>
              <a:t>, </a:t>
            </a:r>
            <a:r>
              <a:rPr lang="en-US" altLang="zh-CN" i="1" dirty="0" err="1"/>
              <a:t>Guoping</a:t>
            </a:r>
            <a:r>
              <a:rPr lang="en-US" altLang="zh-CN" i="1" dirty="0"/>
              <a:t> Hu</a:t>
            </a:r>
          </a:p>
          <a:p>
            <a:r>
              <a:rPr lang="en-US" altLang="zh-CN" i="1" dirty="0"/>
              <a:t>AAAI 2017</a:t>
            </a:r>
          </a:p>
          <a:p>
            <a:endParaRPr lang="en-US" altLang="zh-CN" i="1" dirty="0"/>
          </a:p>
          <a:p>
            <a:endParaRPr lang="en-US" altLang="zh-CN" i="1" dirty="0"/>
          </a:p>
          <a:p>
            <a:r>
              <a:rPr lang="en-US" altLang="zh-CN" i="1" dirty="0"/>
              <a:t>Presenter: Zhu Renyu</a:t>
            </a:r>
            <a:endParaRPr lang="zh-CN" altLang="en-US" i="1" dirty="0"/>
          </a:p>
        </p:txBody>
      </p:sp>
    </p:spTree>
    <p:extLst>
      <p:ext uri="{BB962C8B-B14F-4D97-AF65-F5344CB8AC3E}">
        <p14:creationId xmlns:p14="http://schemas.microsoft.com/office/powerpoint/2010/main" val="1251467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BC68C-949B-4FD5-9477-2C43DD91EB9D}"/>
              </a:ext>
            </a:extLst>
          </p:cNvPr>
          <p:cNvSpPr>
            <a:spLocks noGrp="1"/>
          </p:cNvSpPr>
          <p:nvPr>
            <p:ph type="title"/>
          </p:nvPr>
        </p:nvSpPr>
        <p:spPr/>
        <p:txBody>
          <a:bodyPr/>
          <a:lstStyle/>
          <a:p>
            <a:r>
              <a:rPr lang="en-US" altLang="zh-CN" dirty="0"/>
              <a:t>Sentence CNN Layer (2)</a:t>
            </a:r>
            <a:endParaRPr lang="zh-CN" altLang="en-US" dirty="0"/>
          </a:p>
        </p:txBody>
      </p:sp>
      <p:sp>
        <p:nvSpPr>
          <p:cNvPr id="3" name="内容占位符 2">
            <a:extLst>
              <a:ext uri="{FF2B5EF4-FFF2-40B4-BE49-F238E27FC236}">
                <a16:creationId xmlns:a16="http://schemas.microsoft.com/office/drawing/2014/main" id="{49BDD328-7AE3-425F-A19C-895EC17FB319}"/>
              </a:ext>
            </a:extLst>
          </p:cNvPr>
          <p:cNvSpPr>
            <a:spLocks noGrp="1"/>
          </p:cNvSpPr>
          <p:nvPr>
            <p:ph idx="1"/>
          </p:nvPr>
        </p:nvSpPr>
        <p:spPr>
          <a:xfrm>
            <a:off x="838200" y="1842878"/>
            <a:ext cx="10515600" cy="4351338"/>
          </a:xfrm>
        </p:spPr>
        <p:txBody>
          <a:bodyPr/>
          <a:lstStyle/>
          <a:p>
            <a:r>
              <a:rPr lang="en-US" altLang="zh-CN" dirty="0"/>
              <a:t>A variant of the traditional one (Collobert et al. 2011) that alternates several layers of convolution and p-max pooling.</a:t>
            </a:r>
          </a:p>
          <a:p>
            <a:endParaRPr lang="zh-CN" altLang="en-US" dirty="0"/>
          </a:p>
        </p:txBody>
      </p:sp>
      <p:pic>
        <p:nvPicPr>
          <p:cNvPr id="4" name="图片 3">
            <a:extLst>
              <a:ext uri="{FF2B5EF4-FFF2-40B4-BE49-F238E27FC236}">
                <a16:creationId xmlns:a16="http://schemas.microsoft.com/office/drawing/2014/main" id="{BC9DE737-1F81-41CC-8889-0C9F74626FFE}"/>
              </a:ext>
            </a:extLst>
          </p:cNvPr>
          <p:cNvPicPr>
            <a:picLocks noChangeAspect="1"/>
          </p:cNvPicPr>
          <p:nvPr/>
        </p:nvPicPr>
        <p:blipFill>
          <a:blip r:embed="rId3"/>
          <a:stretch>
            <a:fillRect/>
          </a:stretch>
        </p:blipFill>
        <p:spPr>
          <a:xfrm>
            <a:off x="2632322" y="2736242"/>
            <a:ext cx="6927356" cy="3309312"/>
          </a:xfrm>
          <a:prstGeom prst="rect">
            <a:avLst/>
          </a:prstGeom>
        </p:spPr>
      </p:pic>
      <p:sp>
        <p:nvSpPr>
          <p:cNvPr id="9" name="文本框 8">
            <a:extLst>
              <a:ext uri="{FF2B5EF4-FFF2-40B4-BE49-F238E27FC236}">
                <a16:creationId xmlns:a16="http://schemas.microsoft.com/office/drawing/2014/main" id="{69B27078-1A86-410F-B2B2-966AFC74E1BB}"/>
              </a:ext>
            </a:extLst>
          </p:cNvPr>
          <p:cNvSpPr txBox="1"/>
          <p:nvPr/>
        </p:nvSpPr>
        <p:spPr>
          <a:xfrm>
            <a:off x="4804621" y="6015778"/>
            <a:ext cx="2582758" cy="523220"/>
          </a:xfrm>
          <a:prstGeom prst="rect">
            <a:avLst/>
          </a:prstGeom>
          <a:noFill/>
        </p:spPr>
        <p:txBody>
          <a:bodyPr wrap="none" rtlCol="0">
            <a:spAutoFit/>
          </a:bodyPr>
          <a:lstStyle/>
          <a:p>
            <a:r>
              <a:rPr lang="en-US" altLang="zh-CN" sz="2800" i="1" dirty="0">
                <a:latin typeface="Arial" panose="020B0604020202020204" pitchFamily="34" charset="0"/>
                <a:cs typeface="Arial" panose="020B0604020202020204" pitchFamily="34" charset="0"/>
              </a:rPr>
              <a:t>Sentence CNN</a:t>
            </a:r>
            <a:endParaRPr lang="zh-CN" alt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3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DEB0D-F7DE-41C6-8918-0B991C8F92BB}"/>
              </a:ext>
            </a:extLst>
          </p:cNvPr>
          <p:cNvSpPr>
            <a:spLocks noGrp="1"/>
          </p:cNvSpPr>
          <p:nvPr>
            <p:ph type="title"/>
          </p:nvPr>
        </p:nvSpPr>
        <p:spPr/>
        <p:txBody>
          <a:bodyPr/>
          <a:lstStyle/>
          <a:p>
            <a:r>
              <a:rPr lang="en-US" altLang="zh-CN" dirty="0"/>
              <a:t>Sentence CNN Layer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FE38EED-E829-4CBC-AB4C-F3BDD06390F4}"/>
                  </a:ext>
                </a:extLst>
              </p:cNvPr>
              <p:cNvSpPr>
                <a:spLocks noGrp="1"/>
              </p:cNvSpPr>
              <p:nvPr>
                <p:ph idx="1"/>
              </p:nvPr>
            </p:nvSpPr>
            <p:spPr/>
            <p:txBody>
              <a:bodyPr/>
              <a:lstStyle/>
              <a:p>
                <a:r>
                  <a:rPr lang="en-US" altLang="zh-CN" dirty="0"/>
                  <a:t>Given a sentence matrix </a:t>
                </a:r>
                <a14:m>
                  <m:oMath xmlns:m="http://schemas.openxmlformats.org/officeDocument/2006/math">
                    <m:r>
                      <a:rPr lang="en-US" altLang="zh-CN" b="0" i="1" smtClean="0">
                        <a:latin typeface="Cambria Math" panose="02040503050406030204" pitchFamily="18" charset="0"/>
                      </a:rPr>
                      <m:t>𝑠</m:t>
                    </m:r>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𝑁</m:t>
                            </m:r>
                          </m:sub>
                        </m:sSub>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d</m:t>
                            </m:r>
                          </m:e>
                          <m:sub>
                            <m:r>
                              <a:rPr lang="en-US" altLang="zh-CN" b="0" i="1" smtClean="0">
                                <a:latin typeface="Cambria Math" panose="02040503050406030204" pitchFamily="18" charset="0"/>
                                <a:ea typeface="Cambria Math" panose="02040503050406030204" pitchFamily="18" charset="0"/>
                              </a:rPr>
                              <m:t>0</m:t>
                            </m:r>
                          </m:sub>
                        </m:sSub>
                      </m:sup>
                    </m:sSup>
                  </m:oMath>
                </a14:m>
                <a:r>
                  <a:rPr lang="en-US" altLang="zh-CN" dirty="0"/>
                  <a:t>, the wide convolution operates on a sliding window of every </a:t>
                </a:r>
                <a14:m>
                  <m:oMath xmlns:m="http://schemas.openxmlformats.org/officeDocument/2006/math">
                    <m:r>
                      <a:rPr lang="en-US" altLang="zh-CN" b="0" i="1" smtClean="0">
                        <a:latin typeface="Cambria Math" panose="02040503050406030204" pitchFamily="18" charset="0"/>
                      </a:rPr>
                      <m:t>𝑘</m:t>
                    </m:r>
                  </m:oMath>
                </a14:m>
                <a:r>
                  <a:rPr lang="en-US" altLang="zh-CN" dirty="0"/>
                  <a:t> words with a kernel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 ×1</m:t>
                    </m:r>
                  </m:oMath>
                </a14:m>
                <a:r>
                  <a:rPr lang="en-US" altLang="zh-CN" dirty="0"/>
                  <a:t> and obtain a new hidden sentence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𝑐</m:t>
                        </m:r>
                      </m:sup>
                    </m:sSup>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e>
                          <m:sub>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m:t>
                            </m:r>
                          </m:sup>
                        </m:sSubSup>
                      </m:e>
                    </m:d>
                  </m:oMath>
                </a14:m>
                <a:r>
                  <a:rPr lang="en-US" altLang="zh-CN" dirty="0"/>
                  <a:t>, where:</a:t>
                </a:r>
              </a:p>
              <a:p>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EFE38EED-E829-4CBC-AB4C-F3BDD06390F4}"/>
                  </a:ext>
                </a:extLst>
              </p:cNvPr>
              <p:cNvSpPr>
                <a:spLocks noGrp="1" noRot="1" noChangeAspect="1" noMove="1" noResize="1" noEditPoints="1" noAdjustHandles="1" noChangeArrowheads="1" noChangeShapeType="1" noTextEdit="1"/>
              </p:cNvSpPr>
              <p:nvPr>
                <p:ph idx="1"/>
              </p:nvPr>
            </p:nvSpPr>
            <p:spPr>
              <a:blipFill>
                <a:blip r:embed="rId3"/>
                <a:stretch>
                  <a:fillRect l="-1043" t="-1961" r="-4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601A3CF-99EA-40E9-A844-F5B5E409FA98}"/>
              </a:ext>
            </a:extLst>
          </p:cNvPr>
          <p:cNvPicPr>
            <a:picLocks noChangeAspect="1"/>
          </p:cNvPicPr>
          <p:nvPr/>
        </p:nvPicPr>
        <p:blipFill>
          <a:blip r:embed="rId4"/>
          <a:stretch>
            <a:fillRect/>
          </a:stretch>
        </p:blipFill>
        <p:spPr>
          <a:xfrm>
            <a:off x="2999633" y="3516551"/>
            <a:ext cx="6192733" cy="892828"/>
          </a:xfrm>
          <a:prstGeom prst="rect">
            <a:avLst/>
          </a:prstGeom>
        </p:spPr>
      </p:pic>
      <p:pic>
        <p:nvPicPr>
          <p:cNvPr id="5" name="图片 4">
            <a:extLst>
              <a:ext uri="{FF2B5EF4-FFF2-40B4-BE49-F238E27FC236}">
                <a16:creationId xmlns:a16="http://schemas.microsoft.com/office/drawing/2014/main" id="{31E9D6C6-3A3C-4C15-9683-B5F57CCA8C89}"/>
              </a:ext>
            </a:extLst>
          </p:cNvPr>
          <p:cNvPicPr>
            <a:picLocks noChangeAspect="1"/>
          </p:cNvPicPr>
          <p:nvPr/>
        </p:nvPicPr>
        <p:blipFill>
          <a:blip r:embed="rId5"/>
          <a:stretch>
            <a:fillRect/>
          </a:stretch>
        </p:blipFill>
        <p:spPr>
          <a:xfrm>
            <a:off x="2865484" y="4225899"/>
            <a:ext cx="6461030" cy="2370504"/>
          </a:xfrm>
          <a:prstGeom prst="rect">
            <a:avLst/>
          </a:prstGeom>
        </p:spPr>
      </p:pic>
    </p:spTree>
    <p:extLst>
      <p:ext uri="{BB962C8B-B14F-4D97-AF65-F5344CB8AC3E}">
        <p14:creationId xmlns:p14="http://schemas.microsoft.com/office/powerpoint/2010/main" val="302290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D559E-DBC8-42EC-955E-96FDEAF83B1F}"/>
              </a:ext>
            </a:extLst>
          </p:cNvPr>
          <p:cNvSpPr>
            <a:spLocks noGrp="1"/>
          </p:cNvSpPr>
          <p:nvPr>
            <p:ph type="title"/>
          </p:nvPr>
        </p:nvSpPr>
        <p:spPr/>
        <p:txBody>
          <a:bodyPr/>
          <a:lstStyle/>
          <a:p>
            <a:r>
              <a:rPr lang="en-US" altLang="zh-CN" dirty="0"/>
              <a:t>Sentence CNN Layer (4)</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F66DB00-8A69-43AD-8EA4-1D02773BB6C8}"/>
                  </a:ext>
                </a:extLst>
              </p:cNvPr>
              <p:cNvSpPr>
                <a:spLocks noGrp="1"/>
              </p:cNvSpPr>
              <p:nvPr>
                <p:ph idx="1"/>
              </p:nvPr>
            </p:nvSpPr>
            <p:spPr/>
            <p:txBody>
              <a:bodyPr/>
              <a:lstStyle/>
              <a:p>
                <a:r>
                  <a:rPr lang="en-US" altLang="zh-CN" dirty="0"/>
                  <a:t>Exploit p-max pooling operation to merge the features from convolution sequence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𝑐</m:t>
                        </m:r>
                      </m:sup>
                    </m:sSup>
                  </m:oMath>
                </a14:m>
                <a:r>
                  <a:rPr lang="zh-CN" altLang="en-US" dirty="0"/>
                  <a:t> </a:t>
                </a:r>
                <a:r>
                  <a:rPr lang="en-US" altLang="zh-CN" dirty="0"/>
                  <a:t>into to a new global hidden sequence,</a:t>
                </a:r>
                <a:r>
                  <a:rPr lang="en-US" altLang="zh-CN" b="0" dirty="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𝑐𝑝</m:t>
                        </m:r>
                      </m:sup>
                    </m:sSup>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𝑐𝑝</m:t>
                            </m:r>
                          </m:sup>
                        </m:sSubSup>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h</m:t>
                                </m:r>
                              </m:e>
                            </m:acc>
                          </m:e>
                          <m: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𝑝</m:t>
                            </m:r>
                          </m:sub>
                          <m:sup>
                            <m:r>
                              <a:rPr lang="en-US" altLang="zh-CN" b="0" i="1" smtClean="0">
                                <a:latin typeface="Cambria Math" panose="02040503050406030204" pitchFamily="18" charset="0"/>
                              </a:rPr>
                              <m:t>𝑐𝑝</m:t>
                            </m:r>
                          </m:sup>
                        </m:sSubSup>
                      </m:e>
                    </m:d>
                  </m:oMath>
                </a14:m>
                <a:r>
                  <a:rPr lang="en-US" altLang="zh-CN" dirty="0"/>
                  <a:t> , where</a:t>
                </a:r>
                <a:endParaRPr lang="zh-CN" altLang="en-US" dirty="0"/>
              </a:p>
            </p:txBody>
          </p:sp>
        </mc:Choice>
        <mc:Fallback xmlns="">
          <p:sp>
            <p:nvSpPr>
              <p:cNvPr id="3" name="内容占位符 2">
                <a:extLst>
                  <a:ext uri="{FF2B5EF4-FFF2-40B4-BE49-F238E27FC236}">
                    <a16:creationId xmlns:a16="http://schemas.microsoft.com/office/drawing/2014/main" id="{3F66DB00-8A69-43AD-8EA4-1D02773BB6C8}"/>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2567A50-ADB6-4044-9545-A6534ED161DA}"/>
              </a:ext>
            </a:extLst>
          </p:cNvPr>
          <p:cNvPicPr>
            <a:picLocks noChangeAspect="1"/>
          </p:cNvPicPr>
          <p:nvPr/>
        </p:nvPicPr>
        <p:blipFill>
          <a:blip r:embed="rId4"/>
          <a:stretch>
            <a:fillRect/>
          </a:stretch>
        </p:blipFill>
        <p:spPr>
          <a:xfrm>
            <a:off x="2304502" y="3429000"/>
            <a:ext cx="7582995" cy="1346093"/>
          </a:xfrm>
          <a:prstGeom prst="rect">
            <a:avLst/>
          </a:prstGeom>
        </p:spPr>
      </p:pic>
      <p:pic>
        <p:nvPicPr>
          <p:cNvPr id="5" name="图片 4">
            <a:extLst>
              <a:ext uri="{FF2B5EF4-FFF2-40B4-BE49-F238E27FC236}">
                <a16:creationId xmlns:a16="http://schemas.microsoft.com/office/drawing/2014/main" id="{123820B3-C1B4-4E1C-AE5C-222C21251589}"/>
              </a:ext>
            </a:extLst>
          </p:cNvPr>
          <p:cNvPicPr>
            <a:picLocks noChangeAspect="1"/>
          </p:cNvPicPr>
          <p:nvPr/>
        </p:nvPicPr>
        <p:blipFill>
          <a:blip r:embed="rId5"/>
          <a:stretch>
            <a:fillRect/>
          </a:stretch>
        </p:blipFill>
        <p:spPr>
          <a:xfrm>
            <a:off x="3084502" y="4711153"/>
            <a:ext cx="5851431" cy="2146847"/>
          </a:xfrm>
          <a:prstGeom prst="rect">
            <a:avLst/>
          </a:prstGeom>
        </p:spPr>
      </p:pic>
    </p:spTree>
    <p:extLst>
      <p:ext uri="{BB962C8B-B14F-4D97-AF65-F5344CB8AC3E}">
        <p14:creationId xmlns:p14="http://schemas.microsoft.com/office/powerpoint/2010/main" val="3123723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DD021-B018-49BD-B117-5A02E0D940AF}"/>
              </a:ext>
            </a:extLst>
          </p:cNvPr>
          <p:cNvSpPr>
            <a:spLocks noGrp="1"/>
          </p:cNvSpPr>
          <p:nvPr>
            <p:ph type="title"/>
          </p:nvPr>
        </p:nvSpPr>
        <p:spPr/>
        <p:txBody>
          <a:bodyPr/>
          <a:lstStyle/>
          <a:p>
            <a:r>
              <a:rPr lang="en-US" altLang="zh-CN" dirty="0"/>
              <a:t>Sentence CNN Layer (5)</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2FE794B-1EE5-4E4E-B877-3F23C2420A12}"/>
                  </a:ext>
                </a:extLst>
              </p:cNvPr>
              <p:cNvSpPr>
                <a:spLocks noGrp="1"/>
              </p:cNvSpPr>
              <p:nvPr>
                <p:ph idx="1"/>
              </p:nvPr>
            </p:nvSpPr>
            <p:spPr>
              <a:xfrm>
                <a:off x="838200" y="1825625"/>
                <a:ext cx="5321680" cy="4351338"/>
              </a:xfrm>
            </p:spPr>
            <p:txBody>
              <a:bodyPr/>
              <a:lstStyle/>
              <a:p>
                <a:r>
                  <a:rPr lang="en-US" altLang="zh-CN" dirty="0"/>
                  <a:t>More layers of convolution-pooling processes are set to gradually summarize the global interactions of words in a </a:t>
                </a:r>
                <a:r>
                  <a:rPr lang="en-US" altLang="zh-CN" dirty="0">
                    <a:solidFill>
                      <a:srgbClr val="FF0000"/>
                    </a:solidFill>
                  </a:rPr>
                  <a:t>sentence</a:t>
                </a:r>
                <a:r>
                  <a:rPr lang="en-US" altLang="zh-CN" dirty="0"/>
                  <a:t> and finally reach a </a:t>
                </a:r>
                <a:r>
                  <a:rPr lang="en-US" altLang="zh-CN" dirty="0">
                    <a:solidFill>
                      <a:srgbClr val="FF0000"/>
                    </a:solidFill>
                  </a:rPr>
                  <a:t>vectorial representation </a:t>
                </a:r>
                <a:r>
                  <a:rPr lang="en-US" altLang="zh-CN" dirty="0"/>
                  <a:t>one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d</m:t>
                            </m:r>
                          </m:e>
                          <m:sub>
                            <m:r>
                              <a:rPr lang="en-US" altLang="zh-CN" b="0" i="1" smtClean="0">
                                <a:latin typeface="Cambria Math" panose="02040503050406030204" pitchFamily="18" charset="0"/>
                                <a:ea typeface="Cambria Math" panose="02040503050406030204" pitchFamily="18" charset="0"/>
                              </a:rPr>
                              <m:t>1</m:t>
                            </m:r>
                          </m:sub>
                        </m:sSub>
                      </m:sup>
                    </m:sSup>
                  </m:oMath>
                </a14:m>
                <a:r>
                  <a:rPr lang="en-US" altLang="zh-CN" dirty="0"/>
                  <a:t>.</a:t>
                </a:r>
                <a:endParaRPr lang="zh-CN" altLang="en-US" dirty="0"/>
              </a:p>
            </p:txBody>
          </p:sp>
        </mc:Choice>
        <mc:Fallback>
          <p:sp>
            <p:nvSpPr>
              <p:cNvPr id="3" name="内容占位符 2">
                <a:extLst>
                  <a:ext uri="{FF2B5EF4-FFF2-40B4-BE49-F238E27FC236}">
                    <a16:creationId xmlns:a16="http://schemas.microsoft.com/office/drawing/2014/main" id="{92FE794B-1EE5-4E4E-B877-3F23C2420A12}"/>
                  </a:ext>
                </a:extLst>
              </p:cNvPr>
              <p:cNvSpPr>
                <a:spLocks noGrp="1" noRot="1" noChangeAspect="1" noMove="1" noResize="1" noEditPoints="1" noAdjustHandles="1" noChangeArrowheads="1" noChangeShapeType="1" noTextEdit="1"/>
              </p:cNvSpPr>
              <p:nvPr>
                <p:ph idx="1"/>
              </p:nvPr>
            </p:nvSpPr>
            <p:spPr>
              <a:xfrm>
                <a:off x="838200" y="1825625"/>
                <a:ext cx="5321680" cy="4351338"/>
              </a:xfrm>
              <a:blipFill>
                <a:blip r:embed="rId3"/>
                <a:stretch>
                  <a:fillRect l="-2064" t="-2381" r="-103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7CD54FAD-6158-4198-95A8-BA9078A4CED4}"/>
              </a:ext>
            </a:extLst>
          </p:cNvPr>
          <p:cNvPicPr>
            <a:picLocks noChangeAspect="1"/>
          </p:cNvPicPr>
          <p:nvPr/>
        </p:nvPicPr>
        <p:blipFill>
          <a:blip r:embed="rId4"/>
          <a:stretch>
            <a:fillRect/>
          </a:stretch>
        </p:blipFill>
        <p:spPr>
          <a:xfrm>
            <a:off x="6514912" y="1481294"/>
            <a:ext cx="4880998" cy="5040000"/>
          </a:xfrm>
          <a:prstGeom prst="rect">
            <a:avLst/>
          </a:prstGeom>
        </p:spPr>
      </p:pic>
    </p:spTree>
    <p:extLst>
      <p:ext uri="{BB962C8B-B14F-4D97-AF65-F5344CB8AC3E}">
        <p14:creationId xmlns:p14="http://schemas.microsoft.com/office/powerpoint/2010/main" val="138107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E1080-E4BD-476F-9CE5-6D375770A952}"/>
              </a:ext>
            </a:extLst>
          </p:cNvPr>
          <p:cNvSpPr>
            <a:spLocks noGrp="1"/>
          </p:cNvSpPr>
          <p:nvPr>
            <p:ph type="title"/>
          </p:nvPr>
        </p:nvSpPr>
        <p:spPr/>
        <p:txBody>
          <a:bodyPr/>
          <a:lstStyle/>
          <a:p>
            <a:r>
              <a:rPr lang="en-US" altLang="zh-CN" dirty="0"/>
              <a:t>Attention Layer (1)</a:t>
            </a:r>
            <a:endParaRPr lang="zh-CN" altLang="en-US" dirty="0"/>
          </a:p>
        </p:txBody>
      </p:sp>
      <p:sp>
        <p:nvSpPr>
          <p:cNvPr id="3" name="内容占位符 2">
            <a:extLst>
              <a:ext uri="{FF2B5EF4-FFF2-40B4-BE49-F238E27FC236}">
                <a16:creationId xmlns:a16="http://schemas.microsoft.com/office/drawing/2014/main" id="{FDD9F32B-048A-410A-BF6A-FB5441C28F14}"/>
              </a:ext>
            </a:extLst>
          </p:cNvPr>
          <p:cNvSpPr>
            <a:spLocks noGrp="1"/>
          </p:cNvSpPr>
          <p:nvPr>
            <p:ph idx="1"/>
          </p:nvPr>
        </p:nvSpPr>
        <p:spPr>
          <a:xfrm>
            <a:off x="838199" y="1825625"/>
            <a:ext cx="5053383" cy="4351338"/>
          </a:xfrm>
        </p:spPr>
        <p:txBody>
          <a:bodyPr/>
          <a:lstStyle/>
          <a:p>
            <a:r>
              <a:rPr lang="en-US" altLang="zh-CN" dirty="0"/>
              <a:t>Aiming at detecting difficulty attention representations for each question.</a:t>
            </a:r>
          </a:p>
          <a:p>
            <a:r>
              <a:rPr lang="en-US" altLang="zh-CN" dirty="0"/>
              <a:t>The same texts should have </a:t>
            </a:r>
            <a:r>
              <a:rPr lang="en-US" altLang="zh-CN" dirty="0">
                <a:solidFill>
                  <a:srgbClr val="FF0000"/>
                </a:solidFill>
              </a:rPr>
              <a:t>different representations </a:t>
            </a:r>
            <a:r>
              <a:rPr lang="en-US" altLang="zh-CN" dirty="0"/>
              <a:t>based on the given questions.</a:t>
            </a:r>
            <a:endParaRPr lang="zh-CN" altLang="en-US" dirty="0"/>
          </a:p>
        </p:txBody>
      </p:sp>
      <p:pic>
        <p:nvPicPr>
          <p:cNvPr id="5" name="图片 4">
            <a:extLst>
              <a:ext uri="{FF2B5EF4-FFF2-40B4-BE49-F238E27FC236}">
                <a16:creationId xmlns:a16="http://schemas.microsoft.com/office/drawing/2014/main" id="{148DBF51-2185-4C02-B115-B80C8515C77F}"/>
              </a:ext>
            </a:extLst>
          </p:cNvPr>
          <p:cNvPicPr>
            <a:picLocks noChangeAspect="1"/>
          </p:cNvPicPr>
          <p:nvPr/>
        </p:nvPicPr>
        <p:blipFill>
          <a:blip r:embed="rId3"/>
          <a:stretch>
            <a:fillRect/>
          </a:stretch>
        </p:blipFill>
        <p:spPr>
          <a:xfrm>
            <a:off x="6300420" y="1452875"/>
            <a:ext cx="4641840" cy="5040000"/>
          </a:xfrm>
          <a:prstGeom prst="rect">
            <a:avLst/>
          </a:prstGeom>
        </p:spPr>
      </p:pic>
    </p:spTree>
    <p:extLst>
      <p:ext uri="{BB962C8B-B14F-4D97-AF65-F5344CB8AC3E}">
        <p14:creationId xmlns:p14="http://schemas.microsoft.com/office/powerpoint/2010/main" val="228473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9791E-31B6-48B5-B000-480A82435722}"/>
              </a:ext>
            </a:extLst>
          </p:cNvPr>
          <p:cNvSpPr>
            <a:spLocks noGrp="1"/>
          </p:cNvSpPr>
          <p:nvPr>
            <p:ph type="title"/>
          </p:nvPr>
        </p:nvSpPr>
        <p:spPr/>
        <p:txBody>
          <a:bodyPr/>
          <a:lstStyle/>
          <a:p>
            <a:r>
              <a:rPr lang="en-US" altLang="zh-CN" dirty="0"/>
              <a:t>Attention Layer (2)</a:t>
            </a:r>
            <a:endParaRPr lang="zh-CN" altLang="en-US" dirty="0"/>
          </a:p>
        </p:txBody>
      </p:sp>
      <p:sp>
        <p:nvSpPr>
          <p:cNvPr id="3" name="内容占位符 2">
            <a:extLst>
              <a:ext uri="{FF2B5EF4-FFF2-40B4-BE49-F238E27FC236}">
                <a16:creationId xmlns:a16="http://schemas.microsoft.com/office/drawing/2014/main" id="{95B4B190-D0BD-4B7D-A746-BDDF1E583E6A}"/>
              </a:ext>
            </a:extLst>
          </p:cNvPr>
          <p:cNvSpPr>
            <a:spLocks noGrp="1"/>
          </p:cNvSpPr>
          <p:nvPr>
            <p:ph idx="1"/>
          </p:nvPr>
        </p:nvSpPr>
        <p:spPr>
          <a:xfrm>
            <a:off x="838200" y="1825625"/>
            <a:ext cx="6279884" cy="4351338"/>
          </a:xfrm>
        </p:spPr>
        <p:txBody>
          <a:bodyPr/>
          <a:lstStyle/>
          <a:p>
            <a:r>
              <a:rPr lang="en-US" altLang="zh-CN" dirty="0"/>
              <a:t>The attention representations are modeled as vectors by a </a:t>
            </a:r>
            <a:r>
              <a:rPr lang="en-US" altLang="zh-CN" dirty="0">
                <a:solidFill>
                  <a:srgbClr val="FF0000"/>
                </a:solidFill>
              </a:rPr>
              <a:t>weighted sum aggregated result </a:t>
            </a:r>
            <a:r>
              <a:rPr lang="en-US" altLang="zh-CN" dirty="0"/>
              <a:t>of the sentence representations from both document-level and option-level perspectives.</a:t>
            </a:r>
            <a:endParaRPr lang="zh-CN" altLang="en-US" dirty="0"/>
          </a:p>
        </p:txBody>
      </p:sp>
      <p:pic>
        <p:nvPicPr>
          <p:cNvPr id="5" name="图片 4">
            <a:extLst>
              <a:ext uri="{FF2B5EF4-FFF2-40B4-BE49-F238E27FC236}">
                <a16:creationId xmlns:a16="http://schemas.microsoft.com/office/drawing/2014/main" id="{B00811CC-86F3-432C-A2C4-4B5B25ADA7BD}"/>
              </a:ext>
            </a:extLst>
          </p:cNvPr>
          <p:cNvPicPr>
            <a:picLocks noChangeAspect="1"/>
          </p:cNvPicPr>
          <p:nvPr/>
        </p:nvPicPr>
        <p:blipFill>
          <a:blip r:embed="rId3"/>
          <a:stretch>
            <a:fillRect/>
          </a:stretch>
        </p:blipFill>
        <p:spPr>
          <a:xfrm>
            <a:off x="7118084" y="1387170"/>
            <a:ext cx="4641840" cy="5040000"/>
          </a:xfrm>
          <a:prstGeom prst="rect">
            <a:avLst/>
          </a:prstGeom>
        </p:spPr>
      </p:pic>
      <p:pic>
        <p:nvPicPr>
          <p:cNvPr id="6" name="图片 5">
            <a:extLst>
              <a:ext uri="{FF2B5EF4-FFF2-40B4-BE49-F238E27FC236}">
                <a16:creationId xmlns:a16="http://schemas.microsoft.com/office/drawing/2014/main" id="{0EA5975D-6C6A-421B-A6AF-AA9AC6D3543D}"/>
              </a:ext>
            </a:extLst>
          </p:cNvPr>
          <p:cNvPicPr>
            <a:picLocks noChangeAspect="1"/>
          </p:cNvPicPr>
          <p:nvPr/>
        </p:nvPicPr>
        <p:blipFill>
          <a:blip r:embed="rId4"/>
          <a:stretch>
            <a:fillRect/>
          </a:stretch>
        </p:blipFill>
        <p:spPr>
          <a:xfrm>
            <a:off x="1008573" y="4403046"/>
            <a:ext cx="5456963" cy="1131256"/>
          </a:xfrm>
          <a:prstGeom prst="rect">
            <a:avLst/>
          </a:prstGeom>
        </p:spPr>
      </p:pic>
    </p:spTree>
    <p:extLst>
      <p:ext uri="{BB962C8B-B14F-4D97-AF65-F5344CB8AC3E}">
        <p14:creationId xmlns:p14="http://schemas.microsoft.com/office/powerpoint/2010/main" val="135705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D998-EBFC-4494-8099-4FF8EA84ECB7}"/>
              </a:ext>
            </a:extLst>
          </p:cNvPr>
          <p:cNvSpPr>
            <a:spLocks noGrp="1"/>
          </p:cNvSpPr>
          <p:nvPr>
            <p:ph type="title"/>
          </p:nvPr>
        </p:nvSpPr>
        <p:spPr/>
        <p:txBody>
          <a:bodyPr/>
          <a:lstStyle/>
          <a:p>
            <a:r>
              <a:rPr lang="en-US" altLang="zh-CN" dirty="0"/>
              <a:t>Attention Layer (3)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C8D074-8021-4EEA-BA37-77B61297B12C}"/>
                  </a:ext>
                </a:extLst>
              </p:cNvPr>
              <p:cNvSpPr>
                <a:spLocks noGrp="1"/>
              </p:cNvSpPr>
              <p:nvPr>
                <p:ph idx="1"/>
              </p:nvPr>
            </p:nvSpPr>
            <p:spPr>
              <a:xfrm>
                <a:off x="838200" y="1825625"/>
                <a:ext cx="6279884" cy="4351338"/>
              </a:xfrm>
            </p:spPr>
            <p:txBody>
              <a:bodyPr/>
              <a:lstStyle/>
              <a:p>
                <a:r>
                  <a:rPr lang="en-US" altLang="zh-CN" dirty="0"/>
                  <a:t>Similarly, the option-level attention vector </a:t>
                </a:r>
                <a14:m>
                  <m:oMath xmlns:m="http://schemas.openxmlformats.org/officeDocument/2006/math">
                    <m:r>
                      <a:rPr lang="en-US" altLang="zh-CN" b="0" i="1" smtClean="0">
                        <a:latin typeface="Cambria Math" panose="02040503050406030204" pitchFamily="18" charset="0"/>
                      </a:rPr>
                      <m:t>𝑂</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oMath>
                </a14:m>
                <a:r>
                  <a:rPr lang="zh-CN" altLang="en-US" dirty="0"/>
                  <a:t> </a:t>
                </a:r>
                <a:r>
                  <a:rPr lang="en-US" altLang="zh-CN" dirty="0"/>
                  <a:t>for question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m:t>
                        </m:r>
                      </m:sub>
                    </m:sSub>
                  </m:oMath>
                </a14:m>
                <a:r>
                  <a:rPr lang="zh-CN" altLang="en-US" dirty="0"/>
                  <a:t> </a:t>
                </a:r>
                <a:r>
                  <a:rPr lang="en-US" altLang="zh-CN" dirty="0"/>
                  <a:t>could also be modeled as the equation before.</a:t>
                </a:r>
              </a:p>
              <a:p>
                <a:r>
                  <a:rPr lang="en-US" altLang="zh-CN" dirty="0"/>
                  <a:t>The scores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oMath>
                </a14:m>
                <a:r>
                  <a:rPr lang="zh-CN" altLang="en-US" dirty="0"/>
                  <a:t> </a:t>
                </a:r>
                <a:r>
                  <a:rPr lang="en-US" altLang="zh-CN" dirty="0"/>
                  <a:t>greatly enhance the explanatory power of TACNN.</a:t>
                </a:r>
                <a:endParaRPr lang="zh-CN" altLang="en-US" dirty="0"/>
              </a:p>
            </p:txBody>
          </p:sp>
        </mc:Choice>
        <mc:Fallback xmlns="">
          <p:sp>
            <p:nvSpPr>
              <p:cNvPr id="3" name="内容占位符 2">
                <a:extLst>
                  <a:ext uri="{FF2B5EF4-FFF2-40B4-BE49-F238E27FC236}">
                    <a16:creationId xmlns:a16="http://schemas.microsoft.com/office/drawing/2014/main" id="{F6C8D074-8021-4EEA-BA37-77B61297B12C}"/>
                  </a:ext>
                </a:extLst>
              </p:cNvPr>
              <p:cNvSpPr>
                <a:spLocks noGrp="1" noRot="1" noChangeAspect="1" noMove="1" noResize="1" noEditPoints="1" noAdjustHandles="1" noChangeArrowheads="1" noChangeShapeType="1" noTextEdit="1"/>
              </p:cNvSpPr>
              <p:nvPr>
                <p:ph idx="1"/>
              </p:nvPr>
            </p:nvSpPr>
            <p:spPr>
              <a:xfrm>
                <a:off x="838200" y="1825625"/>
                <a:ext cx="6279884" cy="4351338"/>
              </a:xfrm>
              <a:blipFill>
                <a:blip r:embed="rId3"/>
                <a:stretch>
                  <a:fillRect l="-1748" t="-2381" r="-184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3707C22-9B0E-4887-B9FA-718906268CDD}"/>
              </a:ext>
            </a:extLst>
          </p:cNvPr>
          <p:cNvPicPr>
            <a:picLocks noChangeAspect="1"/>
          </p:cNvPicPr>
          <p:nvPr/>
        </p:nvPicPr>
        <p:blipFill>
          <a:blip r:embed="rId4"/>
          <a:stretch>
            <a:fillRect/>
          </a:stretch>
        </p:blipFill>
        <p:spPr>
          <a:xfrm>
            <a:off x="7118084" y="1387170"/>
            <a:ext cx="4641840" cy="5040000"/>
          </a:xfrm>
          <a:prstGeom prst="rect">
            <a:avLst/>
          </a:prstGeom>
        </p:spPr>
      </p:pic>
    </p:spTree>
    <p:extLst>
      <p:ext uri="{BB962C8B-B14F-4D97-AF65-F5344CB8AC3E}">
        <p14:creationId xmlns:p14="http://schemas.microsoft.com/office/powerpoint/2010/main" val="275852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5A59E-E4F1-447B-9F78-92B1C8331B8C}"/>
              </a:ext>
            </a:extLst>
          </p:cNvPr>
          <p:cNvSpPr>
            <a:spLocks noGrp="1"/>
          </p:cNvSpPr>
          <p:nvPr>
            <p:ph type="title"/>
          </p:nvPr>
        </p:nvSpPr>
        <p:spPr/>
        <p:txBody>
          <a:bodyPr/>
          <a:lstStyle/>
          <a:p>
            <a:r>
              <a:rPr lang="en-US" altLang="zh-CN" dirty="0"/>
              <a:t>Prediction Layer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65F767-17E0-45B5-AAA7-71903FDCDE17}"/>
                  </a:ext>
                </a:extLst>
              </p:cNvPr>
              <p:cNvSpPr>
                <a:spLocks noGrp="1"/>
              </p:cNvSpPr>
              <p:nvPr>
                <p:ph idx="1"/>
              </p:nvPr>
            </p:nvSpPr>
            <p:spPr>
              <a:xfrm>
                <a:off x="838200" y="1825625"/>
                <a:ext cx="7927889" cy="4351338"/>
              </a:xfrm>
            </p:spPr>
            <p:txBody>
              <a:bodyPr/>
              <a:lstStyle/>
              <a:p>
                <a:r>
                  <a:rPr lang="en-US" altLang="zh-CN" dirty="0"/>
                  <a:t>Aggregate them by concatenation operation, then utilize a classical full-connected network to learn the overall difficulty representation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𝑜</m:t>
                        </m:r>
                      </m:e>
                      <m:sub>
                        <m:r>
                          <a:rPr lang="en-US" altLang="zh-CN" b="0" i="1" smtClean="0">
                            <a:latin typeface="Cambria Math" panose="02040503050406030204" pitchFamily="18" charset="0"/>
                          </a:rPr>
                          <m:t>𝑖</m:t>
                        </m:r>
                      </m:sub>
                    </m:sSub>
                  </m:oMath>
                </a14:m>
                <a:r>
                  <a:rPr lang="zh-CN" altLang="en-US" dirty="0"/>
                  <a:t> </a:t>
                </a:r>
                <a:r>
                  <a:rPr lang="en-US" altLang="zh-CN" dirty="0"/>
                  <a:t>and finally predict the difficulty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e>
                      <m:sub>
                        <m:r>
                          <a:rPr lang="en-US" altLang="zh-CN" b="0" i="1" smtClean="0">
                            <a:latin typeface="Cambria Math" panose="02040503050406030204" pitchFamily="18" charset="0"/>
                          </a:rPr>
                          <m:t>𝑖</m:t>
                        </m:r>
                      </m:sub>
                    </m:sSub>
                  </m:oMath>
                </a14:m>
                <a:r>
                  <a:rPr lang="zh-CN" altLang="en-US" dirty="0"/>
                  <a:t> </a:t>
                </a:r>
                <a:r>
                  <a:rPr lang="en-US" altLang="zh-CN" dirty="0"/>
                  <a:t>by logistic function: </a:t>
                </a:r>
                <a:endParaRPr lang="zh-CN" altLang="en-US" dirty="0"/>
              </a:p>
            </p:txBody>
          </p:sp>
        </mc:Choice>
        <mc:Fallback xmlns="">
          <p:sp>
            <p:nvSpPr>
              <p:cNvPr id="3" name="内容占位符 2">
                <a:extLst>
                  <a:ext uri="{FF2B5EF4-FFF2-40B4-BE49-F238E27FC236}">
                    <a16:creationId xmlns:a16="http://schemas.microsoft.com/office/drawing/2014/main" id="{B665F767-17E0-45B5-AAA7-71903FDCDE17}"/>
                  </a:ext>
                </a:extLst>
              </p:cNvPr>
              <p:cNvSpPr>
                <a:spLocks noGrp="1" noRot="1" noChangeAspect="1" noMove="1" noResize="1" noEditPoints="1" noAdjustHandles="1" noChangeArrowheads="1" noChangeShapeType="1" noTextEdit="1"/>
              </p:cNvSpPr>
              <p:nvPr>
                <p:ph idx="1"/>
              </p:nvPr>
            </p:nvSpPr>
            <p:spPr>
              <a:xfrm>
                <a:off x="838200" y="1825625"/>
                <a:ext cx="7927889" cy="4351338"/>
              </a:xfrm>
              <a:blipFill>
                <a:blip r:embed="rId3"/>
                <a:stretch>
                  <a:fillRect l="-1385" t="-2381" r="-407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D90D643-0838-41B0-8C9D-A1ECCBB0643A}"/>
              </a:ext>
            </a:extLst>
          </p:cNvPr>
          <p:cNvPicPr>
            <a:picLocks noChangeAspect="1"/>
          </p:cNvPicPr>
          <p:nvPr/>
        </p:nvPicPr>
        <p:blipFill>
          <a:blip r:embed="rId4"/>
          <a:stretch>
            <a:fillRect/>
          </a:stretch>
        </p:blipFill>
        <p:spPr>
          <a:xfrm>
            <a:off x="1787909" y="3908211"/>
            <a:ext cx="6028469" cy="1355514"/>
          </a:xfrm>
          <a:prstGeom prst="rect">
            <a:avLst/>
          </a:prstGeom>
        </p:spPr>
      </p:pic>
      <p:pic>
        <p:nvPicPr>
          <p:cNvPr id="5" name="图片 4">
            <a:extLst>
              <a:ext uri="{FF2B5EF4-FFF2-40B4-BE49-F238E27FC236}">
                <a16:creationId xmlns:a16="http://schemas.microsoft.com/office/drawing/2014/main" id="{7D03F0C2-8749-4D76-9442-D0D93DEFF40D}"/>
              </a:ext>
            </a:extLst>
          </p:cNvPr>
          <p:cNvPicPr>
            <a:picLocks noChangeAspect="1"/>
          </p:cNvPicPr>
          <p:nvPr/>
        </p:nvPicPr>
        <p:blipFill>
          <a:blip r:embed="rId5"/>
          <a:stretch>
            <a:fillRect/>
          </a:stretch>
        </p:blipFill>
        <p:spPr>
          <a:xfrm>
            <a:off x="8826319" y="1027906"/>
            <a:ext cx="2344779" cy="5040000"/>
          </a:xfrm>
          <a:prstGeom prst="rect">
            <a:avLst/>
          </a:prstGeom>
        </p:spPr>
      </p:pic>
    </p:spTree>
    <p:extLst>
      <p:ext uri="{BB962C8B-B14F-4D97-AF65-F5344CB8AC3E}">
        <p14:creationId xmlns:p14="http://schemas.microsoft.com/office/powerpoint/2010/main" val="3609472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CD2F6-4568-4BE1-A898-2A8909A1E16B}"/>
              </a:ext>
            </a:extLst>
          </p:cNvPr>
          <p:cNvSpPr>
            <a:spLocks noGrp="1"/>
          </p:cNvSpPr>
          <p:nvPr>
            <p:ph type="title"/>
          </p:nvPr>
        </p:nvSpPr>
        <p:spPr/>
        <p:txBody>
          <a:bodyPr/>
          <a:lstStyle/>
          <a:p>
            <a:r>
              <a:rPr lang="en-US" altLang="zh-CN" dirty="0"/>
              <a:t>TACNN</a:t>
            </a:r>
            <a:endParaRPr lang="zh-CN" altLang="en-US" dirty="0"/>
          </a:p>
        </p:txBody>
      </p:sp>
      <p:pic>
        <p:nvPicPr>
          <p:cNvPr id="4" name="内容占位符 3">
            <a:extLst>
              <a:ext uri="{FF2B5EF4-FFF2-40B4-BE49-F238E27FC236}">
                <a16:creationId xmlns:a16="http://schemas.microsoft.com/office/drawing/2014/main" id="{90260FB4-CE6C-4479-B679-BBDACB53FD19}"/>
              </a:ext>
            </a:extLst>
          </p:cNvPr>
          <p:cNvPicPr>
            <a:picLocks noGrp="1" noChangeAspect="1"/>
          </p:cNvPicPr>
          <p:nvPr>
            <p:ph idx="1"/>
          </p:nvPr>
        </p:nvPicPr>
        <p:blipFill>
          <a:blip r:embed="rId3"/>
          <a:stretch>
            <a:fillRect/>
          </a:stretch>
        </p:blipFill>
        <p:spPr>
          <a:xfrm>
            <a:off x="794396" y="1500563"/>
            <a:ext cx="10515600" cy="3856873"/>
          </a:xfrm>
          <a:prstGeom prst="rect">
            <a:avLst/>
          </a:prstGeom>
        </p:spPr>
      </p:pic>
      <p:sp>
        <p:nvSpPr>
          <p:cNvPr id="5" name="文本框 4">
            <a:extLst>
              <a:ext uri="{FF2B5EF4-FFF2-40B4-BE49-F238E27FC236}">
                <a16:creationId xmlns:a16="http://schemas.microsoft.com/office/drawing/2014/main" id="{3E4DB30A-618A-4AD9-91A0-9F31ECBA16EF}"/>
              </a:ext>
            </a:extLst>
          </p:cNvPr>
          <p:cNvSpPr txBox="1"/>
          <p:nvPr/>
        </p:nvSpPr>
        <p:spPr>
          <a:xfrm>
            <a:off x="1500533" y="5426171"/>
            <a:ext cx="9103326" cy="954107"/>
          </a:xfrm>
          <a:prstGeom prst="rect">
            <a:avLst/>
          </a:prstGeom>
          <a:noFill/>
        </p:spPr>
        <p:txBody>
          <a:bodyPr wrap="none" rtlCol="0">
            <a:spAutoFit/>
          </a:bodyPr>
          <a:lstStyle/>
          <a:p>
            <a:r>
              <a:rPr lang="en-US" altLang="zh-CN" sz="2800" i="1" dirty="0">
                <a:latin typeface="Arial" panose="020B0604020202020204" pitchFamily="34" charset="0"/>
                <a:cs typeface="Arial" panose="020B0604020202020204" pitchFamily="34" charset="0"/>
              </a:rPr>
              <a:t>TACNN framework. The numbers in the TACNN are the </a:t>
            </a:r>
          </a:p>
          <a:p>
            <a:pPr algn="ctr"/>
            <a:r>
              <a:rPr lang="en-US" altLang="zh-CN" sz="2800" i="1" dirty="0">
                <a:latin typeface="Arial" panose="020B0604020202020204" pitchFamily="34" charset="0"/>
                <a:cs typeface="Arial" panose="020B0604020202020204" pitchFamily="34" charset="0"/>
              </a:rPr>
              <a:t>dimensions of corresponding feature vectors.</a:t>
            </a:r>
            <a:endParaRPr lang="zh-CN" alt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32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907370-943D-4D8A-A8E4-5762FE6CFD4E}"/>
              </a:ext>
            </a:extLst>
          </p:cNvPr>
          <p:cNvSpPr>
            <a:spLocks noGrp="1"/>
          </p:cNvSpPr>
          <p:nvPr>
            <p:ph type="title"/>
          </p:nvPr>
        </p:nvSpPr>
        <p:spPr/>
        <p:txBody>
          <a:bodyPr/>
          <a:lstStyle/>
          <a:p>
            <a:r>
              <a:rPr lang="en-US" altLang="zh-CN" dirty="0"/>
              <a:t>Test-independent Loss Function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F3FB17-F892-401D-AD9A-571AB6291CB2}"/>
                  </a:ext>
                </a:extLst>
              </p:cNvPr>
              <p:cNvSpPr>
                <a:spLocks noGrp="1"/>
              </p:cNvSpPr>
              <p:nvPr>
                <p:ph idx="1"/>
              </p:nvPr>
            </p:nvSpPr>
            <p:spPr/>
            <p:txBody>
              <a:bodyPr/>
              <a:lstStyle/>
              <a:p>
                <a:r>
                  <a:rPr lang="en-US" altLang="zh-CN" dirty="0"/>
                  <a:t>Obtain the real difficulty of each question followed by the definition in (</a:t>
                </a:r>
                <a:r>
                  <a:rPr lang="en-US" altLang="zh-CN" dirty="0" err="1"/>
                  <a:t>Hontangas</a:t>
                </a:r>
                <a:r>
                  <a:rPr lang="en-US" altLang="zh-CN" dirty="0"/>
                  <a:t> et at. 2000) from the test logs.</a:t>
                </a:r>
              </a:p>
              <a:p>
                <a:r>
                  <a:rPr lang="en-US" altLang="zh-CN" dirty="0"/>
                  <a:t>Ignore the test characteristics, given all question instances, we can simply formulate the test-independent objective function by minimizing the least square loss with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r>
                  <a:rPr lang="en-US" altLang="zh-CN" dirty="0"/>
                  <a:t>regularization term:</a:t>
                </a:r>
              </a:p>
              <a:p>
                <a:endParaRPr lang="en-US" altLang="zh-CN" dirty="0"/>
              </a:p>
              <a:p>
                <a:endParaRPr lang="en-US" altLang="zh-CN" dirty="0"/>
              </a:p>
              <a:p>
                <a:r>
                  <a:rPr lang="en-US" altLang="zh-CN" dirty="0"/>
                  <a:t>May introduce some biases into the optimization.</a:t>
                </a:r>
                <a:endParaRPr lang="zh-CN" altLang="en-US" dirty="0"/>
              </a:p>
            </p:txBody>
          </p:sp>
        </mc:Choice>
        <mc:Fallback xmlns="">
          <p:sp>
            <p:nvSpPr>
              <p:cNvPr id="3" name="内容占位符 2">
                <a:extLst>
                  <a:ext uri="{FF2B5EF4-FFF2-40B4-BE49-F238E27FC236}">
                    <a16:creationId xmlns:a16="http://schemas.microsoft.com/office/drawing/2014/main" id="{B2F3FB17-F892-401D-AD9A-571AB6291CB2}"/>
                  </a:ext>
                </a:extLst>
              </p:cNvPr>
              <p:cNvSpPr>
                <a:spLocks noGrp="1" noRot="1" noChangeAspect="1" noMove="1" noResize="1" noEditPoints="1" noAdjustHandles="1" noChangeArrowheads="1" noChangeShapeType="1" noTextEdit="1"/>
              </p:cNvSpPr>
              <p:nvPr>
                <p:ph idx="1"/>
              </p:nvPr>
            </p:nvSpPr>
            <p:spPr>
              <a:blipFill>
                <a:blip r:embed="rId3"/>
                <a:stretch>
                  <a:fillRect l="-1043" t="-2381" r="-58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9EC0C0B-410B-45BF-9FE2-EF5D18CAEC5C}"/>
              </a:ext>
            </a:extLst>
          </p:cNvPr>
          <p:cNvPicPr>
            <a:picLocks noChangeAspect="1"/>
          </p:cNvPicPr>
          <p:nvPr/>
        </p:nvPicPr>
        <p:blipFill>
          <a:blip r:embed="rId4"/>
          <a:stretch>
            <a:fillRect/>
          </a:stretch>
        </p:blipFill>
        <p:spPr>
          <a:xfrm>
            <a:off x="2969519" y="3995718"/>
            <a:ext cx="6252962" cy="981166"/>
          </a:xfrm>
          <a:prstGeom prst="rect">
            <a:avLst/>
          </a:prstGeom>
        </p:spPr>
      </p:pic>
    </p:spTree>
    <p:extLst>
      <p:ext uri="{BB962C8B-B14F-4D97-AF65-F5344CB8AC3E}">
        <p14:creationId xmlns:p14="http://schemas.microsoft.com/office/powerpoint/2010/main" val="316953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9A300-47F0-4BA4-B6E6-6DBCACA35C0E}"/>
              </a:ext>
            </a:extLst>
          </p:cNvPr>
          <p:cNvSpPr>
            <a:spLocks noGrp="1"/>
          </p:cNvSpPr>
          <p:nvPr>
            <p:ph type="title"/>
          </p:nvPr>
        </p:nvSpPr>
        <p:spPr>
          <a:xfrm>
            <a:off x="838200" y="365125"/>
            <a:ext cx="10515600" cy="1325563"/>
          </a:xfrm>
        </p:spPr>
        <p:txBody>
          <a:bodyPr/>
          <a:lstStyle/>
          <a:p>
            <a:r>
              <a:rPr lang="en-US" altLang="zh-CN" dirty="0"/>
              <a:t>Deep Learning = </a:t>
            </a:r>
            <a:r>
              <a:rPr lang="en-US" altLang="zh-CN" dirty="0" err="1"/>
              <a:t>AIchemy</a:t>
            </a:r>
            <a:r>
              <a:rPr lang="en-US" altLang="zh-CN" dirty="0"/>
              <a:t>?</a:t>
            </a:r>
            <a:endParaRPr lang="zh-CN" altLang="en-US" dirty="0"/>
          </a:p>
        </p:txBody>
      </p:sp>
      <p:pic>
        <p:nvPicPr>
          <p:cNvPr id="4" name="内容占位符 3">
            <a:extLst>
              <a:ext uri="{FF2B5EF4-FFF2-40B4-BE49-F238E27FC236}">
                <a16:creationId xmlns:a16="http://schemas.microsoft.com/office/drawing/2014/main" id="{4F8D8DB1-42A7-4780-94B1-FA03EBB9D5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71749" y="1920403"/>
            <a:ext cx="7048500" cy="3971925"/>
          </a:xfrm>
        </p:spPr>
      </p:pic>
      <p:sp>
        <p:nvSpPr>
          <p:cNvPr id="5" name="矩形 4">
            <a:extLst>
              <a:ext uri="{FF2B5EF4-FFF2-40B4-BE49-F238E27FC236}">
                <a16:creationId xmlns:a16="http://schemas.microsoft.com/office/drawing/2014/main" id="{B1A7C92D-FAA8-49B8-8C4E-A36A8926243C}"/>
              </a:ext>
            </a:extLst>
          </p:cNvPr>
          <p:cNvSpPr/>
          <p:nvPr/>
        </p:nvSpPr>
        <p:spPr>
          <a:xfrm>
            <a:off x="1331874" y="5997523"/>
            <a:ext cx="9528249" cy="523220"/>
          </a:xfrm>
          <a:prstGeom prst="rect">
            <a:avLst/>
          </a:prstGeom>
        </p:spPr>
        <p:txBody>
          <a:bodyPr wrap="none">
            <a:spAutoFit/>
          </a:bodyPr>
          <a:lstStyle/>
          <a:p>
            <a:r>
              <a:rPr lang="en-US" altLang="zh-CN" sz="2800" i="1" dirty="0">
                <a:latin typeface="Arial" panose="020B0604020202020204" pitchFamily="34" charset="0"/>
                <a:cs typeface="Arial" panose="020B0604020202020204" pitchFamily="34" charset="0"/>
              </a:rPr>
              <a:t>2017 NIPS </a:t>
            </a:r>
            <a:r>
              <a:rPr lang="en-US" altLang="zh-CN" sz="2800" i="1" dirty="0" err="1">
                <a:latin typeface="Arial" panose="020B0604020202020204" pitchFamily="34" charset="0"/>
                <a:cs typeface="Arial" panose="020B0604020202020204" pitchFamily="34" charset="0"/>
              </a:rPr>
              <a:t>LeCun</a:t>
            </a:r>
            <a:r>
              <a:rPr lang="en-US" altLang="zh-CN" sz="2800" i="1" dirty="0">
                <a:latin typeface="Arial" panose="020B0604020202020204" pitchFamily="34" charset="0"/>
                <a:cs typeface="Arial" panose="020B0604020202020204" pitchFamily="34" charset="0"/>
              </a:rPr>
              <a:t> against Ali Rahimi(Test of Time Awards)</a:t>
            </a:r>
            <a:endParaRPr lang="zh-CN" alt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657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593C40-200F-41CF-9D7A-88C96D7BCAB8}"/>
              </a:ext>
            </a:extLst>
          </p:cNvPr>
          <p:cNvSpPr>
            <a:spLocks noGrp="1"/>
          </p:cNvSpPr>
          <p:nvPr>
            <p:ph type="title"/>
          </p:nvPr>
        </p:nvSpPr>
        <p:spPr/>
        <p:txBody>
          <a:bodyPr/>
          <a:lstStyle/>
          <a:p>
            <a:r>
              <a:rPr lang="en-US" altLang="zh-CN" dirty="0"/>
              <a:t>Test-dependent Loss Function</a:t>
            </a:r>
            <a:endParaRPr lang="zh-CN" altLang="en-US" dirty="0"/>
          </a:p>
        </p:txBody>
      </p:sp>
      <p:sp>
        <p:nvSpPr>
          <p:cNvPr id="3" name="内容占位符 2">
            <a:extLst>
              <a:ext uri="{FF2B5EF4-FFF2-40B4-BE49-F238E27FC236}">
                <a16:creationId xmlns:a16="http://schemas.microsoft.com/office/drawing/2014/main" id="{2F93D3AF-5444-445C-A1BC-B0486775FCC3}"/>
              </a:ext>
            </a:extLst>
          </p:cNvPr>
          <p:cNvSpPr>
            <a:spLocks noGrp="1"/>
          </p:cNvSpPr>
          <p:nvPr>
            <p:ph idx="1"/>
          </p:nvPr>
        </p:nvSpPr>
        <p:spPr/>
        <p:txBody>
          <a:bodyPr/>
          <a:lstStyle/>
          <a:p>
            <a:r>
              <a:rPr lang="en-US" altLang="zh-CN" dirty="0"/>
              <a:t>Realize that difficulties of questions in same tests are comparable.</a:t>
            </a:r>
          </a:p>
          <a:p>
            <a:r>
              <a:rPr lang="en-US" altLang="zh-CN" dirty="0"/>
              <a:t>Model and optimize the difficulty comparison for a pair of questions in same tests by a pairwise strategy:</a:t>
            </a:r>
          </a:p>
        </p:txBody>
      </p:sp>
      <p:pic>
        <p:nvPicPr>
          <p:cNvPr id="4" name="图片 3">
            <a:extLst>
              <a:ext uri="{FF2B5EF4-FFF2-40B4-BE49-F238E27FC236}">
                <a16:creationId xmlns:a16="http://schemas.microsoft.com/office/drawing/2014/main" id="{5460AD1A-336A-4229-9ABD-EC338244C31B}"/>
              </a:ext>
            </a:extLst>
          </p:cNvPr>
          <p:cNvPicPr>
            <a:picLocks noChangeAspect="1"/>
          </p:cNvPicPr>
          <p:nvPr/>
        </p:nvPicPr>
        <p:blipFill>
          <a:blip r:embed="rId3"/>
          <a:stretch>
            <a:fillRect/>
          </a:stretch>
        </p:blipFill>
        <p:spPr>
          <a:xfrm>
            <a:off x="1690332" y="3584248"/>
            <a:ext cx="8811336" cy="931633"/>
          </a:xfrm>
          <a:prstGeom prst="rect">
            <a:avLst/>
          </a:prstGeom>
        </p:spPr>
      </p:pic>
    </p:spTree>
    <p:extLst>
      <p:ext uri="{BB962C8B-B14F-4D97-AF65-F5344CB8AC3E}">
        <p14:creationId xmlns:p14="http://schemas.microsoft.com/office/powerpoint/2010/main" val="896195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203FD-FC73-40E3-8A6E-E05A238322AF}"/>
              </a:ext>
            </a:extLst>
          </p:cNvPr>
          <p:cNvSpPr>
            <a:spLocks noGrp="1"/>
          </p:cNvSpPr>
          <p:nvPr>
            <p:ph type="title"/>
          </p:nvPr>
        </p:nvSpPr>
        <p:spPr/>
        <p:txBody>
          <a:bodyPr/>
          <a:lstStyle/>
          <a:p>
            <a:r>
              <a:rPr lang="en-US" altLang="zh-CN" dirty="0"/>
              <a:t>Dataset</a:t>
            </a:r>
            <a:endParaRPr lang="zh-CN" altLang="en-US" dirty="0"/>
          </a:p>
        </p:txBody>
      </p:sp>
      <p:sp>
        <p:nvSpPr>
          <p:cNvPr id="3" name="内容占位符 2">
            <a:extLst>
              <a:ext uri="{FF2B5EF4-FFF2-40B4-BE49-F238E27FC236}">
                <a16:creationId xmlns:a16="http://schemas.microsoft.com/office/drawing/2014/main" id="{5B29D776-B1B2-4AD7-94E9-A00F81359B2D}"/>
              </a:ext>
            </a:extLst>
          </p:cNvPr>
          <p:cNvSpPr>
            <a:spLocks noGrp="1"/>
          </p:cNvSpPr>
          <p:nvPr>
            <p:ph idx="1"/>
          </p:nvPr>
        </p:nvSpPr>
        <p:spPr/>
        <p:txBody>
          <a:bodyPr/>
          <a:lstStyle/>
          <a:p>
            <a:r>
              <a:rPr lang="en-US" altLang="zh-CN" dirty="0"/>
              <a:t>Supplied by IFLYTEK (</a:t>
            </a:r>
            <a:r>
              <a:rPr lang="zh-CN" altLang="en-US" dirty="0"/>
              <a:t>科大讯飞</a:t>
            </a:r>
            <a:r>
              <a:rPr lang="en-US" altLang="zh-CN" dirty="0"/>
              <a:t>).</a:t>
            </a:r>
          </a:p>
          <a:p>
            <a:r>
              <a:rPr lang="en-US" altLang="zh-CN" dirty="0"/>
              <a:t>Collected from real-world standard tests for READING problems.</a:t>
            </a:r>
          </a:p>
          <a:p>
            <a:r>
              <a:rPr lang="en-US" altLang="zh-CN" dirty="0"/>
              <a:t>3 million test logs of thousands of Chinese senior high schools from the year 2014 to 2016.</a:t>
            </a:r>
            <a:endParaRPr lang="zh-CN" altLang="en-US" dirty="0"/>
          </a:p>
        </p:txBody>
      </p:sp>
      <p:pic>
        <p:nvPicPr>
          <p:cNvPr id="4" name="图片 3">
            <a:extLst>
              <a:ext uri="{FF2B5EF4-FFF2-40B4-BE49-F238E27FC236}">
                <a16:creationId xmlns:a16="http://schemas.microsoft.com/office/drawing/2014/main" id="{B4642142-06F0-4216-BB01-DA7D35E83351}"/>
              </a:ext>
            </a:extLst>
          </p:cNvPr>
          <p:cNvPicPr>
            <a:picLocks noChangeAspect="1"/>
          </p:cNvPicPr>
          <p:nvPr/>
        </p:nvPicPr>
        <p:blipFill>
          <a:blip r:embed="rId3"/>
          <a:stretch>
            <a:fillRect/>
          </a:stretch>
        </p:blipFill>
        <p:spPr>
          <a:xfrm>
            <a:off x="3654445" y="3832814"/>
            <a:ext cx="4883109" cy="2751413"/>
          </a:xfrm>
          <a:prstGeom prst="rect">
            <a:avLst/>
          </a:prstGeom>
        </p:spPr>
      </p:pic>
    </p:spTree>
    <p:extLst>
      <p:ext uri="{BB962C8B-B14F-4D97-AF65-F5344CB8AC3E}">
        <p14:creationId xmlns:p14="http://schemas.microsoft.com/office/powerpoint/2010/main" val="96182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421CF-3279-47D3-954A-9FD927D1D383}"/>
              </a:ext>
            </a:extLst>
          </p:cNvPr>
          <p:cNvSpPr>
            <a:spLocks noGrp="1"/>
          </p:cNvSpPr>
          <p:nvPr>
            <p:ph type="title"/>
          </p:nvPr>
        </p:nvSpPr>
        <p:spPr/>
        <p:txBody>
          <a:bodyPr/>
          <a:lstStyle/>
          <a:p>
            <a:r>
              <a:rPr lang="en-US" altLang="zh-CN" dirty="0"/>
              <a:t>Experimental Design</a:t>
            </a:r>
            <a:endParaRPr lang="zh-CN" altLang="en-US" dirty="0"/>
          </a:p>
        </p:txBody>
      </p:sp>
      <p:sp>
        <p:nvSpPr>
          <p:cNvPr id="3" name="内容占位符 2">
            <a:extLst>
              <a:ext uri="{FF2B5EF4-FFF2-40B4-BE49-F238E27FC236}">
                <a16:creationId xmlns:a16="http://schemas.microsoft.com/office/drawing/2014/main" id="{8A7B67A6-920E-4BF7-AC4F-F292D3C34183}"/>
              </a:ext>
            </a:extLst>
          </p:cNvPr>
          <p:cNvSpPr>
            <a:spLocks noGrp="1"/>
          </p:cNvSpPr>
          <p:nvPr>
            <p:ph idx="1"/>
          </p:nvPr>
        </p:nvSpPr>
        <p:spPr/>
        <p:txBody>
          <a:bodyPr>
            <a:normAutofit lnSpcReduction="10000"/>
          </a:bodyPr>
          <a:lstStyle/>
          <a:p>
            <a:r>
              <a:rPr lang="en-US" altLang="zh-CN" dirty="0"/>
              <a:t>Word embedding: on a large-scale </a:t>
            </a:r>
            <a:r>
              <a:rPr lang="en-US" altLang="zh-CN" dirty="0" err="1"/>
              <a:t>gigaword</a:t>
            </a:r>
            <a:r>
              <a:rPr lang="en-US" altLang="zh-CN" dirty="0"/>
              <a:t> corpus using public word2vec tool (</a:t>
            </a:r>
            <a:r>
              <a:rPr lang="en-US" altLang="zh-CN" dirty="0" err="1"/>
              <a:t>Mikolov</a:t>
            </a:r>
            <a:r>
              <a:rPr lang="en-US" altLang="zh-CN" dirty="0"/>
              <a:t> and Dean 2013) with the dimension 200.</a:t>
            </a:r>
          </a:p>
          <a:p>
            <a:r>
              <a:rPr lang="en-US" altLang="zh-CN" dirty="0"/>
              <a:t>TACNN setting: maximum length of sentence (words) as 25 (40) (Zero padded when necessary); four layers of convolution (Three wide and one narrow convolution, and feature map as 200, 400, 600, 600) and max-pooling (pooling window as 3, 3, 2, 1); kernel size as 3.</a:t>
            </a:r>
          </a:p>
          <a:p>
            <a:r>
              <a:rPr lang="en-US" altLang="zh-CN" dirty="0"/>
              <a:t>Training setting: </a:t>
            </a:r>
            <a:r>
              <a:rPr lang="en-US" altLang="zh-CN" dirty="0" err="1"/>
              <a:t>Xaiver</a:t>
            </a:r>
            <a:r>
              <a:rPr lang="en-US" altLang="zh-CN" dirty="0"/>
              <a:t> initialization; mini-batch size 32; dropout probability 0.2.</a:t>
            </a:r>
          </a:p>
          <a:p>
            <a:r>
              <a:rPr lang="en-US" altLang="zh-CN" dirty="0"/>
              <a:t>Theano, Tesla K20m GPU.</a:t>
            </a:r>
            <a:endParaRPr lang="zh-CN" altLang="en-US" dirty="0"/>
          </a:p>
        </p:txBody>
      </p:sp>
    </p:spTree>
    <p:extLst>
      <p:ext uri="{BB962C8B-B14F-4D97-AF65-F5344CB8AC3E}">
        <p14:creationId xmlns:p14="http://schemas.microsoft.com/office/powerpoint/2010/main" val="341821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4AE90-1BEB-43EE-A49B-1E1CFF51AA5B}"/>
              </a:ext>
            </a:extLst>
          </p:cNvPr>
          <p:cNvSpPr>
            <a:spLocks noGrp="1"/>
          </p:cNvSpPr>
          <p:nvPr>
            <p:ph type="title"/>
          </p:nvPr>
        </p:nvSpPr>
        <p:spPr/>
        <p:txBody>
          <a:bodyPr/>
          <a:lstStyle/>
          <a:p>
            <a:r>
              <a:rPr lang="en-US" altLang="zh-CN" dirty="0"/>
              <a:t>Baseline Approaches</a:t>
            </a:r>
            <a:endParaRPr lang="zh-CN" altLang="en-US" dirty="0"/>
          </a:p>
        </p:txBody>
      </p:sp>
      <p:sp>
        <p:nvSpPr>
          <p:cNvPr id="3" name="内容占位符 2">
            <a:extLst>
              <a:ext uri="{FF2B5EF4-FFF2-40B4-BE49-F238E27FC236}">
                <a16:creationId xmlns:a16="http://schemas.microsoft.com/office/drawing/2014/main" id="{2F07CFD7-033F-42BC-B9CF-5CDAF293A002}"/>
              </a:ext>
            </a:extLst>
          </p:cNvPr>
          <p:cNvSpPr>
            <a:spLocks noGrp="1"/>
          </p:cNvSpPr>
          <p:nvPr>
            <p:ph idx="1"/>
          </p:nvPr>
        </p:nvSpPr>
        <p:spPr/>
        <p:txBody>
          <a:bodyPr/>
          <a:lstStyle/>
          <a:p>
            <a:r>
              <a:rPr lang="en-US" altLang="zh-CN" dirty="0"/>
              <a:t>CNN: with attention-ignored strategy and test-independent loss.</a:t>
            </a:r>
          </a:p>
          <a:p>
            <a:r>
              <a:rPr lang="en-US" altLang="zh-CN" dirty="0"/>
              <a:t>ACNN: with attention strategy and test-independent loss.</a:t>
            </a:r>
          </a:p>
          <a:p>
            <a:r>
              <a:rPr lang="en-US" altLang="zh-CN" dirty="0"/>
              <a:t>TCNN: with attention-ignored strategy and test-dependent loss.</a:t>
            </a:r>
          </a:p>
          <a:p>
            <a:r>
              <a:rPr lang="en-US" altLang="zh-CN" dirty="0"/>
              <a:t>HABCNN: a machine comprehension model from (Yin, Ebert, and </a:t>
            </a:r>
            <a:r>
              <a:rPr lang="en-US" altLang="zh-CN" dirty="0" err="1"/>
              <a:t>Schutze</a:t>
            </a:r>
            <a:r>
              <a:rPr lang="en-US" altLang="zh-CN" dirty="0"/>
              <a:t> 2016) with a kind of CNN and sentence attention.</a:t>
            </a:r>
            <a:endParaRPr lang="zh-CN" altLang="en-US" dirty="0"/>
          </a:p>
        </p:txBody>
      </p:sp>
    </p:spTree>
    <p:extLst>
      <p:ext uri="{BB962C8B-B14F-4D97-AF65-F5344CB8AC3E}">
        <p14:creationId xmlns:p14="http://schemas.microsoft.com/office/powerpoint/2010/main" val="2496647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DE5B2-CCA6-4F85-A5C0-9B8E8084C090}"/>
              </a:ext>
            </a:extLst>
          </p:cNvPr>
          <p:cNvSpPr>
            <a:spLocks noGrp="1"/>
          </p:cNvSpPr>
          <p:nvPr>
            <p:ph type="title"/>
          </p:nvPr>
        </p:nvSpPr>
        <p:spPr/>
        <p:txBody>
          <a:bodyPr/>
          <a:lstStyle/>
          <a:p>
            <a:r>
              <a:rPr lang="en-US" altLang="zh-CN" dirty="0"/>
              <a:t>Evaluation Metrics</a:t>
            </a:r>
            <a:endParaRPr lang="zh-CN" altLang="en-US" dirty="0"/>
          </a:p>
        </p:txBody>
      </p:sp>
      <p:sp>
        <p:nvSpPr>
          <p:cNvPr id="3" name="内容占位符 2">
            <a:extLst>
              <a:ext uri="{FF2B5EF4-FFF2-40B4-BE49-F238E27FC236}">
                <a16:creationId xmlns:a16="http://schemas.microsoft.com/office/drawing/2014/main" id="{AF9E6E08-1D95-4EC5-819C-406E4E3062BB}"/>
              </a:ext>
            </a:extLst>
          </p:cNvPr>
          <p:cNvSpPr>
            <a:spLocks noGrp="1"/>
          </p:cNvSpPr>
          <p:nvPr>
            <p:ph idx="1"/>
          </p:nvPr>
        </p:nvSpPr>
        <p:spPr/>
        <p:txBody>
          <a:bodyPr/>
          <a:lstStyle/>
          <a:p>
            <a:r>
              <a:rPr lang="en-US" altLang="zh-CN" dirty="0"/>
              <a:t>Root Mean Squared Error (RMSE) (</a:t>
            </a:r>
            <a:r>
              <a:rPr lang="en-US" altLang="zh-CN" dirty="0" err="1"/>
              <a:t>Salakhutdinov</a:t>
            </a:r>
            <a:r>
              <a:rPr lang="en-US" altLang="zh-CN" dirty="0"/>
              <a:t> and </a:t>
            </a:r>
            <a:r>
              <a:rPr lang="en-US" altLang="zh-CN" dirty="0" err="1"/>
              <a:t>Mnih</a:t>
            </a:r>
            <a:r>
              <a:rPr lang="en-US" altLang="zh-CN" dirty="0"/>
              <a:t> 2011) for QDP precision comparison.</a:t>
            </a:r>
          </a:p>
          <a:p>
            <a:r>
              <a:rPr lang="en-US" altLang="zh-CN" dirty="0"/>
              <a:t>Degree of Agreement (DOA) (Liu et al. 2012) for ranking perspective to measure the percentage of correctly ranked difficulties of question pairs.</a:t>
            </a:r>
          </a:p>
          <a:p>
            <a:r>
              <a:rPr lang="en-US" altLang="zh-CN" dirty="0"/>
              <a:t>Person Correlation Coefficient (PCC) (</a:t>
            </a:r>
            <a:r>
              <a:rPr lang="en-US" altLang="zh-CN" dirty="0" err="1"/>
              <a:t>Benesty</a:t>
            </a:r>
            <a:r>
              <a:rPr lang="en-US" altLang="zh-CN" dirty="0"/>
              <a:t> et al. 2009) to measure the correlation performance.</a:t>
            </a:r>
          </a:p>
          <a:p>
            <a:r>
              <a:rPr lang="en-US" altLang="zh-CN" dirty="0"/>
              <a:t>T-test Passing Ratio (PR) to evaluate confidence performance.</a:t>
            </a:r>
            <a:endParaRPr lang="zh-CN" altLang="en-US" dirty="0"/>
          </a:p>
        </p:txBody>
      </p:sp>
    </p:spTree>
    <p:extLst>
      <p:ext uri="{BB962C8B-B14F-4D97-AF65-F5344CB8AC3E}">
        <p14:creationId xmlns:p14="http://schemas.microsoft.com/office/powerpoint/2010/main" val="2789564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9532CD-C105-4324-A7C0-0D8E53B66D14}"/>
              </a:ext>
            </a:extLst>
          </p:cNvPr>
          <p:cNvSpPr>
            <a:spLocks noGrp="1"/>
          </p:cNvSpPr>
          <p:nvPr>
            <p:ph type="title"/>
          </p:nvPr>
        </p:nvSpPr>
        <p:spPr/>
        <p:txBody>
          <a:bodyPr/>
          <a:lstStyle/>
          <a:p>
            <a:r>
              <a:rPr lang="en-US" altLang="zh-CN" dirty="0"/>
              <a:t>Overall QDP Results</a:t>
            </a:r>
            <a:endParaRPr lang="zh-CN" altLang="en-US" dirty="0"/>
          </a:p>
        </p:txBody>
      </p:sp>
      <p:pic>
        <p:nvPicPr>
          <p:cNvPr id="4" name="内容占位符 3">
            <a:extLst>
              <a:ext uri="{FF2B5EF4-FFF2-40B4-BE49-F238E27FC236}">
                <a16:creationId xmlns:a16="http://schemas.microsoft.com/office/drawing/2014/main" id="{9FA95C83-1D7F-42F2-AB98-52582D92BEFE}"/>
              </a:ext>
            </a:extLst>
          </p:cNvPr>
          <p:cNvPicPr>
            <a:picLocks noGrp="1" noChangeAspect="1"/>
          </p:cNvPicPr>
          <p:nvPr>
            <p:ph idx="1"/>
          </p:nvPr>
        </p:nvPicPr>
        <p:blipFill>
          <a:blip r:embed="rId2"/>
          <a:stretch>
            <a:fillRect/>
          </a:stretch>
        </p:blipFill>
        <p:spPr>
          <a:xfrm>
            <a:off x="838200" y="2429623"/>
            <a:ext cx="10515600" cy="2289172"/>
          </a:xfrm>
          <a:prstGeom prst="rect">
            <a:avLst/>
          </a:prstGeom>
        </p:spPr>
      </p:pic>
      <p:sp>
        <p:nvSpPr>
          <p:cNvPr id="5" name="文本框 4">
            <a:extLst>
              <a:ext uri="{FF2B5EF4-FFF2-40B4-BE49-F238E27FC236}">
                <a16:creationId xmlns:a16="http://schemas.microsoft.com/office/drawing/2014/main" id="{2A42B500-6C7D-42A4-A50C-4BD2FA079057}"/>
              </a:ext>
            </a:extLst>
          </p:cNvPr>
          <p:cNvSpPr txBox="1"/>
          <p:nvPr/>
        </p:nvSpPr>
        <p:spPr>
          <a:xfrm>
            <a:off x="2806477" y="4818396"/>
            <a:ext cx="6579045" cy="523220"/>
          </a:xfrm>
          <a:prstGeom prst="rect">
            <a:avLst/>
          </a:prstGeom>
          <a:noFill/>
        </p:spPr>
        <p:txBody>
          <a:bodyPr wrap="none" rtlCol="0">
            <a:spAutoFit/>
          </a:bodyPr>
          <a:lstStyle/>
          <a:p>
            <a:r>
              <a:rPr lang="en-US" altLang="zh-CN" sz="2800" i="1" dirty="0">
                <a:latin typeface="Arial" panose="020B0604020202020204" pitchFamily="34" charset="0"/>
                <a:cs typeface="Arial" panose="020B0604020202020204" pitchFamily="34" charset="0"/>
              </a:rPr>
              <a:t>Overall performance on the task of QDP</a:t>
            </a:r>
            <a:endParaRPr lang="zh-CN" alt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5301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F52EA-6235-4939-A686-DCCD1C1A4EA5}"/>
              </a:ext>
            </a:extLst>
          </p:cNvPr>
          <p:cNvSpPr>
            <a:spLocks noGrp="1"/>
          </p:cNvSpPr>
          <p:nvPr>
            <p:ph type="title"/>
          </p:nvPr>
        </p:nvSpPr>
        <p:spPr/>
        <p:txBody>
          <a:bodyPr/>
          <a:lstStyle/>
          <a:p>
            <a:r>
              <a:rPr lang="en-US" altLang="zh-CN" dirty="0"/>
              <a:t>Experts Comparison</a:t>
            </a:r>
            <a:endParaRPr lang="zh-CN" altLang="en-US" dirty="0"/>
          </a:p>
        </p:txBody>
      </p:sp>
      <p:pic>
        <p:nvPicPr>
          <p:cNvPr id="4" name="内容占位符 3">
            <a:extLst>
              <a:ext uri="{FF2B5EF4-FFF2-40B4-BE49-F238E27FC236}">
                <a16:creationId xmlns:a16="http://schemas.microsoft.com/office/drawing/2014/main" id="{B12A0432-C576-4A1D-803D-CFF575740DFD}"/>
              </a:ext>
            </a:extLst>
          </p:cNvPr>
          <p:cNvPicPr>
            <a:picLocks noGrp="1" noChangeAspect="1"/>
          </p:cNvPicPr>
          <p:nvPr>
            <p:ph idx="1"/>
          </p:nvPr>
        </p:nvPicPr>
        <p:blipFill>
          <a:blip r:embed="rId2"/>
          <a:stretch>
            <a:fillRect/>
          </a:stretch>
        </p:blipFill>
        <p:spPr>
          <a:xfrm>
            <a:off x="2688553" y="1825625"/>
            <a:ext cx="6814893" cy="4351338"/>
          </a:xfrm>
          <a:prstGeom prst="rect">
            <a:avLst/>
          </a:prstGeom>
        </p:spPr>
      </p:pic>
    </p:spTree>
    <p:extLst>
      <p:ext uri="{BB962C8B-B14F-4D97-AF65-F5344CB8AC3E}">
        <p14:creationId xmlns:p14="http://schemas.microsoft.com/office/powerpoint/2010/main" val="955103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48C92-E9EA-4704-91DF-6B6924EA1D75}"/>
              </a:ext>
            </a:extLst>
          </p:cNvPr>
          <p:cNvSpPr>
            <a:spLocks noGrp="1"/>
          </p:cNvSpPr>
          <p:nvPr>
            <p:ph type="title"/>
          </p:nvPr>
        </p:nvSpPr>
        <p:spPr/>
        <p:txBody>
          <a:bodyPr/>
          <a:lstStyle/>
          <a:p>
            <a:r>
              <a:rPr lang="en-US" altLang="zh-CN" dirty="0"/>
              <a:t>Contributions</a:t>
            </a:r>
            <a:endParaRPr lang="zh-CN" altLang="en-US" dirty="0"/>
          </a:p>
        </p:txBody>
      </p:sp>
      <p:sp>
        <p:nvSpPr>
          <p:cNvPr id="3" name="内容占位符 2">
            <a:extLst>
              <a:ext uri="{FF2B5EF4-FFF2-40B4-BE49-F238E27FC236}">
                <a16:creationId xmlns:a16="http://schemas.microsoft.com/office/drawing/2014/main" id="{022D923F-4EA6-4817-BB79-9D0E8562BE10}"/>
              </a:ext>
            </a:extLst>
          </p:cNvPr>
          <p:cNvSpPr>
            <a:spLocks noGrp="1"/>
          </p:cNvSpPr>
          <p:nvPr>
            <p:ph idx="1"/>
          </p:nvPr>
        </p:nvSpPr>
        <p:spPr/>
        <p:txBody>
          <a:bodyPr/>
          <a:lstStyle/>
          <a:p>
            <a:r>
              <a:rPr lang="en-US" altLang="zh-CN" dirty="0"/>
              <a:t>A novel Test-aware Attention-based Convolutional Neural Network (TACNN) framework to automatic predict question difficulty for READING problems.</a:t>
            </a:r>
          </a:p>
          <a:p>
            <a:pPr lvl="1"/>
            <a:r>
              <a:rPr lang="en-US" altLang="zh-CN" dirty="0"/>
              <a:t>An unified CNN-based architecture to exploit the sematic representations for all text materials.</a:t>
            </a:r>
          </a:p>
          <a:p>
            <a:pPr lvl="1"/>
            <a:r>
              <a:rPr lang="en-US" altLang="zh-CN" dirty="0"/>
              <a:t>Utilizing an attention strategy to qualify the difficulty contribution of each sentence to one question.</a:t>
            </a:r>
          </a:p>
          <a:p>
            <a:pPr lvl="1"/>
            <a:r>
              <a:rPr lang="en-US" altLang="zh-CN" dirty="0"/>
              <a:t>Proposing a test-dependent pairwise strategy to wipe out the difficulty biases in different test.</a:t>
            </a:r>
          </a:p>
          <a:p>
            <a:pPr lvl="1"/>
            <a:r>
              <a:rPr lang="en-US" altLang="zh-CN" dirty="0"/>
              <a:t>Extensive experiments on a large-scale real-world dataset.</a:t>
            </a:r>
          </a:p>
          <a:p>
            <a:pPr lvl="1"/>
            <a:endParaRPr lang="zh-CN" altLang="en-US" dirty="0"/>
          </a:p>
        </p:txBody>
      </p:sp>
    </p:spTree>
    <p:extLst>
      <p:ext uri="{BB962C8B-B14F-4D97-AF65-F5344CB8AC3E}">
        <p14:creationId xmlns:p14="http://schemas.microsoft.com/office/powerpoint/2010/main" val="2669914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21695-6ADA-475A-9337-9A41CBF385BB}"/>
              </a:ext>
            </a:extLst>
          </p:cNvPr>
          <p:cNvSpPr>
            <a:spLocks noGrp="1"/>
          </p:cNvSpPr>
          <p:nvPr>
            <p:ph type="title"/>
          </p:nvPr>
        </p:nvSpPr>
        <p:spPr/>
        <p:txBody>
          <a:bodyPr/>
          <a:lstStyle/>
          <a:p>
            <a:r>
              <a:rPr lang="en-US" altLang="zh-CN" dirty="0"/>
              <a:t>Pros and Cons</a:t>
            </a:r>
            <a:endParaRPr lang="zh-CN" altLang="en-US" dirty="0"/>
          </a:p>
        </p:txBody>
      </p:sp>
      <p:sp>
        <p:nvSpPr>
          <p:cNvPr id="3" name="内容占位符 2">
            <a:extLst>
              <a:ext uri="{FF2B5EF4-FFF2-40B4-BE49-F238E27FC236}">
                <a16:creationId xmlns:a16="http://schemas.microsoft.com/office/drawing/2014/main" id="{66BA71AF-670E-42DB-A8AD-C84EEE381DEB}"/>
              </a:ext>
            </a:extLst>
          </p:cNvPr>
          <p:cNvSpPr>
            <a:spLocks noGrp="1"/>
          </p:cNvSpPr>
          <p:nvPr>
            <p:ph idx="1"/>
          </p:nvPr>
        </p:nvSpPr>
        <p:spPr/>
        <p:txBody>
          <a:bodyPr/>
          <a:lstStyle/>
          <a:p>
            <a:r>
              <a:rPr lang="en-US" altLang="zh-CN" dirty="0"/>
              <a:t>Pros</a:t>
            </a:r>
          </a:p>
          <a:p>
            <a:pPr lvl="1"/>
            <a:r>
              <a:rPr lang="en-US" altLang="zh-CN" dirty="0"/>
              <a:t>Question difficulty prediction.</a:t>
            </a:r>
          </a:p>
          <a:p>
            <a:pPr lvl="1"/>
            <a:r>
              <a:rPr lang="en-US" altLang="zh-CN" dirty="0"/>
              <a:t>Good combination of different deep learning methods.</a:t>
            </a:r>
          </a:p>
          <a:p>
            <a:r>
              <a:rPr lang="en-US" altLang="zh-CN" dirty="0"/>
              <a:t>Cons</a:t>
            </a:r>
          </a:p>
          <a:p>
            <a:pPr lvl="1"/>
            <a:r>
              <a:rPr lang="en-US" altLang="zh-CN" dirty="0"/>
              <a:t>The code is not open.</a:t>
            </a:r>
          </a:p>
          <a:p>
            <a:pPr lvl="1"/>
            <a:r>
              <a:rPr lang="en-US" altLang="zh-CN" dirty="0"/>
              <a:t>The network architecture is not specific.</a:t>
            </a:r>
          </a:p>
          <a:p>
            <a:pPr lvl="1"/>
            <a:r>
              <a:rPr lang="en-US" altLang="zh-CN" dirty="0"/>
              <a:t>The optimization is easy.</a:t>
            </a:r>
          </a:p>
          <a:p>
            <a:pPr lvl="1"/>
            <a:r>
              <a:rPr lang="en-US" altLang="zh-CN" dirty="0"/>
              <a:t>The experimental design is bad.</a:t>
            </a:r>
          </a:p>
        </p:txBody>
      </p:sp>
    </p:spTree>
    <p:extLst>
      <p:ext uri="{BB962C8B-B14F-4D97-AF65-F5344CB8AC3E}">
        <p14:creationId xmlns:p14="http://schemas.microsoft.com/office/powerpoint/2010/main" val="1525292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9A300-47F0-4BA4-B6E6-6DBCACA35C0E}"/>
              </a:ext>
            </a:extLst>
          </p:cNvPr>
          <p:cNvSpPr>
            <a:spLocks noGrp="1"/>
          </p:cNvSpPr>
          <p:nvPr>
            <p:ph type="title"/>
          </p:nvPr>
        </p:nvSpPr>
        <p:spPr>
          <a:xfrm>
            <a:off x="838200" y="365125"/>
            <a:ext cx="10515600" cy="1325563"/>
          </a:xfrm>
        </p:spPr>
        <p:txBody>
          <a:bodyPr/>
          <a:lstStyle/>
          <a:p>
            <a:r>
              <a:rPr lang="en-US" altLang="zh-CN" dirty="0"/>
              <a:t>Deep Learning = </a:t>
            </a:r>
            <a:r>
              <a:rPr lang="en-US" altLang="zh-CN" dirty="0" err="1"/>
              <a:t>AIchemy</a:t>
            </a:r>
            <a:r>
              <a:rPr lang="en-US" altLang="zh-CN" dirty="0"/>
              <a:t>?</a:t>
            </a:r>
            <a:endParaRPr lang="zh-CN" altLang="en-US" dirty="0"/>
          </a:p>
        </p:txBody>
      </p:sp>
      <p:pic>
        <p:nvPicPr>
          <p:cNvPr id="8" name="内容占位符 7">
            <a:extLst>
              <a:ext uri="{FF2B5EF4-FFF2-40B4-BE49-F238E27FC236}">
                <a16:creationId xmlns:a16="http://schemas.microsoft.com/office/drawing/2014/main" id="{513EE092-BFD0-44F0-B588-279D2EE0AF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286482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1BB4D-3FC4-4974-AF42-0728872E9278}"/>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9BA330D7-664A-4131-9B75-1AA86EEF7272}"/>
              </a:ext>
            </a:extLst>
          </p:cNvPr>
          <p:cNvSpPr>
            <a:spLocks noGrp="1"/>
          </p:cNvSpPr>
          <p:nvPr>
            <p:ph idx="1"/>
          </p:nvPr>
        </p:nvSpPr>
        <p:spPr/>
        <p:txBody>
          <a:bodyPr/>
          <a:lstStyle/>
          <a:p>
            <a:r>
              <a:rPr lang="en-US" altLang="zh-CN" dirty="0"/>
              <a:t>Standard test, such as TOFEL or SAT, needs consistent difficulties to guarantee the fairness.</a:t>
            </a:r>
          </a:p>
          <a:p>
            <a:r>
              <a:rPr lang="en-US" altLang="zh-CN" dirty="0"/>
              <a:t>Traditional methods often resort to expertise, such as manual labeling or artificial tests organization.</a:t>
            </a:r>
          </a:p>
          <a:p>
            <a:r>
              <a:rPr lang="en-US" altLang="zh-CN" dirty="0"/>
              <a:t>Available auxiliary information, such as test logs of examinees and text materials of questions, are recorded.</a:t>
            </a:r>
            <a:endParaRPr lang="zh-CN" altLang="en-US" dirty="0"/>
          </a:p>
        </p:txBody>
      </p:sp>
    </p:spTree>
    <p:extLst>
      <p:ext uri="{BB962C8B-B14F-4D97-AF65-F5344CB8AC3E}">
        <p14:creationId xmlns:p14="http://schemas.microsoft.com/office/powerpoint/2010/main" val="184248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C28C5-0E20-447A-91FD-0B54F1A4E4C5}"/>
              </a:ext>
            </a:extLst>
          </p:cNvPr>
          <p:cNvSpPr>
            <a:spLocks noGrp="1"/>
          </p:cNvSpPr>
          <p:nvPr>
            <p:ph type="title"/>
          </p:nvPr>
        </p:nvSpPr>
        <p:spPr/>
        <p:txBody>
          <a:bodyPr/>
          <a:lstStyle/>
          <a:p>
            <a:r>
              <a:rPr lang="en-US" altLang="zh-CN" dirty="0"/>
              <a:t>Problem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3157FF-EAEE-4F93-8295-6C65D8997941}"/>
                  </a:ext>
                </a:extLst>
              </p:cNvPr>
              <p:cNvSpPr>
                <a:spLocks noGrp="1"/>
              </p:cNvSpPr>
              <p:nvPr>
                <p:ph idx="1"/>
              </p:nvPr>
            </p:nvSpPr>
            <p:spPr>
              <a:xfrm>
                <a:off x="838200" y="1825625"/>
                <a:ext cx="10515600" cy="4351338"/>
              </a:xfrm>
            </p:spPr>
            <p:txBody>
              <a:bodyPr/>
              <a:lstStyle/>
              <a:p>
                <a:r>
                  <a:rPr lang="en-US" altLang="zh-CN" dirty="0"/>
                  <a:t>Focus on Question Difficulty Prediction (QDP) for READING problems in standard tests.</a:t>
                </a:r>
              </a:p>
              <a:p>
                <a:r>
                  <a:rPr lang="en-US" altLang="zh-CN" dirty="0"/>
                  <a:t>Definition: formally, given a set of questions of READING problems with corresponding text materials including </a:t>
                </a:r>
                <a:r>
                  <a:rPr lang="en-US" altLang="zh-CN" dirty="0">
                    <a:solidFill>
                      <a:srgbClr val="FF0000"/>
                    </a:solidFill>
                  </a:rPr>
                  <a:t>document (TD), question (TQ), and options (TO)</a:t>
                </a:r>
                <a:r>
                  <a:rPr lang="en-US" altLang="zh-CN" dirty="0"/>
                  <a:t>, and each question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m:t>
                        </m:r>
                      </m:sub>
                    </m:sSub>
                  </m:oMath>
                </a14:m>
                <a:r>
                  <a:rPr lang="zh-CN" altLang="en-US" dirty="0"/>
                  <a:t> </a:t>
                </a:r>
                <a:r>
                  <a:rPr lang="en-US" altLang="zh-CN" dirty="0"/>
                  <a:t>has a </a:t>
                </a:r>
                <a:r>
                  <a:rPr lang="en-US" altLang="zh-CN" dirty="0">
                    <a:solidFill>
                      <a:srgbClr val="FF0000"/>
                    </a:solidFill>
                  </a:rPr>
                  <a:t>difficulty attribute </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𝑃</m:t>
                        </m:r>
                      </m:e>
                      <m:sub>
                        <m:r>
                          <a:rPr lang="en-US" altLang="zh-CN" b="0" i="1" smtClean="0">
                            <a:solidFill>
                              <a:srgbClr val="FF0000"/>
                            </a:solidFill>
                            <a:latin typeface="Cambria Math" panose="02040503050406030204" pitchFamily="18" charset="0"/>
                          </a:rPr>
                          <m:t>𝑖</m:t>
                        </m:r>
                      </m:sub>
                    </m:sSub>
                  </m:oMath>
                </a14:m>
                <a:r>
                  <a:rPr lang="zh-CN" altLang="en-US" dirty="0"/>
                  <a:t> </a:t>
                </a:r>
                <a:r>
                  <a:rPr lang="en-US" altLang="zh-CN" dirty="0"/>
                  <a:t>obtained from test logs, our goal is leverage the combined instances of question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m:t>
                        </m:r>
                      </m:sub>
                    </m:sSub>
                  </m:oMath>
                </a14:m>
                <a:r>
                  <a:rPr lang="zh-CN" altLang="en-US" dirty="0"/>
                  <a:t> </a:t>
                </a:r>
                <a:r>
                  <a:rPr lang="en-US" altLang="zh-CN" dirty="0"/>
                  <a:t>available to train a prediction model M, which can be used to estimate the difficulties for questions in the newly-conducted tests.</a:t>
                </a:r>
                <a:endParaRPr lang="zh-CN" altLang="en-US" dirty="0"/>
              </a:p>
            </p:txBody>
          </p:sp>
        </mc:Choice>
        <mc:Fallback xmlns="">
          <p:sp>
            <p:nvSpPr>
              <p:cNvPr id="3" name="内容占位符 2">
                <a:extLst>
                  <a:ext uri="{FF2B5EF4-FFF2-40B4-BE49-F238E27FC236}">
                    <a16:creationId xmlns:a16="http://schemas.microsoft.com/office/drawing/2014/main" id="{3D3157FF-EAEE-4F93-8295-6C65D8997941}"/>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38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5814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C61D6-CF7F-462D-99BB-A36AA36B1B93}"/>
              </a:ext>
            </a:extLst>
          </p:cNvPr>
          <p:cNvSpPr>
            <a:spLocks noGrp="1"/>
          </p:cNvSpPr>
          <p:nvPr>
            <p:ph type="title"/>
          </p:nvPr>
        </p:nvSpPr>
        <p:spPr/>
        <p:txBody>
          <a:bodyPr/>
          <a:lstStyle/>
          <a:p>
            <a:r>
              <a:rPr lang="en-US" altLang="zh-CN" dirty="0"/>
              <a:t>Three Challenges</a:t>
            </a:r>
            <a:endParaRPr lang="zh-CN" altLang="en-US" dirty="0"/>
          </a:p>
        </p:txBody>
      </p:sp>
      <p:sp>
        <p:nvSpPr>
          <p:cNvPr id="3" name="内容占位符 2">
            <a:extLst>
              <a:ext uri="{FF2B5EF4-FFF2-40B4-BE49-F238E27FC236}">
                <a16:creationId xmlns:a16="http://schemas.microsoft.com/office/drawing/2014/main" id="{3D3569A9-1FBD-4E57-9D61-4E5C24F387B8}"/>
              </a:ext>
            </a:extLst>
          </p:cNvPr>
          <p:cNvSpPr>
            <a:spLocks noGrp="1"/>
          </p:cNvSpPr>
          <p:nvPr>
            <p:ph idx="1"/>
          </p:nvPr>
        </p:nvSpPr>
        <p:spPr/>
        <p:txBody>
          <a:bodyPr/>
          <a:lstStyle/>
          <a:p>
            <a:r>
              <a:rPr lang="en-US" altLang="zh-CN" dirty="0"/>
              <a:t>How to establish a </a:t>
            </a:r>
            <a:r>
              <a:rPr lang="en-US" altLang="zh-CN" dirty="0">
                <a:solidFill>
                  <a:srgbClr val="FF0000"/>
                </a:solidFill>
              </a:rPr>
              <a:t>unified way </a:t>
            </a:r>
            <a:r>
              <a:rPr lang="en-US" altLang="zh-CN" dirty="0"/>
              <a:t>to understand and represent multiple parts of text materials?</a:t>
            </a:r>
          </a:p>
          <a:p>
            <a:r>
              <a:rPr lang="en-US" altLang="zh-CN" dirty="0"/>
              <a:t>How to </a:t>
            </a:r>
            <a:r>
              <a:rPr lang="en-US" altLang="zh-CN" dirty="0">
                <a:solidFill>
                  <a:srgbClr val="FF0000"/>
                </a:solidFill>
              </a:rPr>
              <a:t>distinguish the importance </a:t>
            </a:r>
            <a:r>
              <a:rPr lang="en-US" altLang="zh-CN" dirty="0"/>
              <a:t>of text materials to a specific question?</a:t>
            </a:r>
          </a:p>
          <a:p>
            <a:r>
              <a:rPr lang="en-US" altLang="zh-CN" dirty="0"/>
              <a:t>How to wipe out </a:t>
            </a:r>
            <a:r>
              <a:rPr lang="en-US" altLang="zh-CN" dirty="0">
                <a:solidFill>
                  <a:srgbClr val="FF0000"/>
                </a:solidFill>
              </a:rPr>
              <a:t>difficulty biases </a:t>
            </a:r>
            <a:r>
              <a:rPr lang="en-US" altLang="zh-CN" dirty="0"/>
              <a:t>in different tests? </a:t>
            </a:r>
          </a:p>
          <a:p>
            <a:endParaRPr lang="en-US" altLang="zh-CN" dirty="0"/>
          </a:p>
          <a:p>
            <a:endParaRPr lang="zh-CN" altLang="en-US" dirty="0"/>
          </a:p>
        </p:txBody>
      </p:sp>
      <p:pic>
        <p:nvPicPr>
          <p:cNvPr id="4" name="图片 3">
            <a:extLst>
              <a:ext uri="{FF2B5EF4-FFF2-40B4-BE49-F238E27FC236}">
                <a16:creationId xmlns:a16="http://schemas.microsoft.com/office/drawing/2014/main" id="{AD9CE4B7-0738-43C1-AF92-FCF886246E85}"/>
              </a:ext>
            </a:extLst>
          </p:cNvPr>
          <p:cNvPicPr>
            <a:picLocks noChangeAspect="1"/>
          </p:cNvPicPr>
          <p:nvPr/>
        </p:nvPicPr>
        <p:blipFill>
          <a:blip r:embed="rId3"/>
          <a:stretch>
            <a:fillRect/>
          </a:stretch>
        </p:blipFill>
        <p:spPr>
          <a:xfrm>
            <a:off x="2969501" y="4067430"/>
            <a:ext cx="6252998" cy="2790570"/>
          </a:xfrm>
          <a:prstGeom prst="rect">
            <a:avLst/>
          </a:prstGeom>
        </p:spPr>
      </p:pic>
    </p:spTree>
    <p:extLst>
      <p:ext uri="{BB962C8B-B14F-4D97-AF65-F5344CB8AC3E}">
        <p14:creationId xmlns:p14="http://schemas.microsoft.com/office/powerpoint/2010/main" val="338265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91B48-48B6-469F-AC06-1211E674C208}"/>
              </a:ext>
            </a:extLst>
          </p:cNvPr>
          <p:cNvSpPr>
            <a:spLocks noGrp="1"/>
          </p:cNvSpPr>
          <p:nvPr>
            <p:ph type="title"/>
          </p:nvPr>
        </p:nvSpPr>
        <p:spPr/>
        <p:txBody>
          <a:bodyPr/>
          <a:lstStyle/>
          <a:p>
            <a:r>
              <a:rPr lang="en-US" altLang="zh-CN" dirty="0"/>
              <a:t>Solution</a:t>
            </a:r>
            <a:endParaRPr lang="zh-CN" altLang="en-US" dirty="0"/>
          </a:p>
        </p:txBody>
      </p:sp>
      <p:pic>
        <p:nvPicPr>
          <p:cNvPr id="5" name="内容占位符 4">
            <a:extLst>
              <a:ext uri="{FF2B5EF4-FFF2-40B4-BE49-F238E27FC236}">
                <a16:creationId xmlns:a16="http://schemas.microsoft.com/office/drawing/2014/main" id="{F1AA8890-9527-43EF-A179-AD95665DDC49}"/>
              </a:ext>
            </a:extLst>
          </p:cNvPr>
          <p:cNvPicPr>
            <a:picLocks noGrp="1" noChangeAspect="1"/>
          </p:cNvPicPr>
          <p:nvPr>
            <p:ph idx="1"/>
          </p:nvPr>
        </p:nvPicPr>
        <p:blipFill>
          <a:blip r:embed="rId3"/>
          <a:stretch>
            <a:fillRect/>
          </a:stretch>
        </p:blipFill>
        <p:spPr>
          <a:xfrm>
            <a:off x="2398933" y="1436874"/>
            <a:ext cx="7394134" cy="4449235"/>
          </a:xfrm>
          <a:prstGeom prst="rect">
            <a:avLst/>
          </a:prstGeom>
        </p:spPr>
      </p:pic>
      <p:sp>
        <p:nvSpPr>
          <p:cNvPr id="6" name="文本框 5">
            <a:extLst>
              <a:ext uri="{FF2B5EF4-FFF2-40B4-BE49-F238E27FC236}">
                <a16:creationId xmlns:a16="http://schemas.microsoft.com/office/drawing/2014/main" id="{13DC211D-34AB-4FDB-B118-8E1053F29EEB}"/>
              </a:ext>
            </a:extLst>
          </p:cNvPr>
          <p:cNvSpPr txBox="1"/>
          <p:nvPr/>
        </p:nvSpPr>
        <p:spPr>
          <a:xfrm>
            <a:off x="3154329" y="5886109"/>
            <a:ext cx="5883342" cy="523220"/>
          </a:xfrm>
          <a:prstGeom prst="rect">
            <a:avLst/>
          </a:prstGeom>
          <a:noFill/>
        </p:spPr>
        <p:txBody>
          <a:bodyPr wrap="none" rtlCol="0">
            <a:spAutoFit/>
          </a:bodyPr>
          <a:lstStyle/>
          <a:p>
            <a:r>
              <a:rPr lang="en-US" altLang="zh-CN" sz="2800" i="1" dirty="0">
                <a:latin typeface="Arial" panose="020B0604020202020204" pitchFamily="34" charset="0"/>
                <a:cs typeface="Arial" panose="020B0604020202020204" pitchFamily="34" charset="0"/>
              </a:rPr>
              <a:t>The flowchart overview of the paper</a:t>
            </a:r>
            <a:endParaRPr lang="zh-CN" alt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65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CD2F6-4568-4BE1-A898-2A8909A1E16B}"/>
              </a:ext>
            </a:extLst>
          </p:cNvPr>
          <p:cNvSpPr>
            <a:spLocks noGrp="1"/>
          </p:cNvSpPr>
          <p:nvPr>
            <p:ph type="title"/>
          </p:nvPr>
        </p:nvSpPr>
        <p:spPr/>
        <p:txBody>
          <a:bodyPr/>
          <a:lstStyle/>
          <a:p>
            <a:r>
              <a:rPr lang="en-US" altLang="zh-CN" dirty="0"/>
              <a:t>TACNN</a:t>
            </a:r>
            <a:endParaRPr lang="zh-CN" altLang="en-US" dirty="0"/>
          </a:p>
        </p:txBody>
      </p:sp>
      <p:pic>
        <p:nvPicPr>
          <p:cNvPr id="4" name="内容占位符 3">
            <a:extLst>
              <a:ext uri="{FF2B5EF4-FFF2-40B4-BE49-F238E27FC236}">
                <a16:creationId xmlns:a16="http://schemas.microsoft.com/office/drawing/2014/main" id="{90260FB4-CE6C-4479-B679-BBDACB53FD19}"/>
              </a:ext>
            </a:extLst>
          </p:cNvPr>
          <p:cNvPicPr>
            <a:picLocks noGrp="1" noChangeAspect="1"/>
          </p:cNvPicPr>
          <p:nvPr>
            <p:ph idx="1"/>
          </p:nvPr>
        </p:nvPicPr>
        <p:blipFill>
          <a:blip r:embed="rId3"/>
          <a:stretch>
            <a:fillRect/>
          </a:stretch>
        </p:blipFill>
        <p:spPr>
          <a:xfrm>
            <a:off x="794396" y="1500563"/>
            <a:ext cx="10515600" cy="3856873"/>
          </a:xfrm>
          <a:prstGeom prst="rect">
            <a:avLst/>
          </a:prstGeom>
        </p:spPr>
      </p:pic>
      <p:sp>
        <p:nvSpPr>
          <p:cNvPr id="5" name="文本框 4">
            <a:extLst>
              <a:ext uri="{FF2B5EF4-FFF2-40B4-BE49-F238E27FC236}">
                <a16:creationId xmlns:a16="http://schemas.microsoft.com/office/drawing/2014/main" id="{3E4DB30A-618A-4AD9-91A0-9F31ECBA16EF}"/>
              </a:ext>
            </a:extLst>
          </p:cNvPr>
          <p:cNvSpPr txBox="1"/>
          <p:nvPr/>
        </p:nvSpPr>
        <p:spPr>
          <a:xfrm>
            <a:off x="1500533" y="5426171"/>
            <a:ext cx="9103326" cy="954107"/>
          </a:xfrm>
          <a:prstGeom prst="rect">
            <a:avLst/>
          </a:prstGeom>
          <a:noFill/>
        </p:spPr>
        <p:txBody>
          <a:bodyPr wrap="none" rtlCol="0">
            <a:spAutoFit/>
          </a:bodyPr>
          <a:lstStyle/>
          <a:p>
            <a:r>
              <a:rPr lang="en-US" altLang="zh-CN" sz="2800" i="1" dirty="0">
                <a:latin typeface="Arial" panose="020B0604020202020204" pitchFamily="34" charset="0"/>
                <a:cs typeface="Arial" panose="020B0604020202020204" pitchFamily="34" charset="0"/>
              </a:rPr>
              <a:t>TACNN framework. The numbers in the TACNN are the </a:t>
            </a:r>
          </a:p>
          <a:p>
            <a:pPr algn="ctr"/>
            <a:r>
              <a:rPr lang="en-US" altLang="zh-CN" sz="2800" i="1" dirty="0">
                <a:latin typeface="Arial" panose="020B0604020202020204" pitchFamily="34" charset="0"/>
                <a:cs typeface="Arial" panose="020B0604020202020204" pitchFamily="34" charset="0"/>
              </a:rPr>
              <a:t>dimensions of corresponding feature vectors.</a:t>
            </a:r>
            <a:endParaRPr lang="zh-CN" altLang="en-US" sz="2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66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B31CFF-9653-4443-9856-FBB101AC6974}"/>
              </a:ext>
            </a:extLst>
          </p:cNvPr>
          <p:cNvSpPr>
            <a:spLocks noGrp="1"/>
          </p:cNvSpPr>
          <p:nvPr>
            <p:ph type="title"/>
          </p:nvPr>
        </p:nvSpPr>
        <p:spPr/>
        <p:txBody>
          <a:bodyPr/>
          <a:lstStyle/>
          <a:p>
            <a:r>
              <a:rPr lang="en-US" altLang="zh-CN" dirty="0"/>
              <a:t>Input Layer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799CA5-BFB4-4B9C-8022-BFD74423B417}"/>
                  </a:ext>
                </a:extLst>
              </p:cNvPr>
              <p:cNvSpPr>
                <a:spLocks noGrp="1"/>
              </p:cNvSpPr>
              <p:nvPr>
                <p:ph idx="1"/>
              </p:nvPr>
            </p:nvSpPr>
            <p:spPr>
              <a:xfrm>
                <a:off x="838200" y="1825625"/>
                <a:ext cx="6602935" cy="4351338"/>
              </a:xfrm>
            </p:spPr>
            <p:txBody>
              <a:bodyPr/>
              <a:lstStyle/>
              <a:p>
                <a:r>
                  <a:rPr lang="en-US" altLang="zh-CN" dirty="0"/>
                  <a:t>Input: all text materials of a question, such as documents (</a:t>
                </a:r>
                <a14:m>
                  <m:oMath xmlns:m="http://schemas.openxmlformats.org/officeDocument/2006/math">
                    <m:r>
                      <a:rPr lang="en-US" altLang="zh-CN" b="0" i="1" smtClean="0">
                        <a:latin typeface="Cambria Math" panose="02040503050406030204" pitchFamily="18" charset="0"/>
                      </a:rPr>
                      <m:t>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oMath>
                </a14:m>
                <a:r>
                  <a:rPr lang="en-US" altLang="zh-CN" dirty="0"/>
                  <a:t>), question (</a:t>
                </a:r>
                <a14:m>
                  <m:oMath xmlns:m="http://schemas.openxmlformats.org/officeDocument/2006/math">
                    <m:r>
                      <a:rPr lang="en-US" altLang="zh-CN" b="0" i="1" smtClean="0">
                        <a:latin typeface="Cambria Math" panose="02040503050406030204" pitchFamily="18" charset="0"/>
                      </a:rPr>
                      <m:t>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m:t>
                        </m:r>
                      </m:sub>
                    </m:sSub>
                  </m:oMath>
                </a14:m>
                <a:r>
                  <a:rPr lang="en-US" altLang="zh-CN" dirty="0"/>
                  <a:t>), and options (</a:t>
                </a:r>
                <a14:m>
                  <m:oMath xmlns:m="http://schemas.openxmlformats.org/officeDocument/2006/math">
                    <m:r>
                      <a:rPr lang="en-US" altLang="zh-CN" b="0" i="1" smtClean="0">
                        <a:latin typeface="Cambria Math" panose="02040503050406030204" pitchFamily="18" charset="0"/>
                      </a:rPr>
                      <m:t>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𝑖</m:t>
                        </m:r>
                      </m:sub>
                    </m:sSub>
                  </m:oMath>
                </a14:m>
                <a:r>
                  <a:rPr lang="en-US" altLang="zh-CN" dirty="0"/>
                  <a:t>). </a:t>
                </a:r>
              </a:p>
              <a:p>
                <a:r>
                  <a:rPr lang="en-US" altLang="zh-CN" dirty="0"/>
                  <a:t>Each sentence </a:t>
                </a:r>
                <a14:m>
                  <m:oMath xmlns:m="http://schemas.openxmlformats.org/officeDocument/2006/math">
                    <m:r>
                      <a:rPr lang="en-US" altLang="zh-CN" b="0" i="1" smtClean="0">
                        <a:latin typeface="Cambria Math" panose="02040503050406030204" pitchFamily="18" charset="0"/>
                      </a:rPr>
                      <m:t>𝑠</m:t>
                    </m:r>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𝑁</m:t>
                            </m:r>
                          </m:sub>
                        </m:sSub>
                      </m:e>
                    </m:d>
                  </m:oMath>
                </a14:m>
                <a:r>
                  <a:rPr lang="en-US" altLang="zh-CN" dirty="0"/>
                  <a:t>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d</m:t>
                            </m:r>
                          </m:e>
                          <m:sub>
                            <m:r>
                              <a:rPr lang="en-US" altLang="zh-CN" b="0" i="1" smtClean="0">
                                <a:latin typeface="Cambria Math" panose="02040503050406030204" pitchFamily="18" charset="0"/>
                                <a:ea typeface="Cambria Math" panose="02040503050406030204" pitchFamily="18" charset="0"/>
                              </a:rPr>
                              <m:t>0</m:t>
                            </m:r>
                          </m:sub>
                        </m:sSub>
                      </m:sup>
                    </m:sSup>
                  </m:oMath>
                </a14:m>
                <a:r>
                  <a:rPr lang="en-US" altLang="zh-CN" dirty="0"/>
                  <a:t>.</a:t>
                </a:r>
              </a:p>
              <a:p>
                <a14:m>
                  <m:oMath xmlns:m="http://schemas.openxmlformats.org/officeDocument/2006/math">
                    <m:r>
                      <a:rPr lang="en-US" altLang="zh-CN" b="0" i="1" smtClean="0">
                        <a:latin typeface="Cambria Math" panose="02040503050406030204" pitchFamily="18" charset="0"/>
                      </a:rPr>
                      <m:t>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𝑖</m:t>
                        </m:r>
                      </m:sub>
                    </m:sSub>
                    <m:r>
                      <a:rPr lang="en-US" altLang="zh-CN" b="0" i="0"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𝑀</m:t>
                            </m:r>
                          </m:sub>
                        </m:sSub>
                      </m:e>
                    </m:d>
                    <m:r>
                      <a:rPr lang="en-US" altLang="zh-CN" b="0" i="0"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d</m:t>
                            </m:r>
                          </m:e>
                          <m:sub>
                            <m:r>
                              <a:rPr lang="en-US" altLang="zh-CN" b="0" i="1" smtClean="0">
                                <a:latin typeface="Cambria Math" panose="02040503050406030204" pitchFamily="18" charset="0"/>
                                <a:ea typeface="Cambria Math" panose="02040503050406030204" pitchFamily="18" charset="0"/>
                              </a:rPr>
                              <m:t>0</m:t>
                            </m:r>
                          </m:sub>
                        </m:sSub>
                      </m:sup>
                    </m:sSup>
                  </m:oMath>
                </a14:m>
                <a:r>
                  <a:rPr lang="en-US" altLang="zh-CN" dirty="0"/>
                  <a:t>.</a:t>
                </a:r>
                <a:r>
                  <a:rPr lang="zh-CN" altLang="en-US" dirty="0"/>
                  <a:t> </a:t>
                </a:r>
                <a:endParaRPr lang="en-US" altLang="zh-CN" dirty="0"/>
              </a:p>
              <a:p>
                <a14:m>
                  <m:oMath xmlns:m="http://schemas.openxmlformats.org/officeDocument/2006/math">
                    <m:r>
                      <a:rPr lang="en-US" altLang="zh-CN" b="0" i="1" smtClean="0">
                        <a:latin typeface="Cambria Math" panose="02040503050406030204" pitchFamily="18" charset="0"/>
                      </a:rPr>
                      <m:t>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d</m:t>
                            </m:r>
                          </m:e>
                          <m:sub>
                            <m:r>
                              <a:rPr lang="en-US" altLang="zh-CN" b="0" i="1" smtClean="0">
                                <a:latin typeface="Cambria Math" panose="02040503050406030204" pitchFamily="18" charset="0"/>
                                <a:ea typeface="Cambria Math" panose="02040503050406030204" pitchFamily="18" charset="0"/>
                              </a:rPr>
                              <m:t>0</m:t>
                            </m:r>
                          </m:sub>
                        </m:sSub>
                      </m:sup>
                    </m:sSup>
                  </m:oMath>
                </a14:m>
                <a:r>
                  <a:rPr lang="en-US" altLang="zh-CN" dirty="0"/>
                  <a:t>.</a:t>
                </a:r>
              </a:p>
              <a:p>
                <a:r>
                  <a:rPr lang="en-US" altLang="zh-CN" dirty="0"/>
                  <a:t>Each option in </a:t>
                </a:r>
                <a14:m>
                  <m:oMath xmlns:m="http://schemas.openxmlformats.org/officeDocument/2006/math">
                    <m:r>
                      <a:rPr lang="en-US" altLang="zh-CN" b="0" i="1" smtClean="0">
                        <a:latin typeface="Cambria Math" panose="02040503050406030204" pitchFamily="18" charset="0"/>
                      </a:rPr>
                      <m:t>𝑇</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𝑂</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d</m:t>
                            </m:r>
                          </m:e>
                          <m:sub>
                            <m:r>
                              <a:rPr lang="en-US" altLang="zh-CN" b="0" i="1" smtClean="0">
                                <a:latin typeface="Cambria Math" panose="02040503050406030204" pitchFamily="18" charset="0"/>
                                <a:ea typeface="Cambria Math" panose="02040503050406030204" pitchFamily="18" charset="0"/>
                              </a:rPr>
                              <m:t>0</m:t>
                            </m:r>
                          </m:sub>
                        </m:sSub>
                      </m:sup>
                    </m:sSup>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74799CA5-BFB4-4B9C-8022-BFD74423B417}"/>
                  </a:ext>
                </a:extLst>
              </p:cNvPr>
              <p:cNvSpPr>
                <a:spLocks noGrp="1" noRot="1" noChangeAspect="1" noMove="1" noResize="1" noEditPoints="1" noAdjustHandles="1" noChangeArrowheads="1" noChangeShapeType="1" noTextEdit="1"/>
              </p:cNvSpPr>
              <p:nvPr>
                <p:ph idx="1"/>
              </p:nvPr>
            </p:nvSpPr>
            <p:spPr>
              <a:xfrm>
                <a:off x="838200" y="1825625"/>
                <a:ext cx="6602935" cy="4351338"/>
              </a:xfrm>
              <a:blipFill>
                <a:blip r:embed="rId3"/>
                <a:stretch>
                  <a:fillRect l="-1662" t="-238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2F81472F-E4E1-45F5-97D0-0F4CF5CC99A5}"/>
              </a:ext>
            </a:extLst>
          </p:cNvPr>
          <p:cNvPicPr>
            <a:picLocks noChangeAspect="1"/>
          </p:cNvPicPr>
          <p:nvPr/>
        </p:nvPicPr>
        <p:blipFill>
          <a:blip r:embed="rId4"/>
          <a:stretch>
            <a:fillRect/>
          </a:stretch>
        </p:blipFill>
        <p:spPr>
          <a:xfrm>
            <a:off x="7441135" y="1394761"/>
            <a:ext cx="4397464" cy="5040000"/>
          </a:xfrm>
          <a:prstGeom prst="rect">
            <a:avLst/>
          </a:prstGeom>
        </p:spPr>
      </p:pic>
    </p:spTree>
    <p:extLst>
      <p:ext uri="{BB962C8B-B14F-4D97-AF65-F5344CB8AC3E}">
        <p14:creationId xmlns:p14="http://schemas.microsoft.com/office/powerpoint/2010/main" val="49427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8BC68C-949B-4FD5-9477-2C43DD91EB9D}"/>
              </a:ext>
            </a:extLst>
          </p:cNvPr>
          <p:cNvSpPr>
            <a:spLocks noGrp="1"/>
          </p:cNvSpPr>
          <p:nvPr>
            <p:ph type="title"/>
          </p:nvPr>
        </p:nvSpPr>
        <p:spPr/>
        <p:txBody>
          <a:bodyPr/>
          <a:lstStyle/>
          <a:p>
            <a:r>
              <a:rPr lang="en-US" altLang="zh-CN" dirty="0"/>
              <a:t>Sentence CNN Layer (1)</a:t>
            </a:r>
            <a:endParaRPr lang="zh-CN" altLang="en-US" dirty="0"/>
          </a:p>
        </p:txBody>
      </p:sp>
      <p:sp>
        <p:nvSpPr>
          <p:cNvPr id="3" name="内容占位符 2">
            <a:extLst>
              <a:ext uri="{FF2B5EF4-FFF2-40B4-BE49-F238E27FC236}">
                <a16:creationId xmlns:a16="http://schemas.microsoft.com/office/drawing/2014/main" id="{49BDD328-7AE3-425F-A19C-895EC17FB319}"/>
              </a:ext>
            </a:extLst>
          </p:cNvPr>
          <p:cNvSpPr>
            <a:spLocks noGrp="1"/>
          </p:cNvSpPr>
          <p:nvPr>
            <p:ph idx="1"/>
          </p:nvPr>
        </p:nvSpPr>
        <p:spPr>
          <a:xfrm>
            <a:off x="838200" y="1825625"/>
            <a:ext cx="6350192" cy="4351338"/>
          </a:xfrm>
        </p:spPr>
        <p:txBody>
          <a:bodyPr/>
          <a:lstStyle/>
          <a:p>
            <a:r>
              <a:rPr lang="en-US" altLang="zh-CN" dirty="0"/>
              <a:t>Target: learning each sentence representation (fixed length vectorial) from word level.</a:t>
            </a:r>
          </a:p>
          <a:p>
            <a:r>
              <a:rPr lang="en-US" altLang="zh-CN" dirty="0"/>
              <a:t>Why use CNN-based architecture?</a:t>
            </a:r>
          </a:p>
          <a:p>
            <a:pPr lvl="1"/>
            <a:r>
              <a:rPr lang="en-US" altLang="zh-CN" dirty="0"/>
              <a:t>Capturing dominated information of each sentence from local to global views.</a:t>
            </a:r>
          </a:p>
          <a:p>
            <a:pPr lvl="1"/>
            <a:r>
              <a:rPr lang="en-US" altLang="zh-CN" dirty="0"/>
              <a:t>Exploiting the interactions between words at larger scale and learn the deep comparable semantic representations for sentences.</a:t>
            </a:r>
          </a:p>
          <a:p>
            <a:pPr lvl="1"/>
            <a:r>
              <a:rPr lang="en-US" altLang="zh-CN" dirty="0"/>
              <a:t>Reducing the model complexity.</a:t>
            </a:r>
            <a:endParaRPr lang="zh-CN" altLang="en-US" dirty="0"/>
          </a:p>
        </p:txBody>
      </p:sp>
      <p:pic>
        <p:nvPicPr>
          <p:cNvPr id="5" name="图片 4">
            <a:extLst>
              <a:ext uri="{FF2B5EF4-FFF2-40B4-BE49-F238E27FC236}">
                <a16:creationId xmlns:a16="http://schemas.microsoft.com/office/drawing/2014/main" id="{963573FD-CEC4-400E-B283-93609C1A904F}"/>
              </a:ext>
            </a:extLst>
          </p:cNvPr>
          <p:cNvPicPr>
            <a:picLocks noChangeAspect="1"/>
          </p:cNvPicPr>
          <p:nvPr/>
        </p:nvPicPr>
        <p:blipFill>
          <a:blip r:embed="rId3"/>
          <a:stretch>
            <a:fillRect/>
          </a:stretch>
        </p:blipFill>
        <p:spPr>
          <a:xfrm>
            <a:off x="7188392" y="1408920"/>
            <a:ext cx="4880998" cy="5040000"/>
          </a:xfrm>
          <a:prstGeom prst="rect">
            <a:avLst/>
          </a:prstGeom>
        </p:spPr>
      </p:pic>
    </p:spTree>
    <p:extLst>
      <p:ext uri="{BB962C8B-B14F-4D97-AF65-F5344CB8AC3E}">
        <p14:creationId xmlns:p14="http://schemas.microsoft.com/office/powerpoint/2010/main" val="28136301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2522</TotalTime>
  <Words>1553</Words>
  <Application>Microsoft Office PowerPoint</Application>
  <PresentationFormat>宽屏</PresentationFormat>
  <Paragraphs>155</Paragraphs>
  <Slides>29</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Arial</vt:lpstr>
      <vt:lpstr>Cambria Math</vt:lpstr>
      <vt:lpstr>Office 主题​​</vt:lpstr>
      <vt:lpstr>Question Difficulty Prediction for READING Problems in Standard Tests</vt:lpstr>
      <vt:lpstr>Deep Learning = AIchemy?</vt:lpstr>
      <vt:lpstr>Background</vt:lpstr>
      <vt:lpstr>Problem</vt:lpstr>
      <vt:lpstr>Three Challenges</vt:lpstr>
      <vt:lpstr>Solution</vt:lpstr>
      <vt:lpstr>TACNN</vt:lpstr>
      <vt:lpstr>Input Layer</vt:lpstr>
      <vt:lpstr>Sentence CNN Layer (1)</vt:lpstr>
      <vt:lpstr>Sentence CNN Layer (2)</vt:lpstr>
      <vt:lpstr>Sentence CNN Layer (3)</vt:lpstr>
      <vt:lpstr>Sentence CNN Layer (4)</vt:lpstr>
      <vt:lpstr>Sentence CNN Layer (5)</vt:lpstr>
      <vt:lpstr>Attention Layer (1)</vt:lpstr>
      <vt:lpstr>Attention Layer (2)</vt:lpstr>
      <vt:lpstr>Attention Layer (3)</vt:lpstr>
      <vt:lpstr>Prediction Layer</vt:lpstr>
      <vt:lpstr>TACNN</vt:lpstr>
      <vt:lpstr>Test-independent Loss Function</vt:lpstr>
      <vt:lpstr>Test-dependent Loss Function</vt:lpstr>
      <vt:lpstr>Dataset</vt:lpstr>
      <vt:lpstr>Experimental Design</vt:lpstr>
      <vt:lpstr>Baseline Approaches</vt:lpstr>
      <vt:lpstr>Evaluation Metrics</vt:lpstr>
      <vt:lpstr>Overall QDP Results</vt:lpstr>
      <vt:lpstr>Experts Comparison</vt:lpstr>
      <vt:lpstr>Contributions</vt:lpstr>
      <vt:lpstr>Pros and Cons</vt:lpstr>
      <vt:lpstr>Deep Learning = AIchemy?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Difficulty Prediction for READING Problems in Standard Tests</dc:title>
  <dc:creator>Zhu Renyu</dc:creator>
  <cp:lastModifiedBy>Zhu Renyu</cp:lastModifiedBy>
  <cp:revision>236</cp:revision>
  <dcterms:created xsi:type="dcterms:W3CDTF">2018-09-08T02:30:44Z</dcterms:created>
  <dcterms:modified xsi:type="dcterms:W3CDTF">2018-09-28T06:46:21Z</dcterms:modified>
</cp:coreProperties>
</file>