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99" r:id="rId2"/>
    <p:sldId id="301" r:id="rId3"/>
    <p:sldId id="281" r:id="rId4"/>
    <p:sldId id="277" r:id="rId5"/>
    <p:sldId id="318" r:id="rId6"/>
    <p:sldId id="302" r:id="rId7"/>
    <p:sldId id="304" r:id="rId8"/>
    <p:sldId id="305" r:id="rId9"/>
    <p:sldId id="303" r:id="rId10"/>
    <p:sldId id="306" r:id="rId11"/>
    <p:sldId id="316" r:id="rId12"/>
    <p:sldId id="307" r:id="rId13"/>
    <p:sldId id="308" r:id="rId14"/>
    <p:sldId id="310" r:id="rId15"/>
    <p:sldId id="312" r:id="rId16"/>
    <p:sldId id="311" r:id="rId17"/>
    <p:sldId id="314" r:id="rId18"/>
    <p:sldId id="317" r:id="rId19"/>
    <p:sldId id="315" r:id="rId20"/>
    <p:sldId id="321" r:id="rId21"/>
    <p:sldId id="319" r:id="rId22"/>
    <p:sldId id="322" r:id="rId23"/>
    <p:sldId id="323" r:id="rId24"/>
    <p:sldId id="325" r:id="rId25"/>
    <p:sldId id="324" r:id="rId26"/>
    <p:sldId id="320"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A8F"/>
    <a:srgbClr val="67B1AA"/>
    <a:srgbClr val="79BAB4"/>
    <a:srgbClr val="66B5C9"/>
    <a:srgbClr val="EDB159"/>
    <a:srgbClr val="235787"/>
    <a:srgbClr val="26A9E0"/>
    <a:srgbClr val="2A9CA2"/>
    <a:srgbClr val="2283CD"/>
    <a:srgbClr val="E71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2" autoAdjust="0"/>
    <p:restoredTop sz="80958" autoAdjust="0"/>
  </p:normalViewPr>
  <p:slideViewPr>
    <p:cSldViewPr snapToGrid="0">
      <p:cViewPr varScale="1">
        <p:scale>
          <a:sx n="93" d="100"/>
          <a:sy n="93" d="100"/>
        </p:scale>
        <p:origin x="1026" y="78"/>
      </p:cViewPr>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这篇文章是利用假设检验的方法来评估模型的性能</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87320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但是</a:t>
            </a:r>
            <a:r>
              <a:rPr lang="en-US" altLang="zh-CN" dirty="0" smtClean="0"/>
              <a:t>FNP</a:t>
            </a:r>
            <a:r>
              <a:rPr lang="zh-CN" altLang="en-US" smtClean="0"/>
              <a:t>在这篇论文之前并没有被用于评估预测辍学的模型的特征提取，所以论文就做了这件事</a:t>
            </a:r>
          </a:p>
          <a:p>
            <a:endParaRPr lang="en-US" altLang="zh-CN" smtClean="0"/>
          </a:p>
          <a:p>
            <a:r>
              <a:rPr lang="zh-CN" altLang="en-US" dirty="0" smtClean="0"/>
              <a:t>比如相同的算法和多个特征集组合，就能看出哪个特征集效果更好，相同的特征集和不同的算法组合能算法的性能</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80098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然后数据集里提取特征，分成</a:t>
            </a:r>
            <a:r>
              <a:rPr lang="en-US" altLang="zh-CN" dirty="0" smtClean="0"/>
              <a:t>3</a:t>
            </a:r>
            <a:r>
              <a:rPr lang="zh-CN" altLang="en-US" dirty="0" smtClean="0"/>
              <a:t>大类</a:t>
            </a: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904463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269619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（这些特征集以周量级“附加”格式组装，以构建连续“更广泛”的数据集）</a:t>
            </a:r>
            <a:endParaRPr lang="en-US" altLang="zh-CN" dirty="0" smtClean="0"/>
          </a:p>
          <a:p>
            <a:r>
              <a:rPr lang="zh-CN" altLang="en-US" dirty="0" smtClean="0"/>
              <a:t>作业和论坛特征仅适用于学习者群体的子集 - 即，只有那些在论坛或完整作业中发布的但仍未确定整个学习者群体的预测模型的有用性。</a:t>
            </a: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030280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Cart </a:t>
            </a:r>
            <a:r>
              <a:rPr lang="zh-CN" altLang="en-US" sz="1200" dirty="0" smtClean="0"/>
              <a:t>分类回归树，</a:t>
            </a:r>
            <a:r>
              <a:rPr lang="en-US" altLang="zh-CN" sz="1200" dirty="0" err="1" smtClean="0"/>
              <a:t>adaboost</a:t>
            </a:r>
            <a:r>
              <a:rPr lang="zh-CN" altLang="en-US" sz="1200" dirty="0" smtClean="0"/>
              <a:t>提升</a:t>
            </a:r>
            <a:endParaRPr lang="en-US" altLang="zh-CN" sz="1200" dirty="0" smtClean="0"/>
          </a:p>
          <a:p>
            <a:r>
              <a:rPr lang="zh-CN" altLang="en-US" sz="1200" dirty="0" smtClean="0"/>
              <a:t>特征集里≥</a:t>
            </a:r>
            <a:r>
              <a:rPr lang="en-US" altLang="zh-CN" sz="1200" dirty="0" smtClean="0"/>
              <a:t>95</a:t>
            </a:r>
            <a:r>
              <a:rPr lang="zh-CN" altLang="en-US" sz="1200" dirty="0" smtClean="0"/>
              <a:t>％的观测值其实是缺失数据的，比如又发了帖子又完成了作业的人是比较少的</a:t>
            </a:r>
            <a:r>
              <a:rPr lang="en-US" altLang="zh-CN" sz="2000" dirty="0" smtClean="0"/>
              <a:t/>
            </a:r>
            <a:br>
              <a:rPr lang="en-US" altLang="zh-CN" sz="2000" dirty="0" smtClean="0"/>
            </a:br>
            <a:endParaRPr lang="en-US" altLang="zh-CN" sz="2000" dirty="0" smtClean="0"/>
          </a:p>
          <a:p>
            <a:r>
              <a:rPr lang="zh-CN" altLang="en-US" sz="2000" dirty="0" smtClean="0"/>
              <a:t>这种方法具有捕获缺失数据中的结构的效果，而不是简单地忽略或替换缺失值，并且我们认为它在这种情况下特别合适，我们期望在这种缺失中嵌入结构和信息：某种“类型” “学生可能更倾向于不在论坛上发帖</a:t>
            </a:r>
            <a:r>
              <a:rPr lang="en-US" altLang="zh-CN" sz="2000" dirty="0" smtClean="0"/>
              <a:t>;</a:t>
            </a:r>
            <a:r>
              <a:rPr lang="zh-CN" altLang="en-US" sz="2000" dirty="0" smtClean="0"/>
              <a:t>当其他特征可用时，代理变量方法能够学习这种关系。</a:t>
            </a:r>
            <a:endParaRPr lang="en-US" altLang="zh-CN" sz="2000" dirty="0" smtClean="0"/>
          </a:p>
          <a:p>
            <a:r>
              <a:rPr lang="zh-CN" altLang="en-US" sz="2000" dirty="0" smtClean="0"/>
              <a:t>算法的</a:t>
            </a:r>
            <a:r>
              <a:rPr lang="da-DK" altLang="zh-CN" sz="2000" dirty="0" smtClean="0"/>
              <a:t/>
            </a:r>
            <a:br>
              <a:rPr lang="da-DK" altLang="zh-CN" sz="2000" dirty="0" smtClean="0"/>
            </a:b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474278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557830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Cd</a:t>
            </a:r>
            <a:r>
              <a:rPr lang="zh-CN" altLang="en-US" dirty="0" smtClean="0"/>
              <a:t>图怎么看</a:t>
            </a:r>
            <a:endParaRPr lang="en-US" altLang="zh-CN" dirty="0" smtClean="0"/>
          </a:p>
          <a:p>
            <a:r>
              <a:rPr lang="zh-CN" altLang="en-US" dirty="0" smtClean="0"/>
              <a:t>四周评估的结果</a:t>
            </a: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69633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四周评估的结果（如果</a:t>
                </a:r>
                <a:r>
                  <a:rPr lang="zh-CN" altLang="en-US" sz="1200" dirty="0" smtClean="0"/>
                  <a:t>性能在统计上是不可区分的，通过粗线段连接</a:t>
                </a:r>
                <a:endParaRPr lang="en-US" altLang="zh-CN" dirty="0" smtClean="0"/>
              </a:p>
              <a:p>
                <a:r>
                  <a:rPr lang="zh-CN" altLang="en-US" dirty="0" smtClean="0"/>
                  <a:t>）</a:t>
                </a:r>
                <a:endParaRPr lang="en-US" altLang="zh-CN" dirty="0" smtClean="0"/>
              </a:p>
              <a:p>
                <a:r>
                  <a:rPr lang="en-US" altLang="zh-CN" dirty="0" smtClean="0"/>
                  <a:t>1</a:t>
                </a:r>
                <a:r>
                  <a:rPr lang="zh-CN" altLang="en-US" dirty="0" smtClean="0"/>
                  <a:t>、原假设是所有模型性能没有显著差异，那么模型的平均序值都会在一条线上，所以从图可知拒绝了原假设</a:t>
                </a:r>
                <a:endParaRPr lang="en-US" altLang="zh-CN" dirty="0" smtClean="0"/>
              </a:p>
              <a:p>
                <a:r>
                  <a:rPr lang="en-US" altLang="zh-CN" dirty="0" smtClean="0"/>
                  <a:t>2. </a:t>
                </a:r>
                <a:r>
                  <a:rPr lang="en-US" altLang="zh-CN" sz="1200" dirty="0" smtClean="0"/>
                  <a:t>forum</a:t>
                </a:r>
                <a:r>
                  <a:rPr lang="zh-CN" altLang="en-US" sz="1200" dirty="0" smtClean="0"/>
                  <a:t>和</a:t>
                </a:r>
                <a:r>
                  <a:rPr lang="en-US" altLang="zh-CN" sz="1200" dirty="0" smtClean="0"/>
                  <a:t>assignment</a:t>
                </a:r>
                <a:r>
                  <a:rPr lang="zh-CN" altLang="en-US" sz="1200" dirty="0" smtClean="0"/>
                  <a:t>特征的模型的排名都在</a:t>
                </a:r>
                <a:r>
                  <a:rPr lang="en-US" altLang="zh-CN" sz="1200" dirty="0" smtClean="0"/>
                  <a:t>6</a:t>
                </a:r>
                <a:r>
                  <a:rPr lang="zh-CN" altLang="en-US" sz="1200" dirty="0" smtClean="0"/>
                  <a:t>以后，模型之间用了粗线段连接说明性能上没有显著差异</a:t>
                </a:r>
                <a:endParaRPr lang="en-US" altLang="zh-CN" sz="1200" dirty="0" smtClean="0"/>
              </a:p>
              <a:p>
                <a:r>
                  <a:rPr lang="en-US" altLang="zh-CN" sz="1200" dirty="0" smtClean="0"/>
                  <a:t>3</a:t>
                </a:r>
                <a:r>
                  <a:rPr lang="zh-CN" altLang="en-US" sz="1200" dirty="0" smtClean="0"/>
                  <a:t>、</a:t>
                </a:r>
                <a14:m>
                  <m:oMath xmlns:m="http://schemas.openxmlformats.org/officeDocument/2006/math">
                    <m:r>
                      <a:rPr lang="en-US" altLang="zh-CN" i="1" dirty="0" smtClean="0">
                        <a:latin typeface="Cambria Math" panose="02040503050406030204" pitchFamily="18" charset="0"/>
                      </a:rPr>
                      <m:t>𝑐𝑙𝑖𝑐𝑘𝑠𝑡𝑟𝑒𝑎𝑚</m:t>
                    </m:r>
                    <m:r>
                      <a:rPr lang="en-US" altLang="zh-CN" i="1" dirty="0" smtClean="0">
                        <a:latin typeface="Cambria Math" panose="02040503050406030204" pitchFamily="18" charset="0"/>
                      </a:rPr>
                      <m:t> </m:t>
                    </m:r>
                  </m:oMath>
                </a14:m>
                <a:r>
                  <a:rPr lang="zh-CN" altLang="en-US" dirty="0" smtClean="0"/>
                  <a:t>特征的模型和另两类模型之间没有粗线段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 这表明论坛和测验特征可能包含了与</a:t>
                </a:r>
                <a:r>
                  <a:rPr lang="en-US" altLang="zh-CN" dirty="0" smtClean="0"/>
                  <a:t>dropout</a:t>
                </a:r>
                <a:r>
                  <a:rPr lang="zh-CN" altLang="en-US" dirty="0" smtClean="0"/>
                  <a:t>相关的信息，这些信息以复杂的方式与点击流数据交互，需要更复杂的算法来获取（）。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、这是文中说的，但是我感觉</a:t>
                </a:r>
                <a14:m>
                  <m:oMath xmlns:m="http://schemas.openxmlformats.org/officeDocument/2006/math">
                    <m:r>
                      <a:rPr lang="en-US" altLang="zh-CN" i="1" dirty="0" smtClean="0">
                        <a:latin typeface="Cambria Math" panose="02040503050406030204" pitchFamily="18" charset="0"/>
                      </a:rPr>
                      <m:t>𝑐𝑙𝑖𝑐𝑘𝑠𝑡𝑟𝑒𝑎𝑚</m:t>
                    </m:r>
                  </m:oMath>
                </a14:m>
                <a:r>
                  <a:rPr lang="zh-CN" altLang="en-US" dirty="0" smtClean="0"/>
                  <a:t>特征也就在第一周和</a:t>
                </a:r>
                <a:r>
                  <a:rPr lang="en-US" altLang="zh-CN" dirty="0" smtClean="0"/>
                  <a:t>2</a:t>
                </a:r>
                <a:r>
                  <a:rPr lang="zh-CN" altLang="en-US" dirty="0" smtClean="0"/>
                  <a:t>周序值的差别比较大，</a:t>
                </a:r>
                <a14:m>
                  <m:oMath xmlns:m="http://schemas.openxmlformats.org/officeDocument/2006/math">
                    <m:r>
                      <a:rPr lang="en-US" altLang="zh-CN" i="1" dirty="0" smtClean="0">
                        <a:latin typeface="Cambria Math" panose="02040503050406030204" pitchFamily="18" charset="0"/>
                      </a:rPr>
                      <m:t>𝑎𝑠𝑠𝑖𝑔𝑛𝑚𝑒𝑛𝑡</m:t>
                    </m:r>
                  </m:oMath>
                </a14:m>
                <a:r>
                  <a:rPr lang="zh-CN" altLang="en-US" dirty="0" smtClean="0"/>
                  <a:t>特征在第</a:t>
                </a:r>
                <a:r>
                  <a:rPr lang="en-US" altLang="zh-CN" dirty="0" smtClean="0"/>
                  <a:t>3</a:t>
                </a:r>
                <a:r>
                  <a:rPr lang="zh-CN" altLang="en-US" dirty="0" smtClean="0"/>
                  <a:t>周两种算法的差别比较大</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四周评估的结果（如果</a:t>
                </a:r>
                <a:r>
                  <a:rPr lang="zh-CN" altLang="en-US" sz="1200" dirty="0" smtClean="0"/>
                  <a:t>性能在统计上是不可区分的，通过粗线段连接</a:t>
                </a:r>
                <a:endParaRPr lang="en-US" altLang="zh-CN" dirty="0" smtClean="0"/>
              </a:p>
              <a:p>
                <a:r>
                  <a:rPr lang="zh-CN" altLang="en-US" dirty="0" smtClean="0"/>
                  <a:t>）</a:t>
                </a:r>
                <a:endParaRPr lang="en-US" altLang="zh-CN" dirty="0" smtClean="0"/>
              </a:p>
              <a:p>
                <a:r>
                  <a:rPr lang="en-US" altLang="zh-CN" dirty="0" smtClean="0"/>
                  <a:t>1</a:t>
                </a:r>
                <a:r>
                  <a:rPr lang="zh-CN" altLang="en-US" dirty="0" smtClean="0"/>
                  <a:t>、原假设是所有模型性能没有显著差异，那么模型的平均序值都会在一条线上，所以从图可知拒绝了原假设</a:t>
                </a:r>
                <a:endParaRPr lang="en-US" altLang="zh-CN" dirty="0" smtClean="0"/>
              </a:p>
              <a:p>
                <a:r>
                  <a:rPr lang="en-US" altLang="zh-CN" dirty="0" smtClean="0"/>
                  <a:t>2. </a:t>
                </a:r>
                <a:r>
                  <a:rPr lang="en-US" altLang="zh-CN" sz="1200" dirty="0" smtClean="0"/>
                  <a:t>forum</a:t>
                </a:r>
                <a:r>
                  <a:rPr lang="zh-CN" altLang="en-US" sz="1200" dirty="0" smtClean="0"/>
                  <a:t>和</a:t>
                </a:r>
                <a:r>
                  <a:rPr lang="en-US" altLang="zh-CN" sz="1200" dirty="0" smtClean="0"/>
                  <a:t>assignment</a:t>
                </a:r>
                <a:r>
                  <a:rPr lang="zh-CN" altLang="en-US" sz="1200" dirty="0" smtClean="0"/>
                  <a:t>特征的模型的排名都在</a:t>
                </a:r>
                <a:r>
                  <a:rPr lang="en-US" altLang="zh-CN" sz="1200" dirty="0" smtClean="0"/>
                  <a:t>6</a:t>
                </a:r>
                <a:r>
                  <a:rPr lang="zh-CN" altLang="en-US" sz="1200" dirty="0" smtClean="0"/>
                  <a:t>以后，模型之间用了粗线段连接说明性能上没有显著差异</a:t>
                </a:r>
                <a:endParaRPr lang="en-US" altLang="zh-CN" sz="1200" dirty="0" smtClean="0"/>
              </a:p>
              <a:p>
                <a:r>
                  <a:rPr lang="en-US" altLang="zh-CN" sz="1200" dirty="0" smtClean="0"/>
                  <a:t>3</a:t>
                </a:r>
                <a:r>
                  <a:rPr lang="zh-CN" altLang="en-US" sz="1200" dirty="0" smtClean="0"/>
                  <a:t>、</a:t>
                </a:r>
                <a:r>
                  <a:rPr lang="en-US" altLang="zh-CN" i="0" dirty="0" smtClean="0">
                    <a:latin typeface="Cambria Math" panose="02040503050406030204" pitchFamily="18" charset="0"/>
                  </a:rPr>
                  <a:t>𝑐𝑙𝑖𝑐𝑘𝑠𝑡𝑟𝑒𝑎𝑚 </a:t>
                </a:r>
                <a:r>
                  <a:rPr lang="zh-CN" altLang="en-US" dirty="0" smtClean="0"/>
                  <a:t>特征的</a:t>
                </a:r>
                <a:r>
                  <a:rPr lang="zh-CN" altLang="en-US" dirty="0" smtClean="0"/>
                  <a:t>模型和另两类模型之间没有粗线段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 这表明论坛和测验特征可能包含了与</a:t>
                </a:r>
                <a:r>
                  <a:rPr lang="en-US" altLang="zh-CN" dirty="0" smtClean="0"/>
                  <a:t>dropout</a:t>
                </a:r>
                <a:r>
                  <a:rPr lang="zh-CN" altLang="en-US" dirty="0" smtClean="0"/>
                  <a:t>相关的信息，这些信息以复杂的方式与点击流数据交互，需要更复杂的算法来获取（）。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zh-CN" altLang="en-US" dirty="0" smtClean="0"/>
                  <a:t>、这是文中说的，但是我感觉</a:t>
                </a:r>
                <a:r>
                  <a:rPr lang="en-US" altLang="zh-CN" i="0" dirty="0" smtClean="0">
                    <a:latin typeface="Cambria Math" panose="02040503050406030204" pitchFamily="18" charset="0"/>
                  </a:rPr>
                  <a:t>𝑐𝑙𝑖𝑐𝑘𝑠𝑡𝑟𝑒𝑎𝑚</a:t>
                </a:r>
                <a:r>
                  <a:rPr lang="zh-CN" altLang="en-US" dirty="0" smtClean="0"/>
                  <a:t>特征也就在第一周和</a:t>
                </a:r>
                <a:r>
                  <a:rPr lang="en-US" altLang="zh-CN" dirty="0" smtClean="0"/>
                  <a:t>2</a:t>
                </a:r>
                <a:r>
                  <a:rPr lang="zh-CN" altLang="en-US" dirty="0" smtClean="0"/>
                  <a:t>周序值的差别比较大，</a:t>
                </a:r>
                <a:r>
                  <a:rPr lang="en-US" altLang="zh-CN" i="0" dirty="0" smtClean="0">
                    <a:latin typeface="Cambria Math" panose="02040503050406030204" pitchFamily="18" charset="0"/>
                  </a:rPr>
                  <a:t>𝑎𝑠𝑠𝑖𝑔𝑛𝑚𝑒𝑛𝑡</a:t>
                </a:r>
                <a:r>
                  <a:rPr lang="zh-CN" altLang="en-US" dirty="0" smtClean="0"/>
                  <a:t>特征在第</a:t>
                </a:r>
                <a:r>
                  <a:rPr lang="en-US" altLang="zh-CN" dirty="0" smtClean="0"/>
                  <a:t>3</a:t>
                </a:r>
                <a:r>
                  <a:rPr lang="zh-CN" altLang="en-US" dirty="0" smtClean="0"/>
                  <a:t>周两种算法的差别比较大</a:t>
                </a:r>
                <a:endParaRPr lang="en-US" altLang="zh-CN" dirty="0" smtClean="0"/>
              </a:p>
            </p:txBody>
          </p:sp>
        </mc:Fallback>
      </mc:AlternateContent>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4125118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Cd</a:t>
            </a:r>
            <a:r>
              <a:rPr lang="zh-CN" altLang="en-US" dirty="0" smtClean="0"/>
              <a:t>值缩小，比如</a:t>
            </a:r>
            <a:r>
              <a:rPr lang="en-US" altLang="zh-CN" dirty="0" smtClean="0"/>
              <a:t>5</a:t>
            </a:r>
            <a:r>
              <a:rPr lang="zh-CN" altLang="en-US" dirty="0" smtClean="0"/>
              <a:t>变成了</a:t>
            </a:r>
            <a:r>
              <a:rPr lang="en-US" altLang="zh-CN" dirty="0" smtClean="0"/>
              <a:t>2</a:t>
            </a:r>
            <a:r>
              <a:rPr lang="zh-CN" altLang="en-US" dirty="0" smtClean="0"/>
              <a:t>，平均序值的差是</a:t>
            </a:r>
            <a:r>
              <a:rPr lang="en-US" altLang="zh-CN" dirty="0" smtClean="0"/>
              <a:t>3,3&lt;5</a:t>
            </a:r>
            <a:r>
              <a:rPr lang="zh-CN" altLang="en-US" dirty="0" smtClean="0"/>
              <a:t>认为两个算法性能相同，</a:t>
            </a:r>
            <a:r>
              <a:rPr lang="en-US" altLang="zh-CN" dirty="0" smtClean="0"/>
              <a:t>3&gt;2</a:t>
            </a:r>
            <a:r>
              <a:rPr lang="zh-CN" altLang="en-US" baseline="0" dirty="0" smtClean="0"/>
              <a:t>的时候就会拒绝</a:t>
            </a:r>
            <a:r>
              <a:rPr lang="en-US" altLang="zh-CN" baseline="0" dirty="0" smtClean="0"/>
              <a:t>H0</a:t>
            </a:r>
            <a:r>
              <a:rPr lang="zh-CN" altLang="en-US" baseline="0" dirty="0" smtClean="0"/>
              <a:t>假设，发现算法性能是有差异的。</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论文结果表明在所评估的模型中并不存在单一的“最佳”模型，而是一系列统计上无法区分显著差异有效的</a:t>
            </a:r>
            <a:r>
              <a:rPr lang="en-US" altLang="zh-CN" dirty="0" smtClean="0"/>
              <a:t>dropout</a:t>
            </a:r>
            <a:r>
              <a:rPr lang="zh-CN" altLang="en-US" dirty="0" smtClean="0"/>
              <a:t>预测模型。所以可以基于其他因素进行选择性能好的模型比如：模型训练时间和特征提取时间，模型可解释性，编写特征提取脚本的开发时间等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238755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247031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不好将模型的性能度量（比如错误率）直接拿来比较，</a:t>
            </a:r>
            <a:endParaRPr lang="en-US" altLang="zh-CN" dirty="0" smtClean="0"/>
          </a:p>
          <a:p>
            <a:r>
              <a:rPr lang="zh-CN" altLang="en-US" dirty="0" smtClean="0"/>
              <a:t>使用统计上假设检验的方法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从统计意义上看一个模型是否优于另一个模型，以及对于这个结论的把握，也就是置信度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3262366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645377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可改的地方</a:t>
            </a:r>
            <a:endParaRPr lang="en-US" altLang="zh-CN" dirty="0" smtClean="0"/>
          </a:p>
          <a:p>
            <a:r>
              <a:rPr lang="zh-CN" altLang="en-US" dirty="0" smtClean="0"/>
              <a:t>原始检验要求</a:t>
            </a:r>
            <a:r>
              <a:rPr lang="en-US" altLang="zh-CN" dirty="0" smtClean="0"/>
              <a:t>k</a:t>
            </a:r>
            <a:r>
              <a:rPr lang="zh-CN" altLang="en-US" dirty="0" smtClean="0"/>
              <a:t>较大，</a:t>
            </a:r>
            <a:r>
              <a:rPr lang="en-US" altLang="zh-CN" dirty="0" smtClean="0"/>
              <a:t>k</a:t>
            </a:r>
            <a:r>
              <a:rPr lang="zh-CN" altLang="en-US" dirty="0" smtClean="0"/>
              <a:t>较小更倾向于认为无显著区别</a:t>
            </a:r>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03562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15308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假设检验评估模型性能的步骤是</a:t>
            </a:r>
            <a:endParaRPr lang="en-US" altLang="zh-CN" dirty="0" smtClean="0"/>
          </a:p>
          <a:p>
            <a:r>
              <a:rPr lang="zh-CN" altLang="en-US" dirty="0" smtClean="0"/>
              <a:t>临界值通过查表</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89565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先介绍</a:t>
            </a:r>
            <a:r>
              <a:rPr lang="en-US" altLang="zh-CN" sz="1200" b="0" i="0" kern="1200" dirty="0" err="1" smtClean="0">
                <a:solidFill>
                  <a:schemeClr val="tx1"/>
                </a:solidFill>
                <a:effectLst/>
                <a:latin typeface="+mn-lt"/>
                <a:ea typeface="+mn-ea"/>
                <a:cs typeface="+mn-cs"/>
              </a:rPr>
              <a:t>friedman</a:t>
            </a:r>
            <a:r>
              <a:rPr lang="zh-CN" altLang="en-US" sz="1200" b="0" i="0" kern="1200" dirty="0" smtClean="0">
                <a:solidFill>
                  <a:schemeClr val="tx1"/>
                </a:solidFill>
                <a:effectLst/>
                <a:latin typeface="+mn-lt"/>
                <a:ea typeface="+mn-ea"/>
                <a:cs typeface="+mn-cs"/>
              </a:rPr>
              <a:t>检验和</a:t>
            </a:r>
            <a:r>
              <a:rPr lang="en-US" altLang="zh-CN" b="1" dirty="0" err="1" smtClean="0"/>
              <a:t>Nemenyi</a:t>
            </a:r>
            <a:r>
              <a:rPr lang="en-US" altLang="zh-CN" b="1" dirty="0" smtClean="0"/>
              <a:t> </a:t>
            </a:r>
            <a:r>
              <a:rPr lang="zh-CN" altLang="en-US" b="1" dirty="0" smtClean="0"/>
              <a:t>后续检验 </a:t>
            </a:r>
            <a:r>
              <a:rPr lang="en-US" altLang="zh-CN" dirty="0" smtClean="0"/>
              <a:t/>
            </a:r>
            <a:br>
              <a:rPr lang="en-US" altLang="zh-CN" dirty="0" smtClean="0"/>
            </a:br>
            <a:r>
              <a:rPr lang="zh-CN" altLang="en-US" dirty="0" smtClean="0"/>
              <a:t>表现最好的模型在统计意义上与本分析中的其他几个模型无法区分</a:t>
            </a:r>
            <a:endParaRPr lang="en-US" altLang="zh-CN" dirty="0" smtClean="0"/>
          </a:p>
          <a:p>
            <a:r>
              <a:rPr lang="zh-CN" altLang="en-US" dirty="0" smtClean="0"/>
              <a:t>用</a:t>
            </a:r>
            <a:r>
              <a:rPr lang="en-US" altLang="zh-CN" dirty="0" err="1" smtClean="0"/>
              <a:t>fnp</a:t>
            </a:r>
            <a:r>
              <a:rPr lang="zh-CN" altLang="en-US" dirty="0" smtClean="0"/>
              <a:t>对一系列算法特征集比较，篇幅问题，列举了这几个</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22854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把</a:t>
                </a:r>
                <a14:m>
                  <m:oMath xmlns:m="http://schemas.openxmlformats.org/officeDocument/2006/math">
                    <m:r>
                      <a:rPr lang="en-US" altLang="zh-CN" i="1" dirty="0">
                        <a:latin typeface="Cambria Math" panose="02040503050406030204" pitchFamily="18" charset="0"/>
                      </a:rPr>
                      <m:t>𝐹𝑟𝑖𝑒𝑑𝑚𝑎𝑛</m:t>
                    </m:r>
                  </m:oMath>
                </a14:m>
                <a:r>
                  <a:rPr lang="zh-CN" altLang="en-US" dirty="0"/>
                  <a:t>检验和 </a:t>
                </a:r>
                <a14:m>
                  <m:oMath xmlns:m="http://schemas.openxmlformats.org/officeDocument/2006/math">
                    <m:r>
                      <a:rPr lang="en-US" altLang="zh-CN" i="1" dirty="0">
                        <a:latin typeface="Cambria Math" panose="02040503050406030204" pitchFamily="18" charset="0"/>
                      </a:rPr>
                      <m:t>𝑁𝑒𝑚𝑒𝑛𝑦𝑖</m:t>
                    </m:r>
                  </m:oMath>
                </a14:m>
                <a:r>
                  <a:rPr lang="zh-CN" altLang="en-US" dirty="0"/>
                  <a:t>后续检验叫做</a:t>
                </a:r>
                <a14:m>
                  <m:oMath xmlns:m="http://schemas.openxmlformats.org/officeDocument/2006/math">
                    <m:r>
                      <a:rPr lang="en-US" altLang="zh-CN" i="1" dirty="0">
                        <a:latin typeface="Cambria Math" panose="02040503050406030204" pitchFamily="18" charset="0"/>
                      </a:rPr>
                      <m:t>𝐹𝑁𝑃</m:t>
                    </m:r>
                  </m:oMath>
                </a14:m>
                <a:r>
                  <a:rPr lang="zh-CN" altLang="en-US" dirty="0"/>
                  <a:t>。</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把</a:t>
                </a:r>
                <a:r>
                  <a:rPr lang="en-US" altLang="zh-CN" i="0" dirty="0">
                    <a:latin typeface="Cambria Math" panose="02040503050406030204" pitchFamily="18" charset="0"/>
                  </a:rPr>
                  <a:t>𝐹𝑟𝑖𝑒𝑑𝑚𝑎𝑛</a:t>
                </a:r>
                <a:r>
                  <a:rPr lang="zh-CN" altLang="en-US" dirty="0"/>
                  <a:t>检验和 </a:t>
                </a:r>
                <a:r>
                  <a:rPr lang="en-US" altLang="zh-CN" i="0" dirty="0">
                    <a:latin typeface="Cambria Math" panose="02040503050406030204" pitchFamily="18" charset="0"/>
                  </a:rPr>
                  <a:t>𝑁𝑒𝑚𝑒𝑛𝑦𝑖</a:t>
                </a:r>
                <a:r>
                  <a:rPr lang="zh-CN" altLang="en-US" dirty="0"/>
                  <a:t>后续检验叫做</a:t>
                </a:r>
                <a:r>
                  <a:rPr lang="en-US" altLang="zh-CN" i="0" dirty="0">
                    <a:latin typeface="Cambria Math" panose="02040503050406030204" pitchFamily="18" charset="0"/>
                  </a:rPr>
                  <a:t>𝐹𝑁𝑃</a:t>
                </a:r>
                <a:r>
                  <a:rPr lang="zh-CN" altLang="en-US" dirty="0"/>
                  <a:t>。</a:t>
                </a: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04999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
                </a:r>
                <a:br>
                  <a:rPr lang="en-US" altLang="zh-CN" dirty="0" smtClean="0"/>
                </a:br>
                <a:r>
                  <a:rPr lang="zh-CN" altLang="en-US" dirty="0" smtClean="0"/>
                  <a:t>交叉验证</a:t>
                </a:r>
                <a:r>
                  <a:rPr lang="en-US" altLang="zh-CN" dirty="0" smtClean="0"/>
                  <a:t>t</a:t>
                </a:r>
                <a:r>
                  <a:rPr lang="zh-CN" altLang="en-US" dirty="0" smtClean="0"/>
                  <a:t>检验和</a:t>
                </a:r>
                <a:r>
                  <a:rPr lang="en-US" altLang="zh-CN" dirty="0" err="1" smtClean="0"/>
                  <a:t>McNemar</a:t>
                </a:r>
                <a:r>
                  <a:rPr lang="zh-CN" altLang="en-US" dirty="0" smtClean="0"/>
                  <a:t>检验是在一个数据集上比较两个算法。</a:t>
                </a:r>
                <a:endParaRPr lang="en-US" altLang="zh-CN" dirty="0" smtClean="0"/>
              </a:p>
              <a:p>
                <a:pPr>
                  <a:lnSpc>
                    <a:spcPct val="150000"/>
                  </a:lnSpc>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oMath>
                </a14:m>
                <a:r>
                  <a:rPr lang="zh-CN" altLang="en-US" b="0" dirty="0" smtClean="0"/>
                  <a:t>两个模型的性能没有显著差别</a:t>
                </a:r>
                <a:endParaRPr lang="en-US" altLang="zh-CN" dirty="0"/>
              </a:p>
              <a:p>
                <a:pPr>
                  <a:lnSpc>
                    <a:spcPct val="150000"/>
                  </a:lnSpc>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r>
                  <a:rPr lang="zh-CN" altLang="en-US" dirty="0"/>
                  <a:t>两个模型的</a:t>
                </a:r>
                <a:r>
                  <a:rPr lang="zh-CN" altLang="en-US" dirty="0" smtClean="0"/>
                  <a:t>性能有</a:t>
                </a:r>
                <a:r>
                  <a:rPr lang="zh-CN" altLang="en-US" dirty="0"/>
                  <a:t>显著差别</a:t>
                </a:r>
                <a:endParaRPr lang="en-US" altLang="zh-CN" b="0" dirty="0" smtClean="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
                </a:r>
                <a:br>
                  <a:rPr lang="en-US" altLang="zh-CN" dirty="0" smtClean="0"/>
                </a:br>
                <a:r>
                  <a:rPr lang="zh-CN" altLang="en-US" dirty="0" smtClean="0"/>
                  <a:t>交叉验证</a:t>
                </a:r>
                <a:r>
                  <a:rPr lang="en-US" altLang="zh-CN" dirty="0" smtClean="0"/>
                  <a:t>t</a:t>
                </a:r>
                <a:r>
                  <a:rPr lang="zh-CN" altLang="en-US" dirty="0" smtClean="0"/>
                  <a:t>检验和</a:t>
                </a:r>
                <a:r>
                  <a:rPr lang="en-US" altLang="zh-CN" dirty="0" err="1" smtClean="0"/>
                  <a:t>McNemar</a:t>
                </a:r>
                <a:r>
                  <a:rPr lang="zh-CN" altLang="en-US" dirty="0" smtClean="0"/>
                  <a:t>检验是在一个数据集上比较两个算法。</a:t>
                </a:r>
                <a:endParaRPr lang="en-US" altLang="zh-CN" dirty="0" smtClean="0"/>
              </a:p>
              <a:p>
                <a:pPr>
                  <a:lnSpc>
                    <a:spcPct val="150000"/>
                  </a:lnSpc>
                </a:pPr>
                <a:r>
                  <a:rPr lang="en-US" altLang="zh-CN" b="0" dirty="0" smtClean="0"/>
                  <a:t>	</a:t>
                </a:r>
                <a:r>
                  <a:rPr lang="en-US" altLang="zh-CN" b="0" i="0" smtClean="0">
                    <a:latin typeface="Cambria Math" panose="02040503050406030204" pitchFamily="18" charset="0"/>
                  </a:rPr>
                  <a:t>𝐻_0</a:t>
                </a:r>
                <a:r>
                  <a:rPr lang="zh-CN" altLang="en-US" i="0">
                    <a:latin typeface="Cambria Math" panose="02040503050406030204" pitchFamily="18" charset="0"/>
                  </a:rPr>
                  <a:t>：</a:t>
                </a:r>
                <a:r>
                  <a:rPr lang="zh-CN" altLang="en-US" b="0" dirty="0" smtClean="0"/>
                  <a:t>两个模型的性能没有显著差别</a:t>
                </a:r>
                <a:endParaRPr lang="en-US" altLang="zh-CN" dirty="0"/>
              </a:p>
              <a:p>
                <a:pPr>
                  <a:lnSpc>
                    <a:spcPct val="150000"/>
                  </a:lnSpc>
                </a:pPr>
                <a:r>
                  <a:rPr lang="en-US" altLang="zh-CN" b="0" dirty="0" smtClean="0"/>
                  <a:t>	</a:t>
                </a:r>
                <a:r>
                  <a:rPr lang="en-US" altLang="zh-CN" b="0" i="0" smtClean="0">
                    <a:latin typeface="Cambria Math" panose="02040503050406030204" pitchFamily="18" charset="0"/>
                  </a:rPr>
                  <a:t>𝐻_1</a:t>
                </a:r>
                <a:r>
                  <a:rPr lang="zh-CN" altLang="en-US" i="0">
                    <a:latin typeface="Cambria Math" panose="02040503050406030204" pitchFamily="18" charset="0"/>
                  </a:rPr>
                  <a:t>：</a:t>
                </a:r>
                <a:r>
                  <a:rPr lang="zh-CN" altLang="en-US" dirty="0"/>
                  <a:t>两个模型的</a:t>
                </a:r>
                <a:r>
                  <a:rPr lang="zh-CN" altLang="en-US" dirty="0" smtClean="0"/>
                  <a:t>性能有</a:t>
                </a:r>
                <a:r>
                  <a:rPr lang="zh-CN" altLang="en-US" dirty="0"/>
                  <a:t>显著差别</a:t>
                </a: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805062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r>
              <a:rPr lang="zh-CN" altLang="en-US" dirty="0" smtClean="0"/>
              <a:t>然后就可以计算统计量的值，和临界值比较，判断是否拒绝原假设</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28040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r>
              <a:rPr lang="en-US" altLang="zh-CN" dirty="0" err="1" smtClean="0"/>
              <a:t>qa</a:t>
            </a:r>
            <a:r>
              <a:rPr lang="zh-CN" altLang="en-US" dirty="0" smtClean="0"/>
              <a:t>也是查表得到的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67513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r>
            <a:br>
              <a:rPr lang="en-US" altLang="zh-CN" dirty="0" smtClean="0"/>
            </a:br>
            <a:r>
              <a:rPr lang="en-US" altLang="zh-CN" dirty="0" smtClean="0"/>
              <a:t>FNP</a:t>
            </a:r>
            <a:r>
              <a:rPr lang="zh-CN" altLang="en-US" dirty="0" smtClean="0"/>
              <a:t>的优点</a:t>
            </a:r>
            <a:endParaRPr lang="en-US" altLang="zh-CN" dirty="0" smtClean="0"/>
          </a:p>
          <a:p>
            <a:r>
              <a:rPr lang="zh-CN" altLang="en-US" dirty="0" smtClean="0"/>
              <a:t>在总体方差未知或知道甚少的情况下，利用样本数据对总体分布形态等进行推断的方法。由于非参数检验方法在推断过程中不涉及有关总体分布的参数，因而得名为“非参数”检验。</a:t>
            </a:r>
            <a:endParaRPr lang="en-US" altLang="zh-CN" dirty="0" smtClean="0"/>
          </a:p>
          <a:p>
            <a:r>
              <a:rPr lang="zh-CN" altLang="en-US" dirty="0" smtClean="0"/>
              <a:t>但是</a:t>
            </a:r>
            <a:r>
              <a:rPr lang="en-US" altLang="zh-CN" dirty="0" smtClean="0"/>
              <a:t>FNP</a:t>
            </a:r>
            <a:r>
              <a:rPr lang="zh-CN" altLang="en-US" dirty="0" smtClean="0"/>
              <a:t>在这篇论文之前并没有被用于评估预测辍学的模型的特征提取，所以论文就做了这件事</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58015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rgbClr val="F0EF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Freeform 44"/>
          <p:cNvSpPr>
            <a:spLocks/>
          </p:cNvSpPr>
          <p:nvPr userDrawn="1"/>
        </p:nvSpPr>
        <p:spPr bwMode="auto">
          <a:xfrm>
            <a:off x="6975475" y="4732545"/>
            <a:ext cx="1371600" cy="1581150"/>
          </a:xfrm>
          <a:custGeom>
            <a:avLst/>
            <a:gdLst>
              <a:gd name="T0" fmla="*/ 81 w 718"/>
              <a:gd name="T1" fmla="*/ 311 h 828"/>
              <a:gd name="T2" fmla="*/ 346 w 718"/>
              <a:gd name="T3" fmla="*/ 86 h 828"/>
              <a:gd name="T4" fmla="*/ 454 w 718"/>
              <a:gd name="T5" fmla="*/ 388 h 828"/>
              <a:gd name="T6" fmla="*/ 469 w 718"/>
              <a:gd name="T7" fmla="*/ 391 h 828"/>
              <a:gd name="T8" fmla="*/ 630 w 718"/>
              <a:gd name="T9" fmla="*/ 464 h 828"/>
              <a:gd name="T10" fmla="*/ 502 w 718"/>
              <a:gd name="T11" fmla="*/ 566 h 828"/>
              <a:gd name="T12" fmla="*/ 684 w 718"/>
              <a:gd name="T13" fmla="*/ 660 h 828"/>
              <a:gd name="T14" fmla="*/ 494 w 718"/>
              <a:gd name="T15" fmla="*/ 828 h 828"/>
              <a:gd name="T16" fmla="*/ 0 w 718"/>
              <a:gd name="T17" fmla="*/ 612 h 828"/>
              <a:gd name="T18" fmla="*/ 81 w 718"/>
              <a:gd name="T19" fmla="*/ 311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8" h="828">
                <a:moveTo>
                  <a:pt x="81" y="311"/>
                </a:moveTo>
                <a:cubicBezTo>
                  <a:pt x="81" y="311"/>
                  <a:pt x="77" y="0"/>
                  <a:pt x="346" y="86"/>
                </a:cubicBezTo>
                <a:cubicBezTo>
                  <a:pt x="614" y="172"/>
                  <a:pt x="510" y="363"/>
                  <a:pt x="454" y="388"/>
                </a:cubicBezTo>
                <a:cubicBezTo>
                  <a:pt x="435" y="396"/>
                  <a:pt x="446" y="393"/>
                  <a:pt x="469" y="391"/>
                </a:cubicBezTo>
                <a:cubicBezTo>
                  <a:pt x="516" y="386"/>
                  <a:pt x="614" y="381"/>
                  <a:pt x="630" y="464"/>
                </a:cubicBezTo>
                <a:cubicBezTo>
                  <a:pt x="654" y="588"/>
                  <a:pt x="502" y="566"/>
                  <a:pt x="502" y="566"/>
                </a:cubicBezTo>
                <a:cubicBezTo>
                  <a:pt x="502" y="566"/>
                  <a:pt x="650" y="516"/>
                  <a:pt x="684" y="660"/>
                </a:cubicBezTo>
                <a:cubicBezTo>
                  <a:pt x="718" y="804"/>
                  <a:pt x="494" y="828"/>
                  <a:pt x="494" y="828"/>
                </a:cubicBezTo>
                <a:cubicBezTo>
                  <a:pt x="0" y="612"/>
                  <a:pt x="0" y="612"/>
                  <a:pt x="0" y="612"/>
                </a:cubicBezTo>
                <a:cubicBezTo>
                  <a:pt x="81" y="311"/>
                  <a:pt x="81" y="311"/>
                  <a:pt x="81" y="311"/>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46" name="Freeform 45"/>
          <p:cNvSpPr>
            <a:spLocks/>
          </p:cNvSpPr>
          <p:nvPr userDrawn="1"/>
        </p:nvSpPr>
        <p:spPr bwMode="auto">
          <a:xfrm>
            <a:off x="257175" y="4726195"/>
            <a:ext cx="2921000" cy="1674812"/>
          </a:xfrm>
          <a:custGeom>
            <a:avLst/>
            <a:gdLst>
              <a:gd name="T0" fmla="*/ 199 w 1529"/>
              <a:gd name="T1" fmla="*/ 876 h 876"/>
              <a:gd name="T2" fmla="*/ 340 w 1529"/>
              <a:gd name="T3" fmla="*/ 395 h 876"/>
              <a:gd name="T4" fmla="*/ 691 w 1529"/>
              <a:gd name="T5" fmla="*/ 231 h 876"/>
              <a:gd name="T6" fmla="*/ 823 w 1529"/>
              <a:gd name="T7" fmla="*/ 12 h 876"/>
              <a:gd name="T8" fmla="*/ 1028 w 1529"/>
              <a:gd name="T9" fmla="*/ 196 h 876"/>
              <a:gd name="T10" fmla="*/ 1332 w 1529"/>
              <a:gd name="T11" fmla="*/ 147 h 876"/>
              <a:gd name="T12" fmla="*/ 1529 w 1529"/>
              <a:gd name="T13" fmla="*/ 349 h 876"/>
              <a:gd name="T14" fmla="*/ 1463 w 1529"/>
              <a:gd name="T15" fmla="*/ 520 h 876"/>
              <a:gd name="T16" fmla="*/ 199 w 1529"/>
              <a:gd name="T17" fmla="*/ 87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9" h="876">
                <a:moveTo>
                  <a:pt x="199" y="876"/>
                </a:moveTo>
                <a:cubicBezTo>
                  <a:pt x="199" y="876"/>
                  <a:pt x="0" y="419"/>
                  <a:pt x="340" y="395"/>
                </a:cubicBezTo>
                <a:cubicBezTo>
                  <a:pt x="340" y="395"/>
                  <a:pt x="343" y="91"/>
                  <a:pt x="691" y="231"/>
                </a:cubicBezTo>
                <a:cubicBezTo>
                  <a:pt x="691" y="231"/>
                  <a:pt x="632" y="25"/>
                  <a:pt x="823" y="12"/>
                </a:cubicBezTo>
                <a:cubicBezTo>
                  <a:pt x="1015" y="0"/>
                  <a:pt x="1076" y="115"/>
                  <a:pt x="1028" y="196"/>
                </a:cubicBezTo>
                <a:cubicBezTo>
                  <a:pt x="1028" y="196"/>
                  <a:pt x="1185" y="44"/>
                  <a:pt x="1332" y="147"/>
                </a:cubicBezTo>
                <a:cubicBezTo>
                  <a:pt x="1479" y="250"/>
                  <a:pt x="1529" y="331"/>
                  <a:pt x="1529" y="349"/>
                </a:cubicBezTo>
                <a:cubicBezTo>
                  <a:pt x="1529" y="367"/>
                  <a:pt x="1471" y="513"/>
                  <a:pt x="1463" y="520"/>
                </a:cubicBezTo>
                <a:cubicBezTo>
                  <a:pt x="1455" y="527"/>
                  <a:pt x="199" y="876"/>
                  <a:pt x="199" y="876"/>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userDrawn="1">
            <p:ph type="subTitle" idx="1" hasCustomPrompt="1"/>
          </p:nvPr>
        </p:nvSpPr>
        <p:spPr>
          <a:xfrm>
            <a:off x="3579813" y="2667752"/>
            <a:ext cx="5032375" cy="398169"/>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rgbClr val="258A8F"/>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2" name="矩形: 圆角 1">
            <a:extLst>
              <a:ext uri="{FF2B5EF4-FFF2-40B4-BE49-F238E27FC236}">
                <a16:creationId xmlns:a16="http://schemas.microsoft.com/office/drawing/2014/main" id="{1CF88864-208F-4593-8E01-5E3B85AAB546}"/>
              </a:ext>
            </a:extLst>
          </p:cNvPr>
          <p:cNvSpPr/>
          <p:nvPr userDrawn="1"/>
        </p:nvSpPr>
        <p:spPr>
          <a:xfrm>
            <a:off x="5033962" y="3150651"/>
            <a:ext cx="2124075" cy="29627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3579813" y="1505272"/>
            <a:ext cx="5032375" cy="1162479"/>
          </a:xfrm>
        </p:spPr>
        <p:txBody>
          <a:bodyPr anchor="ctr">
            <a:normAutofit/>
          </a:bodyPr>
          <a:lstStyle>
            <a:lvl1pPr algn="ctr">
              <a:defRPr sz="4000">
                <a:solidFill>
                  <a:srgbClr val="258A8F"/>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5033962" y="3159585"/>
            <a:ext cx="2124075"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endParaRPr lang="zh-CN" altLang="en-US" dirty="0"/>
          </a:p>
        </p:txBody>
      </p:sp>
      <p:sp>
        <p:nvSpPr>
          <p:cNvPr id="13" name="文本占位符 13"/>
          <p:cNvSpPr>
            <a:spLocks noGrp="1"/>
          </p:cNvSpPr>
          <p:nvPr userDrawn="1">
            <p:ph type="body" sz="quarter" idx="11" hasCustomPrompt="1"/>
          </p:nvPr>
        </p:nvSpPr>
        <p:spPr>
          <a:xfrm>
            <a:off x="5033962" y="3455856"/>
            <a:ext cx="2124075" cy="296271"/>
          </a:xfrm>
        </p:spPr>
        <p:txBody>
          <a:bodyPr vert="horz" anchor="ctr">
            <a:noAutofit/>
          </a:bodyPr>
          <a:lstStyle>
            <a:lvl1pPr marL="0" indent="0" algn="ctr">
              <a:buNone/>
              <a:defRPr sz="1500" b="0">
                <a:solidFill>
                  <a:srgbClr val="258A8F"/>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44" name="任意多边形 43"/>
          <p:cNvSpPr/>
          <p:nvPr userDrawn="1"/>
        </p:nvSpPr>
        <p:spPr>
          <a:xfrm>
            <a:off x="-1587" y="4826207"/>
            <a:ext cx="11000527" cy="2031793"/>
          </a:xfrm>
          <a:custGeom>
            <a:avLst/>
            <a:gdLst>
              <a:gd name="connsiteX0" fmla="*/ 4865688 w 11000527"/>
              <a:gd name="connsiteY0" fmla="*/ 0 h 2031793"/>
              <a:gd name="connsiteX1" fmla="*/ 7653338 w 11000527"/>
              <a:gd name="connsiteY1" fmla="*/ 929081 h 2031793"/>
              <a:gd name="connsiteX2" fmla="*/ 11000527 w 11000527"/>
              <a:gd name="connsiteY2" fmla="*/ 2031793 h 2031793"/>
              <a:gd name="connsiteX3" fmla="*/ 0 w 11000527"/>
              <a:gd name="connsiteY3" fmla="*/ 2031793 h 2031793"/>
              <a:gd name="connsiteX4" fmla="*/ 0 w 11000527"/>
              <a:gd name="connsiteY4" fmla="*/ 1172802 h 2031793"/>
              <a:gd name="connsiteX5" fmla="*/ 923925 w 11000527"/>
              <a:gd name="connsiteY5" fmla="*/ 976517 h 2031793"/>
              <a:gd name="connsiteX6" fmla="*/ 4865688 w 11000527"/>
              <a:gd name="connsiteY6" fmla="*/ 0 h 203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0527" h="2031793">
                <a:moveTo>
                  <a:pt x="4865688" y="0"/>
                </a:moveTo>
                <a:lnTo>
                  <a:pt x="7653338" y="929081"/>
                </a:lnTo>
                <a:lnTo>
                  <a:pt x="11000527" y="2031793"/>
                </a:lnTo>
                <a:lnTo>
                  <a:pt x="0" y="2031793"/>
                </a:lnTo>
                <a:lnTo>
                  <a:pt x="0" y="1172802"/>
                </a:lnTo>
                <a:lnTo>
                  <a:pt x="923925" y="976517"/>
                </a:lnTo>
                <a:lnTo>
                  <a:pt x="4865688" y="0"/>
                </a:lnTo>
                <a:close/>
              </a:path>
            </a:pathLst>
          </a:custGeom>
          <a:solidFill>
            <a:srgbClr val="79BA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grpSp>
        <p:nvGrpSpPr>
          <p:cNvPr id="48" name="组合 47"/>
          <p:cNvGrpSpPr/>
          <p:nvPr userDrawn="1"/>
        </p:nvGrpSpPr>
        <p:grpSpPr>
          <a:xfrm>
            <a:off x="825500" y="3918158"/>
            <a:ext cx="6916738" cy="2244033"/>
            <a:chOff x="825500" y="3500438"/>
            <a:chExt cx="6916738" cy="2244033"/>
          </a:xfrm>
        </p:grpSpPr>
        <p:sp>
          <p:nvSpPr>
            <p:cNvPr id="49" name="Freeform 48"/>
            <p:cNvSpPr>
              <a:spLocks/>
            </p:cNvSpPr>
            <p:nvPr/>
          </p:nvSpPr>
          <p:spPr bwMode="auto">
            <a:xfrm>
              <a:off x="3073400" y="4391025"/>
              <a:ext cx="4003675" cy="731837"/>
            </a:xfrm>
            <a:custGeom>
              <a:avLst/>
              <a:gdLst>
                <a:gd name="T0" fmla="*/ 930 w 2097"/>
                <a:gd name="T1" fmla="*/ 0 h 383"/>
                <a:gd name="T2" fmla="*/ 0 w 2097"/>
                <a:gd name="T3" fmla="*/ 224 h 383"/>
                <a:gd name="T4" fmla="*/ 8 w 2097"/>
                <a:gd name="T5" fmla="*/ 233 h 383"/>
                <a:gd name="T6" fmla="*/ 938 w 2097"/>
                <a:gd name="T7" fmla="*/ 9 h 383"/>
                <a:gd name="T8" fmla="*/ 2095 w 2097"/>
                <a:gd name="T9" fmla="*/ 383 h 383"/>
                <a:gd name="T10" fmla="*/ 2097 w 2097"/>
                <a:gd name="T11" fmla="*/ 377 h 383"/>
                <a:gd name="T12" fmla="*/ 930 w 2097"/>
                <a:gd name="T13" fmla="*/ 0 h 383"/>
              </a:gdLst>
              <a:ahLst/>
              <a:cxnLst>
                <a:cxn ang="0">
                  <a:pos x="T0" y="T1"/>
                </a:cxn>
                <a:cxn ang="0">
                  <a:pos x="T2" y="T3"/>
                </a:cxn>
                <a:cxn ang="0">
                  <a:pos x="T4" y="T5"/>
                </a:cxn>
                <a:cxn ang="0">
                  <a:pos x="T6" y="T7"/>
                </a:cxn>
                <a:cxn ang="0">
                  <a:pos x="T8" y="T9"/>
                </a:cxn>
                <a:cxn ang="0">
                  <a:pos x="T10" y="T11"/>
                </a:cxn>
                <a:cxn ang="0">
                  <a:pos x="T12" y="T13"/>
                </a:cxn>
              </a:cxnLst>
              <a:rect l="0" t="0" r="r" b="b"/>
              <a:pathLst>
                <a:path w="2097" h="383">
                  <a:moveTo>
                    <a:pt x="930" y="0"/>
                  </a:moveTo>
                  <a:cubicBezTo>
                    <a:pt x="0" y="224"/>
                    <a:pt x="0" y="224"/>
                    <a:pt x="0" y="224"/>
                  </a:cubicBezTo>
                  <a:cubicBezTo>
                    <a:pt x="2" y="227"/>
                    <a:pt x="5" y="230"/>
                    <a:pt x="8" y="233"/>
                  </a:cubicBezTo>
                  <a:cubicBezTo>
                    <a:pt x="938" y="9"/>
                    <a:pt x="938" y="9"/>
                    <a:pt x="938" y="9"/>
                  </a:cubicBezTo>
                  <a:cubicBezTo>
                    <a:pt x="2095" y="383"/>
                    <a:pt x="2095" y="383"/>
                    <a:pt x="2095" y="383"/>
                  </a:cubicBezTo>
                  <a:cubicBezTo>
                    <a:pt x="2097" y="377"/>
                    <a:pt x="2097" y="377"/>
                    <a:pt x="2097" y="377"/>
                  </a:cubicBezTo>
                  <a:cubicBezTo>
                    <a:pt x="930" y="0"/>
                    <a:pt x="930" y="0"/>
                    <a:pt x="930" y="0"/>
                  </a:cubicBezTo>
                </a:path>
              </a:pathLst>
            </a:custGeom>
            <a:solidFill>
              <a:srgbClr val="BED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0" name="Freeform 49"/>
            <p:cNvSpPr>
              <a:spLocks/>
            </p:cNvSpPr>
            <p:nvPr/>
          </p:nvSpPr>
          <p:spPr bwMode="auto">
            <a:xfrm>
              <a:off x="7073900" y="5111750"/>
              <a:ext cx="668338" cy="227012"/>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close/>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1" name="Freeform 50"/>
            <p:cNvSpPr>
              <a:spLocks/>
            </p:cNvSpPr>
            <p:nvPr/>
          </p:nvSpPr>
          <p:spPr bwMode="auto">
            <a:xfrm>
              <a:off x="7073900" y="5111750"/>
              <a:ext cx="668338" cy="227012"/>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2" name="Freeform 51"/>
            <p:cNvSpPr>
              <a:spLocks/>
            </p:cNvSpPr>
            <p:nvPr/>
          </p:nvSpPr>
          <p:spPr bwMode="auto">
            <a:xfrm>
              <a:off x="825500" y="4818063"/>
              <a:ext cx="2262188" cy="557212"/>
            </a:xfrm>
            <a:custGeom>
              <a:avLst/>
              <a:gdLst>
                <a:gd name="T0" fmla="*/ 1177 w 1185"/>
                <a:gd name="T1" fmla="*/ 0 h 291"/>
                <a:gd name="T2" fmla="*/ 43 w 1185"/>
                <a:gd name="T3" fmla="*/ 272 h 291"/>
                <a:gd name="T4" fmla="*/ 0 w 1185"/>
                <a:gd name="T5" fmla="*/ 281 h 291"/>
                <a:gd name="T6" fmla="*/ 4 w 1185"/>
                <a:gd name="T7" fmla="*/ 291 h 291"/>
                <a:gd name="T8" fmla="*/ 51 w 1185"/>
                <a:gd name="T9" fmla="*/ 281 h 291"/>
                <a:gd name="T10" fmla="*/ 1185 w 1185"/>
                <a:gd name="T11" fmla="*/ 9 h 291"/>
                <a:gd name="T12" fmla="*/ 1177 w 1185"/>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185" h="291">
                  <a:moveTo>
                    <a:pt x="1177" y="0"/>
                  </a:moveTo>
                  <a:cubicBezTo>
                    <a:pt x="43" y="272"/>
                    <a:pt x="43" y="272"/>
                    <a:pt x="43" y="272"/>
                  </a:cubicBezTo>
                  <a:cubicBezTo>
                    <a:pt x="0" y="281"/>
                    <a:pt x="0" y="281"/>
                    <a:pt x="0" y="281"/>
                  </a:cubicBezTo>
                  <a:cubicBezTo>
                    <a:pt x="1" y="284"/>
                    <a:pt x="3" y="288"/>
                    <a:pt x="4" y="291"/>
                  </a:cubicBezTo>
                  <a:cubicBezTo>
                    <a:pt x="51" y="281"/>
                    <a:pt x="51" y="281"/>
                    <a:pt x="51" y="281"/>
                  </a:cubicBezTo>
                  <a:cubicBezTo>
                    <a:pt x="1185" y="9"/>
                    <a:pt x="1185" y="9"/>
                    <a:pt x="1185" y="9"/>
                  </a:cubicBezTo>
                  <a:cubicBezTo>
                    <a:pt x="1182" y="6"/>
                    <a:pt x="1179" y="3"/>
                    <a:pt x="1177" y="0"/>
                  </a:cubicBezTo>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3" name="Freeform 52"/>
            <p:cNvSpPr>
              <a:spLocks/>
            </p:cNvSpPr>
            <p:nvPr/>
          </p:nvSpPr>
          <p:spPr bwMode="auto">
            <a:xfrm>
              <a:off x="831850" y="4408488"/>
              <a:ext cx="6811962" cy="1335983"/>
            </a:xfrm>
            <a:custGeom>
              <a:avLst/>
              <a:gdLst>
                <a:gd name="T0" fmla="*/ 2111 w 3645"/>
                <a:gd name="T1" fmla="*/ 0 h 715"/>
                <a:gd name="T2" fmla="*/ 1181 w 3645"/>
                <a:gd name="T3" fmla="*/ 224 h 715"/>
                <a:gd name="T4" fmla="*/ 47 w 3645"/>
                <a:gd name="T5" fmla="*/ 496 h 715"/>
                <a:gd name="T6" fmla="*/ 0 w 3645"/>
                <a:gd name="T7" fmla="*/ 506 h 715"/>
                <a:gd name="T8" fmla="*/ 39 w 3645"/>
                <a:gd name="T9" fmla="*/ 587 h 715"/>
                <a:gd name="T10" fmla="*/ 1503 w 3645"/>
                <a:gd name="T11" fmla="*/ 460 h 715"/>
                <a:gd name="T12" fmla="*/ 1975 w 3645"/>
                <a:gd name="T13" fmla="*/ 460 h 715"/>
                <a:gd name="T14" fmla="*/ 3298 w 3645"/>
                <a:gd name="T15" fmla="*/ 715 h 715"/>
                <a:gd name="T16" fmla="*/ 3645 w 3645"/>
                <a:gd name="T17" fmla="*/ 499 h 715"/>
                <a:gd name="T18" fmla="*/ 3618 w 3645"/>
                <a:gd name="T19" fmla="*/ 487 h 715"/>
                <a:gd name="T20" fmla="*/ 3571 w 3645"/>
                <a:gd name="T21" fmla="*/ 472 h 715"/>
                <a:gd name="T22" fmla="*/ 3268 w 3645"/>
                <a:gd name="T23" fmla="*/ 374 h 715"/>
                <a:gd name="T24" fmla="*/ 2111 w 3645"/>
                <a:gd name="T25"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5" h="715">
                  <a:moveTo>
                    <a:pt x="2111" y="0"/>
                  </a:moveTo>
                  <a:cubicBezTo>
                    <a:pt x="1181" y="224"/>
                    <a:pt x="1181" y="224"/>
                    <a:pt x="1181" y="224"/>
                  </a:cubicBezTo>
                  <a:cubicBezTo>
                    <a:pt x="47" y="496"/>
                    <a:pt x="47" y="496"/>
                    <a:pt x="47" y="496"/>
                  </a:cubicBezTo>
                  <a:cubicBezTo>
                    <a:pt x="0" y="506"/>
                    <a:pt x="0" y="506"/>
                    <a:pt x="0" y="506"/>
                  </a:cubicBezTo>
                  <a:cubicBezTo>
                    <a:pt x="22" y="553"/>
                    <a:pt x="39" y="587"/>
                    <a:pt x="39" y="587"/>
                  </a:cubicBezTo>
                  <a:cubicBezTo>
                    <a:pt x="1503" y="460"/>
                    <a:pt x="1503" y="460"/>
                    <a:pt x="1503" y="460"/>
                  </a:cubicBezTo>
                  <a:cubicBezTo>
                    <a:pt x="1975" y="460"/>
                    <a:pt x="1975" y="460"/>
                    <a:pt x="1975" y="460"/>
                  </a:cubicBezTo>
                  <a:cubicBezTo>
                    <a:pt x="3298" y="715"/>
                    <a:pt x="3298" y="715"/>
                    <a:pt x="3298" y="715"/>
                  </a:cubicBezTo>
                  <a:cubicBezTo>
                    <a:pt x="3645" y="499"/>
                    <a:pt x="3645" y="499"/>
                    <a:pt x="3645" y="499"/>
                  </a:cubicBezTo>
                  <a:cubicBezTo>
                    <a:pt x="3618" y="487"/>
                    <a:pt x="3618" y="487"/>
                    <a:pt x="3618" y="487"/>
                  </a:cubicBezTo>
                  <a:cubicBezTo>
                    <a:pt x="3571" y="472"/>
                    <a:pt x="3571" y="472"/>
                    <a:pt x="3571" y="472"/>
                  </a:cubicBezTo>
                  <a:cubicBezTo>
                    <a:pt x="3268" y="374"/>
                    <a:pt x="3268" y="374"/>
                    <a:pt x="3268" y="374"/>
                  </a:cubicBezTo>
                  <a:cubicBezTo>
                    <a:pt x="2111" y="0"/>
                    <a:pt x="2111" y="0"/>
                    <a:pt x="2111" y="0"/>
                  </a:cubicBezTo>
                </a:path>
              </a:pathLst>
            </a:custGeom>
            <a:solidFill>
              <a:srgbClr val="6E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4" name="Freeform 53"/>
            <p:cNvSpPr>
              <a:spLocks/>
            </p:cNvSpPr>
            <p:nvPr/>
          </p:nvSpPr>
          <p:spPr bwMode="auto">
            <a:xfrm>
              <a:off x="906462" y="3500438"/>
              <a:ext cx="6731000" cy="1955800"/>
            </a:xfrm>
            <a:custGeom>
              <a:avLst/>
              <a:gdLst>
                <a:gd name="T0" fmla="*/ 2315 w 4240"/>
                <a:gd name="T1" fmla="*/ 895 h 1232"/>
                <a:gd name="T2" fmla="*/ 3258 w 4240"/>
                <a:gd name="T3" fmla="*/ 1112 h 1232"/>
                <a:gd name="T4" fmla="*/ 3908 w 4240"/>
                <a:gd name="T5" fmla="*/ 1232 h 1232"/>
                <a:gd name="T6" fmla="*/ 4240 w 4240"/>
                <a:gd name="T7" fmla="*/ 1131 h 1232"/>
                <a:gd name="T8" fmla="*/ 4240 w 4240"/>
                <a:gd name="T9" fmla="*/ 895 h 1232"/>
                <a:gd name="T10" fmla="*/ 4172 w 4240"/>
                <a:gd name="T11" fmla="*/ 761 h 1232"/>
                <a:gd name="T12" fmla="*/ 3195 w 4240"/>
                <a:gd name="T13" fmla="*/ 0 h 1232"/>
                <a:gd name="T14" fmla="*/ 2700 w 4240"/>
                <a:gd name="T15" fmla="*/ 0 h 1232"/>
                <a:gd name="T16" fmla="*/ 0 w 4240"/>
                <a:gd name="T17" fmla="*/ 1160 h 1232"/>
                <a:gd name="T18" fmla="*/ 1415 w 4240"/>
                <a:gd name="T19" fmla="*/ 958 h 1232"/>
                <a:gd name="T20" fmla="*/ 1709 w 4240"/>
                <a:gd name="T21" fmla="*/ 910 h 1232"/>
                <a:gd name="T22" fmla="*/ 2315 w 4240"/>
                <a:gd name="T23" fmla="*/ 895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0" h="1232">
                  <a:moveTo>
                    <a:pt x="2315" y="895"/>
                  </a:moveTo>
                  <a:lnTo>
                    <a:pt x="3258" y="1112"/>
                  </a:lnTo>
                  <a:lnTo>
                    <a:pt x="3908" y="1232"/>
                  </a:lnTo>
                  <a:lnTo>
                    <a:pt x="4240" y="1131"/>
                  </a:lnTo>
                  <a:lnTo>
                    <a:pt x="4240" y="895"/>
                  </a:lnTo>
                  <a:lnTo>
                    <a:pt x="4172" y="761"/>
                  </a:lnTo>
                  <a:lnTo>
                    <a:pt x="3195" y="0"/>
                  </a:lnTo>
                  <a:lnTo>
                    <a:pt x="2700" y="0"/>
                  </a:lnTo>
                  <a:lnTo>
                    <a:pt x="0" y="1160"/>
                  </a:lnTo>
                  <a:lnTo>
                    <a:pt x="1415" y="958"/>
                  </a:lnTo>
                  <a:lnTo>
                    <a:pt x="1709" y="910"/>
                  </a:lnTo>
                  <a:lnTo>
                    <a:pt x="2315" y="895"/>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5" name="Freeform 54"/>
            <p:cNvSpPr>
              <a:spLocks/>
            </p:cNvSpPr>
            <p:nvPr/>
          </p:nvSpPr>
          <p:spPr bwMode="auto">
            <a:xfrm>
              <a:off x="3905250" y="3711575"/>
              <a:ext cx="2073275" cy="1049337"/>
            </a:xfrm>
            <a:custGeom>
              <a:avLst/>
              <a:gdLst>
                <a:gd name="T0" fmla="*/ 1306 w 1306"/>
                <a:gd name="T1" fmla="*/ 661 h 661"/>
                <a:gd name="T2" fmla="*/ 0 w 1306"/>
                <a:gd name="T3" fmla="*/ 216 h 661"/>
                <a:gd name="T4" fmla="*/ 502 w 1306"/>
                <a:gd name="T5" fmla="*/ 0 h 661"/>
                <a:gd name="T6" fmla="*/ 1306 w 1306"/>
                <a:gd name="T7" fmla="*/ 661 h 661"/>
              </a:gdLst>
              <a:ahLst/>
              <a:cxnLst>
                <a:cxn ang="0">
                  <a:pos x="T0" y="T1"/>
                </a:cxn>
                <a:cxn ang="0">
                  <a:pos x="T2" y="T3"/>
                </a:cxn>
                <a:cxn ang="0">
                  <a:pos x="T4" y="T5"/>
                </a:cxn>
                <a:cxn ang="0">
                  <a:pos x="T6" y="T7"/>
                </a:cxn>
              </a:cxnLst>
              <a:rect l="0" t="0" r="r" b="b"/>
              <a:pathLst>
                <a:path w="1306" h="661">
                  <a:moveTo>
                    <a:pt x="1306" y="661"/>
                  </a:moveTo>
                  <a:lnTo>
                    <a:pt x="0" y="216"/>
                  </a:lnTo>
                  <a:lnTo>
                    <a:pt x="502" y="0"/>
                  </a:lnTo>
                  <a:lnTo>
                    <a:pt x="1306" y="661"/>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6" name="Freeform 55"/>
            <p:cNvSpPr>
              <a:spLocks/>
            </p:cNvSpPr>
            <p:nvPr/>
          </p:nvSpPr>
          <p:spPr bwMode="auto">
            <a:xfrm>
              <a:off x="5192712" y="3500438"/>
              <a:ext cx="1909763" cy="1425575"/>
            </a:xfrm>
            <a:custGeom>
              <a:avLst/>
              <a:gdLst>
                <a:gd name="T0" fmla="*/ 0 w 1203"/>
                <a:gd name="T1" fmla="*/ 0 h 898"/>
                <a:gd name="T2" fmla="*/ 495 w 1203"/>
                <a:gd name="T3" fmla="*/ 794 h 898"/>
                <a:gd name="T4" fmla="*/ 1203 w 1203"/>
                <a:gd name="T5" fmla="*/ 898 h 898"/>
                <a:gd name="T6" fmla="*/ 1063 w 1203"/>
                <a:gd name="T7" fmla="*/ 443 h 898"/>
                <a:gd name="T8" fmla="*/ 495 w 1203"/>
                <a:gd name="T9" fmla="*/ 0 h 898"/>
                <a:gd name="T10" fmla="*/ 0 w 1203"/>
                <a:gd name="T11" fmla="*/ 0 h 898"/>
              </a:gdLst>
              <a:ahLst/>
              <a:cxnLst>
                <a:cxn ang="0">
                  <a:pos x="T0" y="T1"/>
                </a:cxn>
                <a:cxn ang="0">
                  <a:pos x="T2" y="T3"/>
                </a:cxn>
                <a:cxn ang="0">
                  <a:pos x="T4" y="T5"/>
                </a:cxn>
                <a:cxn ang="0">
                  <a:pos x="T6" y="T7"/>
                </a:cxn>
                <a:cxn ang="0">
                  <a:pos x="T8" y="T9"/>
                </a:cxn>
                <a:cxn ang="0">
                  <a:pos x="T10" y="T11"/>
                </a:cxn>
              </a:cxnLst>
              <a:rect l="0" t="0" r="r" b="b"/>
              <a:pathLst>
                <a:path w="1203" h="898">
                  <a:moveTo>
                    <a:pt x="0" y="0"/>
                  </a:moveTo>
                  <a:lnTo>
                    <a:pt x="495" y="794"/>
                  </a:lnTo>
                  <a:lnTo>
                    <a:pt x="1203" y="898"/>
                  </a:lnTo>
                  <a:lnTo>
                    <a:pt x="1063" y="443"/>
                  </a:lnTo>
                  <a:lnTo>
                    <a:pt x="4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7" name="Freeform 56"/>
            <p:cNvSpPr>
              <a:spLocks/>
            </p:cNvSpPr>
            <p:nvPr/>
          </p:nvSpPr>
          <p:spPr bwMode="auto">
            <a:xfrm>
              <a:off x="4964112" y="3595688"/>
              <a:ext cx="1916113" cy="646112"/>
            </a:xfrm>
            <a:custGeom>
              <a:avLst/>
              <a:gdLst>
                <a:gd name="T0" fmla="*/ 716 w 1207"/>
                <a:gd name="T1" fmla="*/ 0 h 407"/>
                <a:gd name="T2" fmla="*/ 226 w 1207"/>
                <a:gd name="T3" fmla="*/ 70 h 407"/>
                <a:gd name="T4" fmla="*/ 0 w 1207"/>
                <a:gd name="T5" fmla="*/ 277 h 407"/>
                <a:gd name="T6" fmla="*/ 452 w 1207"/>
                <a:gd name="T7" fmla="*/ 407 h 407"/>
                <a:gd name="T8" fmla="*/ 1207 w 1207"/>
                <a:gd name="T9" fmla="*/ 383 h 407"/>
                <a:gd name="T10" fmla="*/ 716 w 1207"/>
                <a:gd name="T11" fmla="*/ 0 h 407"/>
              </a:gdLst>
              <a:ahLst/>
              <a:cxnLst>
                <a:cxn ang="0">
                  <a:pos x="T0" y="T1"/>
                </a:cxn>
                <a:cxn ang="0">
                  <a:pos x="T2" y="T3"/>
                </a:cxn>
                <a:cxn ang="0">
                  <a:pos x="T4" y="T5"/>
                </a:cxn>
                <a:cxn ang="0">
                  <a:pos x="T6" y="T7"/>
                </a:cxn>
                <a:cxn ang="0">
                  <a:pos x="T8" y="T9"/>
                </a:cxn>
                <a:cxn ang="0">
                  <a:pos x="T10" y="T11"/>
                </a:cxn>
              </a:cxnLst>
              <a:rect l="0" t="0" r="r" b="b"/>
              <a:pathLst>
                <a:path w="1207" h="407">
                  <a:moveTo>
                    <a:pt x="716" y="0"/>
                  </a:moveTo>
                  <a:lnTo>
                    <a:pt x="226" y="70"/>
                  </a:lnTo>
                  <a:lnTo>
                    <a:pt x="0" y="277"/>
                  </a:lnTo>
                  <a:lnTo>
                    <a:pt x="452" y="407"/>
                  </a:lnTo>
                  <a:lnTo>
                    <a:pt x="1207" y="383"/>
                  </a:lnTo>
                  <a:lnTo>
                    <a:pt x="716"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8" name="Freeform 57"/>
            <p:cNvSpPr>
              <a:spLocks/>
            </p:cNvSpPr>
            <p:nvPr/>
          </p:nvSpPr>
          <p:spPr bwMode="auto">
            <a:xfrm>
              <a:off x="6124575" y="4394200"/>
              <a:ext cx="473075" cy="236537"/>
            </a:xfrm>
            <a:custGeom>
              <a:avLst/>
              <a:gdLst>
                <a:gd name="T0" fmla="*/ 0 w 298"/>
                <a:gd name="T1" fmla="*/ 0 h 149"/>
                <a:gd name="T2" fmla="*/ 101 w 298"/>
                <a:gd name="T3" fmla="*/ 149 h 149"/>
                <a:gd name="T4" fmla="*/ 298 w 298"/>
                <a:gd name="T5" fmla="*/ 149 h 149"/>
                <a:gd name="T6" fmla="*/ 115 w 298"/>
                <a:gd name="T7" fmla="*/ 53 h 149"/>
                <a:gd name="T8" fmla="*/ 0 w 298"/>
                <a:gd name="T9" fmla="*/ 0 h 149"/>
              </a:gdLst>
              <a:ahLst/>
              <a:cxnLst>
                <a:cxn ang="0">
                  <a:pos x="T0" y="T1"/>
                </a:cxn>
                <a:cxn ang="0">
                  <a:pos x="T2" y="T3"/>
                </a:cxn>
                <a:cxn ang="0">
                  <a:pos x="T4" y="T5"/>
                </a:cxn>
                <a:cxn ang="0">
                  <a:pos x="T6" y="T7"/>
                </a:cxn>
                <a:cxn ang="0">
                  <a:pos x="T8" y="T9"/>
                </a:cxn>
              </a:cxnLst>
              <a:rect l="0" t="0" r="r" b="b"/>
              <a:pathLst>
                <a:path w="298" h="149">
                  <a:moveTo>
                    <a:pt x="0" y="0"/>
                  </a:moveTo>
                  <a:lnTo>
                    <a:pt x="101" y="149"/>
                  </a:lnTo>
                  <a:lnTo>
                    <a:pt x="298" y="149"/>
                  </a:lnTo>
                  <a:lnTo>
                    <a:pt x="115" y="5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59" name="Freeform 58"/>
            <p:cNvSpPr>
              <a:spLocks/>
            </p:cNvSpPr>
            <p:nvPr/>
          </p:nvSpPr>
          <p:spPr bwMode="auto">
            <a:xfrm>
              <a:off x="4702175" y="3500438"/>
              <a:ext cx="1276350" cy="1260475"/>
            </a:xfrm>
            <a:custGeom>
              <a:avLst/>
              <a:gdLst>
                <a:gd name="T0" fmla="*/ 309 w 804"/>
                <a:gd name="T1" fmla="*/ 0 h 794"/>
                <a:gd name="T2" fmla="*/ 0 w 804"/>
                <a:gd name="T3" fmla="*/ 133 h 794"/>
                <a:gd name="T4" fmla="*/ 804 w 804"/>
                <a:gd name="T5" fmla="*/ 794 h 794"/>
                <a:gd name="T6" fmla="*/ 309 w 804"/>
                <a:gd name="T7" fmla="*/ 0 h 794"/>
              </a:gdLst>
              <a:ahLst/>
              <a:cxnLst>
                <a:cxn ang="0">
                  <a:pos x="T0" y="T1"/>
                </a:cxn>
                <a:cxn ang="0">
                  <a:pos x="T2" y="T3"/>
                </a:cxn>
                <a:cxn ang="0">
                  <a:pos x="T4" y="T5"/>
                </a:cxn>
                <a:cxn ang="0">
                  <a:pos x="T6" y="T7"/>
                </a:cxn>
              </a:cxnLst>
              <a:rect l="0" t="0" r="r" b="b"/>
              <a:pathLst>
                <a:path w="804" h="794">
                  <a:moveTo>
                    <a:pt x="309" y="0"/>
                  </a:moveTo>
                  <a:lnTo>
                    <a:pt x="0" y="133"/>
                  </a:lnTo>
                  <a:lnTo>
                    <a:pt x="804" y="794"/>
                  </a:lnTo>
                  <a:lnTo>
                    <a:pt x="30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0" name="Freeform 59"/>
            <p:cNvSpPr>
              <a:spLocks/>
            </p:cNvSpPr>
            <p:nvPr/>
          </p:nvSpPr>
          <p:spPr bwMode="auto">
            <a:xfrm>
              <a:off x="5978525" y="4760913"/>
              <a:ext cx="1123950" cy="530225"/>
            </a:xfrm>
            <a:custGeom>
              <a:avLst/>
              <a:gdLst>
                <a:gd name="T0" fmla="*/ 0 w 708"/>
                <a:gd name="T1" fmla="*/ 0 h 334"/>
                <a:gd name="T2" fmla="*/ 145 w 708"/>
                <a:gd name="T3" fmla="*/ 334 h 334"/>
                <a:gd name="T4" fmla="*/ 708 w 708"/>
                <a:gd name="T5" fmla="*/ 104 h 334"/>
                <a:gd name="T6" fmla="*/ 0 w 708"/>
                <a:gd name="T7" fmla="*/ 0 h 334"/>
              </a:gdLst>
              <a:ahLst/>
              <a:cxnLst>
                <a:cxn ang="0">
                  <a:pos x="T0" y="T1"/>
                </a:cxn>
                <a:cxn ang="0">
                  <a:pos x="T2" y="T3"/>
                </a:cxn>
                <a:cxn ang="0">
                  <a:pos x="T4" y="T5"/>
                </a:cxn>
                <a:cxn ang="0">
                  <a:pos x="T6" y="T7"/>
                </a:cxn>
              </a:cxnLst>
              <a:rect l="0" t="0" r="r" b="b"/>
              <a:pathLst>
                <a:path w="708" h="334">
                  <a:moveTo>
                    <a:pt x="0" y="0"/>
                  </a:moveTo>
                  <a:lnTo>
                    <a:pt x="145" y="334"/>
                  </a:lnTo>
                  <a:lnTo>
                    <a:pt x="708" y="104"/>
                  </a:lnTo>
                  <a:lnTo>
                    <a:pt x="0"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1" name="Freeform 60"/>
            <p:cNvSpPr>
              <a:spLocks/>
            </p:cNvSpPr>
            <p:nvPr/>
          </p:nvSpPr>
          <p:spPr bwMode="auto">
            <a:xfrm>
              <a:off x="6880225" y="4203700"/>
              <a:ext cx="757238" cy="722312"/>
            </a:xfrm>
            <a:custGeom>
              <a:avLst/>
              <a:gdLst>
                <a:gd name="T0" fmla="*/ 477 w 477"/>
                <a:gd name="T1" fmla="*/ 452 h 455"/>
                <a:gd name="T2" fmla="*/ 140 w 477"/>
                <a:gd name="T3" fmla="*/ 455 h 455"/>
                <a:gd name="T4" fmla="*/ 0 w 477"/>
                <a:gd name="T5" fmla="*/ 0 h 455"/>
                <a:gd name="T6" fmla="*/ 409 w 477"/>
                <a:gd name="T7" fmla="*/ 318 h 455"/>
                <a:gd name="T8" fmla="*/ 477 w 477"/>
                <a:gd name="T9" fmla="*/ 452 h 455"/>
              </a:gdLst>
              <a:ahLst/>
              <a:cxnLst>
                <a:cxn ang="0">
                  <a:pos x="T0" y="T1"/>
                </a:cxn>
                <a:cxn ang="0">
                  <a:pos x="T2" y="T3"/>
                </a:cxn>
                <a:cxn ang="0">
                  <a:pos x="T4" y="T5"/>
                </a:cxn>
                <a:cxn ang="0">
                  <a:pos x="T6" y="T7"/>
                </a:cxn>
                <a:cxn ang="0">
                  <a:pos x="T8" y="T9"/>
                </a:cxn>
              </a:cxnLst>
              <a:rect l="0" t="0" r="r" b="b"/>
              <a:pathLst>
                <a:path w="477" h="455">
                  <a:moveTo>
                    <a:pt x="477" y="452"/>
                  </a:moveTo>
                  <a:lnTo>
                    <a:pt x="140" y="455"/>
                  </a:lnTo>
                  <a:lnTo>
                    <a:pt x="0" y="0"/>
                  </a:lnTo>
                  <a:lnTo>
                    <a:pt x="409" y="318"/>
                  </a:lnTo>
                  <a:lnTo>
                    <a:pt x="477" y="45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2" name="Freeform 61"/>
            <p:cNvSpPr>
              <a:spLocks/>
            </p:cNvSpPr>
            <p:nvPr/>
          </p:nvSpPr>
          <p:spPr bwMode="auto">
            <a:xfrm>
              <a:off x="6737350" y="4924425"/>
              <a:ext cx="735013" cy="219075"/>
            </a:xfrm>
            <a:custGeom>
              <a:avLst/>
              <a:gdLst>
                <a:gd name="T0" fmla="*/ 413 w 463"/>
                <a:gd name="T1" fmla="*/ 0 h 138"/>
                <a:gd name="T2" fmla="*/ 463 w 463"/>
                <a:gd name="T3" fmla="*/ 100 h 138"/>
                <a:gd name="T4" fmla="*/ 316 w 463"/>
                <a:gd name="T5" fmla="*/ 138 h 138"/>
                <a:gd name="T6" fmla="*/ 0 w 463"/>
                <a:gd name="T7" fmla="*/ 95 h 138"/>
                <a:gd name="T8" fmla="*/ 230 w 463"/>
                <a:gd name="T9" fmla="*/ 1 h 138"/>
                <a:gd name="T10" fmla="*/ 413 w 463"/>
                <a:gd name="T11" fmla="*/ 0 h 138"/>
              </a:gdLst>
              <a:ahLst/>
              <a:cxnLst>
                <a:cxn ang="0">
                  <a:pos x="T0" y="T1"/>
                </a:cxn>
                <a:cxn ang="0">
                  <a:pos x="T2" y="T3"/>
                </a:cxn>
                <a:cxn ang="0">
                  <a:pos x="T4" y="T5"/>
                </a:cxn>
                <a:cxn ang="0">
                  <a:pos x="T6" y="T7"/>
                </a:cxn>
                <a:cxn ang="0">
                  <a:pos x="T8" y="T9"/>
                </a:cxn>
                <a:cxn ang="0">
                  <a:pos x="T10" y="T11"/>
                </a:cxn>
              </a:cxnLst>
              <a:rect l="0" t="0" r="r" b="b"/>
              <a:pathLst>
                <a:path w="463" h="138">
                  <a:moveTo>
                    <a:pt x="413" y="0"/>
                  </a:moveTo>
                  <a:lnTo>
                    <a:pt x="463" y="100"/>
                  </a:lnTo>
                  <a:lnTo>
                    <a:pt x="316" y="138"/>
                  </a:lnTo>
                  <a:lnTo>
                    <a:pt x="0" y="95"/>
                  </a:lnTo>
                  <a:lnTo>
                    <a:pt x="230" y="1"/>
                  </a:lnTo>
                  <a:lnTo>
                    <a:pt x="413"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3" name="Freeform 62"/>
            <p:cNvSpPr>
              <a:spLocks/>
            </p:cNvSpPr>
            <p:nvPr/>
          </p:nvSpPr>
          <p:spPr bwMode="auto">
            <a:xfrm>
              <a:off x="7392987" y="4921250"/>
              <a:ext cx="250825" cy="161925"/>
            </a:xfrm>
            <a:custGeom>
              <a:avLst/>
              <a:gdLst>
                <a:gd name="T0" fmla="*/ 154 w 158"/>
                <a:gd name="T1" fmla="*/ 0 h 102"/>
                <a:gd name="T2" fmla="*/ 158 w 158"/>
                <a:gd name="T3" fmla="*/ 73 h 102"/>
                <a:gd name="T4" fmla="*/ 50 w 158"/>
                <a:gd name="T5" fmla="*/ 102 h 102"/>
                <a:gd name="T6" fmla="*/ 0 w 158"/>
                <a:gd name="T7" fmla="*/ 2 h 102"/>
                <a:gd name="T8" fmla="*/ 154 w 158"/>
                <a:gd name="T9" fmla="*/ 0 h 102"/>
              </a:gdLst>
              <a:ahLst/>
              <a:cxnLst>
                <a:cxn ang="0">
                  <a:pos x="T0" y="T1"/>
                </a:cxn>
                <a:cxn ang="0">
                  <a:pos x="T2" y="T3"/>
                </a:cxn>
                <a:cxn ang="0">
                  <a:pos x="T4" y="T5"/>
                </a:cxn>
                <a:cxn ang="0">
                  <a:pos x="T6" y="T7"/>
                </a:cxn>
                <a:cxn ang="0">
                  <a:pos x="T8" y="T9"/>
                </a:cxn>
              </a:cxnLst>
              <a:rect l="0" t="0" r="r" b="b"/>
              <a:pathLst>
                <a:path w="158" h="102">
                  <a:moveTo>
                    <a:pt x="154" y="0"/>
                  </a:moveTo>
                  <a:lnTo>
                    <a:pt x="158" y="73"/>
                  </a:lnTo>
                  <a:lnTo>
                    <a:pt x="50" y="102"/>
                  </a:lnTo>
                  <a:lnTo>
                    <a:pt x="0" y="2"/>
                  </a:lnTo>
                  <a:lnTo>
                    <a:pt x="154"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4" name="Freeform 63"/>
            <p:cNvSpPr>
              <a:spLocks/>
            </p:cNvSpPr>
            <p:nvPr/>
          </p:nvSpPr>
          <p:spPr bwMode="auto">
            <a:xfrm>
              <a:off x="5026025" y="3708400"/>
              <a:ext cx="625475" cy="525462"/>
            </a:xfrm>
            <a:custGeom>
              <a:avLst/>
              <a:gdLst>
                <a:gd name="T0" fmla="*/ 0 w 394"/>
                <a:gd name="T1" fmla="*/ 170 h 331"/>
                <a:gd name="T2" fmla="*/ 89 w 394"/>
                <a:gd name="T3" fmla="*/ 243 h 331"/>
                <a:gd name="T4" fmla="*/ 394 w 394"/>
                <a:gd name="T5" fmla="*/ 331 h 331"/>
                <a:gd name="T6" fmla="*/ 185 w 394"/>
                <a:gd name="T7" fmla="*/ 0 h 331"/>
                <a:gd name="T8" fmla="*/ 0 w 394"/>
                <a:gd name="T9" fmla="*/ 170 h 331"/>
              </a:gdLst>
              <a:ahLst/>
              <a:cxnLst>
                <a:cxn ang="0">
                  <a:pos x="T0" y="T1"/>
                </a:cxn>
                <a:cxn ang="0">
                  <a:pos x="T2" y="T3"/>
                </a:cxn>
                <a:cxn ang="0">
                  <a:pos x="T4" y="T5"/>
                </a:cxn>
                <a:cxn ang="0">
                  <a:pos x="T6" y="T7"/>
                </a:cxn>
                <a:cxn ang="0">
                  <a:pos x="T8" y="T9"/>
                </a:cxn>
              </a:cxnLst>
              <a:rect l="0" t="0" r="r" b="b"/>
              <a:pathLst>
                <a:path w="394" h="331">
                  <a:moveTo>
                    <a:pt x="0" y="170"/>
                  </a:moveTo>
                  <a:lnTo>
                    <a:pt x="89" y="243"/>
                  </a:lnTo>
                  <a:lnTo>
                    <a:pt x="394" y="331"/>
                  </a:lnTo>
                  <a:lnTo>
                    <a:pt x="185" y="0"/>
                  </a:lnTo>
                  <a:lnTo>
                    <a:pt x="0" y="17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5" name="Freeform 64"/>
            <p:cNvSpPr>
              <a:spLocks/>
            </p:cNvSpPr>
            <p:nvPr/>
          </p:nvSpPr>
          <p:spPr bwMode="auto">
            <a:xfrm>
              <a:off x="6880225" y="4241800"/>
              <a:ext cx="192088" cy="236537"/>
            </a:xfrm>
            <a:custGeom>
              <a:avLst/>
              <a:gdLst>
                <a:gd name="T0" fmla="*/ 0 w 121"/>
                <a:gd name="T1" fmla="*/ 0 h 149"/>
                <a:gd name="T2" fmla="*/ 48 w 121"/>
                <a:gd name="T3" fmla="*/ 96 h 149"/>
                <a:gd name="T4" fmla="*/ 121 w 121"/>
                <a:gd name="T5" fmla="*/ 149 h 149"/>
                <a:gd name="T6" fmla="*/ 92 w 121"/>
                <a:gd name="T7" fmla="*/ 43 h 149"/>
                <a:gd name="T8" fmla="*/ 0 w 121"/>
                <a:gd name="T9" fmla="*/ 0 h 149"/>
              </a:gdLst>
              <a:ahLst/>
              <a:cxnLst>
                <a:cxn ang="0">
                  <a:pos x="T0" y="T1"/>
                </a:cxn>
                <a:cxn ang="0">
                  <a:pos x="T2" y="T3"/>
                </a:cxn>
                <a:cxn ang="0">
                  <a:pos x="T4" y="T5"/>
                </a:cxn>
                <a:cxn ang="0">
                  <a:pos x="T6" y="T7"/>
                </a:cxn>
                <a:cxn ang="0">
                  <a:pos x="T8" y="T9"/>
                </a:cxn>
              </a:cxnLst>
              <a:rect l="0" t="0" r="r" b="b"/>
              <a:pathLst>
                <a:path w="121" h="149">
                  <a:moveTo>
                    <a:pt x="0" y="0"/>
                  </a:moveTo>
                  <a:lnTo>
                    <a:pt x="48" y="96"/>
                  </a:lnTo>
                  <a:lnTo>
                    <a:pt x="121" y="149"/>
                  </a:lnTo>
                  <a:lnTo>
                    <a:pt x="92" y="4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6" name="Freeform 65"/>
            <p:cNvSpPr>
              <a:spLocks/>
            </p:cNvSpPr>
            <p:nvPr/>
          </p:nvSpPr>
          <p:spPr bwMode="auto">
            <a:xfrm>
              <a:off x="3243262" y="4130675"/>
              <a:ext cx="1458913" cy="630237"/>
            </a:xfrm>
            <a:custGeom>
              <a:avLst/>
              <a:gdLst>
                <a:gd name="T0" fmla="*/ 442 w 919"/>
                <a:gd name="T1" fmla="*/ 0 h 397"/>
                <a:gd name="T2" fmla="*/ 684 w 919"/>
                <a:gd name="T3" fmla="*/ 66 h 397"/>
                <a:gd name="T4" fmla="*/ 919 w 919"/>
                <a:gd name="T5" fmla="*/ 131 h 397"/>
                <a:gd name="T6" fmla="*/ 778 w 919"/>
                <a:gd name="T7" fmla="*/ 273 h 397"/>
                <a:gd name="T8" fmla="*/ 172 w 919"/>
                <a:gd name="T9" fmla="*/ 397 h 397"/>
                <a:gd name="T10" fmla="*/ 0 w 919"/>
                <a:gd name="T11" fmla="*/ 185 h 397"/>
                <a:gd name="T12" fmla="*/ 442 w 919"/>
                <a:gd name="T13" fmla="*/ 0 h 397"/>
              </a:gdLst>
              <a:ahLst/>
              <a:cxnLst>
                <a:cxn ang="0">
                  <a:pos x="T0" y="T1"/>
                </a:cxn>
                <a:cxn ang="0">
                  <a:pos x="T2" y="T3"/>
                </a:cxn>
                <a:cxn ang="0">
                  <a:pos x="T4" y="T5"/>
                </a:cxn>
                <a:cxn ang="0">
                  <a:pos x="T6" y="T7"/>
                </a:cxn>
                <a:cxn ang="0">
                  <a:pos x="T8" y="T9"/>
                </a:cxn>
                <a:cxn ang="0">
                  <a:pos x="T10" y="T11"/>
                </a:cxn>
                <a:cxn ang="0">
                  <a:pos x="T12" y="T13"/>
                </a:cxn>
              </a:cxnLst>
              <a:rect l="0" t="0" r="r" b="b"/>
              <a:pathLst>
                <a:path w="919" h="397">
                  <a:moveTo>
                    <a:pt x="442" y="0"/>
                  </a:moveTo>
                  <a:lnTo>
                    <a:pt x="684" y="66"/>
                  </a:lnTo>
                  <a:lnTo>
                    <a:pt x="919" y="131"/>
                  </a:lnTo>
                  <a:lnTo>
                    <a:pt x="778" y="273"/>
                  </a:lnTo>
                  <a:lnTo>
                    <a:pt x="172" y="397"/>
                  </a:lnTo>
                  <a:lnTo>
                    <a:pt x="0" y="185"/>
                  </a:lnTo>
                  <a:lnTo>
                    <a:pt x="442"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7" name="Freeform 66"/>
            <p:cNvSpPr>
              <a:spLocks/>
            </p:cNvSpPr>
            <p:nvPr/>
          </p:nvSpPr>
          <p:spPr bwMode="auto">
            <a:xfrm>
              <a:off x="3516312" y="4564063"/>
              <a:ext cx="962025" cy="381000"/>
            </a:xfrm>
            <a:custGeom>
              <a:avLst/>
              <a:gdLst>
                <a:gd name="T0" fmla="*/ 606 w 606"/>
                <a:gd name="T1" fmla="*/ 0 h 240"/>
                <a:gd name="T2" fmla="*/ 476 w 606"/>
                <a:gd name="T3" fmla="*/ 105 h 240"/>
                <a:gd name="T4" fmla="*/ 476 w 606"/>
                <a:gd name="T5" fmla="*/ 225 h 240"/>
                <a:gd name="T6" fmla="*/ 65 w 606"/>
                <a:gd name="T7" fmla="*/ 240 h 240"/>
                <a:gd name="T8" fmla="*/ 0 w 606"/>
                <a:gd name="T9" fmla="*/ 124 h 240"/>
                <a:gd name="T10" fmla="*/ 606 w 606"/>
                <a:gd name="T11" fmla="*/ 0 h 240"/>
              </a:gdLst>
              <a:ahLst/>
              <a:cxnLst>
                <a:cxn ang="0">
                  <a:pos x="T0" y="T1"/>
                </a:cxn>
                <a:cxn ang="0">
                  <a:pos x="T2" y="T3"/>
                </a:cxn>
                <a:cxn ang="0">
                  <a:pos x="T4" y="T5"/>
                </a:cxn>
                <a:cxn ang="0">
                  <a:pos x="T6" y="T7"/>
                </a:cxn>
                <a:cxn ang="0">
                  <a:pos x="T8" y="T9"/>
                </a:cxn>
                <a:cxn ang="0">
                  <a:pos x="T10" y="T11"/>
                </a:cxn>
              </a:cxnLst>
              <a:rect l="0" t="0" r="r" b="b"/>
              <a:pathLst>
                <a:path w="606" h="240">
                  <a:moveTo>
                    <a:pt x="606" y="0"/>
                  </a:moveTo>
                  <a:lnTo>
                    <a:pt x="476" y="105"/>
                  </a:lnTo>
                  <a:lnTo>
                    <a:pt x="476" y="225"/>
                  </a:lnTo>
                  <a:lnTo>
                    <a:pt x="65" y="240"/>
                  </a:lnTo>
                  <a:lnTo>
                    <a:pt x="0" y="124"/>
                  </a:lnTo>
                  <a:lnTo>
                    <a:pt x="606" y="0"/>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8" name="Freeform 67"/>
            <p:cNvSpPr>
              <a:spLocks/>
            </p:cNvSpPr>
            <p:nvPr/>
          </p:nvSpPr>
          <p:spPr bwMode="auto">
            <a:xfrm>
              <a:off x="2801937" y="4730750"/>
              <a:ext cx="4841875" cy="466725"/>
            </a:xfrm>
            <a:custGeom>
              <a:avLst/>
              <a:gdLst>
                <a:gd name="T0" fmla="*/ 3050 w 3050"/>
                <a:gd name="T1" fmla="*/ 193 h 294"/>
                <a:gd name="T2" fmla="*/ 2795 w 3050"/>
                <a:gd name="T3" fmla="*/ 260 h 294"/>
                <a:gd name="T4" fmla="*/ 926 w 3050"/>
                <a:gd name="T5" fmla="*/ 0 h 294"/>
                <a:gd name="T6" fmla="*/ 0 w 3050"/>
                <a:gd name="T7" fmla="*/ 183 h 294"/>
                <a:gd name="T8" fmla="*/ 926 w 3050"/>
                <a:gd name="T9" fmla="*/ 43 h 294"/>
                <a:gd name="T10" fmla="*/ 2776 w 3050"/>
                <a:gd name="T11" fmla="*/ 294 h 294"/>
                <a:gd name="T12" fmla="*/ 3050 w 3050"/>
                <a:gd name="T13" fmla="*/ 193 h 294"/>
              </a:gdLst>
              <a:ahLst/>
              <a:cxnLst>
                <a:cxn ang="0">
                  <a:pos x="T0" y="T1"/>
                </a:cxn>
                <a:cxn ang="0">
                  <a:pos x="T2" y="T3"/>
                </a:cxn>
                <a:cxn ang="0">
                  <a:pos x="T4" y="T5"/>
                </a:cxn>
                <a:cxn ang="0">
                  <a:pos x="T6" y="T7"/>
                </a:cxn>
                <a:cxn ang="0">
                  <a:pos x="T8" y="T9"/>
                </a:cxn>
                <a:cxn ang="0">
                  <a:pos x="T10" y="T11"/>
                </a:cxn>
                <a:cxn ang="0">
                  <a:pos x="T12" y="T13"/>
                </a:cxn>
              </a:cxnLst>
              <a:rect l="0" t="0" r="r" b="b"/>
              <a:pathLst>
                <a:path w="3050" h="294">
                  <a:moveTo>
                    <a:pt x="3050" y="193"/>
                  </a:moveTo>
                  <a:lnTo>
                    <a:pt x="2795" y="260"/>
                  </a:lnTo>
                  <a:lnTo>
                    <a:pt x="926" y="0"/>
                  </a:lnTo>
                  <a:lnTo>
                    <a:pt x="0" y="183"/>
                  </a:lnTo>
                  <a:lnTo>
                    <a:pt x="926" y="43"/>
                  </a:lnTo>
                  <a:lnTo>
                    <a:pt x="2776" y="294"/>
                  </a:lnTo>
                  <a:lnTo>
                    <a:pt x="3050" y="193"/>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69" name="Freeform 68"/>
            <p:cNvSpPr>
              <a:spLocks/>
            </p:cNvSpPr>
            <p:nvPr/>
          </p:nvSpPr>
          <p:spPr bwMode="auto">
            <a:xfrm>
              <a:off x="3756025" y="4235450"/>
              <a:ext cx="946150" cy="468312"/>
            </a:xfrm>
            <a:custGeom>
              <a:avLst/>
              <a:gdLst>
                <a:gd name="T0" fmla="*/ 0 w 596"/>
                <a:gd name="T1" fmla="*/ 295 h 295"/>
                <a:gd name="T2" fmla="*/ 361 w 596"/>
                <a:gd name="T3" fmla="*/ 0 h 295"/>
                <a:gd name="T4" fmla="*/ 596 w 596"/>
                <a:gd name="T5" fmla="*/ 65 h 295"/>
                <a:gd name="T6" fmla="*/ 455 w 596"/>
                <a:gd name="T7" fmla="*/ 207 h 295"/>
                <a:gd name="T8" fmla="*/ 0 w 596"/>
                <a:gd name="T9" fmla="*/ 295 h 295"/>
              </a:gdLst>
              <a:ahLst/>
              <a:cxnLst>
                <a:cxn ang="0">
                  <a:pos x="T0" y="T1"/>
                </a:cxn>
                <a:cxn ang="0">
                  <a:pos x="T2" y="T3"/>
                </a:cxn>
                <a:cxn ang="0">
                  <a:pos x="T4" y="T5"/>
                </a:cxn>
                <a:cxn ang="0">
                  <a:pos x="T6" y="T7"/>
                </a:cxn>
                <a:cxn ang="0">
                  <a:pos x="T8" y="T9"/>
                </a:cxn>
              </a:cxnLst>
              <a:rect l="0" t="0" r="r" b="b"/>
              <a:pathLst>
                <a:path w="596" h="295">
                  <a:moveTo>
                    <a:pt x="0" y="295"/>
                  </a:moveTo>
                  <a:lnTo>
                    <a:pt x="361" y="0"/>
                  </a:lnTo>
                  <a:lnTo>
                    <a:pt x="596" y="65"/>
                  </a:lnTo>
                  <a:lnTo>
                    <a:pt x="455" y="207"/>
                  </a:lnTo>
                  <a:lnTo>
                    <a:pt x="0" y="295"/>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70" name="Freeform 69"/>
            <p:cNvSpPr>
              <a:spLocks/>
            </p:cNvSpPr>
            <p:nvPr/>
          </p:nvSpPr>
          <p:spPr bwMode="auto">
            <a:xfrm>
              <a:off x="2117725" y="4630738"/>
              <a:ext cx="863600" cy="452437"/>
            </a:xfrm>
            <a:custGeom>
              <a:avLst/>
              <a:gdLst>
                <a:gd name="T0" fmla="*/ 460 w 544"/>
                <a:gd name="T1" fmla="*/ 0 h 285"/>
                <a:gd name="T2" fmla="*/ 164 w 544"/>
                <a:gd name="T3" fmla="*/ 120 h 285"/>
                <a:gd name="T4" fmla="*/ 0 w 544"/>
                <a:gd name="T5" fmla="*/ 183 h 285"/>
                <a:gd name="T6" fmla="*/ 87 w 544"/>
                <a:gd name="T7" fmla="*/ 285 h 285"/>
                <a:gd name="T8" fmla="*/ 544 w 544"/>
                <a:gd name="T9" fmla="*/ 183 h 285"/>
                <a:gd name="T10" fmla="*/ 460 w 544"/>
                <a:gd name="T11" fmla="*/ 0 h 285"/>
              </a:gdLst>
              <a:ahLst/>
              <a:cxnLst>
                <a:cxn ang="0">
                  <a:pos x="T0" y="T1"/>
                </a:cxn>
                <a:cxn ang="0">
                  <a:pos x="T2" y="T3"/>
                </a:cxn>
                <a:cxn ang="0">
                  <a:pos x="T4" y="T5"/>
                </a:cxn>
                <a:cxn ang="0">
                  <a:pos x="T6" y="T7"/>
                </a:cxn>
                <a:cxn ang="0">
                  <a:pos x="T8" y="T9"/>
                </a:cxn>
                <a:cxn ang="0">
                  <a:pos x="T10" y="T11"/>
                </a:cxn>
              </a:cxnLst>
              <a:rect l="0" t="0" r="r" b="b"/>
              <a:pathLst>
                <a:path w="544" h="285">
                  <a:moveTo>
                    <a:pt x="460" y="0"/>
                  </a:moveTo>
                  <a:lnTo>
                    <a:pt x="164" y="120"/>
                  </a:lnTo>
                  <a:lnTo>
                    <a:pt x="0" y="183"/>
                  </a:lnTo>
                  <a:lnTo>
                    <a:pt x="87" y="285"/>
                  </a:lnTo>
                  <a:lnTo>
                    <a:pt x="544" y="183"/>
                  </a:lnTo>
                  <a:lnTo>
                    <a:pt x="460"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71" name="Freeform 70"/>
            <p:cNvSpPr>
              <a:spLocks/>
            </p:cNvSpPr>
            <p:nvPr/>
          </p:nvSpPr>
          <p:spPr bwMode="auto">
            <a:xfrm>
              <a:off x="1304925" y="5083175"/>
              <a:ext cx="1497013" cy="203200"/>
            </a:xfrm>
            <a:custGeom>
              <a:avLst/>
              <a:gdLst>
                <a:gd name="T0" fmla="*/ 28 w 943"/>
                <a:gd name="T1" fmla="*/ 108 h 128"/>
                <a:gd name="T2" fmla="*/ 368 w 943"/>
                <a:gd name="T3" fmla="*/ 0 h 128"/>
                <a:gd name="T4" fmla="*/ 943 w 943"/>
                <a:gd name="T5" fmla="*/ 0 h 128"/>
                <a:gd name="T6" fmla="*/ 0 w 943"/>
                <a:gd name="T7" fmla="*/ 128 h 128"/>
                <a:gd name="T8" fmla="*/ 28 w 943"/>
                <a:gd name="T9" fmla="*/ 108 h 128"/>
              </a:gdLst>
              <a:ahLst/>
              <a:cxnLst>
                <a:cxn ang="0">
                  <a:pos x="T0" y="T1"/>
                </a:cxn>
                <a:cxn ang="0">
                  <a:pos x="T2" y="T3"/>
                </a:cxn>
                <a:cxn ang="0">
                  <a:pos x="T4" y="T5"/>
                </a:cxn>
                <a:cxn ang="0">
                  <a:pos x="T6" y="T7"/>
                </a:cxn>
                <a:cxn ang="0">
                  <a:pos x="T8" y="T9"/>
                </a:cxn>
              </a:cxnLst>
              <a:rect l="0" t="0" r="r" b="b"/>
              <a:pathLst>
                <a:path w="943" h="128">
                  <a:moveTo>
                    <a:pt x="28" y="108"/>
                  </a:moveTo>
                  <a:lnTo>
                    <a:pt x="368" y="0"/>
                  </a:lnTo>
                  <a:lnTo>
                    <a:pt x="943" y="0"/>
                  </a:lnTo>
                  <a:lnTo>
                    <a:pt x="0" y="128"/>
                  </a:lnTo>
                  <a:lnTo>
                    <a:pt x="28" y="108"/>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72" name="Freeform 71"/>
            <p:cNvSpPr>
              <a:spLocks/>
            </p:cNvSpPr>
            <p:nvPr/>
          </p:nvSpPr>
          <p:spPr bwMode="auto">
            <a:xfrm>
              <a:off x="2117725" y="4789488"/>
              <a:ext cx="331788" cy="293687"/>
            </a:xfrm>
            <a:custGeom>
              <a:avLst/>
              <a:gdLst>
                <a:gd name="T0" fmla="*/ 209 w 209"/>
                <a:gd name="T1" fmla="*/ 0 h 185"/>
                <a:gd name="T2" fmla="*/ 87 w 209"/>
                <a:gd name="T3" fmla="*/ 185 h 185"/>
                <a:gd name="T4" fmla="*/ 0 w 209"/>
                <a:gd name="T5" fmla="*/ 83 h 185"/>
                <a:gd name="T6" fmla="*/ 209 w 209"/>
                <a:gd name="T7" fmla="*/ 0 h 185"/>
              </a:gdLst>
              <a:ahLst/>
              <a:cxnLst>
                <a:cxn ang="0">
                  <a:pos x="T0" y="T1"/>
                </a:cxn>
                <a:cxn ang="0">
                  <a:pos x="T2" y="T3"/>
                </a:cxn>
                <a:cxn ang="0">
                  <a:pos x="T4" y="T5"/>
                </a:cxn>
                <a:cxn ang="0">
                  <a:pos x="T6" y="T7"/>
                </a:cxn>
              </a:cxnLst>
              <a:rect l="0" t="0" r="r" b="b"/>
              <a:pathLst>
                <a:path w="209" h="185">
                  <a:moveTo>
                    <a:pt x="209" y="0"/>
                  </a:moveTo>
                  <a:lnTo>
                    <a:pt x="87" y="185"/>
                  </a:lnTo>
                  <a:lnTo>
                    <a:pt x="0" y="83"/>
                  </a:lnTo>
                  <a:lnTo>
                    <a:pt x="209"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73" name="Freeform 72"/>
            <p:cNvSpPr>
              <a:spLocks/>
            </p:cNvSpPr>
            <p:nvPr/>
          </p:nvSpPr>
          <p:spPr bwMode="auto">
            <a:xfrm>
              <a:off x="2738437" y="4814888"/>
              <a:ext cx="242888" cy="160337"/>
            </a:xfrm>
            <a:custGeom>
              <a:avLst/>
              <a:gdLst>
                <a:gd name="T0" fmla="*/ 122 w 153"/>
                <a:gd name="T1" fmla="*/ 0 h 101"/>
                <a:gd name="T2" fmla="*/ 0 w 153"/>
                <a:gd name="T3" fmla="*/ 101 h 101"/>
                <a:gd name="T4" fmla="*/ 153 w 153"/>
                <a:gd name="T5" fmla="*/ 67 h 101"/>
                <a:gd name="T6" fmla="*/ 122 w 153"/>
                <a:gd name="T7" fmla="*/ 0 h 101"/>
              </a:gdLst>
              <a:ahLst/>
              <a:cxnLst>
                <a:cxn ang="0">
                  <a:pos x="T0" y="T1"/>
                </a:cxn>
                <a:cxn ang="0">
                  <a:pos x="T2" y="T3"/>
                </a:cxn>
                <a:cxn ang="0">
                  <a:pos x="T4" y="T5"/>
                </a:cxn>
                <a:cxn ang="0">
                  <a:pos x="T6" y="T7"/>
                </a:cxn>
              </a:cxnLst>
              <a:rect l="0" t="0" r="r" b="b"/>
              <a:pathLst>
                <a:path w="153" h="101">
                  <a:moveTo>
                    <a:pt x="122" y="0"/>
                  </a:moveTo>
                  <a:lnTo>
                    <a:pt x="0" y="101"/>
                  </a:lnTo>
                  <a:lnTo>
                    <a:pt x="153" y="67"/>
                  </a:lnTo>
                  <a:lnTo>
                    <a:pt x="122"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grpSp>
      <p:sp>
        <p:nvSpPr>
          <p:cNvPr id="74" name="文本框 73"/>
          <p:cNvSpPr txBox="1"/>
          <p:nvPr userDrawn="1"/>
        </p:nvSpPr>
        <p:spPr>
          <a:xfrm>
            <a:off x="8115300" y="3429801"/>
            <a:ext cx="184731" cy="369332"/>
          </a:xfrm>
          <a:prstGeom prst="rect">
            <a:avLst/>
          </a:prstGeom>
          <a:noFill/>
        </p:spPr>
        <p:txBody>
          <a:bodyPr wrap="none" rtlCol="0">
            <a:spAutoFit/>
          </a:bodyPr>
          <a:lstStyle/>
          <a:p>
            <a:endParaRPr lang="zh-CN" altLang="en-US" dirty="0">
              <a:solidFill>
                <a:srgbClr val="258A8F"/>
              </a:solidFill>
              <a:latin typeface="等线" panose="020F0502020204030204"/>
              <a:ea typeface="等线" panose="02010600030101010101" pitchFamily="2" charset="-122"/>
            </a:endParaRPr>
          </a:p>
        </p:txBody>
      </p:sp>
      <p:sp>
        <p:nvSpPr>
          <p:cNvPr id="75" name="矩形 74"/>
          <p:cNvSpPr/>
          <p:nvPr userDrawn="1"/>
        </p:nvSpPr>
        <p:spPr>
          <a:xfrm>
            <a:off x="897468" y="544305"/>
            <a:ext cx="10329332" cy="5769390"/>
          </a:xfrm>
          <a:prstGeom prst="rect">
            <a:avLst/>
          </a:prstGeom>
          <a:noFill/>
          <a:ln w="1206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F0EF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Freeform 45"/>
          <p:cNvSpPr>
            <a:spLocks/>
          </p:cNvSpPr>
          <p:nvPr userDrawn="1"/>
        </p:nvSpPr>
        <p:spPr bwMode="auto">
          <a:xfrm>
            <a:off x="-141762" y="2013793"/>
            <a:ext cx="2313760" cy="1326639"/>
          </a:xfrm>
          <a:custGeom>
            <a:avLst/>
            <a:gdLst>
              <a:gd name="T0" fmla="*/ 199 w 1529"/>
              <a:gd name="T1" fmla="*/ 876 h 876"/>
              <a:gd name="T2" fmla="*/ 340 w 1529"/>
              <a:gd name="T3" fmla="*/ 395 h 876"/>
              <a:gd name="T4" fmla="*/ 691 w 1529"/>
              <a:gd name="T5" fmla="*/ 231 h 876"/>
              <a:gd name="T6" fmla="*/ 823 w 1529"/>
              <a:gd name="T7" fmla="*/ 12 h 876"/>
              <a:gd name="T8" fmla="*/ 1028 w 1529"/>
              <a:gd name="T9" fmla="*/ 196 h 876"/>
              <a:gd name="T10" fmla="*/ 1332 w 1529"/>
              <a:gd name="T11" fmla="*/ 147 h 876"/>
              <a:gd name="T12" fmla="*/ 1529 w 1529"/>
              <a:gd name="T13" fmla="*/ 349 h 876"/>
              <a:gd name="T14" fmla="*/ 1463 w 1529"/>
              <a:gd name="T15" fmla="*/ 520 h 876"/>
              <a:gd name="T16" fmla="*/ 199 w 1529"/>
              <a:gd name="T17" fmla="*/ 87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9" h="876">
                <a:moveTo>
                  <a:pt x="199" y="876"/>
                </a:moveTo>
                <a:cubicBezTo>
                  <a:pt x="199" y="876"/>
                  <a:pt x="0" y="419"/>
                  <a:pt x="340" y="395"/>
                </a:cubicBezTo>
                <a:cubicBezTo>
                  <a:pt x="340" y="395"/>
                  <a:pt x="343" y="91"/>
                  <a:pt x="691" y="231"/>
                </a:cubicBezTo>
                <a:cubicBezTo>
                  <a:pt x="691" y="231"/>
                  <a:pt x="632" y="25"/>
                  <a:pt x="823" y="12"/>
                </a:cubicBezTo>
                <a:cubicBezTo>
                  <a:pt x="1015" y="0"/>
                  <a:pt x="1076" y="115"/>
                  <a:pt x="1028" y="196"/>
                </a:cubicBezTo>
                <a:cubicBezTo>
                  <a:pt x="1028" y="196"/>
                  <a:pt x="1185" y="44"/>
                  <a:pt x="1332" y="147"/>
                </a:cubicBezTo>
                <a:cubicBezTo>
                  <a:pt x="1479" y="250"/>
                  <a:pt x="1529" y="331"/>
                  <a:pt x="1529" y="349"/>
                </a:cubicBezTo>
                <a:cubicBezTo>
                  <a:pt x="1529" y="367"/>
                  <a:pt x="1471" y="513"/>
                  <a:pt x="1463" y="520"/>
                </a:cubicBezTo>
                <a:cubicBezTo>
                  <a:pt x="1455" y="527"/>
                  <a:pt x="199" y="876"/>
                  <a:pt x="199" y="876"/>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44" name="Freeform 44"/>
          <p:cNvSpPr>
            <a:spLocks/>
          </p:cNvSpPr>
          <p:nvPr userDrawn="1"/>
        </p:nvSpPr>
        <p:spPr bwMode="auto">
          <a:xfrm>
            <a:off x="10310164" y="1469223"/>
            <a:ext cx="1371600" cy="1581150"/>
          </a:xfrm>
          <a:custGeom>
            <a:avLst/>
            <a:gdLst>
              <a:gd name="T0" fmla="*/ 81 w 718"/>
              <a:gd name="T1" fmla="*/ 311 h 828"/>
              <a:gd name="T2" fmla="*/ 346 w 718"/>
              <a:gd name="T3" fmla="*/ 86 h 828"/>
              <a:gd name="T4" fmla="*/ 454 w 718"/>
              <a:gd name="T5" fmla="*/ 388 h 828"/>
              <a:gd name="T6" fmla="*/ 469 w 718"/>
              <a:gd name="T7" fmla="*/ 391 h 828"/>
              <a:gd name="T8" fmla="*/ 630 w 718"/>
              <a:gd name="T9" fmla="*/ 464 h 828"/>
              <a:gd name="T10" fmla="*/ 502 w 718"/>
              <a:gd name="T11" fmla="*/ 566 h 828"/>
              <a:gd name="T12" fmla="*/ 684 w 718"/>
              <a:gd name="T13" fmla="*/ 660 h 828"/>
              <a:gd name="T14" fmla="*/ 494 w 718"/>
              <a:gd name="T15" fmla="*/ 828 h 828"/>
              <a:gd name="T16" fmla="*/ 0 w 718"/>
              <a:gd name="T17" fmla="*/ 612 h 828"/>
              <a:gd name="T18" fmla="*/ 81 w 718"/>
              <a:gd name="T19" fmla="*/ 311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8" h="828">
                <a:moveTo>
                  <a:pt x="81" y="311"/>
                </a:moveTo>
                <a:cubicBezTo>
                  <a:pt x="81" y="311"/>
                  <a:pt x="77" y="0"/>
                  <a:pt x="346" y="86"/>
                </a:cubicBezTo>
                <a:cubicBezTo>
                  <a:pt x="614" y="172"/>
                  <a:pt x="510" y="363"/>
                  <a:pt x="454" y="388"/>
                </a:cubicBezTo>
                <a:cubicBezTo>
                  <a:pt x="435" y="396"/>
                  <a:pt x="446" y="393"/>
                  <a:pt x="469" y="391"/>
                </a:cubicBezTo>
                <a:cubicBezTo>
                  <a:pt x="516" y="386"/>
                  <a:pt x="614" y="381"/>
                  <a:pt x="630" y="464"/>
                </a:cubicBezTo>
                <a:cubicBezTo>
                  <a:pt x="654" y="588"/>
                  <a:pt x="502" y="566"/>
                  <a:pt x="502" y="566"/>
                </a:cubicBezTo>
                <a:cubicBezTo>
                  <a:pt x="502" y="566"/>
                  <a:pt x="650" y="516"/>
                  <a:pt x="684" y="660"/>
                </a:cubicBezTo>
                <a:cubicBezTo>
                  <a:pt x="718" y="804"/>
                  <a:pt x="494" y="828"/>
                  <a:pt x="494" y="828"/>
                </a:cubicBezTo>
                <a:cubicBezTo>
                  <a:pt x="0" y="612"/>
                  <a:pt x="0" y="612"/>
                  <a:pt x="0" y="612"/>
                </a:cubicBezTo>
                <a:cubicBezTo>
                  <a:pt x="81" y="311"/>
                  <a:pt x="81" y="311"/>
                  <a:pt x="81" y="311"/>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 name="矩形 1"/>
          <p:cNvSpPr/>
          <p:nvPr userDrawn="1"/>
        </p:nvSpPr>
        <p:spPr>
          <a:xfrm>
            <a:off x="0" y="2492958"/>
            <a:ext cx="12192000" cy="1302451"/>
          </a:xfrm>
          <a:prstGeom prst="rect">
            <a:avLst/>
          </a:prstGeom>
          <a:solidFill>
            <a:srgbClr val="79B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682696" y="3795410"/>
            <a:ext cx="4546600" cy="1088612"/>
          </a:xfrm>
        </p:spPr>
        <p:txBody>
          <a:bodyPr anchor="t">
            <a:normAutofit/>
          </a:bodyPr>
          <a:lstStyle>
            <a:lvl1pPr marL="0" indent="0" algn="l">
              <a:buNone/>
              <a:defRPr sz="1100">
                <a:solidFill>
                  <a:schemeClr val="accent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682696" y="2815787"/>
            <a:ext cx="4535055" cy="979622"/>
          </a:xfrm>
        </p:spPr>
        <p:txBody>
          <a:bodyPr anchor="ctr">
            <a:normAutofit/>
          </a:bodyPr>
          <a:lstStyle>
            <a:lvl1pPr algn="l">
              <a:defRPr sz="2400" b="1">
                <a:solidFill>
                  <a:schemeClr val="bg1"/>
                </a:solidFill>
              </a:defRPr>
            </a:lvl1pPr>
          </a:lstStyle>
          <a:p>
            <a:r>
              <a:rPr lang="en-US" altLang="zh-CN" dirty="0"/>
              <a:t>Click to edit Master title style</a:t>
            </a:r>
            <a:endParaRPr lang="zh-CN" altLang="en-US" dirty="0"/>
          </a:p>
        </p:txBody>
      </p:sp>
      <p:grpSp>
        <p:nvGrpSpPr>
          <p:cNvPr id="43" name="组合 42"/>
          <p:cNvGrpSpPr/>
          <p:nvPr userDrawn="1"/>
        </p:nvGrpSpPr>
        <p:grpSpPr>
          <a:xfrm>
            <a:off x="7084085" y="1426670"/>
            <a:ext cx="4013200" cy="1302023"/>
            <a:chOff x="6731000" y="631405"/>
            <a:chExt cx="4013200" cy="1302023"/>
          </a:xfrm>
        </p:grpSpPr>
        <p:sp>
          <p:nvSpPr>
            <p:cNvPr id="42" name="任意多边形 41"/>
            <p:cNvSpPr/>
            <p:nvPr userDrawn="1"/>
          </p:nvSpPr>
          <p:spPr>
            <a:xfrm>
              <a:off x="6776114" y="1158270"/>
              <a:ext cx="3910977" cy="775158"/>
            </a:xfrm>
            <a:custGeom>
              <a:avLst/>
              <a:gdLst>
                <a:gd name="connsiteX0" fmla="*/ 2247604 w 3910977"/>
                <a:gd name="connsiteY0" fmla="*/ 0 h 775158"/>
                <a:gd name="connsiteX1" fmla="*/ 3502182 w 3910977"/>
                <a:gd name="connsiteY1" fmla="*/ 405467 h 775158"/>
                <a:gd name="connsiteX2" fmla="*/ 3830736 w 3910977"/>
                <a:gd name="connsiteY2" fmla="*/ 511713 h 775158"/>
                <a:gd name="connsiteX3" fmla="*/ 3881700 w 3910977"/>
                <a:gd name="connsiteY3" fmla="*/ 527975 h 775158"/>
                <a:gd name="connsiteX4" fmla="*/ 3910977 w 3910977"/>
                <a:gd name="connsiteY4" fmla="*/ 540984 h 775158"/>
                <a:gd name="connsiteX5" fmla="*/ 3534712 w 3910977"/>
                <a:gd name="connsiteY5" fmla="*/ 775158 h 775158"/>
                <a:gd name="connsiteX6" fmla="*/ 2573657 w 3910977"/>
                <a:gd name="connsiteY6" fmla="*/ 589955 h 775158"/>
                <a:gd name="connsiteX7" fmla="*/ 2303837 w 3910977"/>
                <a:gd name="connsiteY7" fmla="*/ 537958 h 775158"/>
                <a:gd name="connsiteX8" fmla="*/ 1135733 w 3910977"/>
                <a:gd name="connsiteY8" fmla="*/ 537958 h 775158"/>
                <a:gd name="connsiteX9" fmla="*/ 1114955 w 3910977"/>
                <a:gd name="connsiteY9" fmla="*/ 539760 h 775158"/>
                <a:gd name="connsiteX10" fmla="*/ 0 w 3910977"/>
                <a:gd name="connsiteY10" fmla="*/ 539760 h 775158"/>
                <a:gd name="connsiteX11" fmla="*/ 9534 w 3910977"/>
                <a:gd name="connsiteY11" fmla="*/ 537732 h 775158"/>
                <a:gd name="connsiteX12" fmla="*/ 1239172 w 3910977"/>
                <a:gd name="connsiteY12" fmla="*/ 242847 h 775158"/>
                <a:gd name="connsiteX13" fmla="*/ 2247604 w 3910977"/>
                <a:gd name="connsiteY13" fmla="*/ 0 h 77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10977" h="775158">
                  <a:moveTo>
                    <a:pt x="2247604" y="0"/>
                  </a:moveTo>
                  <a:cubicBezTo>
                    <a:pt x="2247604" y="0"/>
                    <a:pt x="2247604" y="0"/>
                    <a:pt x="3502182" y="405467"/>
                  </a:cubicBezTo>
                  <a:cubicBezTo>
                    <a:pt x="3502182" y="405467"/>
                    <a:pt x="3502182" y="405467"/>
                    <a:pt x="3830736" y="511713"/>
                  </a:cubicBezTo>
                  <a:cubicBezTo>
                    <a:pt x="3830736" y="511713"/>
                    <a:pt x="3830736" y="511713"/>
                    <a:pt x="3881700" y="527975"/>
                  </a:cubicBezTo>
                  <a:cubicBezTo>
                    <a:pt x="3881700" y="527975"/>
                    <a:pt x="3881700" y="527975"/>
                    <a:pt x="3910977" y="540984"/>
                  </a:cubicBezTo>
                  <a:cubicBezTo>
                    <a:pt x="3910977" y="540984"/>
                    <a:pt x="3910977" y="540984"/>
                    <a:pt x="3534712" y="775158"/>
                  </a:cubicBezTo>
                  <a:cubicBezTo>
                    <a:pt x="3534712" y="775158"/>
                    <a:pt x="3534712" y="775158"/>
                    <a:pt x="2573657" y="589955"/>
                  </a:cubicBezTo>
                  <a:lnTo>
                    <a:pt x="2303837" y="537958"/>
                  </a:lnTo>
                  <a:lnTo>
                    <a:pt x="1135733" y="537958"/>
                  </a:lnTo>
                  <a:lnTo>
                    <a:pt x="1114955" y="539760"/>
                  </a:lnTo>
                  <a:lnTo>
                    <a:pt x="0" y="539760"/>
                  </a:lnTo>
                  <a:lnTo>
                    <a:pt x="9534" y="537732"/>
                  </a:lnTo>
                  <a:cubicBezTo>
                    <a:pt x="9534" y="537732"/>
                    <a:pt x="9534" y="537732"/>
                    <a:pt x="1239172" y="242847"/>
                  </a:cubicBezTo>
                  <a:cubicBezTo>
                    <a:pt x="1239172" y="242847"/>
                    <a:pt x="1239172" y="242847"/>
                    <a:pt x="2247604" y="0"/>
                  </a:cubicBezTo>
                  <a:close/>
                </a:path>
              </a:pathLst>
            </a:custGeom>
            <a:solidFill>
              <a:srgbClr val="67B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48"/>
            <p:cNvSpPr>
              <a:spLocks/>
            </p:cNvSpPr>
            <p:nvPr/>
          </p:nvSpPr>
          <p:spPr bwMode="auto">
            <a:xfrm>
              <a:off x="8035267" y="1148138"/>
              <a:ext cx="2322995" cy="424623"/>
            </a:xfrm>
            <a:custGeom>
              <a:avLst/>
              <a:gdLst>
                <a:gd name="T0" fmla="*/ 930 w 2097"/>
                <a:gd name="T1" fmla="*/ 0 h 383"/>
                <a:gd name="T2" fmla="*/ 0 w 2097"/>
                <a:gd name="T3" fmla="*/ 224 h 383"/>
                <a:gd name="T4" fmla="*/ 8 w 2097"/>
                <a:gd name="T5" fmla="*/ 233 h 383"/>
                <a:gd name="T6" fmla="*/ 938 w 2097"/>
                <a:gd name="T7" fmla="*/ 9 h 383"/>
                <a:gd name="T8" fmla="*/ 2095 w 2097"/>
                <a:gd name="T9" fmla="*/ 383 h 383"/>
                <a:gd name="T10" fmla="*/ 2097 w 2097"/>
                <a:gd name="T11" fmla="*/ 377 h 383"/>
                <a:gd name="T12" fmla="*/ 930 w 2097"/>
                <a:gd name="T13" fmla="*/ 0 h 383"/>
              </a:gdLst>
              <a:ahLst/>
              <a:cxnLst>
                <a:cxn ang="0">
                  <a:pos x="T0" y="T1"/>
                </a:cxn>
                <a:cxn ang="0">
                  <a:pos x="T2" y="T3"/>
                </a:cxn>
                <a:cxn ang="0">
                  <a:pos x="T4" y="T5"/>
                </a:cxn>
                <a:cxn ang="0">
                  <a:pos x="T6" y="T7"/>
                </a:cxn>
                <a:cxn ang="0">
                  <a:pos x="T8" y="T9"/>
                </a:cxn>
                <a:cxn ang="0">
                  <a:pos x="T10" y="T11"/>
                </a:cxn>
                <a:cxn ang="0">
                  <a:pos x="T12" y="T13"/>
                </a:cxn>
              </a:cxnLst>
              <a:rect l="0" t="0" r="r" b="b"/>
              <a:pathLst>
                <a:path w="2097" h="383">
                  <a:moveTo>
                    <a:pt x="930" y="0"/>
                  </a:moveTo>
                  <a:cubicBezTo>
                    <a:pt x="0" y="224"/>
                    <a:pt x="0" y="224"/>
                    <a:pt x="0" y="224"/>
                  </a:cubicBezTo>
                  <a:cubicBezTo>
                    <a:pt x="2" y="227"/>
                    <a:pt x="5" y="230"/>
                    <a:pt x="8" y="233"/>
                  </a:cubicBezTo>
                  <a:cubicBezTo>
                    <a:pt x="938" y="9"/>
                    <a:pt x="938" y="9"/>
                    <a:pt x="938" y="9"/>
                  </a:cubicBezTo>
                  <a:cubicBezTo>
                    <a:pt x="2095" y="383"/>
                    <a:pt x="2095" y="383"/>
                    <a:pt x="2095" y="383"/>
                  </a:cubicBezTo>
                  <a:cubicBezTo>
                    <a:pt x="2097" y="377"/>
                    <a:pt x="2097" y="377"/>
                    <a:pt x="2097" y="377"/>
                  </a:cubicBezTo>
                  <a:cubicBezTo>
                    <a:pt x="930" y="0"/>
                    <a:pt x="930" y="0"/>
                    <a:pt x="930" y="0"/>
                  </a:cubicBezTo>
                </a:path>
              </a:pathLst>
            </a:custGeom>
            <a:solidFill>
              <a:srgbClr val="BED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8" name="Freeform 49"/>
            <p:cNvSpPr>
              <a:spLocks/>
            </p:cNvSpPr>
            <p:nvPr/>
          </p:nvSpPr>
          <p:spPr bwMode="auto">
            <a:xfrm>
              <a:off x="10356420" y="1566314"/>
              <a:ext cx="387780" cy="131716"/>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close/>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 name="Freeform 50"/>
            <p:cNvSpPr>
              <a:spLocks/>
            </p:cNvSpPr>
            <p:nvPr/>
          </p:nvSpPr>
          <p:spPr bwMode="auto">
            <a:xfrm>
              <a:off x="10356420" y="1566314"/>
              <a:ext cx="387780" cy="131716"/>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0" name="Freeform 51"/>
            <p:cNvSpPr>
              <a:spLocks/>
            </p:cNvSpPr>
            <p:nvPr/>
          </p:nvSpPr>
          <p:spPr bwMode="auto">
            <a:xfrm>
              <a:off x="6731000" y="1395912"/>
              <a:ext cx="1312557" cy="323303"/>
            </a:xfrm>
            <a:custGeom>
              <a:avLst/>
              <a:gdLst>
                <a:gd name="T0" fmla="*/ 1177 w 1185"/>
                <a:gd name="T1" fmla="*/ 0 h 291"/>
                <a:gd name="T2" fmla="*/ 43 w 1185"/>
                <a:gd name="T3" fmla="*/ 272 h 291"/>
                <a:gd name="T4" fmla="*/ 0 w 1185"/>
                <a:gd name="T5" fmla="*/ 281 h 291"/>
                <a:gd name="T6" fmla="*/ 4 w 1185"/>
                <a:gd name="T7" fmla="*/ 291 h 291"/>
                <a:gd name="T8" fmla="*/ 51 w 1185"/>
                <a:gd name="T9" fmla="*/ 281 h 291"/>
                <a:gd name="T10" fmla="*/ 1185 w 1185"/>
                <a:gd name="T11" fmla="*/ 9 h 291"/>
                <a:gd name="T12" fmla="*/ 1177 w 1185"/>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185" h="291">
                  <a:moveTo>
                    <a:pt x="1177" y="0"/>
                  </a:moveTo>
                  <a:cubicBezTo>
                    <a:pt x="43" y="272"/>
                    <a:pt x="43" y="272"/>
                    <a:pt x="43" y="272"/>
                  </a:cubicBezTo>
                  <a:cubicBezTo>
                    <a:pt x="0" y="281"/>
                    <a:pt x="0" y="281"/>
                    <a:pt x="0" y="281"/>
                  </a:cubicBezTo>
                  <a:cubicBezTo>
                    <a:pt x="1" y="284"/>
                    <a:pt x="3" y="288"/>
                    <a:pt x="4" y="291"/>
                  </a:cubicBezTo>
                  <a:cubicBezTo>
                    <a:pt x="51" y="281"/>
                    <a:pt x="51" y="281"/>
                    <a:pt x="51" y="281"/>
                  </a:cubicBezTo>
                  <a:cubicBezTo>
                    <a:pt x="1185" y="9"/>
                    <a:pt x="1185" y="9"/>
                    <a:pt x="1185" y="9"/>
                  </a:cubicBezTo>
                  <a:cubicBezTo>
                    <a:pt x="1182" y="6"/>
                    <a:pt x="1179" y="3"/>
                    <a:pt x="1177" y="0"/>
                  </a:cubicBezTo>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2" name="Freeform 53"/>
            <p:cNvSpPr>
              <a:spLocks/>
            </p:cNvSpPr>
            <p:nvPr/>
          </p:nvSpPr>
          <p:spPr bwMode="auto">
            <a:xfrm>
              <a:off x="6777975" y="631405"/>
              <a:ext cx="3905432" cy="1134786"/>
            </a:xfrm>
            <a:custGeom>
              <a:avLst/>
              <a:gdLst>
                <a:gd name="T0" fmla="*/ 2315 w 4240"/>
                <a:gd name="T1" fmla="*/ 895 h 1232"/>
                <a:gd name="T2" fmla="*/ 3258 w 4240"/>
                <a:gd name="T3" fmla="*/ 1112 h 1232"/>
                <a:gd name="T4" fmla="*/ 3908 w 4240"/>
                <a:gd name="T5" fmla="*/ 1232 h 1232"/>
                <a:gd name="T6" fmla="*/ 4240 w 4240"/>
                <a:gd name="T7" fmla="*/ 1131 h 1232"/>
                <a:gd name="T8" fmla="*/ 4240 w 4240"/>
                <a:gd name="T9" fmla="*/ 895 h 1232"/>
                <a:gd name="T10" fmla="*/ 4172 w 4240"/>
                <a:gd name="T11" fmla="*/ 761 h 1232"/>
                <a:gd name="T12" fmla="*/ 3195 w 4240"/>
                <a:gd name="T13" fmla="*/ 0 h 1232"/>
                <a:gd name="T14" fmla="*/ 2700 w 4240"/>
                <a:gd name="T15" fmla="*/ 0 h 1232"/>
                <a:gd name="T16" fmla="*/ 0 w 4240"/>
                <a:gd name="T17" fmla="*/ 1160 h 1232"/>
                <a:gd name="T18" fmla="*/ 1415 w 4240"/>
                <a:gd name="T19" fmla="*/ 958 h 1232"/>
                <a:gd name="T20" fmla="*/ 1709 w 4240"/>
                <a:gd name="T21" fmla="*/ 910 h 1232"/>
                <a:gd name="T22" fmla="*/ 2315 w 4240"/>
                <a:gd name="T23" fmla="*/ 895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0" h="1232">
                  <a:moveTo>
                    <a:pt x="2315" y="895"/>
                  </a:moveTo>
                  <a:lnTo>
                    <a:pt x="3258" y="1112"/>
                  </a:lnTo>
                  <a:lnTo>
                    <a:pt x="3908" y="1232"/>
                  </a:lnTo>
                  <a:lnTo>
                    <a:pt x="4240" y="1131"/>
                  </a:lnTo>
                  <a:lnTo>
                    <a:pt x="4240" y="895"/>
                  </a:lnTo>
                  <a:lnTo>
                    <a:pt x="4172" y="761"/>
                  </a:lnTo>
                  <a:lnTo>
                    <a:pt x="3195" y="0"/>
                  </a:lnTo>
                  <a:lnTo>
                    <a:pt x="2700" y="0"/>
                  </a:lnTo>
                  <a:lnTo>
                    <a:pt x="0" y="1160"/>
                  </a:lnTo>
                  <a:lnTo>
                    <a:pt x="1415" y="958"/>
                  </a:lnTo>
                  <a:lnTo>
                    <a:pt x="1709" y="910"/>
                  </a:lnTo>
                  <a:lnTo>
                    <a:pt x="2315" y="895"/>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3" name="Freeform 54"/>
            <p:cNvSpPr>
              <a:spLocks/>
            </p:cNvSpPr>
            <p:nvPr/>
          </p:nvSpPr>
          <p:spPr bwMode="auto">
            <a:xfrm>
              <a:off x="8517919" y="753910"/>
              <a:ext cx="1202947" cy="608842"/>
            </a:xfrm>
            <a:custGeom>
              <a:avLst/>
              <a:gdLst>
                <a:gd name="T0" fmla="*/ 1306 w 1306"/>
                <a:gd name="T1" fmla="*/ 661 h 661"/>
                <a:gd name="T2" fmla="*/ 0 w 1306"/>
                <a:gd name="T3" fmla="*/ 216 h 661"/>
                <a:gd name="T4" fmla="*/ 502 w 1306"/>
                <a:gd name="T5" fmla="*/ 0 h 661"/>
                <a:gd name="T6" fmla="*/ 1306 w 1306"/>
                <a:gd name="T7" fmla="*/ 661 h 661"/>
              </a:gdLst>
              <a:ahLst/>
              <a:cxnLst>
                <a:cxn ang="0">
                  <a:pos x="T0" y="T1"/>
                </a:cxn>
                <a:cxn ang="0">
                  <a:pos x="T2" y="T3"/>
                </a:cxn>
                <a:cxn ang="0">
                  <a:pos x="T4" y="T5"/>
                </a:cxn>
                <a:cxn ang="0">
                  <a:pos x="T6" y="T7"/>
                </a:cxn>
              </a:cxnLst>
              <a:rect l="0" t="0" r="r" b="b"/>
              <a:pathLst>
                <a:path w="1306" h="661">
                  <a:moveTo>
                    <a:pt x="1306" y="661"/>
                  </a:moveTo>
                  <a:lnTo>
                    <a:pt x="0" y="216"/>
                  </a:lnTo>
                  <a:lnTo>
                    <a:pt x="502" y="0"/>
                  </a:lnTo>
                  <a:lnTo>
                    <a:pt x="1306" y="661"/>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4" name="Freeform 55"/>
            <p:cNvSpPr>
              <a:spLocks/>
            </p:cNvSpPr>
            <p:nvPr/>
          </p:nvSpPr>
          <p:spPr bwMode="auto">
            <a:xfrm>
              <a:off x="9264925" y="631405"/>
              <a:ext cx="1108074" cy="827141"/>
            </a:xfrm>
            <a:custGeom>
              <a:avLst/>
              <a:gdLst>
                <a:gd name="T0" fmla="*/ 0 w 1203"/>
                <a:gd name="T1" fmla="*/ 0 h 898"/>
                <a:gd name="T2" fmla="*/ 495 w 1203"/>
                <a:gd name="T3" fmla="*/ 794 h 898"/>
                <a:gd name="T4" fmla="*/ 1203 w 1203"/>
                <a:gd name="T5" fmla="*/ 898 h 898"/>
                <a:gd name="T6" fmla="*/ 1063 w 1203"/>
                <a:gd name="T7" fmla="*/ 443 h 898"/>
                <a:gd name="T8" fmla="*/ 495 w 1203"/>
                <a:gd name="T9" fmla="*/ 0 h 898"/>
                <a:gd name="T10" fmla="*/ 0 w 1203"/>
                <a:gd name="T11" fmla="*/ 0 h 898"/>
              </a:gdLst>
              <a:ahLst/>
              <a:cxnLst>
                <a:cxn ang="0">
                  <a:pos x="T0" y="T1"/>
                </a:cxn>
                <a:cxn ang="0">
                  <a:pos x="T2" y="T3"/>
                </a:cxn>
                <a:cxn ang="0">
                  <a:pos x="T4" y="T5"/>
                </a:cxn>
                <a:cxn ang="0">
                  <a:pos x="T6" y="T7"/>
                </a:cxn>
                <a:cxn ang="0">
                  <a:pos x="T8" y="T9"/>
                </a:cxn>
                <a:cxn ang="0">
                  <a:pos x="T10" y="T11"/>
                </a:cxn>
              </a:cxnLst>
              <a:rect l="0" t="0" r="r" b="b"/>
              <a:pathLst>
                <a:path w="1203" h="898">
                  <a:moveTo>
                    <a:pt x="0" y="0"/>
                  </a:moveTo>
                  <a:lnTo>
                    <a:pt x="495" y="794"/>
                  </a:lnTo>
                  <a:lnTo>
                    <a:pt x="1203" y="898"/>
                  </a:lnTo>
                  <a:lnTo>
                    <a:pt x="1063" y="443"/>
                  </a:lnTo>
                  <a:lnTo>
                    <a:pt x="4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5" name="Freeform 56"/>
            <p:cNvSpPr>
              <a:spLocks/>
            </p:cNvSpPr>
            <p:nvPr/>
          </p:nvSpPr>
          <p:spPr bwMode="auto">
            <a:xfrm>
              <a:off x="9132288" y="686671"/>
              <a:ext cx="1111759" cy="374884"/>
            </a:xfrm>
            <a:custGeom>
              <a:avLst/>
              <a:gdLst>
                <a:gd name="T0" fmla="*/ 716 w 1207"/>
                <a:gd name="T1" fmla="*/ 0 h 407"/>
                <a:gd name="T2" fmla="*/ 226 w 1207"/>
                <a:gd name="T3" fmla="*/ 70 h 407"/>
                <a:gd name="T4" fmla="*/ 0 w 1207"/>
                <a:gd name="T5" fmla="*/ 277 h 407"/>
                <a:gd name="T6" fmla="*/ 452 w 1207"/>
                <a:gd name="T7" fmla="*/ 407 h 407"/>
                <a:gd name="T8" fmla="*/ 1207 w 1207"/>
                <a:gd name="T9" fmla="*/ 383 h 407"/>
                <a:gd name="T10" fmla="*/ 716 w 1207"/>
                <a:gd name="T11" fmla="*/ 0 h 407"/>
              </a:gdLst>
              <a:ahLst/>
              <a:cxnLst>
                <a:cxn ang="0">
                  <a:pos x="T0" y="T1"/>
                </a:cxn>
                <a:cxn ang="0">
                  <a:pos x="T2" y="T3"/>
                </a:cxn>
                <a:cxn ang="0">
                  <a:pos x="T4" y="T5"/>
                </a:cxn>
                <a:cxn ang="0">
                  <a:pos x="T6" y="T7"/>
                </a:cxn>
                <a:cxn ang="0">
                  <a:pos x="T8" y="T9"/>
                </a:cxn>
                <a:cxn ang="0">
                  <a:pos x="T10" y="T11"/>
                </a:cxn>
              </a:cxnLst>
              <a:rect l="0" t="0" r="r" b="b"/>
              <a:pathLst>
                <a:path w="1207" h="407">
                  <a:moveTo>
                    <a:pt x="716" y="0"/>
                  </a:moveTo>
                  <a:lnTo>
                    <a:pt x="226" y="70"/>
                  </a:lnTo>
                  <a:lnTo>
                    <a:pt x="0" y="277"/>
                  </a:lnTo>
                  <a:lnTo>
                    <a:pt x="452" y="407"/>
                  </a:lnTo>
                  <a:lnTo>
                    <a:pt x="1207" y="383"/>
                  </a:lnTo>
                  <a:lnTo>
                    <a:pt x="716"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6" name="Freeform 57"/>
            <p:cNvSpPr>
              <a:spLocks/>
            </p:cNvSpPr>
            <p:nvPr/>
          </p:nvSpPr>
          <p:spPr bwMode="auto">
            <a:xfrm>
              <a:off x="9805607" y="1149980"/>
              <a:ext cx="274486" cy="137243"/>
            </a:xfrm>
            <a:custGeom>
              <a:avLst/>
              <a:gdLst>
                <a:gd name="T0" fmla="*/ 0 w 298"/>
                <a:gd name="T1" fmla="*/ 0 h 149"/>
                <a:gd name="T2" fmla="*/ 101 w 298"/>
                <a:gd name="T3" fmla="*/ 149 h 149"/>
                <a:gd name="T4" fmla="*/ 298 w 298"/>
                <a:gd name="T5" fmla="*/ 149 h 149"/>
                <a:gd name="T6" fmla="*/ 115 w 298"/>
                <a:gd name="T7" fmla="*/ 53 h 149"/>
                <a:gd name="T8" fmla="*/ 0 w 298"/>
                <a:gd name="T9" fmla="*/ 0 h 149"/>
              </a:gdLst>
              <a:ahLst/>
              <a:cxnLst>
                <a:cxn ang="0">
                  <a:pos x="T0" y="T1"/>
                </a:cxn>
                <a:cxn ang="0">
                  <a:pos x="T2" y="T3"/>
                </a:cxn>
                <a:cxn ang="0">
                  <a:pos x="T4" y="T5"/>
                </a:cxn>
                <a:cxn ang="0">
                  <a:pos x="T6" y="T7"/>
                </a:cxn>
                <a:cxn ang="0">
                  <a:pos x="T8" y="T9"/>
                </a:cxn>
              </a:cxnLst>
              <a:rect l="0" t="0" r="r" b="b"/>
              <a:pathLst>
                <a:path w="298" h="149">
                  <a:moveTo>
                    <a:pt x="0" y="0"/>
                  </a:moveTo>
                  <a:lnTo>
                    <a:pt x="101" y="149"/>
                  </a:lnTo>
                  <a:lnTo>
                    <a:pt x="298" y="149"/>
                  </a:lnTo>
                  <a:lnTo>
                    <a:pt x="115" y="5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7" name="Freeform 58"/>
            <p:cNvSpPr>
              <a:spLocks/>
            </p:cNvSpPr>
            <p:nvPr/>
          </p:nvSpPr>
          <p:spPr bwMode="auto">
            <a:xfrm>
              <a:off x="8980308" y="631405"/>
              <a:ext cx="740558" cy="731348"/>
            </a:xfrm>
            <a:custGeom>
              <a:avLst/>
              <a:gdLst>
                <a:gd name="T0" fmla="*/ 309 w 804"/>
                <a:gd name="T1" fmla="*/ 0 h 794"/>
                <a:gd name="T2" fmla="*/ 0 w 804"/>
                <a:gd name="T3" fmla="*/ 133 h 794"/>
                <a:gd name="T4" fmla="*/ 804 w 804"/>
                <a:gd name="T5" fmla="*/ 794 h 794"/>
                <a:gd name="T6" fmla="*/ 309 w 804"/>
                <a:gd name="T7" fmla="*/ 0 h 794"/>
              </a:gdLst>
              <a:ahLst/>
              <a:cxnLst>
                <a:cxn ang="0">
                  <a:pos x="T0" y="T1"/>
                </a:cxn>
                <a:cxn ang="0">
                  <a:pos x="T2" y="T3"/>
                </a:cxn>
                <a:cxn ang="0">
                  <a:pos x="T4" y="T5"/>
                </a:cxn>
                <a:cxn ang="0">
                  <a:pos x="T6" y="T7"/>
                </a:cxn>
              </a:cxnLst>
              <a:rect l="0" t="0" r="r" b="b"/>
              <a:pathLst>
                <a:path w="804" h="794">
                  <a:moveTo>
                    <a:pt x="309" y="0"/>
                  </a:moveTo>
                  <a:lnTo>
                    <a:pt x="0" y="133"/>
                  </a:lnTo>
                  <a:lnTo>
                    <a:pt x="804" y="794"/>
                  </a:lnTo>
                  <a:lnTo>
                    <a:pt x="30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8" name="Freeform 59"/>
            <p:cNvSpPr>
              <a:spLocks/>
            </p:cNvSpPr>
            <p:nvPr/>
          </p:nvSpPr>
          <p:spPr bwMode="auto">
            <a:xfrm>
              <a:off x="9720866" y="1362753"/>
              <a:ext cx="652133" cy="307645"/>
            </a:xfrm>
            <a:custGeom>
              <a:avLst/>
              <a:gdLst>
                <a:gd name="T0" fmla="*/ 0 w 708"/>
                <a:gd name="T1" fmla="*/ 0 h 334"/>
                <a:gd name="T2" fmla="*/ 145 w 708"/>
                <a:gd name="T3" fmla="*/ 334 h 334"/>
                <a:gd name="T4" fmla="*/ 708 w 708"/>
                <a:gd name="T5" fmla="*/ 104 h 334"/>
                <a:gd name="T6" fmla="*/ 0 w 708"/>
                <a:gd name="T7" fmla="*/ 0 h 334"/>
              </a:gdLst>
              <a:ahLst/>
              <a:cxnLst>
                <a:cxn ang="0">
                  <a:pos x="T0" y="T1"/>
                </a:cxn>
                <a:cxn ang="0">
                  <a:pos x="T2" y="T3"/>
                </a:cxn>
                <a:cxn ang="0">
                  <a:pos x="T4" y="T5"/>
                </a:cxn>
                <a:cxn ang="0">
                  <a:pos x="T6" y="T7"/>
                </a:cxn>
              </a:cxnLst>
              <a:rect l="0" t="0" r="r" b="b"/>
              <a:pathLst>
                <a:path w="708" h="334">
                  <a:moveTo>
                    <a:pt x="0" y="0"/>
                  </a:moveTo>
                  <a:lnTo>
                    <a:pt x="145" y="334"/>
                  </a:lnTo>
                  <a:lnTo>
                    <a:pt x="708" y="104"/>
                  </a:lnTo>
                  <a:lnTo>
                    <a:pt x="0"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9" name="Freeform 60"/>
            <p:cNvSpPr>
              <a:spLocks/>
            </p:cNvSpPr>
            <p:nvPr/>
          </p:nvSpPr>
          <p:spPr bwMode="auto">
            <a:xfrm>
              <a:off x="10244047" y="1039449"/>
              <a:ext cx="439361" cy="419097"/>
            </a:xfrm>
            <a:custGeom>
              <a:avLst/>
              <a:gdLst>
                <a:gd name="T0" fmla="*/ 477 w 477"/>
                <a:gd name="T1" fmla="*/ 452 h 455"/>
                <a:gd name="T2" fmla="*/ 140 w 477"/>
                <a:gd name="T3" fmla="*/ 455 h 455"/>
                <a:gd name="T4" fmla="*/ 0 w 477"/>
                <a:gd name="T5" fmla="*/ 0 h 455"/>
                <a:gd name="T6" fmla="*/ 409 w 477"/>
                <a:gd name="T7" fmla="*/ 318 h 455"/>
                <a:gd name="T8" fmla="*/ 477 w 477"/>
                <a:gd name="T9" fmla="*/ 452 h 455"/>
              </a:gdLst>
              <a:ahLst/>
              <a:cxnLst>
                <a:cxn ang="0">
                  <a:pos x="T0" y="T1"/>
                </a:cxn>
                <a:cxn ang="0">
                  <a:pos x="T2" y="T3"/>
                </a:cxn>
                <a:cxn ang="0">
                  <a:pos x="T4" y="T5"/>
                </a:cxn>
                <a:cxn ang="0">
                  <a:pos x="T6" y="T7"/>
                </a:cxn>
                <a:cxn ang="0">
                  <a:pos x="T8" y="T9"/>
                </a:cxn>
              </a:cxnLst>
              <a:rect l="0" t="0" r="r" b="b"/>
              <a:pathLst>
                <a:path w="477" h="455">
                  <a:moveTo>
                    <a:pt x="477" y="452"/>
                  </a:moveTo>
                  <a:lnTo>
                    <a:pt x="140" y="455"/>
                  </a:lnTo>
                  <a:lnTo>
                    <a:pt x="0" y="0"/>
                  </a:lnTo>
                  <a:lnTo>
                    <a:pt x="409" y="318"/>
                  </a:lnTo>
                  <a:lnTo>
                    <a:pt x="477" y="45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2" name="Freeform 61"/>
            <p:cNvSpPr>
              <a:spLocks/>
            </p:cNvSpPr>
            <p:nvPr/>
          </p:nvSpPr>
          <p:spPr bwMode="auto">
            <a:xfrm>
              <a:off x="10161148" y="1457625"/>
              <a:ext cx="426466" cy="127111"/>
            </a:xfrm>
            <a:custGeom>
              <a:avLst/>
              <a:gdLst>
                <a:gd name="T0" fmla="*/ 413 w 463"/>
                <a:gd name="T1" fmla="*/ 0 h 138"/>
                <a:gd name="T2" fmla="*/ 463 w 463"/>
                <a:gd name="T3" fmla="*/ 100 h 138"/>
                <a:gd name="T4" fmla="*/ 316 w 463"/>
                <a:gd name="T5" fmla="*/ 138 h 138"/>
                <a:gd name="T6" fmla="*/ 0 w 463"/>
                <a:gd name="T7" fmla="*/ 95 h 138"/>
                <a:gd name="T8" fmla="*/ 230 w 463"/>
                <a:gd name="T9" fmla="*/ 1 h 138"/>
                <a:gd name="T10" fmla="*/ 413 w 463"/>
                <a:gd name="T11" fmla="*/ 0 h 138"/>
              </a:gdLst>
              <a:ahLst/>
              <a:cxnLst>
                <a:cxn ang="0">
                  <a:pos x="T0" y="T1"/>
                </a:cxn>
                <a:cxn ang="0">
                  <a:pos x="T2" y="T3"/>
                </a:cxn>
                <a:cxn ang="0">
                  <a:pos x="T4" y="T5"/>
                </a:cxn>
                <a:cxn ang="0">
                  <a:pos x="T6" y="T7"/>
                </a:cxn>
                <a:cxn ang="0">
                  <a:pos x="T8" y="T9"/>
                </a:cxn>
                <a:cxn ang="0">
                  <a:pos x="T10" y="T11"/>
                </a:cxn>
              </a:cxnLst>
              <a:rect l="0" t="0" r="r" b="b"/>
              <a:pathLst>
                <a:path w="463" h="138">
                  <a:moveTo>
                    <a:pt x="413" y="0"/>
                  </a:moveTo>
                  <a:lnTo>
                    <a:pt x="463" y="100"/>
                  </a:lnTo>
                  <a:lnTo>
                    <a:pt x="316" y="138"/>
                  </a:lnTo>
                  <a:lnTo>
                    <a:pt x="0" y="95"/>
                  </a:lnTo>
                  <a:lnTo>
                    <a:pt x="230" y="1"/>
                  </a:lnTo>
                  <a:lnTo>
                    <a:pt x="413"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3" name="Freeform 62"/>
            <p:cNvSpPr>
              <a:spLocks/>
            </p:cNvSpPr>
            <p:nvPr/>
          </p:nvSpPr>
          <p:spPr bwMode="auto">
            <a:xfrm>
              <a:off x="10541559" y="1455783"/>
              <a:ext cx="145533" cy="93951"/>
            </a:xfrm>
            <a:custGeom>
              <a:avLst/>
              <a:gdLst>
                <a:gd name="T0" fmla="*/ 154 w 158"/>
                <a:gd name="T1" fmla="*/ 0 h 102"/>
                <a:gd name="T2" fmla="*/ 158 w 158"/>
                <a:gd name="T3" fmla="*/ 73 h 102"/>
                <a:gd name="T4" fmla="*/ 50 w 158"/>
                <a:gd name="T5" fmla="*/ 102 h 102"/>
                <a:gd name="T6" fmla="*/ 0 w 158"/>
                <a:gd name="T7" fmla="*/ 2 h 102"/>
                <a:gd name="T8" fmla="*/ 154 w 158"/>
                <a:gd name="T9" fmla="*/ 0 h 102"/>
              </a:gdLst>
              <a:ahLst/>
              <a:cxnLst>
                <a:cxn ang="0">
                  <a:pos x="T0" y="T1"/>
                </a:cxn>
                <a:cxn ang="0">
                  <a:pos x="T2" y="T3"/>
                </a:cxn>
                <a:cxn ang="0">
                  <a:pos x="T4" y="T5"/>
                </a:cxn>
                <a:cxn ang="0">
                  <a:pos x="T6" y="T7"/>
                </a:cxn>
                <a:cxn ang="0">
                  <a:pos x="T8" y="T9"/>
                </a:cxn>
              </a:cxnLst>
              <a:rect l="0" t="0" r="r" b="b"/>
              <a:pathLst>
                <a:path w="158" h="102">
                  <a:moveTo>
                    <a:pt x="154" y="0"/>
                  </a:moveTo>
                  <a:lnTo>
                    <a:pt x="158" y="73"/>
                  </a:lnTo>
                  <a:lnTo>
                    <a:pt x="50" y="102"/>
                  </a:lnTo>
                  <a:lnTo>
                    <a:pt x="0" y="2"/>
                  </a:lnTo>
                  <a:lnTo>
                    <a:pt x="154"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4" name="Freeform 63"/>
            <p:cNvSpPr>
              <a:spLocks/>
            </p:cNvSpPr>
            <p:nvPr/>
          </p:nvSpPr>
          <p:spPr bwMode="auto">
            <a:xfrm>
              <a:off x="9168211" y="752068"/>
              <a:ext cx="362910" cy="304881"/>
            </a:xfrm>
            <a:custGeom>
              <a:avLst/>
              <a:gdLst>
                <a:gd name="T0" fmla="*/ 0 w 394"/>
                <a:gd name="T1" fmla="*/ 170 h 331"/>
                <a:gd name="T2" fmla="*/ 89 w 394"/>
                <a:gd name="T3" fmla="*/ 243 h 331"/>
                <a:gd name="T4" fmla="*/ 394 w 394"/>
                <a:gd name="T5" fmla="*/ 331 h 331"/>
                <a:gd name="T6" fmla="*/ 185 w 394"/>
                <a:gd name="T7" fmla="*/ 0 h 331"/>
                <a:gd name="T8" fmla="*/ 0 w 394"/>
                <a:gd name="T9" fmla="*/ 170 h 331"/>
              </a:gdLst>
              <a:ahLst/>
              <a:cxnLst>
                <a:cxn ang="0">
                  <a:pos x="T0" y="T1"/>
                </a:cxn>
                <a:cxn ang="0">
                  <a:pos x="T2" y="T3"/>
                </a:cxn>
                <a:cxn ang="0">
                  <a:pos x="T4" y="T5"/>
                </a:cxn>
                <a:cxn ang="0">
                  <a:pos x="T6" y="T7"/>
                </a:cxn>
                <a:cxn ang="0">
                  <a:pos x="T8" y="T9"/>
                </a:cxn>
              </a:cxnLst>
              <a:rect l="0" t="0" r="r" b="b"/>
              <a:pathLst>
                <a:path w="394" h="331">
                  <a:moveTo>
                    <a:pt x="0" y="170"/>
                  </a:moveTo>
                  <a:lnTo>
                    <a:pt x="89" y="243"/>
                  </a:lnTo>
                  <a:lnTo>
                    <a:pt x="394" y="331"/>
                  </a:lnTo>
                  <a:lnTo>
                    <a:pt x="185" y="0"/>
                  </a:lnTo>
                  <a:lnTo>
                    <a:pt x="0" y="17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5" name="Freeform 64"/>
            <p:cNvSpPr>
              <a:spLocks/>
            </p:cNvSpPr>
            <p:nvPr/>
          </p:nvSpPr>
          <p:spPr bwMode="auto">
            <a:xfrm>
              <a:off x="10244047" y="1061555"/>
              <a:ext cx="111452" cy="137243"/>
            </a:xfrm>
            <a:custGeom>
              <a:avLst/>
              <a:gdLst>
                <a:gd name="T0" fmla="*/ 0 w 121"/>
                <a:gd name="T1" fmla="*/ 0 h 149"/>
                <a:gd name="T2" fmla="*/ 48 w 121"/>
                <a:gd name="T3" fmla="*/ 96 h 149"/>
                <a:gd name="T4" fmla="*/ 121 w 121"/>
                <a:gd name="T5" fmla="*/ 149 h 149"/>
                <a:gd name="T6" fmla="*/ 92 w 121"/>
                <a:gd name="T7" fmla="*/ 43 h 149"/>
                <a:gd name="T8" fmla="*/ 0 w 121"/>
                <a:gd name="T9" fmla="*/ 0 h 149"/>
              </a:gdLst>
              <a:ahLst/>
              <a:cxnLst>
                <a:cxn ang="0">
                  <a:pos x="T0" y="T1"/>
                </a:cxn>
                <a:cxn ang="0">
                  <a:pos x="T2" y="T3"/>
                </a:cxn>
                <a:cxn ang="0">
                  <a:pos x="T4" y="T5"/>
                </a:cxn>
                <a:cxn ang="0">
                  <a:pos x="T6" y="T7"/>
                </a:cxn>
                <a:cxn ang="0">
                  <a:pos x="T8" y="T9"/>
                </a:cxn>
              </a:cxnLst>
              <a:rect l="0" t="0" r="r" b="b"/>
              <a:pathLst>
                <a:path w="121" h="149">
                  <a:moveTo>
                    <a:pt x="0" y="0"/>
                  </a:moveTo>
                  <a:lnTo>
                    <a:pt x="48" y="96"/>
                  </a:lnTo>
                  <a:lnTo>
                    <a:pt x="121" y="149"/>
                  </a:lnTo>
                  <a:lnTo>
                    <a:pt x="92" y="4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6" name="Freeform 65"/>
            <p:cNvSpPr>
              <a:spLocks/>
            </p:cNvSpPr>
            <p:nvPr/>
          </p:nvSpPr>
          <p:spPr bwMode="auto">
            <a:xfrm>
              <a:off x="8133823" y="997079"/>
              <a:ext cx="846484" cy="365674"/>
            </a:xfrm>
            <a:custGeom>
              <a:avLst/>
              <a:gdLst>
                <a:gd name="T0" fmla="*/ 442 w 919"/>
                <a:gd name="T1" fmla="*/ 0 h 397"/>
                <a:gd name="T2" fmla="*/ 684 w 919"/>
                <a:gd name="T3" fmla="*/ 66 h 397"/>
                <a:gd name="T4" fmla="*/ 919 w 919"/>
                <a:gd name="T5" fmla="*/ 131 h 397"/>
                <a:gd name="T6" fmla="*/ 778 w 919"/>
                <a:gd name="T7" fmla="*/ 273 h 397"/>
                <a:gd name="T8" fmla="*/ 172 w 919"/>
                <a:gd name="T9" fmla="*/ 397 h 397"/>
                <a:gd name="T10" fmla="*/ 0 w 919"/>
                <a:gd name="T11" fmla="*/ 185 h 397"/>
                <a:gd name="T12" fmla="*/ 442 w 919"/>
                <a:gd name="T13" fmla="*/ 0 h 397"/>
              </a:gdLst>
              <a:ahLst/>
              <a:cxnLst>
                <a:cxn ang="0">
                  <a:pos x="T0" y="T1"/>
                </a:cxn>
                <a:cxn ang="0">
                  <a:pos x="T2" y="T3"/>
                </a:cxn>
                <a:cxn ang="0">
                  <a:pos x="T4" y="T5"/>
                </a:cxn>
                <a:cxn ang="0">
                  <a:pos x="T6" y="T7"/>
                </a:cxn>
                <a:cxn ang="0">
                  <a:pos x="T8" y="T9"/>
                </a:cxn>
                <a:cxn ang="0">
                  <a:pos x="T10" y="T11"/>
                </a:cxn>
                <a:cxn ang="0">
                  <a:pos x="T12" y="T13"/>
                </a:cxn>
              </a:cxnLst>
              <a:rect l="0" t="0" r="r" b="b"/>
              <a:pathLst>
                <a:path w="919" h="397">
                  <a:moveTo>
                    <a:pt x="442" y="0"/>
                  </a:moveTo>
                  <a:lnTo>
                    <a:pt x="684" y="66"/>
                  </a:lnTo>
                  <a:lnTo>
                    <a:pt x="919" y="131"/>
                  </a:lnTo>
                  <a:lnTo>
                    <a:pt x="778" y="273"/>
                  </a:lnTo>
                  <a:lnTo>
                    <a:pt x="172" y="397"/>
                  </a:lnTo>
                  <a:lnTo>
                    <a:pt x="0" y="185"/>
                  </a:lnTo>
                  <a:lnTo>
                    <a:pt x="442"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7" name="Freeform 66"/>
            <p:cNvSpPr>
              <a:spLocks/>
            </p:cNvSpPr>
            <p:nvPr/>
          </p:nvSpPr>
          <p:spPr bwMode="auto">
            <a:xfrm>
              <a:off x="8292251" y="1248537"/>
              <a:ext cx="558182" cy="221062"/>
            </a:xfrm>
            <a:custGeom>
              <a:avLst/>
              <a:gdLst>
                <a:gd name="T0" fmla="*/ 606 w 606"/>
                <a:gd name="T1" fmla="*/ 0 h 240"/>
                <a:gd name="T2" fmla="*/ 476 w 606"/>
                <a:gd name="T3" fmla="*/ 105 h 240"/>
                <a:gd name="T4" fmla="*/ 476 w 606"/>
                <a:gd name="T5" fmla="*/ 225 h 240"/>
                <a:gd name="T6" fmla="*/ 65 w 606"/>
                <a:gd name="T7" fmla="*/ 240 h 240"/>
                <a:gd name="T8" fmla="*/ 0 w 606"/>
                <a:gd name="T9" fmla="*/ 124 h 240"/>
                <a:gd name="T10" fmla="*/ 606 w 606"/>
                <a:gd name="T11" fmla="*/ 0 h 240"/>
              </a:gdLst>
              <a:ahLst/>
              <a:cxnLst>
                <a:cxn ang="0">
                  <a:pos x="T0" y="T1"/>
                </a:cxn>
                <a:cxn ang="0">
                  <a:pos x="T2" y="T3"/>
                </a:cxn>
                <a:cxn ang="0">
                  <a:pos x="T4" y="T5"/>
                </a:cxn>
                <a:cxn ang="0">
                  <a:pos x="T6" y="T7"/>
                </a:cxn>
                <a:cxn ang="0">
                  <a:pos x="T8" y="T9"/>
                </a:cxn>
                <a:cxn ang="0">
                  <a:pos x="T10" y="T11"/>
                </a:cxn>
              </a:cxnLst>
              <a:rect l="0" t="0" r="r" b="b"/>
              <a:pathLst>
                <a:path w="606" h="240">
                  <a:moveTo>
                    <a:pt x="606" y="0"/>
                  </a:moveTo>
                  <a:lnTo>
                    <a:pt x="476" y="105"/>
                  </a:lnTo>
                  <a:lnTo>
                    <a:pt x="476" y="225"/>
                  </a:lnTo>
                  <a:lnTo>
                    <a:pt x="65" y="240"/>
                  </a:lnTo>
                  <a:lnTo>
                    <a:pt x="0" y="124"/>
                  </a:lnTo>
                  <a:lnTo>
                    <a:pt x="606" y="0"/>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8" name="Freeform 67"/>
            <p:cNvSpPr>
              <a:spLocks/>
            </p:cNvSpPr>
            <p:nvPr/>
          </p:nvSpPr>
          <p:spPr bwMode="auto">
            <a:xfrm>
              <a:off x="7877760" y="1345252"/>
              <a:ext cx="2809332" cy="270801"/>
            </a:xfrm>
            <a:custGeom>
              <a:avLst/>
              <a:gdLst>
                <a:gd name="T0" fmla="*/ 3050 w 3050"/>
                <a:gd name="T1" fmla="*/ 193 h 294"/>
                <a:gd name="T2" fmla="*/ 2795 w 3050"/>
                <a:gd name="T3" fmla="*/ 260 h 294"/>
                <a:gd name="T4" fmla="*/ 926 w 3050"/>
                <a:gd name="T5" fmla="*/ 0 h 294"/>
                <a:gd name="T6" fmla="*/ 0 w 3050"/>
                <a:gd name="T7" fmla="*/ 183 h 294"/>
                <a:gd name="T8" fmla="*/ 926 w 3050"/>
                <a:gd name="T9" fmla="*/ 43 h 294"/>
                <a:gd name="T10" fmla="*/ 2776 w 3050"/>
                <a:gd name="T11" fmla="*/ 294 h 294"/>
                <a:gd name="T12" fmla="*/ 3050 w 3050"/>
                <a:gd name="T13" fmla="*/ 193 h 294"/>
              </a:gdLst>
              <a:ahLst/>
              <a:cxnLst>
                <a:cxn ang="0">
                  <a:pos x="T0" y="T1"/>
                </a:cxn>
                <a:cxn ang="0">
                  <a:pos x="T2" y="T3"/>
                </a:cxn>
                <a:cxn ang="0">
                  <a:pos x="T4" y="T5"/>
                </a:cxn>
                <a:cxn ang="0">
                  <a:pos x="T6" y="T7"/>
                </a:cxn>
                <a:cxn ang="0">
                  <a:pos x="T8" y="T9"/>
                </a:cxn>
                <a:cxn ang="0">
                  <a:pos x="T10" y="T11"/>
                </a:cxn>
                <a:cxn ang="0">
                  <a:pos x="T12" y="T13"/>
                </a:cxn>
              </a:cxnLst>
              <a:rect l="0" t="0" r="r" b="b"/>
              <a:pathLst>
                <a:path w="3050" h="294">
                  <a:moveTo>
                    <a:pt x="3050" y="193"/>
                  </a:moveTo>
                  <a:lnTo>
                    <a:pt x="2795" y="260"/>
                  </a:lnTo>
                  <a:lnTo>
                    <a:pt x="926" y="0"/>
                  </a:lnTo>
                  <a:lnTo>
                    <a:pt x="0" y="183"/>
                  </a:lnTo>
                  <a:lnTo>
                    <a:pt x="926" y="43"/>
                  </a:lnTo>
                  <a:lnTo>
                    <a:pt x="2776" y="294"/>
                  </a:lnTo>
                  <a:lnTo>
                    <a:pt x="3050" y="193"/>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9" name="Freeform 68"/>
            <p:cNvSpPr>
              <a:spLocks/>
            </p:cNvSpPr>
            <p:nvPr/>
          </p:nvSpPr>
          <p:spPr bwMode="auto">
            <a:xfrm>
              <a:off x="8431337" y="1057871"/>
              <a:ext cx="548971" cy="271722"/>
            </a:xfrm>
            <a:custGeom>
              <a:avLst/>
              <a:gdLst>
                <a:gd name="T0" fmla="*/ 0 w 596"/>
                <a:gd name="T1" fmla="*/ 295 h 295"/>
                <a:gd name="T2" fmla="*/ 361 w 596"/>
                <a:gd name="T3" fmla="*/ 0 h 295"/>
                <a:gd name="T4" fmla="*/ 596 w 596"/>
                <a:gd name="T5" fmla="*/ 65 h 295"/>
                <a:gd name="T6" fmla="*/ 455 w 596"/>
                <a:gd name="T7" fmla="*/ 207 h 295"/>
                <a:gd name="T8" fmla="*/ 0 w 596"/>
                <a:gd name="T9" fmla="*/ 295 h 295"/>
              </a:gdLst>
              <a:ahLst/>
              <a:cxnLst>
                <a:cxn ang="0">
                  <a:pos x="T0" y="T1"/>
                </a:cxn>
                <a:cxn ang="0">
                  <a:pos x="T2" y="T3"/>
                </a:cxn>
                <a:cxn ang="0">
                  <a:pos x="T4" y="T5"/>
                </a:cxn>
                <a:cxn ang="0">
                  <a:pos x="T6" y="T7"/>
                </a:cxn>
                <a:cxn ang="0">
                  <a:pos x="T8" y="T9"/>
                </a:cxn>
              </a:cxnLst>
              <a:rect l="0" t="0" r="r" b="b"/>
              <a:pathLst>
                <a:path w="596" h="295">
                  <a:moveTo>
                    <a:pt x="0" y="295"/>
                  </a:moveTo>
                  <a:lnTo>
                    <a:pt x="361" y="0"/>
                  </a:lnTo>
                  <a:lnTo>
                    <a:pt x="596" y="65"/>
                  </a:lnTo>
                  <a:lnTo>
                    <a:pt x="455" y="207"/>
                  </a:lnTo>
                  <a:lnTo>
                    <a:pt x="0" y="295"/>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0" name="Freeform 69"/>
            <p:cNvSpPr>
              <a:spLocks/>
            </p:cNvSpPr>
            <p:nvPr/>
          </p:nvSpPr>
          <p:spPr bwMode="auto">
            <a:xfrm>
              <a:off x="7480769" y="1287223"/>
              <a:ext cx="501074" cy="262511"/>
            </a:xfrm>
            <a:custGeom>
              <a:avLst/>
              <a:gdLst>
                <a:gd name="T0" fmla="*/ 460 w 544"/>
                <a:gd name="T1" fmla="*/ 0 h 285"/>
                <a:gd name="T2" fmla="*/ 164 w 544"/>
                <a:gd name="T3" fmla="*/ 120 h 285"/>
                <a:gd name="T4" fmla="*/ 0 w 544"/>
                <a:gd name="T5" fmla="*/ 183 h 285"/>
                <a:gd name="T6" fmla="*/ 87 w 544"/>
                <a:gd name="T7" fmla="*/ 285 h 285"/>
                <a:gd name="T8" fmla="*/ 544 w 544"/>
                <a:gd name="T9" fmla="*/ 183 h 285"/>
                <a:gd name="T10" fmla="*/ 460 w 544"/>
                <a:gd name="T11" fmla="*/ 0 h 285"/>
              </a:gdLst>
              <a:ahLst/>
              <a:cxnLst>
                <a:cxn ang="0">
                  <a:pos x="T0" y="T1"/>
                </a:cxn>
                <a:cxn ang="0">
                  <a:pos x="T2" y="T3"/>
                </a:cxn>
                <a:cxn ang="0">
                  <a:pos x="T4" y="T5"/>
                </a:cxn>
                <a:cxn ang="0">
                  <a:pos x="T6" y="T7"/>
                </a:cxn>
                <a:cxn ang="0">
                  <a:pos x="T8" y="T9"/>
                </a:cxn>
                <a:cxn ang="0">
                  <a:pos x="T10" y="T11"/>
                </a:cxn>
              </a:cxnLst>
              <a:rect l="0" t="0" r="r" b="b"/>
              <a:pathLst>
                <a:path w="544" h="285">
                  <a:moveTo>
                    <a:pt x="460" y="0"/>
                  </a:moveTo>
                  <a:lnTo>
                    <a:pt x="164" y="120"/>
                  </a:lnTo>
                  <a:lnTo>
                    <a:pt x="0" y="183"/>
                  </a:lnTo>
                  <a:lnTo>
                    <a:pt x="87" y="285"/>
                  </a:lnTo>
                  <a:lnTo>
                    <a:pt x="544" y="183"/>
                  </a:lnTo>
                  <a:lnTo>
                    <a:pt x="460"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1" name="Freeform 70"/>
            <p:cNvSpPr>
              <a:spLocks/>
            </p:cNvSpPr>
            <p:nvPr/>
          </p:nvSpPr>
          <p:spPr bwMode="auto">
            <a:xfrm>
              <a:off x="7009170" y="1549734"/>
              <a:ext cx="868590" cy="117900"/>
            </a:xfrm>
            <a:custGeom>
              <a:avLst/>
              <a:gdLst>
                <a:gd name="T0" fmla="*/ 28 w 943"/>
                <a:gd name="T1" fmla="*/ 108 h 128"/>
                <a:gd name="T2" fmla="*/ 368 w 943"/>
                <a:gd name="T3" fmla="*/ 0 h 128"/>
                <a:gd name="T4" fmla="*/ 943 w 943"/>
                <a:gd name="T5" fmla="*/ 0 h 128"/>
                <a:gd name="T6" fmla="*/ 0 w 943"/>
                <a:gd name="T7" fmla="*/ 128 h 128"/>
                <a:gd name="T8" fmla="*/ 28 w 943"/>
                <a:gd name="T9" fmla="*/ 108 h 128"/>
              </a:gdLst>
              <a:ahLst/>
              <a:cxnLst>
                <a:cxn ang="0">
                  <a:pos x="T0" y="T1"/>
                </a:cxn>
                <a:cxn ang="0">
                  <a:pos x="T2" y="T3"/>
                </a:cxn>
                <a:cxn ang="0">
                  <a:pos x="T4" y="T5"/>
                </a:cxn>
                <a:cxn ang="0">
                  <a:pos x="T6" y="T7"/>
                </a:cxn>
                <a:cxn ang="0">
                  <a:pos x="T8" y="T9"/>
                </a:cxn>
              </a:cxnLst>
              <a:rect l="0" t="0" r="r" b="b"/>
              <a:pathLst>
                <a:path w="943" h="128">
                  <a:moveTo>
                    <a:pt x="28" y="108"/>
                  </a:moveTo>
                  <a:lnTo>
                    <a:pt x="368" y="0"/>
                  </a:lnTo>
                  <a:lnTo>
                    <a:pt x="943" y="0"/>
                  </a:lnTo>
                  <a:lnTo>
                    <a:pt x="0" y="128"/>
                  </a:lnTo>
                  <a:lnTo>
                    <a:pt x="28" y="108"/>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2" name="Freeform 71"/>
            <p:cNvSpPr>
              <a:spLocks/>
            </p:cNvSpPr>
            <p:nvPr/>
          </p:nvSpPr>
          <p:spPr bwMode="auto">
            <a:xfrm>
              <a:off x="7480769" y="1379332"/>
              <a:ext cx="192509" cy="170402"/>
            </a:xfrm>
            <a:custGeom>
              <a:avLst/>
              <a:gdLst>
                <a:gd name="T0" fmla="*/ 209 w 209"/>
                <a:gd name="T1" fmla="*/ 0 h 185"/>
                <a:gd name="T2" fmla="*/ 87 w 209"/>
                <a:gd name="T3" fmla="*/ 185 h 185"/>
                <a:gd name="T4" fmla="*/ 0 w 209"/>
                <a:gd name="T5" fmla="*/ 83 h 185"/>
                <a:gd name="T6" fmla="*/ 209 w 209"/>
                <a:gd name="T7" fmla="*/ 0 h 185"/>
              </a:gdLst>
              <a:ahLst/>
              <a:cxnLst>
                <a:cxn ang="0">
                  <a:pos x="T0" y="T1"/>
                </a:cxn>
                <a:cxn ang="0">
                  <a:pos x="T2" y="T3"/>
                </a:cxn>
                <a:cxn ang="0">
                  <a:pos x="T4" y="T5"/>
                </a:cxn>
                <a:cxn ang="0">
                  <a:pos x="T6" y="T7"/>
                </a:cxn>
              </a:cxnLst>
              <a:rect l="0" t="0" r="r" b="b"/>
              <a:pathLst>
                <a:path w="209" h="185">
                  <a:moveTo>
                    <a:pt x="209" y="0"/>
                  </a:moveTo>
                  <a:lnTo>
                    <a:pt x="87" y="185"/>
                  </a:lnTo>
                  <a:lnTo>
                    <a:pt x="0" y="83"/>
                  </a:lnTo>
                  <a:lnTo>
                    <a:pt x="209"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3" name="Freeform 72"/>
            <p:cNvSpPr>
              <a:spLocks/>
            </p:cNvSpPr>
            <p:nvPr/>
          </p:nvSpPr>
          <p:spPr bwMode="auto">
            <a:xfrm>
              <a:off x="7840916" y="1394070"/>
              <a:ext cx="140927" cy="93030"/>
            </a:xfrm>
            <a:custGeom>
              <a:avLst/>
              <a:gdLst>
                <a:gd name="T0" fmla="*/ 122 w 153"/>
                <a:gd name="T1" fmla="*/ 0 h 101"/>
                <a:gd name="T2" fmla="*/ 0 w 153"/>
                <a:gd name="T3" fmla="*/ 101 h 101"/>
                <a:gd name="T4" fmla="*/ 153 w 153"/>
                <a:gd name="T5" fmla="*/ 67 h 101"/>
                <a:gd name="T6" fmla="*/ 122 w 153"/>
                <a:gd name="T7" fmla="*/ 0 h 101"/>
              </a:gdLst>
              <a:ahLst/>
              <a:cxnLst>
                <a:cxn ang="0">
                  <a:pos x="T0" y="T1"/>
                </a:cxn>
                <a:cxn ang="0">
                  <a:pos x="T2" y="T3"/>
                </a:cxn>
                <a:cxn ang="0">
                  <a:pos x="T4" y="T5"/>
                </a:cxn>
                <a:cxn ang="0">
                  <a:pos x="T6" y="T7"/>
                </a:cxn>
              </a:cxnLst>
              <a:rect l="0" t="0" r="r" b="b"/>
              <a:pathLst>
                <a:path w="153" h="101">
                  <a:moveTo>
                    <a:pt x="122" y="0"/>
                  </a:moveTo>
                  <a:lnTo>
                    <a:pt x="0" y="101"/>
                  </a:lnTo>
                  <a:lnTo>
                    <a:pt x="153" y="67"/>
                  </a:lnTo>
                  <a:lnTo>
                    <a:pt x="122"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a:p>
            <a:pPr lvl="4"/>
            <a:endParaRPr lang="zh-CN" altLang="en-US" dirty="0"/>
          </a:p>
        </p:txBody>
      </p:sp>
      <p:sp>
        <p:nvSpPr>
          <p:cNvPr id="7" name="日期占位符 6"/>
          <p:cNvSpPr>
            <a:spLocks noGrp="1"/>
          </p:cNvSpPr>
          <p:nvPr>
            <p:ph type="dt" sz="half" idx="10"/>
          </p:nvPr>
        </p:nvSpPr>
        <p:spPr/>
        <p:txBody>
          <a:bodyPr/>
          <a:lstStyle/>
          <a:p>
            <a:fld id="{C04A97F9-462B-494E-9262-75AAC6F09D78}" type="datetime1">
              <a:rPr lang="zh-CN" altLang="en-US" smtClean="0"/>
              <a:t>2019/4/19</a:t>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FCEA7CFE-CE90-4979-BCE1-F6F25CF961FC}" type="datetime1">
              <a:rPr lang="zh-CN" altLang="en-US" smtClean="0"/>
              <a:t>2019/4/19</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F0EF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Freeform 44"/>
          <p:cNvSpPr>
            <a:spLocks/>
          </p:cNvSpPr>
          <p:nvPr userDrawn="1"/>
        </p:nvSpPr>
        <p:spPr bwMode="auto">
          <a:xfrm>
            <a:off x="6975475" y="4732545"/>
            <a:ext cx="1371600" cy="1581150"/>
          </a:xfrm>
          <a:custGeom>
            <a:avLst/>
            <a:gdLst>
              <a:gd name="T0" fmla="*/ 81 w 718"/>
              <a:gd name="T1" fmla="*/ 311 h 828"/>
              <a:gd name="T2" fmla="*/ 346 w 718"/>
              <a:gd name="T3" fmla="*/ 86 h 828"/>
              <a:gd name="T4" fmla="*/ 454 w 718"/>
              <a:gd name="T5" fmla="*/ 388 h 828"/>
              <a:gd name="T6" fmla="*/ 469 w 718"/>
              <a:gd name="T7" fmla="*/ 391 h 828"/>
              <a:gd name="T8" fmla="*/ 630 w 718"/>
              <a:gd name="T9" fmla="*/ 464 h 828"/>
              <a:gd name="T10" fmla="*/ 502 w 718"/>
              <a:gd name="T11" fmla="*/ 566 h 828"/>
              <a:gd name="T12" fmla="*/ 684 w 718"/>
              <a:gd name="T13" fmla="*/ 660 h 828"/>
              <a:gd name="T14" fmla="*/ 494 w 718"/>
              <a:gd name="T15" fmla="*/ 828 h 828"/>
              <a:gd name="T16" fmla="*/ 0 w 718"/>
              <a:gd name="T17" fmla="*/ 612 h 828"/>
              <a:gd name="T18" fmla="*/ 81 w 718"/>
              <a:gd name="T19" fmla="*/ 311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8" h="828">
                <a:moveTo>
                  <a:pt x="81" y="311"/>
                </a:moveTo>
                <a:cubicBezTo>
                  <a:pt x="81" y="311"/>
                  <a:pt x="77" y="0"/>
                  <a:pt x="346" y="86"/>
                </a:cubicBezTo>
                <a:cubicBezTo>
                  <a:pt x="614" y="172"/>
                  <a:pt x="510" y="363"/>
                  <a:pt x="454" y="388"/>
                </a:cubicBezTo>
                <a:cubicBezTo>
                  <a:pt x="435" y="396"/>
                  <a:pt x="446" y="393"/>
                  <a:pt x="469" y="391"/>
                </a:cubicBezTo>
                <a:cubicBezTo>
                  <a:pt x="516" y="386"/>
                  <a:pt x="614" y="381"/>
                  <a:pt x="630" y="464"/>
                </a:cubicBezTo>
                <a:cubicBezTo>
                  <a:pt x="654" y="588"/>
                  <a:pt x="502" y="566"/>
                  <a:pt x="502" y="566"/>
                </a:cubicBezTo>
                <a:cubicBezTo>
                  <a:pt x="502" y="566"/>
                  <a:pt x="650" y="516"/>
                  <a:pt x="684" y="660"/>
                </a:cubicBezTo>
                <a:cubicBezTo>
                  <a:pt x="718" y="804"/>
                  <a:pt x="494" y="828"/>
                  <a:pt x="494" y="828"/>
                </a:cubicBezTo>
                <a:cubicBezTo>
                  <a:pt x="0" y="612"/>
                  <a:pt x="0" y="612"/>
                  <a:pt x="0" y="612"/>
                </a:cubicBezTo>
                <a:cubicBezTo>
                  <a:pt x="81" y="311"/>
                  <a:pt x="81" y="311"/>
                  <a:pt x="81" y="311"/>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 name="Freeform 45"/>
          <p:cNvSpPr>
            <a:spLocks/>
          </p:cNvSpPr>
          <p:nvPr userDrawn="1"/>
        </p:nvSpPr>
        <p:spPr bwMode="auto">
          <a:xfrm>
            <a:off x="257175" y="4726195"/>
            <a:ext cx="2921000" cy="1674812"/>
          </a:xfrm>
          <a:custGeom>
            <a:avLst/>
            <a:gdLst>
              <a:gd name="T0" fmla="*/ 199 w 1529"/>
              <a:gd name="T1" fmla="*/ 876 h 876"/>
              <a:gd name="T2" fmla="*/ 340 w 1529"/>
              <a:gd name="T3" fmla="*/ 395 h 876"/>
              <a:gd name="T4" fmla="*/ 691 w 1529"/>
              <a:gd name="T5" fmla="*/ 231 h 876"/>
              <a:gd name="T6" fmla="*/ 823 w 1529"/>
              <a:gd name="T7" fmla="*/ 12 h 876"/>
              <a:gd name="T8" fmla="*/ 1028 w 1529"/>
              <a:gd name="T9" fmla="*/ 196 h 876"/>
              <a:gd name="T10" fmla="*/ 1332 w 1529"/>
              <a:gd name="T11" fmla="*/ 147 h 876"/>
              <a:gd name="T12" fmla="*/ 1529 w 1529"/>
              <a:gd name="T13" fmla="*/ 349 h 876"/>
              <a:gd name="T14" fmla="*/ 1463 w 1529"/>
              <a:gd name="T15" fmla="*/ 520 h 876"/>
              <a:gd name="T16" fmla="*/ 199 w 1529"/>
              <a:gd name="T17" fmla="*/ 87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9" h="876">
                <a:moveTo>
                  <a:pt x="199" y="876"/>
                </a:moveTo>
                <a:cubicBezTo>
                  <a:pt x="199" y="876"/>
                  <a:pt x="0" y="419"/>
                  <a:pt x="340" y="395"/>
                </a:cubicBezTo>
                <a:cubicBezTo>
                  <a:pt x="340" y="395"/>
                  <a:pt x="343" y="91"/>
                  <a:pt x="691" y="231"/>
                </a:cubicBezTo>
                <a:cubicBezTo>
                  <a:pt x="691" y="231"/>
                  <a:pt x="632" y="25"/>
                  <a:pt x="823" y="12"/>
                </a:cubicBezTo>
                <a:cubicBezTo>
                  <a:pt x="1015" y="0"/>
                  <a:pt x="1076" y="115"/>
                  <a:pt x="1028" y="196"/>
                </a:cubicBezTo>
                <a:cubicBezTo>
                  <a:pt x="1028" y="196"/>
                  <a:pt x="1185" y="44"/>
                  <a:pt x="1332" y="147"/>
                </a:cubicBezTo>
                <a:cubicBezTo>
                  <a:pt x="1479" y="250"/>
                  <a:pt x="1529" y="331"/>
                  <a:pt x="1529" y="349"/>
                </a:cubicBezTo>
                <a:cubicBezTo>
                  <a:pt x="1529" y="367"/>
                  <a:pt x="1471" y="513"/>
                  <a:pt x="1463" y="520"/>
                </a:cubicBezTo>
                <a:cubicBezTo>
                  <a:pt x="1455" y="527"/>
                  <a:pt x="199" y="876"/>
                  <a:pt x="199" y="876"/>
                </a:cubicBezTo>
              </a:path>
            </a:pathLst>
          </a:custGeom>
          <a:solidFill>
            <a:srgbClr val="79B6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2" name="任意多边形 11"/>
          <p:cNvSpPr/>
          <p:nvPr userDrawn="1"/>
        </p:nvSpPr>
        <p:spPr>
          <a:xfrm>
            <a:off x="-1587" y="4826207"/>
            <a:ext cx="11000527" cy="2031793"/>
          </a:xfrm>
          <a:custGeom>
            <a:avLst/>
            <a:gdLst>
              <a:gd name="connsiteX0" fmla="*/ 4865688 w 11000527"/>
              <a:gd name="connsiteY0" fmla="*/ 0 h 2031793"/>
              <a:gd name="connsiteX1" fmla="*/ 7653338 w 11000527"/>
              <a:gd name="connsiteY1" fmla="*/ 929081 h 2031793"/>
              <a:gd name="connsiteX2" fmla="*/ 11000527 w 11000527"/>
              <a:gd name="connsiteY2" fmla="*/ 2031793 h 2031793"/>
              <a:gd name="connsiteX3" fmla="*/ 0 w 11000527"/>
              <a:gd name="connsiteY3" fmla="*/ 2031793 h 2031793"/>
              <a:gd name="connsiteX4" fmla="*/ 0 w 11000527"/>
              <a:gd name="connsiteY4" fmla="*/ 1172802 h 2031793"/>
              <a:gd name="connsiteX5" fmla="*/ 923925 w 11000527"/>
              <a:gd name="connsiteY5" fmla="*/ 976517 h 2031793"/>
              <a:gd name="connsiteX6" fmla="*/ 4865688 w 11000527"/>
              <a:gd name="connsiteY6" fmla="*/ 0 h 203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0527" h="2031793">
                <a:moveTo>
                  <a:pt x="4865688" y="0"/>
                </a:moveTo>
                <a:lnTo>
                  <a:pt x="7653338" y="929081"/>
                </a:lnTo>
                <a:lnTo>
                  <a:pt x="11000527" y="2031793"/>
                </a:lnTo>
                <a:lnTo>
                  <a:pt x="0" y="2031793"/>
                </a:lnTo>
                <a:lnTo>
                  <a:pt x="0" y="1172802"/>
                </a:lnTo>
                <a:lnTo>
                  <a:pt x="923925" y="976517"/>
                </a:lnTo>
                <a:lnTo>
                  <a:pt x="4865688" y="0"/>
                </a:lnTo>
                <a:close/>
              </a:path>
            </a:pathLst>
          </a:custGeom>
          <a:solidFill>
            <a:srgbClr val="79BAB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grpSp>
        <p:nvGrpSpPr>
          <p:cNvPr id="17" name="组合 16"/>
          <p:cNvGrpSpPr/>
          <p:nvPr userDrawn="1"/>
        </p:nvGrpSpPr>
        <p:grpSpPr>
          <a:xfrm>
            <a:off x="825500" y="3918158"/>
            <a:ext cx="6916738" cy="2244033"/>
            <a:chOff x="825500" y="3500438"/>
            <a:chExt cx="6916738" cy="2244033"/>
          </a:xfrm>
        </p:grpSpPr>
        <p:sp>
          <p:nvSpPr>
            <p:cNvPr id="18" name="Freeform 48"/>
            <p:cNvSpPr>
              <a:spLocks/>
            </p:cNvSpPr>
            <p:nvPr/>
          </p:nvSpPr>
          <p:spPr bwMode="auto">
            <a:xfrm>
              <a:off x="3073400" y="4391025"/>
              <a:ext cx="4003675" cy="731837"/>
            </a:xfrm>
            <a:custGeom>
              <a:avLst/>
              <a:gdLst>
                <a:gd name="T0" fmla="*/ 930 w 2097"/>
                <a:gd name="T1" fmla="*/ 0 h 383"/>
                <a:gd name="T2" fmla="*/ 0 w 2097"/>
                <a:gd name="T3" fmla="*/ 224 h 383"/>
                <a:gd name="T4" fmla="*/ 8 w 2097"/>
                <a:gd name="T5" fmla="*/ 233 h 383"/>
                <a:gd name="T6" fmla="*/ 938 w 2097"/>
                <a:gd name="T7" fmla="*/ 9 h 383"/>
                <a:gd name="T8" fmla="*/ 2095 w 2097"/>
                <a:gd name="T9" fmla="*/ 383 h 383"/>
                <a:gd name="T10" fmla="*/ 2097 w 2097"/>
                <a:gd name="T11" fmla="*/ 377 h 383"/>
                <a:gd name="T12" fmla="*/ 930 w 2097"/>
                <a:gd name="T13" fmla="*/ 0 h 383"/>
              </a:gdLst>
              <a:ahLst/>
              <a:cxnLst>
                <a:cxn ang="0">
                  <a:pos x="T0" y="T1"/>
                </a:cxn>
                <a:cxn ang="0">
                  <a:pos x="T2" y="T3"/>
                </a:cxn>
                <a:cxn ang="0">
                  <a:pos x="T4" y="T5"/>
                </a:cxn>
                <a:cxn ang="0">
                  <a:pos x="T6" y="T7"/>
                </a:cxn>
                <a:cxn ang="0">
                  <a:pos x="T8" y="T9"/>
                </a:cxn>
                <a:cxn ang="0">
                  <a:pos x="T10" y="T11"/>
                </a:cxn>
                <a:cxn ang="0">
                  <a:pos x="T12" y="T13"/>
                </a:cxn>
              </a:cxnLst>
              <a:rect l="0" t="0" r="r" b="b"/>
              <a:pathLst>
                <a:path w="2097" h="383">
                  <a:moveTo>
                    <a:pt x="930" y="0"/>
                  </a:moveTo>
                  <a:cubicBezTo>
                    <a:pt x="0" y="224"/>
                    <a:pt x="0" y="224"/>
                    <a:pt x="0" y="224"/>
                  </a:cubicBezTo>
                  <a:cubicBezTo>
                    <a:pt x="2" y="227"/>
                    <a:pt x="5" y="230"/>
                    <a:pt x="8" y="233"/>
                  </a:cubicBezTo>
                  <a:cubicBezTo>
                    <a:pt x="938" y="9"/>
                    <a:pt x="938" y="9"/>
                    <a:pt x="938" y="9"/>
                  </a:cubicBezTo>
                  <a:cubicBezTo>
                    <a:pt x="2095" y="383"/>
                    <a:pt x="2095" y="383"/>
                    <a:pt x="2095" y="383"/>
                  </a:cubicBezTo>
                  <a:cubicBezTo>
                    <a:pt x="2097" y="377"/>
                    <a:pt x="2097" y="377"/>
                    <a:pt x="2097" y="377"/>
                  </a:cubicBezTo>
                  <a:cubicBezTo>
                    <a:pt x="930" y="0"/>
                    <a:pt x="930" y="0"/>
                    <a:pt x="930" y="0"/>
                  </a:cubicBezTo>
                </a:path>
              </a:pathLst>
            </a:custGeom>
            <a:solidFill>
              <a:srgbClr val="BED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19" name="Freeform 49"/>
            <p:cNvSpPr>
              <a:spLocks/>
            </p:cNvSpPr>
            <p:nvPr/>
          </p:nvSpPr>
          <p:spPr bwMode="auto">
            <a:xfrm>
              <a:off x="7073900" y="5111750"/>
              <a:ext cx="668338" cy="227012"/>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close/>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0" name="Freeform 50"/>
            <p:cNvSpPr>
              <a:spLocks/>
            </p:cNvSpPr>
            <p:nvPr/>
          </p:nvSpPr>
          <p:spPr bwMode="auto">
            <a:xfrm>
              <a:off x="7073900" y="5111750"/>
              <a:ext cx="668338" cy="227012"/>
            </a:xfrm>
            <a:custGeom>
              <a:avLst/>
              <a:gdLst>
                <a:gd name="T0" fmla="*/ 2 w 421"/>
                <a:gd name="T1" fmla="*/ 0 h 143"/>
                <a:gd name="T2" fmla="*/ 0 w 421"/>
                <a:gd name="T3" fmla="*/ 7 h 143"/>
                <a:gd name="T4" fmla="*/ 364 w 421"/>
                <a:gd name="T5" fmla="*/ 125 h 143"/>
                <a:gd name="T6" fmla="*/ 421 w 421"/>
                <a:gd name="T7" fmla="*/ 143 h 143"/>
                <a:gd name="T8" fmla="*/ 355 w 421"/>
                <a:gd name="T9" fmla="*/ 114 h 143"/>
                <a:gd name="T10" fmla="*/ 2 w 421"/>
                <a:gd name="T11" fmla="*/ 0 h 143"/>
              </a:gdLst>
              <a:ahLst/>
              <a:cxnLst>
                <a:cxn ang="0">
                  <a:pos x="T0" y="T1"/>
                </a:cxn>
                <a:cxn ang="0">
                  <a:pos x="T2" y="T3"/>
                </a:cxn>
                <a:cxn ang="0">
                  <a:pos x="T4" y="T5"/>
                </a:cxn>
                <a:cxn ang="0">
                  <a:pos x="T6" y="T7"/>
                </a:cxn>
                <a:cxn ang="0">
                  <a:pos x="T8" y="T9"/>
                </a:cxn>
                <a:cxn ang="0">
                  <a:pos x="T10" y="T11"/>
                </a:cxn>
              </a:cxnLst>
              <a:rect l="0" t="0" r="r" b="b"/>
              <a:pathLst>
                <a:path w="421" h="143">
                  <a:moveTo>
                    <a:pt x="2" y="0"/>
                  </a:moveTo>
                  <a:lnTo>
                    <a:pt x="0" y="7"/>
                  </a:lnTo>
                  <a:lnTo>
                    <a:pt x="364" y="125"/>
                  </a:lnTo>
                  <a:lnTo>
                    <a:pt x="421" y="143"/>
                  </a:lnTo>
                  <a:lnTo>
                    <a:pt x="355" y="11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1" name="Freeform 51"/>
            <p:cNvSpPr>
              <a:spLocks/>
            </p:cNvSpPr>
            <p:nvPr/>
          </p:nvSpPr>
          <p:spPr bwMode="auto">
            <a:xfrm>
              <a:off x="825500" y="4818063"/>
              <a:ext cx="2262188" cy="557212"/>
            </a:xfrm>
            <a:custGeom>
              <a:avLst/>
              <a:gdLst>
                <a:gd name="T0" fmla="*/ 1177 w 1185"/>
                <a:gd name="T1" fmla="*/ 0 h 291"/>
                <a:gd name="T2" fmla="*/ 43 w 1185"/>
                <a:gd name="T3" fmla="*/ 272 h 291"/>
                <a:gd name="T4" fmla="*/ 0 w 1185"/>
                <a:gd name="T5" fmla="*/ 281 h 291"/>
                <a:gd name="T6" fmla="*/ 4 w 1185"/>
                <a:gd name="T7" fmla="*/ 291 h 291"/>
                <a:gd name="T8" fmla="*/ 51 w 1185"/>
                <a:gd name="T9" fmla="*/ 281 h 291"/>
                <a:gd name="T10" fmla="*/ 1185 w 1185"/>
                <a:gd name="T11" fmla="*/ 9 h 291"/>
                <a:gd name="T12" fmla="*/ 1177 w 1185"/>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185" h="291">
                  <a:moveTo>
                    <a:pt x="1177" y="0"/>
                  </a:moveTo>
                  <a:cubicBezTo>
                    <a:pt x="43" y="272"/>
                    <a:pt x="43" y="272"/>
                    <a:pt x="43" y="272"/>
                  </a:cubicBezTo>
                  <a:cubicBezTo>
                    <a:pt x="0" y="281"/>
                    <a:pt x="0" y="281"/>
                    <a:pt x="0" y="281"/>
                  </a:cubicBezTo>
                  <a:cubicBezTo>
                    <a:pt x="1" y="284"/>
                    <a:pt x="3" y="288"/>
                    <a:pt x="4" y="291"/>
                  </a:cubicBezTo>
                  <a:cubicBezTo>
                    <a:pt x="51" y="281"/>
                    <a:pt x="51" y="281"/>
                    <a:pt x="51" y="281"/>
                  </a:cubicBezTo>
                  <a:cubicBezTo>
                    <a:pt x="1185" y="9"/>
                    <a:pt x="1185" y="9"/>
                    <a:pt x="1185" y="9"/>
                  </a:cubicBezTo>
                  <a:cubicBezTo>
                    <a:pt x="1182" y="6"/>
                    <a:pt x="1179" y="3"/>
                    <a:pt x="1177" y="0"/>
                  </a:cubicBezTo>
                </a:path>
              </a:pathLst>
            </a:custGeom>
            <a:solidFill>
              <a:srgbClr val="6DA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2" name="Freeform 52"/>
            <p:cNvSpPr>
              <a:spLocks/>
            </p:cNvSpPr>
            <p:nvPr/>
          </p:nvSpPr>
          <p:spPr bwMode="auto">
            <a:xfrm>
              <a:off x="831850" y="4408488"/>
              <a:ext cx="6811962" cy="1335983"/>
            </a:xfrm>
            <a:custGeom>
              <a:avLst/>
              <a:gdLst>
                <a:gd name="T0" fmla="*/ 2111 w 3645"/>
                <a:gd name="T1" fmla="*/ 0 h 715"/>
                <a:gd name="T2" fmla="*/ 1181 w 3645"/>
                <a:gd name="T3" fmla="*/ 224 h 715"/>
                <a:gd name="T4" fmla="*/ 47 w 3645"/>
                <a:gd name="T5" fmla="*/ 496 h 715"/>
                <a:gd name="T6" fmla="*/ 0 w 3645"/>
                <a:gd name="T7" fmla="*/ 506 h 715"/>
                <a:gd name="T8" fmla="*/ 39 w 3645"/>
                <a:gd name="T9" fmla="*/ 587 h 715"/>
                <a:gd name="T10" fmla="*/ 1503 w 3645"/>
                <a:gd name="T11" fmla="*/ 460 h 715"/>
                <a:gd name="T12" fmla="*/ 1975 w 3645"/>
                <a:gd name="T13" fmla="*/ 460 h 715"/>
                <a:gd name="T14" fmla="*/ 3298 w 3645"/>
                <a:gd name="T15" fmla="*/ 715 h 715"/>
                <a:gd name="T16" fmla="*/ 3645 w 3645"/>
                <a:gd name="T17" fmla="*/ 499 h 715"/>
                <a:gd name="T18" fmla="*/ 3618 w 3645"/>
                <a:gd name="T19" fmla="*/ 487 h 715"/>
                <a:gd name="T20" fmla="*/ 3571 w 3645"/>
                <a:gd name="T21" fmla="*/ 472 h 715"/>
                <a:gd name="T22" fmla="*/ 3268 w 3645"/>
                <a:gd name="T23" fmla="*/ 374 h 715"/>
                <a:gd name="T24" fmla="*/ 2111 w 3645"/>
                <a:gd name="T25"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5" h="715">
                  <a:moveTo>
                    <a:pt x="2111" y="0"/>
                  </a:moveTo>
                  <a:cubicBezTo>
                    <a:pt x="1181" y="224"/>
                    <a:pt x="1181" y="224"/>
                    <a:pt x="1181" y="224"/>
                  </a:cubicBezTo>
                  <a:cubicBezTo>
                    <a:pt x="47" y="496"/>
                    <a:pt x="47" y="496"/>
                    <a:pt x="47" y="496"/>
                  </a:cubicBezTo>
                  <a:cubicBezTo>
                    <a:pt x="0" y="506"/>
                    <a:pt x="0" y="506"/>
                    <a:pt x="0" y="506"/>
                  </a:cubicBezTo>
                  <a:cubicBezTo>
                    <a:pt x="22" y="553"/>
                    <a:pt x="39" y="587"/>
                    <a:pt x="39" y="587"/>
                  </a:cubicBezTo>
                  <a:cubicBezTo>
                    <a:pt x="1503" y="460"/>
                    <a:pt x="1503" y="460"/>
                    <a:pt x="1503" y="460"/>
                  </a:cubicBezTo>
                  <a:cubicBezTo>
                    <a:pt x="1975" y="460"/>
                    <a:pt x="1975" y="460"/>
                    <a:pt x="1975" y="460"/>
                  </a:cubicBezTo>
                  <a:cubicBezTo>
                    <a:pt x="3298" y="715"/>
                    <a:pt x="3298" y="715"/>
                    <a:pt x="3298" y="715"/>
                  </a:cubicBezTo>
                  <a:cubicBezTo>
                    <a:pt x="3645" y="499"/>
                    <a:pt x="3645" y="499"/>
                    <a:pt x="3645" y="499"/>
                  </a:cubicBezTo>
                  <a:cubicBezTo>
                    <a:pt x="3618" y="487"/>
                    <a:pt x="3618" y="487"/>
                    <a:pt x="3618" y="487"/>
                  </a:cubicBezTo>
                  <a:cubicBezTo>
                    <a:pt x="3571" y="472"/>
                    <a:pt x="3571" y="472"/>
                    <a:pt x="3571" y="472"/>
                  </a:cubicBezTo>
                  <a:cubicBezTo>
                    <a:pt x="3268" y="374"/>
                    <a:pt x="3268" y="374"/>
                    <a:pt x="3268" y="374"/>
                  </a:cubicBezTo>
                  <a:cubicBezTo>
                    <a:pt x="2111" y="0"/>
                    <a:pt x="2111" y="0"/>
                    <a:pt x="2111" y="0"/>
                  </a:cubicBezTo>
                </a:path>
              </a:pathLst>
            </a:custGeom>
            <a:solidFill>
              <a:srgbClr val="6EAB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3" name="Freeform 53"/>
            <p:cNvSpPr>
              <a:spLocks/>
            </p:cNvSpPr>
            <p:nvPr/>
          </p:nvSpPr>
          <p:spPr bwMode="auto">
            <a:xfrm>
              <a:off x="906462" y="3500438"/>
              <a:ext cx="6731000" cy="1955800"/>
            </a:xfrm>
            <a:custGeom>
              <a:avLst/>
              <a:gdLst>
                <a:gd name="T0" fmla="*/ 2315 w 4240"/>
                <a:gd name="T1" fmla="*/ 895 h 1232"/>
                <a:gd name="T2" fmla="*/ 3258 w 4240"/>
                <a:gd name="T3" fmla="*/ 1112 h 1232"/>
                <a:gd name="T4" fmla="*/ 3908 w 4240"/>
                <a:gd name="T5" fmla="*/ 1232 h 1232"/>
                <a:gd name="T6" fmla="*/ 4240 w 4240"/>
                <a:gd name="T7" fmla="*/ 1131 h 1232"/>
                <a:gd name="T8" fmla="*/ 4240 w 4240"/>
                <a:gd name="T9" fmla="*/ 895 h 1232"/>
                <a:gd name="T10" fmla="*/ 4172 w 4240"/>
                <a:gd name="T11" fmla="*/ 761 h 1232"/>
                <a:gd name="T12" fmla="*/ 3195 w 4240"/>
                <a:gd name="T13" fmla="*/ 0 h 1232"/>
                <a:gd name="T14" fmla="*/ 2700 w 4240"/>
                <a:gd name="T15" fmla="*/ 0 h 1232"/>
                <a:gd name="T16" fmla="*/ 0 w 4240"/>
                <a:gd name="T17" fmla="*/ 1160 h 1232"/>
                <a:gd name="T18" fmla="*/ 1415 w 4240"/>
                <a:gd name="T19" fmla="*/ 958 h 1232"/>
                <a:gd name="T20" fmla="*/ 1709 w 4240"/>
                <a:gd name="T21" fmla="*/ 910 h 1232"/>
                <a:gd name="T22" fmla="*/ 2315 w 4240"/>
                <a:gd name="T23" fmla="*/ 895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0" h="1232">
                  <a:moveTo>
                    <a:pt x="2315" y="895"/>
                  </a:moveTo>
                  <a:lnTo>
                    <a:pt x="3258" y="1112"/>
                  </a:lnTo>
                  <a:lnTo>
                    <a:pt x="3908" y="1232"/>
                  </a:lnTo>
                  <a:lnTo>
                    <a:pt x="4240" y="1131"/>
                  </a:lnTo>
                  <a:lnTo>
                    <a:pt x="4240" y="895"/>
                  </a:lnTo>
                  <a:lnTo>
                    <a:pt x="4172" y="761"/>
                  </a:lnTo>
                  <a:lnTo>
                    <a:pt x="3195" y="0"/>
                  </a:lnTo>
                  <a:lnTo>
                    <a:pt x="2700" y="0"/>
                  </a:lnTo>
                  <a:lnTo>
                    <a:pt x="0" y="1160"/>
                  </a:lnTo>
                  <a:lnTo>
                    <a:pt x="1415" y="958"/>
                  </a:lnTo>
                  <a:lnTo>
                    <a:pt x="1709" y="910"/>
                  </a:lnTo>
                  <a:lnTo>
                    <a:pt x="2315" y="895"/>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4" name="Freeform 54"/>
            <p:cNvSpPr>
              <a:spLocks/>
            </p:cNvSpPr>
            <p:nvPr/>
          </p:nvSpPr>
          <p:spPr bwMode="auto">
            <a:xfrm>
              <a:off x="3905250" y="3711575"/>
              <a:ext cx="2073275" cy="1049337"/>
            </a:xfrm>
            <a:custGeom>
              <a:avLst/>
              <a:gdLst>
                <a:gd name="T0" fmla="*/ 1306 w 1306"/>
                <a:gd name="T1" fmla="*/ 661 h 661"/>
                <a:gd name="T2" fmla="*/ 0 w 1306"/>
                <a:gd name="T3" fmla="*/ 216 h 661"/>
                <a:gd name="T4" fmla="*/ 502 w 1306"/>
                <a:gd name="T5" fmla="*/ 0 h 661"/>
                <a:gd name="T6" fmla="*/ 1306 w 1306"/>
                <a:gd name="T7" fmla="*/ 661 h 661"/>
              </a:gdLst>
              <a:ahLst/>
              <a:cxnLst>
                <a:cxn ang="0">
                  <a:pos x="T0" y="T1"/>
                </a:cxn>
                <a:cxn ang="0">
                  <a:pos x="T2" y="T3"/>
                </a:cxn>
                <a:cxn ang="0">
                  <a:pos x="T4" y="T5"/>
                </a:cxn>
                <a:cxn ang="0">
                  <a:pos x="T6" y="T7"/>
                </a:cxn>
              </a:cxnLst>
              <a:rect l="0" t="0" r="r" b="b"/>
              <a:pathLst>
                <a:path w="1306" h="661">
                  <a:moveTo>
                    <a:pt x="1306" y="661"/>
                  </a:moveTo>
                  <a:lnTo>
                    <a:pt x="0" y="216"/>
                  </a:lnTo>
                  <a:lnTo>
                    <a:pt x="502" y="0"/>
                  </a:lnTo>
                  <a:lnTo>
                    <a:pt x="1306" y="661"/>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5" name="Freeform 55"/>
            <p:cNvSpPr>
              <a:spLocks/>
            </p:cNvSpPr>
            <p:nvPr/>
          </p:nvSpPr>
          <p:spPr bwMode="auto">
            <a:xfrm>
              <a:off x="5192712" y="3500438"/>
              <a:ext cx="1909763" cy="1425575"/>
            </a:xfrm>
            <a:custGeom>
              <a:avLst/>
              <a:gdLst>
                <a:gd name="T0" fmla="*/ 0 w 1203"/>
                <a:gd name="T1" fmla="*/ 0 h 898"/>
                <a:gd name="T2" fmla="*/ 495 w 1203"/>
                <a:gd name="T3" fmla="*/ 794 h 898"/>
                <a:gd name="T4" fmla="*/ 1203 w 1203"/>
                <a:gd name="T5" fmla="*/ 898 h 898"/>
                <a:gd name="T6" fmla="*/ 1063 w 1203"/>
                <a:gd name="T7" fmla="*/ 443 h 898"/>
                <a:gd name="T8" fmla="*/ 495 w 1203"/>
                <a:gd name="T9" fmla="*/ 0 h 898"/>
                <a:gd name="T10" fmla="*/ 0 w 1203"/>
                <a:gd name="T11" fmla="*/ 0 h 898"/>
              </a:gdLst>
              <a:ahLst/>
              <a:cxnLst>
                <a:cxn ang="0">
                  <a:pos x="T0" y="T1"/>
                </a:cxn>
                <a:cxn ang="0">
                  <a:pos x="T2" y="T3"/>
                </a:cxn>
                <a:cxn ang="0">
                  <a:pos x="T4" y="T5"/>
                </a:cxn>
                <a:cxn ang="0">
                  <a:pos x="T6" y="T7"/>
                </a:cxn>
                <a:cxn ang="0">
                  <a:pos x="T8" y="T9"/>
                </a:cxn>
                <a:cxn ang="0">
                  <a:pos x="T10" y="T11"/>
                </a:cxn>
              </a:cxnLst>
              <a:rect l="0" t="0" r="r" b="b"/>
              <a:pathLst>
                <a:path w="1203" h="898">
                  <a:moveTo>
                    <a:pt x="0" y="0"/>
                  </a:moveTo>
                  <a:lnTo>
                    <a:pt x="495" y="794"/>
                  </a:lnTo>
                  <a:lnTo>
                    <a:pt x="1203" y="898"/>
                  </a:lnTo>
                  <a:lnTo>
                    <a:pt x="1063" y="443"/>
                  </a:lnTo>
                  <a:lnTo>
                    <a:pt x="4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6" name="Freeform 56"/>
            <p:cNvSpPr>
              <a:spLocks/>
            </p:cNvSpPr>
            <p:nvPr/>
          </p:nvSpPr>
          <p:spPr bwMode="auto">
            <a:xfrm>
              <a:off x="4964112" y="3595688"/>
              <a:ext cx="1916113" cy="646112"/>
            </a:xfrm>
            <a:custGeom>
              <a:avLst/>
              <a:gdLst>
                <a:gd name="T0" fmla="*/ 716 w 1207"/>
                <a:gd name="T1" fmla="*/ 0 h 407"/>
                <a:gd name="T2" fmla="*/ 226 w 1207"/>
                <a:gd name="T3" fmla="*/ 70 h 407"/>
                <a:gd name="T4" fmla="*/ 0 w 1207"/>
                <a:gd name="T5" fmla="*/ 277 h 407"/>
                <a:gd name="T6" fmla="*/ 452 w 1207"/>
                <a:gd name="T7" fmla="*/ 407 h 407"/>
                <a:gd name="T8" fmla="*/ 1207 w 1207"/>
                <a:gd name="T9" fmla="*/ 383 h 407"/>
                <a:gd name="T10" fmla="*/ 716 w 1207"/>
                <a:gd name="T11" fmla="*/ 0 h 407"/>
              </a:gdLst>
              <a:ahLst/>
              <a:cxnLst>
                <a:cxn ang="0">
                  <a:pos x="T0" y="T1"/>
                </a:cxn>
                <a:cxn ang="0">
                  <a:pos x="T2" y="T3"/>
                </a:cxn>
                <a:cxn ang="0">
                  <a:pos x="T4" y="T5"/>
                </a:cxn>
                <a:cxn ang="0">
                  <a:pos x="T6" y="T7"/>
                </a:cxn>
                <a:cxn ang="0">
                  <a:pos x="T8" y="T9"/>
                </a:cxn>
                <a:cxn ang="0">
                  <a:pos x="T10" y="T11"/>
                </a:cxn>
              </a:cxnLst>
              <a:rect l="0" t="0" r="r" b="b"/>
              <a:pathLst>
                <a:path w="1207" h="407">
                  <a:moveTo>
                    <a:pt x="716" y="0"/>
                  </a:moveTo>
                  <a:lnTo>
                    <a:pt x="226" y="70"/>
                  </a:lnTo>
                  <a:lnTo>
                    <a:pt x="0" y="277"/>
                  </a:lnTo>
                  <a:lnTo>
                    <a:pt x="452" y="407"/>
                  </a:lnTo>
                  <a:lnTo>
                    <a:pt x="1207" y="383"/>
                  </a:lnTo>
                  <a:lnTo>
                    <a:pt x="716"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7" name="Freeform 57"/>
            <p:cNvSpPr>
              <a:spLocks/>
            </p:cNvSpPr>
            <p:nvPr/>
          </p:nvSpPr>
          <p:spPr bwMode="auto">
            <a:xfrm>
              <a:off x="6124575" y="4394200"/>
              <a:ext cx="473075" cy="236537"/>
            </a:xfrm>
            <a:custGeom>
              <a:avLst/>
              <a:gdLst>
                <a:gd name="T0" fmla="*/ 0 w 298"/>
                <a:gd name="T1" fmla="*/ 0 h 149"/>
                <a:gd name="T2" fmla="*/ 101 w 298"/>
                <a:gd name="T3" fmla="*/ 149 h 149"/>
                <a:gd name="T4" fmla="*/ 298 w 298"/>
                <a:gd name="T5" fmla="*/ 149 h 149"/>
                <a:gd name="T6" fmla="*/ 115 w 298"/>
                <a:gd name="T7" fmla="*/ 53 h 149"/>
                <a:gd name="T8" fmla="*/ 0 w 298"/>
                <a:gd name="T9" fmla="*/ 0 h 149"/>
              </a:gdLst>
              <a:ahLst/>
              <a:cxnLst>
                <a:cxn ang="0">
                  <a:pos x="T0" y="T1"/>
                </a:cxn>
                <a:cxn ang="0">
                  <a:pos x="T2" y="T3"/>
                </a:cxn>
                <a:cxn ang="0">
                  <a:pos x="T4" y="T5"/>
                </a:cxn>
                <a:cxn ang="0">
                  <a:pos x="T6" y="T7"/>
                </a:cxn>
                <a:cxn ang="0">
                  <a:pos x="T8" y="T9"/>
                </a:cxn>
              </a:cxnLst>
              <a:rect l="0" t="0" r="r" b="b"/>
              <a:pathLst>
                <a:path w="298" h="149">
                  <a:moveTo>
                    <a:pt x="0" y="0"/>
                  </a:moveTo>
                  <a:lnTo>
                    <a:pt x="101" y="149"/>
                  </a:lnTo>
                  <a:lnTo>
                    <a:pt x="298" y="149"/>
                  </a:lnTo>
                  <a:lnTo>
                    <a:pt x="115" y="5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8" name="Freeform 58"/>
            <p:cNvSpPr>
              <a:spLocks/>
            </p:cNvSpPr>
            <p:nvPr/>
          </p:nvSpPr>
          <p:spPr bwMode="auto">
            <a:xfrm>
              <a:off x="4702175" y="3500438"/>
              <a:ext cx="1276350" cy="1260475"/>
            </a:xfrm>
            <a:custGeom>
              <a:avLst/>
              <a:gdLst>
                <a:gd name="T0" fmla="*/ 309 w 804"/>
                <a:gd name="T1" fmla="*/ 0 h 794"/>
                <a:gd name="T2" fmla="*/ 0 w 804"/>
                <a:gd name="T3" fmla="*/ 133 h 794"/>
                <a:gd name="T4" fmla="*/ 804 w 804"/>
                <a:gd name="T5" fmla="*/ 794 h 794"/>
                <a:gd name="T6" fmla="*/ 309 w 804"/>
                <a:gd name="T7" fmla="*/ 0 h 794"/>
              </a:gdLst>
              <a:ahLst/>
              <a:cxnLst>
                <a:cxn ang="0">
                  <a:pos x="T0" y="T1"/>
                </a:cxn>
                <a:cxn ang="0">
                  <a:pos x="T2" y="T3"/>
                </a:cxn>
                <a:cxn ang="0">
                  <a:pos x="T4" y="T5"/>
                </a:cxn>
                <a:cxn ang="0">
                  <a:pos x="T6" y="T7"/>
                </a:cxn>
              </a:cxnLst>
              <a:rect l="0" t="0" r="r" b="b"/>
              <a:pathLst>
                <a:path w="804" h="794">
                  <a:moveTo>
                    <a:pt x="309" y="0"/>
                  </a:moveTo>
                  <a:lnTo>
                    <a:pt x="0" y="133"/>
                  </a:lnTo>
                  <a:lnTo>
                    <a:pt x="804" y="794"/>
                  </a:lnTo>
                  <a:lnTo>
                    <a:pt x="309" y="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29" name="Freeform 59"/>
            <p:cNvSpPr>
              <a:spLocks/>
            </p:cNvSpPr>
            <p:nvPr/>
          </p:nvSpPr>
          <p:spPr bwMode="auto">
            <a:xfrm>
              <a:off x="5978525" y="4760913"/>
              <a:ext cx="1123950" cy="530225"/>
            </a:xfrm>
            <a:custGeom>
              <a:avLst/>
              <a:gdLst>
                <a:gd name="T0" fmla="*/ 0 w 708"/>
                <a:gd name="T1" fmla="*/ 0 h 334"/>
                <a:gd name="T2" fmla="*/ 145 w 708"/>
                <a:gd name="T3" fmla="*/ 334 h 334"/>
                <a:gd name="T4" fmla="*/ 708 w 708"/>
                <a:gd name="T5" fmla="*/ 104 h 334"/>
                <a:gd name="T6" fmla="*/ 0 w 708"/>
                <a:gd name="T7" fmla="*/ 0 h 334"/>
              </a:gdLst>
              <a:ahLst/>
              <a:cxnLst>
                <a:cxn ang="0">
                  <a:pos x="T0" y="T1"/>
                </a:cxn>
                <a:cxn ang="0">
                  <a:pos x="T2" y="T3"/>
                </a:cxn>
                <a:cxn ang="0">
                  <a:pos x="T4" y="T5"/>
                </a:cxn>
                <a:cxn ang="0">
                  <a:pos x="T6" y="T7"/>
                </a:cxn>
              </a:cxnLst>
              <a:rect l="0" t="0" r="r" b="b"/>
              <a:pathLst>
                <a:path w="708" h="334">
                  <a:moveTo>
                    <a:pt x="0" y="0"/>
                  </a:moveTo>
                  <a:lnTo>
                    <a:pt x="145" y="334"/>
                  </a:lnTo>
                  <a:lnTo>
                    <a:pt x="708" y="104"/>
                  </a:lnTo>
                  <a:lnTo>
                    <a:pt x="0"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0" name="Freeform 60"/>
            <p:cNvSpPr>
              <a:spLocks/>
            </p:cNvSpPr>
            <p:nvPr/>
          </p:nvSpPr>
          <p:spPr bwMode="auto">
            <a:xfrm>
              <a:off x="6880225" y="4203700"/>
              <a:ext cx="757238" cy="722312"/>
            </a:xfrm>
            <a:custGeom>
              <a:avLst/>
              <a:gdLst>
                <a:gd name="T0" fmla="*/ 477 w 477"/>
                <a:gd name="T1" fmla="*/ 452 h 455"/>
                <a:gd name="T2" fmla="*/ 140 w 477"/>
                <a:gd name="T3" fmla="*/ 455 h 455"/>
                <a:gd name="T4" fmla="*/ 0 w 477"/>
                <a:gd name="T5" fmla="*/ 0 h 455"/>
                <a:gd name="T6" fmla="*/ 409 w 477"/>
                <a:gd name="T7" fmla="*/ 318 h 455"/>
                <a:gd name="T8" fmla="*/ 477 w 477"/>
                <a:gd name="T9" fmla="*/ 452 h 455"/>
              </a:gdLst>
              <a:ahLst/>
              <a:cxnLst>
                <a:cxn ang="0">
                  <a:pos x="T0" y="T1"/>
                </a:cxn>
                <a:cxn ang="0">
                  <a:pos x="T2" y="T3"/>
                </a:cxn>
                <a:cxn ang="0">
                  <a:pos x="T4" y="T5"/>
                </a:cxn>
                <a:cxn ang="0">
                  <a:pos x="T6" y="T7"/>
                </a:cxn>
                <a:cxn ang="0">
                  <a:pos x="T8" y="T9"/>
                </a:cxn>
              </a:cxnLst>
              <a:rect l="0" t="0" r="r" b="b"/>
              <a:pathLst>
                <a:path w="477" h="455">
                  <a:moveTo>
                    <a:pt x="477" y="452"/>
                  </a:moveTo>
                  <a:lnTo>
                    <a:pt x="140" y="455"/>
                  </a:lnTo>
                  <a:lnTo>
                    <a:pt x="0" y="0"/>
                  </a:lnTo>
                  <a:lnTo>
                    <a:pt x="409" y="318"/>
                  </a:lnTo>
                  <a:lnTo>
                    <a:pt x="477" y="45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1" name="Freeform 61"/>
            <p:cNvSpPr>
              <a:spLocks/>
            </p:cNvSpPr>
            <p:nvPr/>
          </p:nvSpPr>
          <p:spPr bwMode="auto">
            <a:xfrm>
              <a:off x="6737350" y="4924425"/>
              <a:ext cx="735013" cy="219075"/>
            </a:xfrm>
            <a:custGeom>
              <a:avLst/>
              <a:gdLst>
                <a:gd name="T0" fmla="*/ 413 w 463"/>
                <a:gd name="T1" fmla="*/ 0 h 138"/>
                <a:gd name="T2" fmla="*/ 463 w 463"/>
                <a:gd name="T3" fmla="*/ 100 h 138"/>
                <a:gd name="T4" fmla="*/ 316 w 463"/>
                <a:gd name="T5" fmla="*/ 138 h 138"/>
                <a:gd name="T6" fmla="*/ 0 w 463"/>
                <a:gd name="T7" fmla="*/ 95 h 138"/>
                <a:gd name="T8" fmla="*/ 230 w 463"/>
                <a:gd name="T9" fmla="*/ 1 h 138"/>
                <a:gd name="T10" fmla="*/ 413 w 463"/>
                <a:gd name="T11" fmla="*/ 0 h 138"/>
              </a:gdLst>
              <a:ahLst/>
              <a:cxnLst>
                <a:cxn ang="0">
                  <a:pos x="T0" y="T1"/>
                </a:cxn>
                <a:cxn ang="0">
                  <a:pos x="T2" y="T3"/>
                </a:cxn>
                <a:cxn ang="0">
                  <a:pos x="T4" y="T5"/>
                </a:cxn>
                <a:cxn ang="0">
                  <a:pos x="T6" y="T7"/>
                </a:cxn>
                <a:cxn ang="0">
                  <a:pos x="T8" y="T9"/>
                </a:cxn>
                <a:cxn ang="0">
                  <a:pos x="T10" y="T11"/>
                </a:cxn>
              </a:cxnLst>
              <a:rect l="0" t="0" r="r" b="b"/>
              <a:pathLst>
                <a:path w="463" h="138">
                  <a:moveTo>
                    <a:pt x="413" y="0"/>
                  </a:moveTo>
                  <a:lnTo>
                    <a:pt x="463" y="100"/>
                  </a:lnTo>
                  <a:lnTo>
                    <a:pt x="316" y="138"/>
                  </a:lnTo>
                  <a:lnTo>
                    <a:pt x="0" y="95"/>
                  </a:lnTo>
                  <a:lnTo>
                    <a:pt x="230" y="1"/>
                  </a:lnTo>
                  <a:lnTo>
                    <a:pt x="413"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2" name="Freeform 62"/>
            <p:cNvSpPr>
              <a:spLocks/>
            </p:cNvSpPr>
            <p:nvPr/>
          </p:nvSpPr>
          <p:spPr bwMode="auto">
            <a:xfrm>
              <a:off x="7392987" y="4921250"/>
              <a:ext cx="250825" cy="161925"/>
            </a:xfrm>
            <a:custGeom>
              <a:avLst/>
              <a:gdLst>
                <a:gd name="T0" fmla="*/ 154 w 158"/>
                <a:gd name="T1" fmla="*/ 0 h 102"/>
                <a:gd name="T2" fmla="*/ 158 w 158"/>
                <a:gd name="T3" fmla="*/ 73 h 102"/>
                <a:gd name="T4" fmla="*/ 50 w 158"/>
                <a:gd name="T5" fmla="*/ 102 h 102"/>
                <a:gd name="T6" fmla="*/ 0 w 158"/>
                <a:gd name="T7" fmla="*/ 2 h 102"/>
                <a:gd name="T8" fmla="*/ 154 w 158"/>
                <a:gd name="T9" fmla="*/ 0 h 102"/>
              </a:gdLst>
              <a:ahLst/>
              <a:cxnLst>
                <a:cxn ang="0">
                  <a:pos x="T0" y="T1"/>
                </a:cxn>
                <a:cxn ang="0">
                  <a:pos x="T2" y="T3"/>
                </a:cxn>
                <a:cxn ang="0">
                  <a:pos x="T4" y="T5"/>
                </a:cxn>
                <a:cxn ang="0">
                  <a:pos x="T6" y="T7"/>
                </a:cxn>
                <a:cxn ang="0">
                  <a:pos x="T8" y="T9"/>
                </a:cxn>
              </a:cxnLst>
              <a:rect l="0" t="0" r="r" b="b"/>
              <a:pathLst>
                <a:path w="158" h="102">
                  <a:moveTo>
                    <a:pt x="154" y="0"/>
                  </a:moveTo>
                  <a:lnTo>
                    <a:pt x="158" y="73"/>
                  </a:lnTo>
                  <a:lnTo>
                    <a:pt x="50" y="102"/>
                  </a:lnTo>
                  <a:lnTo>
                    <a:pt x="0" y="2"/>
                  </a:lnTo>
                  <a:lnTo>
                    <a:pt x="154" y="0"/>
                  </a:lnTo>
                  <a:close/>
                </a:path>
              </a:pathLst>
            </a:custGeom>
            <a:solidFill>
              <a:srgbClr val="E3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3" name="Freeform 63"/>
            <p:cNvSpPr>
              <a:spLocks/>
            </p:cNvSpPr>
            <p:nvPr/>
          </p:nvSpPr>
          <p:spPr bwMode="auto">
            <a:xfrm>
              <a:off x="5026025" y="3708400"/>
              <a:ext cx="625475" cy="525462"/>
            </a:xfrm>
            <a:custGeom>
              <a:avLst/>
              <a:gdLst>
                <a:gd name="T0" fmla="*/ 0 w 394"/>
                <a:gd name="T1" fmla="*/ 170 h 331"/>
                <a:gd name="T2" fmla="*/ 89 w 394"/>
                <a:gd name="T3" fmla="*/ 243 h 331"/>
                <a:gd name="T4" fmla="*/ 394 w 394"/>
                <a:gd name="T5" fmla="*/ 331 h 331"/>
                <a:gd name="T6" fmla="*/ 185 w 394"/>
                <a:gd name="T7" fmla="*/ 0 h 331"/>
                <a:gd name="T8" fmla="*/ 0 w 394"/>
                <a:gd name="T9" fmla="*/ 170 h 331"/>
              </a:gdLst>
              <a:ahLst/>
              <a:cxnLst>
                <a:cxn ang="0">
                  <a:pos x="T0" y="T1"/>
                </a:cxn>
                <a:cxn ang="0">
                  <a:pos x="T2" y="T3"/>
                </a:cxn>
                <a:cxn ang="0">
                  <a:pos x="T4" y="T5"/>
                </a:cxn>
                <a:cxn ang="0">
                  <a:pos x="T6" y="T7"/>
                </a:cxn>
                <a:cxn ang="0">
                  <a:pos x="T8" y="T9"/>
                </a:cxn>
              </a:cxnLst>
              <a:rect l="0" t="0" r="r" b="b"/>
              <a:pathLst>
                <a:path w="394" h="331">
                  <a:moveTo>
                    <a:pt x="0" y="170"/>
                  </a:moveTo>
                  <a:lnTo>
                    <a:pt x="89" y="243"/>
                  </a:lnTo>
                  <a:lnTo>
                    <a:pt x="394" y="331"/>
                  </a:lnTo>
                  <a:lnTo>
                    <a:pt x="185" y="0"/>
                  </a:lnTo>
                  <a:lnTo>
                    <a:pt x="0" y="17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4" name="Freeform 64"/>
            <p:cNvSpPr>
              <a:spLocks/>
            </p:cNvSpPr>
            <p:nvPr/>
          </p:nvSpPr>
          <p:spPr bwMode="auto">
            <a:xfrm>
              <a:off x="6880225" y="4241800"/>
              <a:ext cx="192088" cy="236537"/>
            </a:xfrm>
            <a:custGeom>
              <a:avLst/>
              <a:gdLst>
                <a:gd name="T0" fmla="*/ 0 w 121"/>
                <a:gd name="T1" fmla="*/ 0 h 149"/>
                <a:gd name="T2" fmla="*/ 48 w 121"/>
                <a:gd name="T3" fmla="*/ 96 h 149"/>
                <a:gd name="T4" fmla="*/ 121 w 121"/>
                <a:gd name="T5" fmla="*/ 149 h 149"/>
                <a:gd name="T6" fmla="*/ 92 w 121"/>
                <a:gd name="T7" fmla="*/ 43 h 149"/>
                <a:gd name="T8" fmla="*/ 0 w 121"/>
                <a:gd name="T9" fmla="*/ 0 h 149"/>
              </a:gdLst>
              <a:ahLst/>
              <a:cxnLst>
                <a:cxn ang="0">
                  <a:pos x="T0" y="T1"/>
                </a:cxn>
                <a:cxn ang="0">
                  <a:pos x="T2" y="T3"/>
                </a:cxn>
                <a:cxn ang="0">
                  <a:pos x="T4" y="T5"/>
                </a:cxn>
                <a:cxn ang="0">
                  <a:pos x="T6" y="T7"/>
                </a:cxn>
                <a:cxn ang="0">
                  <a:pos x="T8" y="T9"/>
                </a:cxn>
              </a:cxnLst>
              <a:rect l="0" t="0" r="r" b="b"/>
              <a:pathLst>
                <a:path w="121" h="149">
                  <a:moveTo>
                    <a:pt x="0" y="0"/>
                  </a:moveTo>
                  <a:lnTo>
                    <a:pt x="48" y="96"/>
                  </a:lnTo>
                  <a:lnTo>
                    <a:pt x="121" y="149"/>
                  </a:lnTo>
                  <a:lnTo>
                    <a:pt x="92" y="43"/>
                  </a:lnTo>
                  <a:lnTo>
                    <a:pt x="0" y="0"/>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5" name="Freeform 65"/>
            <p:cNvSpPr>
              <a:spLocks/>
            </p:cNvSpPr>
            <p:nvPr/>
          </p:nvSpPr>
          <p:spPr bwMode="auto">
            <a:xfrm>
              <a:off x="3243262" y="4130675"/>
              <a:ext cx="1458913" cy="630237"/>
            </a:xfrm>
            <a:custGeom>
              <a:avLst/>
              <a:gdLst>
                <a:gd name="T0" fmla="*/ 442 w 919"/>
                <a:gd name="T1" fmla="*/ 0 h 397"/>
                <a:gd name="T2" fmla="*/ 684 w 919"/>
                <a:gd name="T3" fmla="*/ 66 h 397"/>
                <a:gd name="T4" fmla="*/ 919 w 919"/>
                <a:gd name="T5" fmla="*/ 131 h 397"/>
                <a:gd name="T6" fmla="*/ 778 w 919"/>
                <a:gd name="T7" fmla="*/ 273 h 397"/>
                <a:gd name="T8" fmla="*/ 172 w 919"/>
                <a:gd name="T9" fmla="*/ 397 h 397"/>
                <a:gd name="T10" fmla="*/ 0 w 919"/>
                <a:gd name="T11" fmla="*/ 185 h 397"/>
                <a:gd name="T12" fmla="*/ 442 w 919"/>
                <a:gd name="T13" fmla="*/ 0 h 397"/>
              </a:gdLst>
              <a:ahLst/>
              <a:cxnLst>
                <a:cxn ang="0">
                  <a:pos x="T0" y="T1"/>
                </a:cxn>
                <a:cxn ang="0">
                  <a:pos x="T2" y="T3"/>
                </a:cxn>
                <a:cxn ang="0">
                  <a:pos x="T4" y="T5"/>
                </a:cxn>
                <a:cxn ang="0">
                  <a:pos x="T6" y="T7"/>
                </a:cxn>
                <a:cxn ang="0">
                  <a:pos x="T8" y="T9"/>
                </a:cxn>
                <a:cxn ang="0">
                  <a:pos x="T10" y="T11"/>
                </a:cxn>
                <a:cxn ang="0">
                  <a:pos x="T12" y="T13"/>
                </a:cxn>
              </a:cxnLst>
              <a:rect l="0" t="0" r="r" b="b"/>
              <a:pathLst>
                <a:path w="919" h="397">
                  <a:moveTo>
                    <a:pt x="442" y="0"/>
                  </a:moveTo>
                  <a:lnTo>
                    <a:pt x="684" y="66"/>
                  </a:lnTo>
                  <a:lnTo>
                    <a:pt x="919" y="131"/>
                  </a:lnTo>
                  <a:lnTo>
                    <a:pt x="778" y="273"/>
                  </a:lnTo>
                  <a:lnTo>
                    <a:pt x="172" y="397"/>
                  </a:lnTo>
                  <a:lnTo>
                    <a:pt x="0" y="185"/>
                  </a:lnTo>
                  <a:lnTo>
                    <a:pt x="442"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6" name="Freeform 66"/>
            <p:cNvSpPr>
              <a:spLocks/>
            </p:cNvSpPr>
            <p:nvPr/>
          </p:nvSpPr>
          <p:spPr bwMode="auto">
            <a:xfrm>
              <a:off x="3516312" y="4564063"/>
              <a:ext cx="962025" cy="381000"/>
            </a:xfrm>
            <a:custGeom>
              <a:avLst/>
              <a:gdLst>
                <a:gd name="T0" fmla="*/ 606 w 606"/>
                <a:gd name="T1" fmla="*/ 0 h 240"/>
                <a:gd name="T2" fmla="*/ 476 w 606"/>
                <a:gd name="T3" fmla="*/ 105 h 240"/>
                <a:gd name="T4" fmla="*/ 476 w 606"/>
                <a:gd name="T5" fmla="*/ 225 h 240"/>
                <a:gd name="T6" fmla="*/ 65 w 606"/>
                <a:gd name="T7" fmla="*/ 240 h 240"/>
                <a:gd name="T8" fmla="*/ 0 w 606"/>
                <a:gd name="T9" fmla="*/ 124 h 240"/>
                <a:gd name="T10" fmla="*/ 606 w 606"/>
                <a:gd name="T11" fmla="*/ 0 h 240"/>
              </a:gdLst>
              <a:ahLst/>
              <a:cxnLst>
                <a:cxn ang="0">
                  <a:pos x="T0" y="T1"/>
                </a:cxn>
                <a:cxn ang="0">
                  <a:pos x="T2" y="T3"/>
                </a:cxn>
                <a:cxn ang="0">
                  <a:pos x="T4" y="T5"/>
                </a:cxn>
                <a:cxn ang="0">
                  <a:pos x="T6" y="T7"/>
                </a:cxn>
                <a:cxn ang="0">
                  <a:pos x="T8" y="T9"/>
                </a:cxn>
                <a:cxn ang="0">
                  <a:pos x="T10" y="T11"/>
                </a:cxn>
              </a:cxnLst>
              <a:rect l="0" t="0" r="r" b="b"/>
              <a:pathLst>
                <a:path w="606" h="240">
                  <a:moveTo>
                    <a:pt x="606" y="0"/>
                  </a:moveTo>
                  <a:lnTo>
                    <a:pt x="476" y="105"/>
                  </a:lnTo>
                  <a:lnTo>
                    <a:pt x="476" y="225"/>
                  </a:lnTo>
                  <a:lnTo>
                    <a:pt x="65" y="240"/>
                  </a:lnTo>
                  <a:lnTo>
                    <a:pt x="0" y="124"/>
                  </a:lnTo>
                  <a:lnTo>
                    <a:pt x="606" y="0"/>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7" name="Freeform 67"/>
            <p:cNvSpPr>
              <a:spLocks/>
            </p:cNvSpPr>
            <p:nvPr/>
          </p:nvSpPr>
          <p:spPr bwMode="auto">
            <a:xfrm>
              <a:off x="2801937" y="4730750"/>
              <a:ext cx="4841875" cy="466725"/>
            </a:xfrm>
            <a:custGeom>
              <a:avLst/>
              <a:gdLst>
                <a:gd name="T0" fmla="*/ 3050 w 3050"/>
                <a:gd name="T1" fmla="*/ 193 h 294"/>
                <a:gd name="T2" fmla="*/ 2795 w 3050"/>
                <a:gd name="T3" fmla="*/ 260 h 294"/>
                <a:gd name="T4" fmla="*/ 926 w 3050"/>
                <a:gd name="T5" fmla="*/ 0 h 294"/>
                <a:gd name="T6" fmla="*/ 0 w 3050"/>
                <a:gd name="T7" fmla="*/ 183 h 294"/>
                <a:gd name="T8" fmla="*/ 926 w 3050"/>
                <a:gd name="T9" fmla="*/ 43 h 294"/>
                <a:gd name="T10" fmla="*/ 2776 w 3050"/>
                <a:gd name="T11" fmla="*/ 294 h 294"/>
                <a:gd name="T12" fmla="*/ 3050 w 3050"/>
                <a:gd name="T13" fmla="*/ 193 h 294"/>
              </a:gdLst>
              <a:ahLst/>
              <a:cxnLst>
                <a:cxn ang="0">
                  <a:pos x="T0" y="T1"/>
                </a:cxn>
                <a:cxn ang="0">
                  <a:pos x="T2" y="T3"/>
                </a:cxn>
                <a:cxn ang="0">
                  <a:pos x="T4" y="T5"/>
                </a:cxn>
                <a:cxn ang="0">
                  <a:pos x="T6" y="T7"/>
                </a:cxn>
                <a:cxn ang="0">
                  <a:pos x="T8" y="T9"/>
                </a:cxn>
                <a:cxn ang="0">
                  <a:pos x="T10" y="T11"/>
                </a:cxn>
                <a:cxn ang="0">
                  <a:pos x="T12" y="T13"/>
                </a:cxn>
              </a:cxnLst>
              <a:rect l="0" t="0" r="r" b="b"/>
              <a:pathLst>
                <a:path w="3050" h="294">
                  <a:moveTo>
                    <a:pt x="3050" y="193"/>
                  </a:moveTo>
                  <a:lnTo>
                    <a:pt x="2795" y="260"/>
                  </a:lnTo>
                  <a:lnTo>
                    <a:pt x="926" y="0"/>
                  </a:lnTo>
                  <a:lnTo>
                    <a:pt x="0" y="183"/>
                  </a:lnTo>
                  <a:lnTo>
                    <a:pt x="926" y="43"/>
                  </a:lnTo>
                  <a:lnTo>
                    <a:pt x="2776" y="294"/>
                  </a:lnTo>
                  <a:lnTo>
                    <a:pt x="3050" y="193"/>
                  </a:lnTo>
                  <a:close/>
                </a:path>
              </a:pathLst>
            </a:custGeom>
            <a:solidFill>
              <a:srgbClr val="3B7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8" name="Freeform 68"/>
            <p:cNvSpPr>
              <a:spLocks/>
            </p:cNvSpPr>
            <p:nvPr/>
          </p:nvSpPr>
          <p:spPr bwMode="auto">
            <a:xfrm>
              <a:off x="3756025" y="4235450"/>
              <a:ext cx="946150" cy="468312"/>
            </a:xfrm>
            <a:custGeom>
              <a:avLst/>
              <a:gdLst>
                <a:gd name="T0" fmla="*/ 0 w 596"/>
                <a:gd name="T1" fmla="*/ 295 h 295"/>
                <a:gd name="T2" fmla="*/ 361 w 596"/>
                <a:gd name="T3" fmla="*/ 0 h 295"/>
                <a:gd name="T4" fmla="*/ 596 w 596"/>
                <a:gd name="T5" fmla="*/ 65 h 295"/>
                <a:gd name="T6" fmla="*/ 455 w 596"/>
                <a:gd name="T7" fmla="*/ 207 h 295"/>
                <a:gd name="T8" fmla="*/ 0 w 596"/>
                <a:gd name="T9" fmla="*/ 295 h 295"/>
              </a:gdLst>
              <a:ahLst/>
              <a:cxnLst>
                <a:cxn ang="0">
                  <a:pos x="T0" y="T1"/>
                </a:cxn>
                <a:cxn ang="0">
                  <a:pos x="T2" y="T3"/>
                </a:cxn>
                <a:cxn ang="0">
                  <a:pos x="T4" y="T5"/>
                </a:cxn>
                <a:cxn ang="0">
                  <a:pos x="T6" y="T7"/>
                </a:cxn>
                <a:cxn ang="0">
                  <a:pos x="T8" y="T9"/>
                </a:cxn>
              </a:cxnLst>
              <a:rect l="0" t="0" r="r" b="b"/>
              <a:pathLst>
                <a:path w="596" h="295">
                  <a:moveTo>
                    <a:pt x="0" y="295"/>
                  </a:moveTo>
                  <a:lnTo>
                    <a:pt x="361" y="0"/>
                  </a:lnTo>
                  <a:lnTo>
                    <a:pt x="596" y="65"/>
                  </a:lnTo>
                  <a:lnTo>
                    <a:pt x="455" y="207"/>
                  </a:lnTo>
                  <a:lnTo>
                    <a:pt x="0" y="295"/>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39" name="Freeform 69"/>
            <p:cNvSpPr>
              <a:spLocks/>
            </p:cNvSpPr>
            <p:nvPr/>
          </p:nvSpPr>
          <p:spPr bwMode="auto">
            <a:xfrm>
              <a:off x="2117725" y="4630738"/>
              <a:ext cx="863600" cy="452437"/>
            </a:xfrm>
            <a:custGeom>
              <a:avLst/>
              <a:gdLst>
                <a:gd name="T0" fmla="*/ 460 w 544"/>
                <a:gd name="T1" fmla="*/ 0 h 285"/>
                <a:gd name="T2" fmla="*/ 164 w 544"/>
                <a:gd name="T3" fmla="*/ 120 h 285"/>
                <a:gd name="T4" fmla="*/ 0 w 544"/>
                <a:gd name="T5" fmla="*/ 183 h 285"/>
                <a:gd name="T6" fmla="*/ 87 w 544"/>
                <a:gd name="T7" fmla="*/ 285 h 285"/>
                <a:gd name="T8" fmla="*/ 544 w 544"/>
                <a:gd name="T9" fmla="*/ 183 h 285"/>
                <a:gd name="T10" fmla="*/ 460 w 544"/>
                <a:gd name="T11" fmla="*/ 0 h 285"/>
              </a:gdLst>
              <a:ahLst/>
              <a:cxnLst>
                <a:cxn ang="0">
                  <a:pos x="T0" y="T1"/>
                </a:cxn>
                <a:cxn ang="0">
                  <a:pos x="T2" y="T3"/>
                </a:cxn>
                <a:cxn ang="0">
                  <a:pos x="T4" y="T5"/>
                </a:cxn>
                <a:cxn ang="0">
                  <a:pos x="T6" y="T7"/>
                </a:cxn>
                <a:cxn ang="0">
                  <a:pos x="T8" y="T9"/>
                </a:cxn>
                <a:cxn ang="0">
                  <a:pos x="T10" y="T11"/>
                </a:cxn>
              </a:cxnLst>
              <a:rect l="0" t="0" r="r" b="b"/>
              <a:pathLst>
                <a:path w="544" h="285">
                  <a:moveTo>
                    <a:pt x="460" y="0"/>
                  </a:moveTo>
                  <a:lnTo>
                    <a:pt x="164" y="120"/>
                  </a:lnTo>
                  <a:lnTo>
                    <a:pt x="0" y="183"/>
                  </a:lnTo>
                  <a:lnTo>
                    <a:pt x="87" y="285"/>
                  </a:lnTo>
                  <a:lnTo>
                    <a:pt x="544" y="183"/>
                  </a:lnTo>
                  <a:lnTo>
                    <a:pt x="460" y="0"/>
                  </a:lnTo>
                  <a:close/>
                </a:path>
              </a:pathLst>
            </a:custGeom>
            <a:solidFill>
              <a:srgbClr val="5B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40" name="Freeform 70"/>
            <p:cNvSpPr>
              <a:spLocks/>
            </p:cNvSpPr>
            <p:nvPr/>
          </p:nvSpPr>
          <p:spPr bwMode="auto">
            <a:xfrm>
              <a:off x="1304925" y="5083175"/>
              <a:ext cx="1497013" cy="203200"/>
            </a:xfrm>
            <a:custGeom>
              <a:avLst/>
              <a:gdLst>
                <a:gd name="T0" fmla="*/ 28 w 943"/>
                <a:gd name="T1" fmla="*/ 108 h 128"/>
                <a:gd name="T2" fmla="*/ 368 w 943"/>
                <a:gd name="T3" fmla="*/ 0 h 128"/>
                <a:gd name="T4" fmla="*/ 943 w 943"/>
                <a:gd name="T5" fmla="*/ 0 h 128"/>
                <a:gd name="T6" fmla="*/ 0 w 943"/>
                <a:gd name="T7" fmla="*/ 128 h 128"/>
                <a:gd name="T8" fmla="*/ 28 w 943"/>
                <a:gd name="T9" fmla="*/ 108 h 128"/>
              </a:gdLst>
              <a:ahLst/>
              <a:cxnLst>
                <a:cxn ang="0">
                  <a:pos x="T0" y="T1"/>
                </a:cxn>
                <a:cxn ang="0">
                  <a:pos x="T2" y="T3"/>
                </a:cxn>
                <a:cxn ang="0">
                  <a:pos x="T4" y="T5"/>
                </a:cxn>
                <a:cxn ang="0">
                  <a:pos x="T6" y="T7"/>
                </a:cxn>
                <a:cxn ang="0">
                  <a:pos x="T8" y="T9"/>
                </a:cxn>
              </a:cxnLst>
              <a:rect l="0" t="0" r="r" b="b"/>
              <a:pathLst>
                <a:path w="943" h="128">
                  <a:moveTo>
                    <a:pt x="28" y="108"/>
                  </a:moveTo>
                  <a:lnTo>
                    <a:pt x="368" y="0"/>
                  </a:lnTo>
                  <a:lnTo>
                    <a:pt x="943" y="0"/>
                  </a:lnTo>
                  <a:lnTo>
                    <a:pt x="0" y="128"/>
                  </a:lnTo>
                  <a:lnTo>
                    <a:pt x="28" y="108"/>
                  </a:lnTo>
                  <a:close/>
                </a:path>
              </a:pathLst>
            </a:custGeom>
            <a:solidFill>
              <a:srgbClr val="E2E1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41" name="Freeform 71"/>
            <p:cNvSpPr>
              <a:spLocks/>
            </p:cNvSpPr>
            <p:nvPr/>
          </p:nvSpPr>
          <p:spPr bwMode="auto">
            <a:xfrm>
              <a:off x="2117725" y="4789488"/>
              <a:ext cx="331788" cy="293687"/>
            </a:xfrm>
            <a:custGeom>
              <a:avLst/>
              <a:gdLst>
                <a:gd name="T0" fmla="*/ 209 w 209"/>
                <a:gd name="T1" fmla="*/ 0 h 185"/>
                <a:gd name="T2" fmla="*/ 87 w 209"/>
                <a:gd name="T3" fmla="*/ 185 h 185"/>
                <a:gd name="T4" fmla="*/ 0 w 209"/>
                <a:gd name="T5" fmla="*/ 83 h 185"/>
                <a:gd name="T6" fmla="*/ 209 w 209"/>
                <a:gd name="T7" fmla="*/ 0 h 185"/>
              </a:gdLst>
              <a:ahLst/>
              <a:cxnLst>
                <a:cxn ang="0">
                  <a:pos x="T0" y="T1"/>
                </a:cxn>
                <a:cxn ang="0">
                  <a:pos x="T2" y="T3"/>
                </a:cxn>
                <a:cxn ang="0">
                  <a:pos x="T4" y="T5"/>
                </a:cxn>
                <a:cxn ang="0">
                  <a:pos x="T6" y="T7"/>
                </a:cxn>
              </a:cxnLst>
              <a:rect l="0" t="0" r="r" b="b"/>
              <a:pathLst>
                <a:path w="209" h="185">
                  <a:moveTo>
                    <a:pt x="209" y="0"/>
                  </a:moveTo>
                  <a:lnTo>
                    <a:pt x="87" y="185"/>
                  </a:lnTo>
                  <a:lnTo>
                    <a:pt x="0" y="83"/>
                  </a:lnTo>
                  <a:lnTo>
                    <a:pt x="209"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42" name="Freeform 72"/>
            <p:cNvSpPr>
              <a:spLocks/>
            </p:cNvSpPr>
            <p:nvPr/>
          </p:nvSpPr>
          <p:spPr bwMode="auto">
            <a:xfrm>
              <a:off x="2738437" y="4814888"/>
              <a:ext cx="242888" cy="160337"/>
            </a:xfrm>
            <a:custGeom>
              <a:avLst/>
              <a:gdLst>
                <a:gd name="T0" fmla="*/ 122 w 153"/>
                <a:gd name="T1" fmla="*/ 0 h 101"/>
                <a:gd name="T2" fmla="*/ 0 w 153"/>
                <a:gd name="T3" fmla="*/ 101 h 101"/>
                <a:gd name="T4" fmla="*/ 153 w 153"/>
                <a:gd name="T5" fmla="*/ 67 h 101"/>
                <a:gd name="T6" fmla="*/ 122 w 153"/>
                <a:gd name="T7" fmla="*/ 0 h 101"/>
              </a:gdLst>
              <a:ahLst/>
              <a:cxnLst>
                <a:cxn ang="0">
                  <a:pos x="T0" y="T1"/>
                </a:cxn>
                <a:cxn ang="0">
                  <a:pos x="T2" y="T3"/>
                </a:cxn>
                <a:cxn ang="0">
                  <a:pos x="T4" y="T5"/>
                </a:cxn>
                <a:cxn ang="0">
                  <a:pos x="T6" y="T7"/>
                </a:cxn>
              </a:cxnLst>
              <a:rect l="0" t="0" r="r" b="b"/>
              <a:pathLst>
                <a:path w="153" h="101">
                  <a:moveTo>
                    <a:pt x="122" y="0"/>
                  </a:moveTo>
                  <a:lnTo>
                    <a:pt x="0" y="101"/>
                  </a:lnTo>
                  <a:lnTo>
                    <a:pt x="153" y="67"/>
                  </a:lnTo>
                  <a:lnTo>
                    <a:pt x="122" y="0"/>
                  </a:lnTo>
                  <a:close/>
                </a:path>
              </a:pathLst>
            </a:custGeom>
            <a:solidFill>
              <a:srgbClr val="33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grpSp>
      <p:sp>
        <p:nvSpPr>
          <p:cNvPr id="13" name="标题 1"/>
          <p:cNvSpPr>
            <a:spLocks noGrp="1"/>
          </p:cNvSpPr>
          <p:nvPr userDrawn="1">
            <p:ph type="ctrTitle" hasCustomPrompt="1"/>
          </p:nvPr>
        </p:nvSpPr>
        <p:spPr>
          <a:xfrm>
            <a:off x="3516313" y="1357105"/>
            <a:ext cx="5237070" cy="1198037"/>
          </a:xfrm>
        </p:spPr>
        <p:txBody>
          <a:bodyPr anchor="ctr">
            <a:normAutofit/>
          </a:bodyPr>
          <a:lstStyle>
            <a:lvl1pPr marL="0" indent="0" algn="ctr">
              <a:buFont typeface="Arial" panose="020B0604020202020204" pitchFamily="34" charset="0"/>
              <a:buNone/>
              <a:defRPr sz="6600">
                <a:solidFill>
                  <a:schemeClr val="accent1">
                    <a:lumMod val="75000"/>
                  </a:schemeClr>
                </a:solidFill>
              </a:defRPr>
            </a:lvl1pPr>
          </a:lstStyle>
          <a:p>
            <a:r>
              <a:rPr lang="en-US" altLang="zh-CN" dirty="0"/>
              <a:t>Conclusion</a:t>
            </a:r>
            <a:endParaRPr lang="zh-CN" altLang="en-US" dirty="0"/>
          </a:p>
        </p:txBody>
      </p:sp>
      <p:sp>
        <p:nvSpPr>
          <p:cNvPr id="2" name="矩形: 圆角 1">
            <a:extLst>
              <a:ext uri="{FF2B5EF4-FFF2-40B4-BE49-F238E27FC236}">
                <a16:creationId xmlns:a16="http://schemas.microsoft.com/office/drawing/2014/main" id="{A2509000-6DFA-479F-9B00-128D573E5921}"/>
              </a:ext>
            </a:extLst>
          </p:cNvPr>
          <p:cNvSpPr/>
          <p:nvPr userDrawn="1"/>
        </p:nvSpPr>
        <p:spPr>
          <a:xfrm>
            <a:off x="5026025" y="2623058"/>
            <a:ext cx="1949450" cy="31087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62"/>
          <p:cNvSpPr>
            <a:spLocks noGrp="1"/>
          </p:cNvSpPr>
          <p:nvPr userDrawn="1">
            <p:ph type="body" sz="quarter" idx="17" hasCustomPrompt="1"/>
          </p:nvPr>
        </p:nvSpPr>
        <p:spPr>
          <a:xfrm>
            <a:off x="5026025" y="2623058"/>
            <a:ext cx="1949450" cy="310871"/>
          </a:xfrm>
        </p:spPr>
        <p:txBody>
          <a:bodyPr vert="horz" lIns="91440" tIns="45720" rIns="91440" bIns="45720" rtlCol="0">
            <a:normAutofit/>
          </a:bodyPr>
          <a:lstStyle>
            <a:lvl1pPr marL="228589" marR="0" indent="-228589"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lang="zh-CN" altLang="en-US" sz="160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Signature</a:t>
            </a:r>
          </a:p>
        </p:txBody>
      </p:sp>
      <p:sp>
        <p:nvSpPr>
          <p:cNvPr id="15" name="文本占位符 62"/>
          <p:cNvSpPr>
            <a:spLocks noGrp="1"/>
          </p:cNvSpPr>
          <p:nvPr userDrawn="1">
            <p:ph type="body" sz="quarter" idx="18" hasCustomPrompt="1"/>
          </p:nvPr>
        </p:nvSpPr>
        <p:spPr>
          <a:xfrm>
            <a:off x="5026025" y="2938692"/>
            <a:ext cx="1949450" cy="310871"/>
          </a:xfrm>
        </p:spPr>
        <p:txBody>
          <a:bodyPr vert="horz" lIns="91440" tIns="45720" rIns="91440" bIns="45720" rtlCol="0">
            <a:normAutofit/>
          </a:bodyPr>
          <a:lstStyle>
            <a:lvl1pPr marL="0" indent="0" algn="ctr">
              <a:buNone/>
              <a:defRPr lang="zh-CN" altLang="en-US" sz="1600" smtClean="0">
                <a:solidFill>
                  <a:schemeClr val="accent1">
                    <a:lumMod val="75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Date</a:t>
            </a:r>
          </a:p>
        </p:txBody>
      </p:sp>
      <p:cxnSp>
        <p:nvCxnSpPr>
          <p:cNvPr id="43" name="直接连接符 42">
            <a:extLst>
              <a:ext uri="{FF2B5EF4-FFF2-40B4-BE49-F238E27FC236}">
                <a16:creationId xmlns:a16="http://schemas.microsoft.com/office/drawing/2014/main" id="{823550B9-EAAD-457C-8B62-EB1AD301D1DA}"/>
              </a:ext>
            </a:extLst>
          </p:cNvPr>
          <p:cNvCxnSpPr>
            <a:cxnSpLocks/>
          </p:cNvCxnSpPr>
          <p:nvPr userDrawn="1"/>
        </p:nvCxnSpPr>
        <p:spPr>
          <a:xfrm>
            <a:off x="2823793" y="2623058"/>
            <a:ext cx="654441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ACFCA1BB-7CA3-4FCE-8BB6-06AE9B50413E}" type="datetime1">
              <a:rPr lang="zh-CN" altLang="en-US" smtClean="0"/>
              <a:t>2019/4/19</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4418" y="1769165"/>
            <a:ext cx="7792278" cy="861774"/>
          </a:xfrm>
          <a:prstGeom prst="rect">
            <a:avLst/>
          </a:prstGeom>
          <a:noFill/>
        </p:spPr>
        <p:txBody>
          <a:bodyPr wrap="square" rtlCol="0">
            <a:spAutoFit/>
          </a:bodyPr>
          <a:lstStyle/>
          <a:p>
            <a:r>
              <a:rPr lang="en-US" altLang="zh-CN" sz="3200" dirty="0"/>
              <a:t>Dropout Model Evaluation in MOOCs </a:t>
            </a:r>
            <a:r>
              <a:rPr lang="en-US" altLang="zh-CN" dirty="0"/>
              <a:t/>
            </a:r>
            <a:br>
              <a:rPr lang="en-US" altLang="zh-CN" dirty="0"/>
            </a:br>
            <a:endParaRPr lang="zh-CN" altLang="en-US" dirty="0"/>
          </a:p>
        </p:txBody>
      </p:sp>
      <p:sp>
        <p:nvSpPr>
          <p:cNvPr id="3" name="文本框 2"/>
          <p:cNvSpPr txBox="1"/>
          <p:nvPr/>
        </p:nvSpPr>
        <p:spPr>
          <a:xfrm>
            <a:off x="3438939" y="3269973"/>
            <a:ext cx="5436704" cy="1200329"/>
          </a:xfrm>
          <a:prstGeom prst="rect">
            <a:avLst/>
          </a:prstGeom>
          <a:noFill/>
        </p:spPr>
        <p:txBody>
          <a:bodyPr wrap="square" rtlCol="0">
            <a:spAutoFit/>
          </a:bodyPr>
          <a:lstStyle/>
          <a:p>
            <a:r>
              <a:rPr lang="en-US" altLang="zh-CN" dirty="0" smtClean="0"/>
              <a:t>        Josh Gardner        Christopher Brooks</a:t>
            </a:r>
          </a:p>
          <a:p>
            <a:r>
              <a:rPr lang="en-US" altLang="zh-CN" dirty="0"/>
              <a:t/>
            </a:r>
            <a:br>
              <a:rPr lang="en-US" altLang="zh-CN" dirty="0"/>
            </a:br>
            <a:r>
              <a:rPr lang="en-US" altLang="zh-CN" dirty="0"/>
              <a:t>School of </a:t>
            </a:r>
            <a:r>
              <a:rPr lang="en-US" altLang="zh-CN" dirty="0" smtClean="0"/>
              <a:t>Information</a:t>
            </a:r>
            <a:r>
              <a:rPr lang="zh-CN" altLang="en-US" dirty="0" smtClean="0"/>
              <a:t>，</a:t>
            </a:r>
            <a:r>
              <a:rPr lang="en-US" altLang="zh-CN" dirty="0" smtClean="0"/>
              <a:t>The </a:t>
            </a:r>
            <a:r>
              <a:rPr lang="en-US" altLang="zh-CN" dirty="0"/>
              <a:t>University of Michigan </a:t>
            </a:r>
            <a:br>
              <a:rPr lang="en-US" altLang="zh-CN" dirty="0"/>
            </a:br>
            <a:endParaRPr lang="zh-CN" altLang="en-US" dirty="0"/>
          </a:p>
        </p:txBody>
      </p:sp>
    </p:spTree>
    <p:extLst>
      <p:ext uri="{BB962C8B-B14F-4D97-AF65-F5344CB8AC3E}">
        <p14:creationId xmlns:p14="http://schemas.microsoft.com/office/powerpoint/2010/main" val="2678027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把</a:t>
            </a:r>
            <a:r>
              <a:rPr lang="en-US" altLang="zh-CN" dirty="0" smtClean="0"/>
              <a:t>FNP</a:t>
            </a:r>
            <a:r>
              <a:rPr lang="zh-CN" altLang="en-US" dirty="0" smtClean="0"/>
              <a:t>扩展到特征提取</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69924" y="1458931"/>
                <a:ext cx="10252076" cy="1131870"/>
              </a:xfrm>
              <a:prstGeom prst="rect">
                <a:avLst/>
              </a:prstGeom>
              <a:noFill/>
            </p:spPr>
            <p:txBody>
              <a:bodyPr wrap="square" lIns="90000" tIns="46800" rIns="90000" bIns="46800" rtlCol="0">
                <a:normAutofit/>
              </a:bodyPr>
              <a:lstStyle/>
              <a:p>
                <a:pPr>
                  <a:lnSpc>
                    <a:spcPct val="150000"/>
                  </a:lnSpc>
                </a:pPr>
                <a14:m>
                  <m:oMath xmlns:m="http://schemas.openxmlformats.org/officeDocument/2006/math">
                    <m:r>
                      <a:rPr lang="en-US" altLang="zh-CN" i="1" dirty="0" smtClean="0">
                        <a:latin typeface="Cambria Math" panose="02040503050406030204" pitchFamily="18" charset="0"/>
                      </a:rPr>
                      <m:t>𝐹𝑁𝑃</m:t>
                    </m:r>
                  </m:oMath>
                </a14:m>
                <a:r>
                  <a:rPr lang="zh-CN" altLang="en-US" dirty="0" smtClean="0"/>
                  <a:t>被用于比较分类算法和超参数的配置是已经公认的方法。但是在</a:t>
                </a:r>
                <a14:m>
                  <m:oMath xmlns:m="http://schemas.openxmlformats.org/officeDocument/2006/math">
                    <m:r>
                      <a:rPr lang="en-US" altLang="zh-CN" i="1" dirty="0" smtClean="0">
                        <a:latin typeface="Cambria Math" panose="02040503050406030204" pitchFamily="18" charset="0"/>
                      </a:rPr>
                      <m:t>𝑀𝑆𝑇</m:t>
                    </m:r>
                  </m:oMath>
                </a14:m>
                <a:r>
                  <a:rPr lang="zh-CN" altLang="en-US" dirty="0" smtClean="0"/>
                  <a:t>任务里，特征提取也是影响模型性能的重要因素。所以</a:t>
                </a:r>
                <a:r>
                  <a:rPr lang="zh-CN" altLang="en-US" dirty="0"/>
                  <a:t>论文把</a:t>
                </a:r>
                <a:r>
                  <a:rPr lang="zh-CN" altLang="en-US" dirty="0" smtClean="0"/>
                  <a:t>特征提取也用</a:t>
                </a:r>
                <a:r>
                  <a:rPr lang="en-US" altLang="zh-CN" dirty="0" smtClean="0"/>
                  <a:t>FNP</a:t>
                </a:r>
                <a:r>
                  <a:rPr lang="zh-CN" altLang="en-US" dirty="0" smtClean="0"/>
                  <a:t>方法进行评估。</a:t>
                </a:r>
                <a:endParaRPr lang="en-US" altLang="zh-CN" dirty="0" smtClean="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1458931"/>
                <a:ext cx="10252076" cy="1131870"/>
              </a:xfrm>
              <a:prstGeom prst="rect">
                <a:avLst/>
              </a:prstGeom>
              <a:blipFill>
                <a:blip r:embed="rId3"/>
                <a:stretch>
                  <a:fillRect l="-535" r="-476"/>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347257" y="2766092"/>
            <a:ext cx="6461104" cy="1085198"/>
          </a:xfrm>
          <a:prstGeom prst="rect">
            <a:avLst/>
          </a:prstGeom>
        </p:spPr>
      </p:pic>
      <mc:AlternateContent xmlns:mc="http://schemas.openxmlformats.org/markup-compatibility/2006">
        <mc:Choice xmlns:a14="http://schemas.microsoft.com/office/drawing/2010/main" Requires="a14">
          <p:sp>
            <p:nvSpPr>
              <p:cNvPr id="7" name="î$1ïḑe">
                <a:extLst>
                  <a:ext uri="{FF2B5EF4-FFF2-40B4-BE49-F238E27FC236}">
                    <a16:creationId xmlns:a16="http://schemas.microsoft.com/office/drawing/2014/main" id="{791BB12B-58F7-4D5C-9471-E4DF81654F7A}"/>
                  </a:ext>
                </a:extLst>
              </p:cNvPr>
              <p:cNvSpPr txBox="1"/>
              <p:nvPr/>
            </p:nvSpPr>
            <p:spPr>
              <a:xfrm>
                <a:off x="669924" y="4194003"/>
                <a:ext cx="10252076" cy="2581804"/>
              </a:xfrm>
              <a:prstGeom prst="rect">
                <a:avLst/>
              </a:prstGeom>
              <a:noFill/>
            </p:spPr>
            <p:txBody>
              <a:bodyPr wrap="square" lIns="90000" tIns="46800" rIns="90000" bIns="46800" rtlCol="0">
                <a:normAutofit/>
              </a:bodyPr>
              <a:lstStyle/>
              <a:p>
                <a:pPr>
                  <a:lnSpc>
                    <a:spcPct val="150000"/>
                  </a:lnSpc>
                </a:pPr>
                <a14:m>
                  <m:oMath xmlns:m="http://schemas.openxmlformats.org/officeDocument/2006/math">
                    <m:r>
                      <a:rPr lang="zh-CN" altLang="en-US" i="1" dirty="0" smtClean="0">
                        <a:latin typeface="Cambria Math" panose="02040503050406030204" pitchFamily="18" charset="0"/>
                      </a:rPr>
                      <m:t>怎么</m:t>
                    </m:r>
                  </m:oMath>
                </a14:m>
                <a:r>
                  <a:rPr lang="zh-CN" altLang="en-US" dirty="0" smtClean="0"/>
                  <a:t>做的呢？不同的算法搭配不同的特征集，形成</a:t>
                </a:r>
                <a14:m>
                  <m:oMath xmlns:m="http://schemas.openxmlformats.org/officeDocument/2006/math">
                    <m:r>
                      <a:rPr lang="en-US" altLang="zh-CN" i="1" dirty="0" smtClean="0">
                        <a:latin typeface="Cambria Math" panose="02040503050406030204" pitchFamily="18" charset="0"/>
                      </a:rPr>
                      <m:t>𝑓𝑒𝑎𝑡𝑢𝑟𝑒</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𝑠𝑒𝑡</m:t>
                    </m:r>
                    <m:r>
                      <a:rPr lang="en-US" altLang="zh-CN" i="1" dirty="0">
                        <a:latin typeface="Cambria Math" panose="02040503050406030204" pitchFamily="18" charset="0"/>
                      </a:rPr>
                      <m:t> + </m:t>
                    </m:r>
                    <m:r>
                      <a:rPr lang="en-US" altLang="zh-CN" i="1" dirty="0">
                        <a:latin typeface="Cambria Math" panose="02040503050406030204" pitchFamily="18" charset="0"/>
                      </a:rPr>
                      <m:t>𝑎𝑙𝑔𝑜𝑟𝑖𝑡h𝑚</m:t>
                    </m:r>
                  </m:oMath>
                </a14:m>
                <a:r>
                  <a:rPr lang="zh-CN" altLang="en-US" dirty="0" smtClean="0"/>
                  <a:t>的组合，评估这多个模型的结果。</a:t>
                </a:r>
                <a:endParaRPr lang="en-US" altLang="zh-CN" dirty="0" smtClean="0"/>
              </a:p>
              <a:p>
                <a:pPr>
                  <a:lnSpc>
                    <a:spcPct val="150000"/>
                  </a:lnSpc>
                </a:pPr>
                <a:r>
                  <a:rPr lang="zh-CN" altLang="en-US" dirty="0" smtClean="0"/>
                  <a:t>好处：</a:t>
                </a:r>
                <a:r>
                  <a:rPr lang="en-US" altLang="zh-CN" dirty="0" smtClean="0"/>
                  <a:t>1</a:t>
                </a:r>
                <a:r>
                  <a:rPr lang="zh-CN" altLang="en-US" dirty="0" smtClean="0"/>
                  <a:t>、通过这样做，特征提取就具有可比较性</a:t>
                </a:r>
                <a:endParaRPr lang="en-US" altLang="zh-CN" dirty="0" smtClean="0"/>
              </a:p>
              <a:p>
                <a:pPr>
                  <a:lnSpc>
                    <a:spcPct val="150000"/>
                  </a:lnSpc>
                </a:pPr>
                <a:r>
                  <a:rPr lang="en-US" altLang="zh-CN" dirty="0" smtClean="0"/>
                  <a:t>2</a:t>
                </a:r>
                <a:r>
                  <a:rPr lang="zh-CN" altLang="en-US" dirty="0" smtClean="0"/>
                  <a:t>、还能比较算法与特征集协同使用的效果</a:t>
                </a:r>
                <a:endParaRPr lang="en-US" altLang="zh-CN" dirty="0" smtClean="0"/>
              </a:p>
              <a:p>
                <a:pPr>
                  <a:lnSpc>
                    <a:spcPct val="150000"/>
                  </a:lnSpc>
                </a:pPr>
                <a:r>
                  <a:rPr lang="en-US" altLang="zh-CN" dirty="0" smtClean="0"/>
                  <a:t>3</a:t>
                </a:r>
                <a:r>
                  <a:rPr lang="zh-CN" altLang="en-US" dirty="0" smtClean="0"/>
                  <a:t>、一起考虑了</a:t>
                </a:r>
                <a14:m>
                  <m:oMath xmlns:m="http://schemas.openxmlformats.org/officeDocument/2006/math">
                    <m:r>
                      <a:rPr lang="en-US" altLang="zh-CN" i="1" dirty="0" smtClean="0">
                        <a:latin typeface="Cambria Math" panose="02040503050406030204" pitchFamily="18" charset="0"/>
                      </a:rPr>
                      <m:t>𝑀𝑆𝑇</m:t>
                    </m:r>
                  </m:oMath>
                </a14:m>
                <a:r>
                  <a:rPr lang="zh-CN" altLang="en-US" dirty="0" smtClean="0"/>
                  <a:t>中的重要影响要素，</a:t>
                </a:r>
                <a:r>
                  <a:rPr lang="zh-CN" altLang="en-US" dirty="0"/>
                  <a:t>而不是独立进行特征</a:t>
                </a:r>
                <a:r>
                  <a:rPr lang="zh-CN" altLang="en-US"/>
                  <a:t>评估</a:t>
                </a:r>
                <a:r>
                  <a:rPr lang="zh-CN" altLang="en-US" smtClean="0"/>
                  <a:t>和算法评估</a:t>
                </a:r>
                <a:r>
                  <a:rPr lang="zh-CN" altLang="en-US" dirty="0"/>
                  <a:t>。</a:t>
                </a:r>
                <a:endParaRPr lang="en-US" altLang="zh-CN" dirty="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a:p>
            </p:txBody>
          </p:sp>
        </mc:Choice>
        <mc:Fallback>
          <p:sp>
            <p:nvSpPr>
              <p:cNvPr id="7"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4194003"/>
                <a:ext cx="10252076" cy="2581804"/>
              </a:xfrm>
              <a:prstGeom prst="rect">
                <a:avLst/>
              </a:prstGeom>
              <a:blipFill>
                <a:blip r:embed="rId5"/>
                <a:stretch>
                  <a:fillRect l="-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424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DFB691-3E95-4612-A5D9-5AA9655B27DC}"/>
              </a:ext>
            </a:extLst>
          </p:cNvPr>
          <p:cNvSpPr txBox="1"/>
          <p:nvPr/>
        </p:nvSpPr>
        <p:spPr>
          <a:xfrm>
            <a:off x="3713092" y="2449114"/>
            <a:ext cx="1011309" cy="1266694"/>
          </a:xfrm>
          <a:prstGeom prst="rect">
            <a:avLst/>
          </a:prstGeom>
          <a:noFill/>
        </p:spPr>
        <p:txBody>
          <a:bodyPr wrap="none" rtlCol="0">
            <a:prstTxWarp prst="textPlain">
              <a:avLst/>
            </a:prstTxWarp>
            <a:spAutoFit/>
          </a:bodyPr>
          <a:lstStyle/>
          <a:p>
            <a:r>
              <a:rPr lang="en-US" altLang="zh-CN" dirty="0" smtClean="0">
                <a:solidFill>
                  <a:schemeClr val="accent1">
                    <a:lumMod val="75000"/>
                  </a:schemeClr>
                </a:solidFill>
                <a:latin typeface="Impact" panose="020B0806030902050204" pitchFamily="34" charset="0"/>
                <a:ea typeface="微软雅黑" panose="020B0503020204020204" pitchFamily="34" charset="-122"/>
              </a:rPr>
              <a:t>02</a:t>
            </a:r>
            <a:endParaRPr lang="zh-CN" altLang="en-US" dirty="0">
              <a:solidFill>
                <a:schemeClr val="accent1">
                  <a:lumMod val="75000"/>
                </a:schemeClr>
              </a:solidFill>
              <a:latin typeface="Impact" panose="020B0806030902050204" pitchFamily="34" charset="0"/>
              <a:ea typeface="微软雅黑" panose="020B0503020204020204" pitchFamily="34" charset="-122"/>
            </a:endParaRPr>
          </a:p>
        </p:txBody>
      </p:sp>
      <p:sp>
        <p:nvSpPr>
          <p:cNvPr id="4" name="文本占位符 5"/>
          <p:cNvSpPr txBox="1">
            <a:spLocks/>
          </p:cNvSpPr>
          <p:nvPr/>
        </p:nvSpPr>
        <p:spPr>
          <a:xfrm>
            <a:off x="5576430" y="2449114"/>
            <a:ext cx="4546600" cy="1088612"/>
          </a:xfrm>
          <a:prstGeom prst="rect">
            <a:avLst/>
          </a:prstGeom>
        </p:spPr>
        <p:txBody>
          <a:bodyPr vert="horz" lIns="91440" tIns="45720" rIns="91440" bIns="45720" rtlCol="0" anchor="t">
            <a:noAutofit/>
          </a:bodyPr>
          <a:lstStyle>
            <a:lvl1pPr marL="0" indent="0" algn="l" defTabSz="914354" rtl="0" eaLnBrk="1" latinLnBrk="0" hangingPunct="1">
              <a:lnSpc>
                <a:spcPct val="90000"/>
              </a:lnSpc>
              <a:spcBef>
                <a:spcPts val="1000"/>
              </a:spcBef>
              <a:buFont typeface="Arial" panose="020B0604020202020204" pitchFamily="34" charset="0"/>
              <a:buNone/>
              <a:defRPr sz="1100" kern="1200">
                <a:solidFill>
                  <a:schemeClr val="accent1">
                    <a:lumMod val="75000"/>
                  </a:schemeClr>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8800" b="1" dirty="0" smtClean="0"/>
              <a:t>实验</a:t>
            </a:r>
            <a:endParaRPr lang="zh-CN" altLang="en-US" sz="8800" b="1" dirty="0"/>
          </a:p>
        </p:txBody>
      </p:sp>
    </p:spTree>
    <p:extLst>
      <p:ext uri="{BB962C8B-B14F-4D97-AF65-F5344CB8AC3E}">
        <p14:creationId xmlns:p14="http://schemas.microsoft.com/office/powerpoint/2010/main" val="409495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实验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28" name="î$1ïḑe">
            <a:extLst>
              <a:ext uri="{FF2B5EF4-FFF2-40B4-BE49-F238E27FC236}">
                <a16:creationId xmlns:a16="http://schemas.microsoft.com/office/drawing/2014/main" id="{791BB12B-58F7-4D5C-9471-E4DF81654F7A}"/>
              </a:ext>
            </a:extLst>
          </p:cNvPr>
          <p:cNvSpPr txBox="1"/>
          <p:nvPr/>
        </p:nvSpPr>
        <p:spPr>
          <a:xfrm>
            <a:off x="669924" y="1845733"/>
            <a:ext cx="9236076" cy="4394730"/>
          </a:xfrm>
          <a:prstGeom prst="rect">
            <a:avLst/>
          </a:prstGeom>
          <a:noFill/>
        </p:spPr>
        <p:txBody>
          <a:bodyPr wrap="square" lIns="90000" tIns="46800" rIns="90000" bIns="46800" rtlCol="0">
            <a:normAutofit/>
          </a:bodyPr>
          <a:lstStyle/>
          <a:p>
            <a:pPr>
              <a:lnSpc>
                <a:spcPct val="150000"/>
              </a:lnSpc>
            </a:pPr>
            <a:r>
              <a:rPr lang="zh-CN" altLang="en-US" b="1" dirty="0"/>
              <a:t>数据集</a:t>
            </a:r>
            <a:r>
              <a:rPr lang="zh-CN" altLang="en-US" dirty="0" smtClean="0"/>
              <a:t>：密</a:t>
            </a:r>
            <a:r>
              <a:rPr lang="zh-CN" altLang="en-US" dirty="0"/>
              <a:t>歇根大学</a:t>
            </a:r>
            <a:r>
              <a:rPr lang="en-US" altLang="zh-CN" dirty="0"/>
              <a:t>Coursera</a:t>
            </a:r>
            <a:r>
              <a:rPr lang="zh-CN" altLang="en-US" dirty="0"/>
              <a:t>提供的</a:t>
            </a:r>
            <a:r>
              <a:rPr lang="en-US" altLang="zh-CN" dirty="0" smtClean="0"/>
              <a:t>5</a:t>
            </a:r>
            <a:r>
              <a:rPr lang="zh-CN" altLang="en-US" dirty="0"/>
              <a:t>门</a:t>
            </a:r>
            <a:r>
              <a:rPr lang="zh-CN" altLang="en-US" dirty="0" smtClean="0"/>
              <a:t>课程共</a:t>
            </a:r>
            <a:r>
              <a:rPr lang="en-US" altLang="zh-CN" dirty="0" smtClean="0"/>
              <a:t>N=31</a:t>
            </a:r>
            <a:r>
              <a:rPr lang="zh-CN" altLang="en-US" dirty="0" smtClean="0"/>
              <a:t>个数据集的点击</a:t>
            </a:r>
            <a:r>
              <a:rPr lang="zh-CN" altLang="en-US" dirty="0"/>
              <a:t>流文件和</a:t>
            </a:r>
            <a:r>
              <a:rPr lang="en-US" altLang="zh-CN" dirty="0" err="1" smtClean="0"/>
              <a:t>mySQL</a:t>
            </a:r>
            <a:r>
              <a:rPr lang="zh-CN" altLang="en-US" dirty="0"/>
              <a:t>数据</a:t>
            </a:r>
            <a:r>
              <a:rPr lang="zh-CN" altLang="en-US" dirty="0" smtClean="0"/>
              <a:t>（点击</a:t>
            </a:r>
            <a:r>
              <a:rPr lang="zh-CN" altLang="en-US" dirty="0"/>
              <a:t>流数据</a:t>
            </a:r>
            <a:r>
              <a:rPr lang="zh-CN" altLang="en-US" dirty="0" smtClean="0"/>
              <a:t>，论坛讨论和作业测验的数据）</a:t>
            </a:r>
            <a:r>
              <a:rPr lang="zh-CN" altLang="en-US" dirty="0"/>
              <a:t>。</a:t>
            </a:r>
            <a:endParaRPr lang="en-US" altLang="zh-CN" dirty="0"/>
          </a:p>
        </p:txBody>
      </p:sp>
      <p:pic>
        <p:nvPicPr>
          <p:cNvPr id="6" name="图片 5"/>
          <p:cNvPicPr>
            <a:picLocks noChangeAspect="1"/>
          </p:cNvPicPr>
          <p:nvPr/>
        </p:nvPicPr>
        <p:blipFill>
          <a:blip r:embed="rId3"/>
          <a:stretch>
            <a:fillRect/>
          </a:stretch>
        </p:blipFill>
        <p:spPr>
          <a:xfrm>
            <a:off x="2900097" y="3154098"/>
            <a:ext cx="4271265" cy="2013748"/>
          </a:xfrm>
          <a:prstGeom prst="rect">
            <a:avLst/>
          </a:prstGeom>
        </p:spPr>
      </p:pic>
    </p:spTree>
    <p:extLst>
      <p:ext uri="{BB962C8B-B14F-4D97-AF65-F5344CB8AC3E}">
        <p14:creationId xmlns:p14="http://schemas.microsoft.com/office/powerpoint/2010/main" val="1985435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实验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28" name="î$1ïḑe">
            <a:extLst>
              <a:ext uri="{FF2B5EF4-FFF2-40B4-BE49-F238E27FC236}">
                <a16:creationId xmlns:a16="http://schemas.microsoft.com/office/drawing/2014/main" id="{791BB12B-58F7-4D5C-9471-E4DF81654F7A}"/>
              </a:ext>
            </a:extLst>
          </p:cNvPr>
          <p:cNvSpPr txBox="1"/>
          <p:nvPr/>
        </p:nvSpPr>
        <p:spPr>
          <a:xfrm>
            <a:off x="669924" y="1500599"/>
            <a:ext cx="9930344" cy="5452532"/>
          </a:xfrm>
          <a:prstGeom prst="rect">
            <a:avLst/>
          </a:prstGeom>
          <a:noFill/>
        </p:spPr>
        <p:txBody>
          <a:bodyPr wrap="square" lIns="90000" tIns="46800" rIns="90000" bIns="46800" rtlCol="0">
            <a:normAutofit fontScale="40000" lnSpcReduction="20000"/>
          </a:bodyPr>
          <a:lstStyle/>
          <a:p>
            <a:pPr>
              <a:lnSpc>
                <a:spcPct val="150000"/>
              </a:lnSpc>
            </a:pPr>
            <a:r>
              <a:rPr lang="zh-CN" altLang="en-US" sz="4400" b="1" dirty="0" smtClean="0"/>
              <a:t>特征</a:t>
            </a:r>
            <a:r>
              <a:rPr lang="zh-CN" altLang="en-US" sz="4400" b="1" dirty="0"/>
              <a:t>集</a:t>
            </a:r>
            <a:r>
              <a:rPr lang="zh-CN" altLang="en-US" sz="4400" dirty="0"/>
              <a:t>：</a:t>
            </a:r>
            <a:r>
              <a:rPr lang="zh-CN" altLang="en-US" sz="4400" dirty="0" smtClean="0"/>
              <a:t>从数据集里提取</a:t>
            </a:r>
            <a:r>
              <a:rPr lang="en-US" altLang="zh-CN" sz="4400" dirty="0" smtClean="0"/>
              <a:t>3</a:t>
            </a:r>
            <a:r>
              <a:rPr lang="zh-CN" altLang="en-US" sz="4400" dirty="0"/>
              <a:t>类</a:t>
            </a:r>
            <a:r>
              <a:rPr lang="zh-CN" altLang="en-US" sz="4400" dirty="0" smtClean="0"/>
              <a:t>主要</a:t>
            </a:r>
            <a:r>
              <a:rPr lang="zh-CN" altLang="en-US" sz="4400" dirty="0"/>
              <a:t>特征集，</a:t>
            </a:r>
            <a:r>
              <a:rPr lang="zh-CN" altLang="en-US" sz="4400" dirty="0" smtClean="0"/>
              <a:t>它们代表</a:t>
            </a:r>
            <a:r>
              <a:rPr lang="zh-CN" altLang="en-US" sz="4400" dirty="0"/>
              <a:t>了大多数</a:t>
            </a:r>
            <a:r>
              <a:rPr lang="en-US" altLang="zh-CN" sz="4400" dirty="0" smtClean="0"/>
              <a:t>MOOC</a:t>
            </a:r>
            <a:r>
              <a:rPr lang="zh-CN" altLang="en-US" sz="4400" dirty="0" smtClean="0"/>
              <a:t>上的</a:t>
            </a:r>
            <a:r>
              <a:rPr lang="en-US" altLang="zh-CN" sz="4400" dirty="0" smtClean="0"/>
              <a:t>dropout</a:t>
            </a:r>
            <a:r>
              <a:rPr lang="zh-CN" altLang="en-US" sz="4400" dirty="0" smtClean="0"/>
              <a:t>模型</a:t>
            </a:r>
            <a:r>
              <a:rPr lang="zh-CN" altLang="en-US" sz="4400" dirty="0"/>
              <a:t>中使用的</a:t>
            </a:r>
            <a:r>
              <a:rPr lang="zh-CN" altLang="en-US" sz="4400" dirty="0" smtClean="0"/>
              <a:t>数据源。</a:t>
            </a:r>
            <a:endParaRPr lang="en-US" altLang="zh-CN" sz="4400" dirty="0" smtClean="0"/>
          </a:p>
          <a:p>
            <a:pPr marL="285750" indent="-285750">
              <a:lnSpc>
                <a:spcPct val="150000"/>
              </a:lnSpc>
              <a:buFont typeface="Arial" panose="020B0604020202020204" pitchFamily="34" charset="0"/>
              <a:buChar char="•"/>
            </a:pPr>
            <a:r>
              <a:rPr lang="en-US" altLang="zh-CN" sz="4400" b="1" dirty="0"/>
              <a:t>Clickstream </a:t>
            </a:r>
            <a:r>
              <a:rPr lang="en-US" altLang="zh-CN" sz="4400" b="1" dirty="0" smtClean="0"/>
              <a:t>Features</a:t>
            </a:r>
            <a:r>
              <a:rPr lang="zh-CN" altLang="en-US" sz="4400" b="1" dirty="0" smtClean="0"/>
              <a:t>：</a:t>
            </a:r>
            <a:r>
              <a:rPr lang="zh-CN" altLang="en-US" sz="4400" dirty="0" smtClean="0"/>
              <a:t>学生的浏览行为和课程资源的利用情况，比如观看视频，浏览论坛帖子，和查看课程页面等</a:t>
            </a:r>
            <a:r>
              <a:rPr lang="en-US" altLang="zh-CN" sz="4400" b="1" dirty="0" smtClean="0"/>
              <a:t> </a:t>
            </a:r>
            <a:r>
              <a:rPr lang="zh-CN" altLang="en-US" sz="4400" b="1" dirty="0" smtClean="0"/>
              <a:t>。</a:t>
            </a:r>
            <a:r>
              <a:rPr lang="zh-CN" altLang="en-US" sz="4400" dirty="0" smtClean="0"/>
              <a:t>来自</a:t>
            </a:r>
            <a:r>
              <a:rPr lang="da-DK" altLang="zh-CN" sz="4400" dirty="0" smtClean="0"/>
              <a:t>(</a:t>
            </a:r>
            <a:r>
              <a:rPr lang="da-DK" altLang="zh-CN" sz="4400" dirty="0"/>
              <a:t>Kloft et al. 2014; Xing et al. 2016</a:t>
            </a:r>
            <a:r>
              <a:rPr lang="da-DK" altLang="zh-CN" sz="4400" dirty="0" smtClean="0"/>
              <a:t>)</a:t>
            </a:r>
            <a:r>
              <a:rPr lang="zh-CN" altLang="en-US" sz="4400" dirty="0" smtClean="0"/>
              <a:t>的论文。</a:t>
            </a:r>
            <a:endParaRPr lang="en-US" altLang="zh-CN" sz="4400" b="1" dirty="0" smtClean="0"/>
          </a:p>
          <a:p>
            <a:pPr>
              <a:lnSpc>
                <a:spcPct val="150000"/>
              </a:lnSpc>
            </a:pPr>
            <a:endParaRPr lang="en-US" altLang="zh-CN" sz="4400" b="1" dirty="0" smtClean="0"/>
          </a:p>
          <a:p>
            <a:pPr marL="285750" indent="-285750">
              <a:lnSpc>
                <a:spcPct val="150000"/>
              </a:lnSpc>
              <a:buFont typeface="Arial" panose="020B0604020202020204" pitchFamily="34" charset="0"/>
              <a:buChar char="•"/>
            </a:pPr>
            <a:r>
              <a:rPr lang="en-US" altLang="zh-CN" sz="4400" b="1" dirty="0"/>
              <a:t>Assignment/Academic Features </a:t>
            </a:r>
            <a:r>
              <a:rPr lang="en-US" altLang="zh-CN" sz="4400" b="1" dirty="0" smtClean="0"/>
              <a:t>:</a:t>
            </a:r>
            <a:r>
              <a:rPr lang="zh-CN" altLang="en-US" sz="4400" dirty="0" smtClean="0"/>
              <a:t>学生作业提交和效果信息，比如作业得分等。来自</a:t>
            </a:r>
            <a:r>
              <a:rPr lang="da-DK" altLang="zh-CN" sz="4400" dirty="0"/>
              <a:t>(Kloft et al. 2014; Xing et al. 2016</a:t>
            </a:r>
            <a:r>
              <a:rPr lang="da-DK" altLang="zh-CN" sz="4400" dirty="0" smtClean="0"/>
              <a:t>)</a:t>
            </a:r>
            <a:r>
              <a:rPr lang="zh-CN" altLang="en-US" sz="4400" dirty="0" smtClean="0"/>
              <a:t>，有修改</a:t>
            </a:r>
            <a:endParaRPr lang="en-US" altLang="zh-CN" sz="4400" b="1" dirty="0"/>
          </a:p>
          <a:p>
            <a:pPr marL="285750" indent="-285750">
              <a:lnSpc>
                <a:spcPct val="150000"/>
              </a:lnSpc>
              <a:buFont typeface="Arial" panose="020B0604020202020204" pitchFamily="34" charset="0"/>
              <a:buChar char="•"/>
            </a:pPr>
            <a:endParaRPr lang="en-US" altLang="zh-CN" sz="4400" b="1" dirty="0" smtClean="0"/>
          </a:p>
          <a:p>
            <a:pPr marL="285750" indent="-285750">
              <a:lnSpc>
                <a:spcPct val="150000"/>
              </a:lnSpc>
              <a:buFont typeface="Arial" panose="020B0604020202020204" pitchFamily="34" charset="0"/>
              <a:buChar char="•"/>
            </a:pPr>
            <a:r>
              <a:rPr lang="en-US" altLang="zh-CN" sz="4400" b="1" dirty="0"/>
              <a:t>Forum/NLP </a:t>
            </a:r>
            <a:r>
              <a:rPr lang="en-US" altLang="zh-CN" sz="4400" b="1" dirty="0" smtClean="0"/>
              <a:t>Features</a:t>
            </a:r>
            <a:r>
              <a:rPr lang="zh-CN" altLang="en-US" sz="4400" b="1" dirty="0" smtClean="0"/>
              <a:t>：</a:t>
            </a:r>
            <a:r>
              <a:rPr lang="zh-CN" altLang="en-US" sz="4400" dirty="0" smtClean="0"/>
              <a:t>代表学生在课程论坛上的</a:t>
            </a:r>
            <a:r>
              <a:rPr lang="zh-CN" altLang="en-US" sz="4400" dirty="0"/>
              <a:t>语言和活动模式</a:t>
            </a:r>
            <a:r>
              <a:rPr lang="zh-CN" altLang="en-US" sz="4400" b="1" dirty="0" smtClean="0"/>
              <a:t>。</a:t>
            </a:r>
            <a:r>
              <a:rPr lang="zh-CN" altLang="en-US" sz="4400" dirty="0" smtClean="0"/>
              <a:t>来自</a:t>
            </a:r>
            <a:r>
              <a:rPr lang="da-DK" altLang="zh-CN" sz="4400" dirty="0" smtClean="0"/>
              <a:t>(</a:t>
            </a:r>
            <a:r>
              <a:rPr lang="da-DK" altLang="zh-CN" sz="4400" dirty="0"/>
              <a:t>Andres et al. 2016; Crossley et al. </a:t>
            </a:r>
            <a:r>
              <a:rPr lang="da-DK" altLang="zh-CN" sz="4400" dirty="0" smtClean="0"/>
              <a:t>2015;Yang </a:t>
            </a:r>
            <a:r>
              <a:rPr lang="da-DK" altLang="zh-CN" sz="4400" dirty="0"/>
              <a:t>et al. 2013) </a:t>
            </a:r>
            <a:r>
              <a:rPr lang="zh-CN" altLang="en-US" sz="4400" dirty="0" smtClean="0"/>
              <a:t>，其中没有考虑太长的帖子，还加上了能够反映帖子独特性质的特征，如</a:t>
            </a:r>
            <a:r>
              <a:rPr lang="en-US" altLang="zh-CN" sz="4500" dirty="0"/>
              <a:t>sentiment features </a:t>
            </a:r>
            <a:endParaRPr lang="en-US" altLang="zh-CN" sz="4500" dirty="0" smtClean="0"/>
          </a:p>
          <a:p>
            <a:pPr>
              <a:lnSpc>
                <a:spcPct val="150000"/>
              </a:lnSpc>
            </a:pPr>
            <a:endParaRPr lang="en-US" altLang="zh-CN" sz="4500" dirty="0" smtClean="0"/>
          </a:p>
          <a:p>
            <a:pPr marL="285750" indent="-285750">
              <a:lnSpc>
                <a:spcPct val="150000"/>
              </a:lnSpc>
              <a:buFont typeface="Arial" panose="020B0604020202020204" pitchFamily="34" charset="0"/>
              <a:buChar char="•"/>
            </a:pPr>
            <a:r>
              <a:rPr lang="zh-CN" altLang="en-US" sz="4500" dirty="0" smtClean="0"/>
              <a:t>以上三种特征结合形成第四类，“</a:t>
            </a:r>
            <a:r>
              <a:rPr lang="en-US" altLang="zh-CN" sz="4500" dirty="0" smtClean="0"/>
              <a:t>full</a:t>
            </a:r>
            <a:r>
              <a:rPr lang="zh-CN" altLang="en-US" sz="4500" dirty="0" smtClean="0"/>
              <a:t>”特征</a:t>
            </a:r>
            <a:r>
              <a:rPr lang="en-US" altLang="zh-CN" sz="4500" dirty="0"/>
              <a:t/>
            </a:r>
            <a:br>
              <a:rPr lang="en-US" altLang="zh-CN" sz="4500" dirty="0"/>
            </a:br>
            <a:r>
              <a:rPr lang="da-DK" altLang="zh-CN" sz="3600" dirty="0"/>
              <a:t/>
            </a:r>
            <a:br>
              <a:rPr lang="da-DK" altLang="zh-CN" sz="3600" dirty="0"/>
            </a:br>
            <a:r>
              <a:rPr lang="en-US" altLang="zh-CN" b="1" dirty="0"/>
              <a:t/>
            </a:r>
            <a:br>
              <a:rPr lang="en-US" altLang="zh-CN" b="1"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309969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14015" y="210638"/>
            <a:ext cx="7862192" cy="6348127"/>
          </a:xfrm>
          <a:prstGeom prst="rect">
            <a:avLst/>
          </a:prstGeom>
        </p:spPr>
      </p:pic>
    </p:spTree>
    <p:extLst>
      <p:ext uri="{BB962C8B-B14F-4D97-AF65-F5344CB8AC3E}">
        <p14:creationId xmlns:p14="http://schemas.microsoft.com/office/powerpoint/2010/main" val="799055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实验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28" name="î$1ïḑe">
            <a:extLst>
              <a:ext uri="{FF2B5EF4-FFF2-40B4-BE49-F238E27FC236}">
                <a16:creationId xmlns:a16="http://schemas.microsoft.com/office/drawing/2014/main" id="{791BB12B-58F7-4D5C-9471-E4DF81654F7A}"/>
              </a:ext>
            </a:extLst>
          </p:cNvPr>
          <p:cNvSpPr txBox="1"/>
          <p:nvPr/>
        </p:nvSpPr>
        <p:spPr>
          <a:xfrm>
            <a:off x="669924" y="1778001"/>
            <a:ext cx="9930344" cy="5452532"/>
          </a:xfrm>
          <a:prstGeom prst="rect">
            <a:avLst/>
          </a:prstGeom>
          <a:noFill/>
        </p:spPr>
        <p:txBody>
          <a:bodyPr wrap="square" lIns="90000" tIns="46800" rIns="90000" bIns="46800" rtlCol="0">
            <a:normAutofit/>
          </a:bodyPr>
          <a:lstStyle/>
          <a:p>
            <a:pPr>
              <a:lnSpc>
                <a:spcPct val="150000"/>
              </a:lnSpc>
            </a:pPr>
            <a:r>
              <a:rPr lang="zh-CN" altLang="en-US" sz="1900" dirty="0" smtClean="0"/>
              <a:t>选择这些特征的原因：</a:t>
            </a:r>
            <a:r>
              <a:rPr lang="en-US" altLang="zh-CN" dirty="0"/>
              <a:t/>
            </a:r>
            <a:br>
              <a:rPr lang="en-US" altLang="zh-CN" dirty="0"/>
            </a:br>
            <a:r>
              <a:rPr lang="en-US" altLang="zh-CN" dirty="0" smtClean="0"/>
              <a:t>1</a:t>
            </a:r>
            <a:r>
              <a:rPr lang="zh-CN" altLang="en-US" dirty="0" smtClean="0"/>
              <a:t>、对不同的原始数据集，这</a:t>
            </a:r>
            <a:r>
              <a:rPr lang="en-US" altLang="zh-CN" dirty="0"/>
              <a:t>3</a:t>
            </a:r>
            <a:r>
              <a:rPr lang="zh-CN" altLang="en-US" dirty="0" smtClean="0"/>
              <a:t>个特征集都能从中提取到信息，就是说这些特征基本上是公共具有的，可以推广到别的数据源。</a:t>
            </a:r>
            <a:endParaRPr lang="en-US" altLang="zh-CN" dirty="0" smtClean="0"/>
          </a:p>
          <a:p>
            <a:pPr>
              <a:lnSpc>
                <a:spcPct val="150000"/>
              </a:lnSpc>
            </a:pPr>
            <a:r>
              <a:rPr lang="en-US" altLang="zh-CN" dirty="0" smtClean="0"/>
              <a:t>2</a:t>
            </a:r>
            <a:r>
              <a:rPr lang="zh-CN" altLang="en-US" dirty="0"/>
              <a:t>、这些</a:t>
            </a:r>
            <a:r>
              <a:rPr lang="zh-CN" altLang="en-US" dirty="0" smtClean="0"/>
              <a:t>特征已经在别的论文中证明</a:t>
            </a:r>
            <a:r>
              <a:rPr lang="zh-CN" altLang="en-US" dirty="0"/>
              <a:t>对于预测</a:t>
            </a:r>
            <a:r>
              <a:rPr lang="en-US" altLang="zh-CN" dirty="0"/>
              <a:t>dropout</a:t>
            </a:r>
            <a:r>
              <a:rPr lang="zh-CN" altLang="en-US" dirty="0"/>
              <a:t>的模型</a:t>
            </a:r>
            <a:r>
              <a:rPr lang="zh-CN" altLang="en-US" dirty="0" smtClean="0"/>
              <a:t>是有效的，而且能</a:t>
            </a:r>
            <a:r>
              <a:rPr lang="zh-CN" altLang="en-US" dirty="0"/>
              <a:t>尽量复现</a:t>
            </a:r>
            <a:r>
              <a:rPr lang="zh-CN" altLang="en-US" dirty="0" smtClean="0"/>
              <a:t>。</a:t>
            </a:r>
            <a:r>
              <a:rPr lang="zh-CN" altLang="en-US" dirty="0"/>
              <a:t>但也</a:t>
            </a:r>
            <a:r>
              <a:rPr lang="zh-CN" altLang="en-US" dirty="0" smtClean="0"/>
              <a:t>有没公开的特征提取方法，所以并不是精确复制。</a:t>
            </a:r>
            <a:endParaRPr lang="en-US" altLang="zh-CN" dirty="0" smtClean="0"/>
          </a:p>
          <a:p>
            <a:pPr>
              <a:lnSpc>
                <a:spcPct val="150000"/>
              </a:lnSpc>
            </a:pPr>
            <a:r>
              <a:rPr lang="en-US" altLang="zh-CN" dirty="0" smtClean="0"/>
              <a:t>3</a:t>
            </a:r>
            <a:r>
              <a:rPr lang="zh-CN" altLang="en-US" dirty="0" smtClean="0"/>
              <a:t>、实验让特征之间比较，可以独立地或者与其他特征</a:t>
            </a:r>
            <a:r>
              <a:rPr lang="zh-CN" altLang="en-US" dirty="0"/>
              <a:t>集一起</a:t>
            </a:r>
            <a:r>
              <a:rPr lang="zh-CN" altLang="en-US" dirty="0" smtClean="0"/>
              <a:t>评估</a:t>
            </a:r>
            <a:r>
              <a:rPr lang="zh-CN" altLang="en-US" dirty="0"/>
              <a:t>学生</a:t>
            </a:r>
            <a:r>
              <a:rPr lang="zh-CN" altLang="en-US" dirty="0" smtClean="0"/>
              <a:t>的</a:t>
            </a:r>
            <a:r>
              <a:rPr lang="zh-CN" altLang="en-US" dirty="0"/>
              <a:t>这些特征</a:t>
            </a:r>
            <a:r>
              <a:rPr lang="zh-CN" altLang="en-US" dirty="0" smtClean="0"/>
              <a:t>，更好地表示预测模型</a:t>
            </a:r>
            <a:r>
              <a:rPr lang="zh-CN" altLang="en-US" dirty="0"/>
              <a:t>的</a:t>
            </a:r>
            <a:r>
              <a:rPr lang="zh-CN" altLang="en-US" dirty="0" smtClean="0"/>
              <a:t>目标。</a:t>
            </a:r>
            <a:endParaRPr lang="zh-CN" altLang="en-US" dirty="0"/>
          </a:p>
          <a:p>
            <a:pPr>
              <a:lnSpc>
                <a:spcPct val="150000"/>
              </a:lnSpc>
            </a:pPr>
            <a:r>
              <a:rPr lang="en-US" altLang="zh-CN" dirty="0"/>
              <a:t/>
            </a:r>
            <a:br>
              <a:rPr lang="en-US" altLang="zh-CN" dirty="0"/>
            </a:br>
            <a:endParaRPr lang="en-US" altLang="zh-CN" dirty="0"/>
          </a:p>
        </p:txBody>
      </p:sp>
    </p:spTree>
    <p:extLst>
      <p:ext uri="{BB962C8B-B14F-4D97-AF65-F5344CB8AC3E}">
        <p14:creationId xmlns:p14="http://schemas.microsoft.com/office/powerpoint/2010/main" val="414931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实验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69924" y="1405468"/>
                <a:ext cx="9930344" cy="5452532"/>
              </a:xfrm>
              <a:prstGeom prst="rect">
                <a:avLst/>
              </a:prstGeom>
              <a:noFill/>
            </p:spPr>
            <p:txBody>
              <a:bodyPr wrap="square" lIns="90000" tIns="46800" rIns="90000" bIns="46800" rtlCol="0">
                <a:normAutofit/>
              </a:bodyPr>
              <a:lstStyle/>
              <a:p>
                <a:pPr>
                  <a:lnSpc>
                    <a:spcPct val="150000"/>
                  </a:lnSpc>
                </a:pPr>
                <a:r>
                  <a:rPr lang="en-US" altLang="zh-CN" b="1" dirty="0" smtClean="0"/>
                  <a:t>2</a:t>
                </a:r>
                <a:r>
                  <a:rPr lang="zh-CN" altLang="en-US" b="1" dirty="0" smtClean="0"/>
                  <a:t>种算法</a:t>
                </a:r>
                <a:r>
                  <a:rPr lang="zh-CN" altLang="en-US" dirty="0" smtClean="0"/>
                  <a:t>：</a:t>
                </a:r>
                <a:r>
                  <a:rPr lang="en-US" altLang="zh-CN" dirty="0" smtClean="0"/>
                  <a:t>CART</a:t>
                </a:r>
                <a:r>
                  <a:rPr lang="zh-CN" altLang="en-US" dirty="0" smtClean="0"/>
                  <a:t>和</a:t>
                </a:r>
                <a:r>
                  <a:rPr lang="en-US" altLang="zh-CN" dirty="0" err="1" smtClean="0"/>
                  <a:t>ada</a:t>
                </a:r>
                <a:endParaRPr lang="en-US" altLang="zh-CN" dirty="0" smtClean="0"/>
              </a:p>
              <a:p>
                <a:pPr>
                  <a:lnSpc>
                    <a:spcPct val="150000"/>
                  </a:lnSpc>
                </a:pPr>
                <a:endParaRPr lang="en-US" altLang="zh-CN" dirty="0" smtClean="0"/>
              </a:p>
              <a:p>
                <a:pPr>
                  <a:lnSpc>
                    <a:spcPct val="150000"/>
                  </a:lnSpc>
                </a:pPr>
                <a:r>
                  <a:rPr lang="zh-CN" altLang="en-US" dirty="0" smtClean="0"/>
                  <a:t>选择这两个算法</a:t>
                </a:r>
                <a:r>
                  <a:rPr lang="zh-CN" altLang="en-US" dirty="0"/>
                  <a:t>的 原因</a:t>
                </a:r>
                <a:r>
                  <a:rPr lang="zh-CN" altLang="en-US" dirty="0" smtClean="0"/>
                  <a:t>是：</a:t>
                </a:r>
                <a:endParaRPr lang="en-US" altLang="zh-CN" dirty="0" smtClean="0"/>
              </a:p>
              <a:p>
                <a:pPr>
                  <a:lnSpc>
                    <a:spcPct val="150000"/>
                  </a:lnSpc>
                </a:pPr>
                <a:r>
                  <a:rPr lang="en-US" altLang="zh-CN" dirty="0" smtClean="0"/>
                  <a:t>1</a:t>
                </a:r>
                <a:r>
                  <a:rPr lang="zh-CN" altLang="en-US" dirty="0" smtClean="0"/>
                  <a:t>、可以</a:t>
                </a:r>
                <a:r>
                  <a:rPr lang="zh-CN" altLang="en-US" dirty="0"/>
                  <a:t>捕获高维数</a:t>
                </a:r>
                <a:r>
                  <a:rPr lang="zh-CN" altLang="en-US" dirty="0" smtClean="0"/>
                  <a:t>据间的复杂相互关系</a:t>
                </a:r>
                <a:endParaRPr lang="en-US" altLang="zh-CN" dirty="0" smtClean="0"/>
              </a:p>
              <a:p>
                <a:pPr>
                  <a:lnSpc>
                    <a:spcPct val="150000"/>
                  </a:lnSpc>
                </a:pPr>
                <a:r>
                  <a:rPr lang="en-US" altLang="zh-CN" dirty="0" smtClean="0"/>
                  <a:t>2</a:t>
                </a:r>
                <a:r>
                  <a:rPr lang="zh-CN" altLang="en-US" dirty="0" smtClean="0"/>
                  <a:t>、它们对数据的分布没怎么做假设</a:t>
                </a:r>
                <a:endParaRPr lang="en-US" altLang="zh-CN" dirty="0"/>
              </a:p>
              <a:p>
                <a:pPr>
                  <a:lnSpc>
                    <a:spcPct val="150000"/>
                  </a:lnSpc>
                </a:pPr>
                <a:r>
                  <a:rPr lang="en-US" altLang="zh-CN" dirty="0"/>
                  <a:t>3</a:t>
                </a:r>
                <a:r>
                  <a:rPr lang="zh-CN" altLang="en-US" dirty="0" smtClean="0"/>
                  <a:t>、当</a:t>
                </a:r>
                <a:r>
                  <a:rPr lang="zh-CN" altLang="en-US" dirty="0"/>
                  <a:t>数据</a:t>
                </a:r>
                <a:r>
                  <a:rPr lang="zh-CN" altLang="en-US" dirty="0" smtClean="0"/>
                  <a:t>数量</a:t>
                </a:r>
                <a:r>
                  <a:rPr lang="zh-CN" altLang="en-US" dirty="0"/>
                  <a:t>适中时，它们是可扩展</a:t>
                </a:r>
                <a:r>
                  <a:rPr lang="zh-CN" altLang="en-US" dirty="0" smtClean="0"/>
                  <a:t>的</a:t>
                </a:r>
                <a:endParaRPr lang="en-US" altLang="zh-CN" dirty="0" smtClean="0"/>
              </a:p>
              <a:p>
                <a:pPr>
                  <a:lnSpc>
                    <a:spcPct val="150000"/>
                  </a:lnSpc>
                </a:pPr>
                <a:r>
                  <a:rPr lang="en-US" altLang="zh-CN" dirty="0"/>
                  <a:t>4</a:t>
                </a:r>
                <a:r>
                  <a:rPr lang="zh-CN" altLang="en-US" dirty="0" smtClean="0"/>
                  <a:t>、在分类</a:t>
                </a:r>
                <a:r>
                  <a:rPr lang="zh-CN" altLang="en-US" dirty="0"/>
                  <a:t>任务中的</a:t>
                </a:r>
                <a:r>
                  <a:rPr lang="zh-CN" altLang="en-US" dirty="0" smtClean="0"/>
                  <a:t>表现很强</a:t>
                </a:r>
                <a:endParaRPr lang="en-US" altLang="zh-CN" dirty="0" smtClean="0"/>
              </a:p>
              <a:p>
                <a:pPr>
                  <a:lnSpc>
                    <a:spcPct val="150000"/>
                  </a:lnSpc>
                </a:pPr>
                <a:r>
                  <a:rPr lang="en-US" altLang="zh-CN" dirty="0" smtClean="0"/>
                  <a:t>5</a:t>
                </a:r>
                <a:r>
                  <a:rPr lang="zh-CN" altLang="en-US" dirty="0" smtClean="0"/>
                  <a:t>、特征集里≥</a:t>
                </a:r>
                <a:r>
                  <a:rPr lang="en-US" altLang="zh-CN" dirty="0"/>
                  <a:t>95</a:t>
                </a:r>
                <a:r>
                  <a:rPr lang="zh-CN" altLang="en-US" dirty="0"/>
                  <a:t>％的</a:t>
                </a:r>
                <a:r>
                  <a:rPr lang="zh-CN" altLang="en-US" dirty="0" smtClean="0"/>
                  <a:t>观测值其实是缺失</a:t>
                </a:r>
                <a:r>
                  <a:rPr lang="zh-CN" altLang="en-US" dirty="0"/>
                  <a:t>数据的</a:t>
                </a:r>
                <a:r>
                  <a:rPr lang="zh-CN" altLang="en-US" dirty="0" smtClean="0"/>
                  <a:t>，对这</a:t>
                </a:r>
                <a:r>
                  <a:rPr lang="zh-CN" altLang="en-US" dirty="0"/>
                  <a:t>两种</a:t>
                </a:r>
                <a:r>
                  <a:rPr lang="zh-CN" altLang="en-US" dirty="0" smtClean="0"/>
                  <a:t>算法，可以使用</a:t>
                </a:r>
                <a:r>
                  <a:rPr lang="zh-CN" altLang="en-US" dirty="0"/>
                  <a:t>替代</a:t>
                </a:r>
                <a:r>
                  <a:rPr lang="zh-CN" altLang="en-US" dirty="0" smtClean="0"/>
                  <a:t>变量</a:t>
                </a:r>
                <a:r>
                  <a:rPr lang="en-US" altLang="zh-CN" b="1" i="1" dirty="0"/>
                  <a:t>surrogate variables</a:t>
                </a:r>
                <a:r>
                  <a:rPr lang="en-US" altLang="zh-CN" b="1" dirty="0"/>
                  <a:t> </a:t>
                </a:r>
                <a:r>
                  <a:rPr lang="zh-CN" altLang="en-US" dirty="0" smtClean="0"/>
                  <a:t>的方法</a:t>
                </a:r>
                <a:r>
                  <a:rPr lang="en-US" altLang="zh-CN" dirty="0"/>
                  <a:t>(</a:t>
                </a:r>
                <a:r>
                  <a:rPr lang="en-US" altLang="zh-CN" dirty="0" err="1"/>
                  <a:t>Therneau</a:t>
                </a:r>
                <a:r>
                  <a:rPr lang="en-US" altLang="zh-CN" dirty="0"/>
                  <a:t> and Atkinson 2015) </a:t>
                </a:r>
                <a:r>
                  <a:rPr lang="zh-CN" altLang="en-US" dirty="0" smtClean="0"/>
                  <a:t>捕获</a:t>
                </a:r>
                <a:r>
                  <a:rPr lang="zh-CN" altLang="en-US" dirty="0"/>
                  <a:t>缺失</a:t>
                </a:r>
                <a:r>
                  <a:rPr lang="zh-CN" altLang="en-US" dirty="0" smtClean="0"/>
                  <a:t>数据的结构，不用插补数据</a:t>
                </a:r>
                <a:endParaRPr lang="en-US" altLang="zh-CN" dirty="0" smtClean="0"/>
              </a:p>
              <a:p>
                <a:pPr>
                  <a:lnSpc>
                    <a:spcPct val="150000"/>
                  </a:lnSpc>
                </a:pPr>
                <a:endParaRPr lang="en-US" altLang="zh-CN" dirty="0" smtClean="0"/>
              </a:p>
              <a:p>
                <a:pPr>
                  <a:lnSpc>
                    <a:spcPct val="150000"/>
                  </a:lnSpc>
                </a:pPr>
                <a:r>
                  <a:rPr lang="zh-CN" altLang="en-US" dirty="0" smtClean="0"/>
                  <a:t>此外随机用</a:t>
                </a:r>
                <a:r>
                  <a:rPr lang="en-US" altLang="zh-CN" dirty="0" smtClean="0"/>
                  <a:t>20</a:t>
                </a:r>
                <a:r>
                  <a:rPr lang="zh-CN" altLang="en-US" dirty="0"/>
                  <a:t>％的</a:t>
                </a:r>
                <a:r>
                  <a:rPr lang="zh-CN" altLang="en-US" dirty="0" smtClean="0"/>
                  <a:t>课程的数据来</a:t>
                </a:r>
                <a:r>
                  <a:rPr lang="zh-CN" altLang="en-US" dirty="0"/>
                  <a:t>调整</a:t>
                </a:r>
                <a14:m>
                  <m:oMath xmlns:m="http://schemas.openxmlformats.org/officeDocument/2006/math">
                    <m:r>
                      <a:rPr lang="en-US" altLang="zh-CN" i="1" dirty="0">
                        <a:latin typeface="Cambria Math" panose="02040503050406030204" pitchFamily="18" charset="0"/>
                      </a:rPr>
                      <m:t>𝑓𝑒𝑎𝑡𝑢𝑟𝑒</m:t>
                    </m:r>
                    <m:r>
                      <a:rPr lang="en-US" altLang="zh-CN" i="1" dirty="0">
                        <a:latin typeface="Cambria Math" panose="02040503050406030204" pitchFamily="18" charset="0"/>
                      </a:rPr>
                      <m:t> </m:t>
                    </m:r>
                    <m:r>
                      <a:rPr lang="en-US" altLang="zh-CN" i="1" dirty="0">
                        <a:latin typeface="Cambria Math" panose="02040503050406030204" pitchFamily="18" charset="0"/>
                      </a:rPr>
                      <m:t>𝑠𝑒𝑡</m:t>
                    </m:r>
                    <m:r>
                      <a:rPr lang="en-US" altLang="zh-CN" i="1" dirty="0">
                        <a:latin typeface="Cambria Math" panose="02040503050406030204" pitchFamily="18" charset="0"/>
                      </a:rPr>
                      <m:t> + </m:t>
                    </m:r>
                    <m:r>
                      <a:rPr lang="en-US" altLang="zh-CN" i="1" dirty="0">
                        <a:latin typeface="Cambria Math" panose="02040503050406030204" pitchFamily="18" charset="0"/>
                      </a:rPr>
                      <m:t>𝑎𝑙𝑔𝑜𝑟𝑖𝑡h𝑚</m:t>
                    </m:r>
                  </m:oMath>
                </a14:m>
                <a:r>
                  <a:rPr lang="zh-CN" altLang="en-US" dirty="0"/>
                  <a:t>组合的超</a:t>
                </a:r>
                <a:r>
                  <a:rPr lang="zh-CN" altLang="en-US" dirty="0" smtClean="0"/>
                  <a:t>参数，然后用于</a:t>
                </a:r>
                <a:r>
                  <a:rPr lang="zh-CN" altLang="en-US" dirty="0"/>
                  <a:t>其余的</a:t>
                </a:r>
                <a:r>
                  <a:rPr lang="zh-CN" altLang="en-US" dirty="0" smtClean="0"/>
                  <a:t>比较。</a:t>
                </a:r>
                <a:endParaRPr lang="en-US" altLang="zh-CN"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1405468"/>
                <a:ext cx="9930344" cy="5452532"/>
              </a:xfrm>
              <a:prstGeom prst="rect">
                <a:avLst/>
              </a:prstGeom>
              <a:blipFill>
                <a:blip r:embed="rId3"/>
                <a:stretch>
                  <a:fillRect l="-552" r="-4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7828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实验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69924" y="1778001"/>
                <a:ext cx="9930343" cy="5452532"/>
              </a:xfrm>
              <a:prstGeom prst="rect">
                <a:avLst/>
              </a:prstGeom>
              <a:noFill/>
            </p:spPr>
            <p:txBody>
              <a:bodyPr wrap="square" lIns="90000" tIns="46800" rIns="90000" bIns="46800" rtlCol="0">
                <a:normAutofit/>
              </a:bodyPr>
              <a:lstStyle/>
              <a:p>
                <a:pPr>
                  <a:lnSpc>
                    <a:spcPct val="150000"/>
                  </a:lnSpc>
                </a:pPr>
                <a:r>
                  <a:rPr lang="en-US" altLang="zh-CN" sz="1900" dirty="0"/>
                  <a:t>4</a:t>
                </a:r>
                <a:r>
                  <a:rPr lang="zh-CN" altLang="en-US" sz="1900" dirty="0" smtClean="0"/>
                  <a:t>类特征</a:t>
                </a:r>
                <a:r>
                  <a:rPr lang="en-US" altLang="zh-CN" sz="1900" dirty="0" smtClean="0"/>
                  <a:t>2</a:t>
                </a:r>
                <a:r>
                  <a:rPr lang="zh-CN" altLang="en-US" sz="1900" dirty="0" smtClean="0"/>
                  <a:t>种算法，共</a:t>
                </a:r>
                <a:r>
                  <a:rPr lang="en-US" altLang="zh-CN" sz="1900" dirty="0" smtClean="0"/>
                  <a:t>k=8</a:t>
                </a:r>
                <a:r>
                  <a:rPr lang="zh-CN" altLang="en-US" sz="1900" dirty="0" smtClean="0"/>
                  <a:t>种</a:t>
                </a:r>
                <a:r>
                  <a:rPr lang="zh-CN" altLang="en-US" sz="1900" dirty="0"/>
                  <a:t>模型</a:t>
                </a:r>
                <a:r>
                  <a:rPr lang="zh-CN" altLang="en-US" sz="1900" dirty="0" smtClean="0"/>
                  <a:t>。</a:t>
                </a:r>
                <a:endParaRPr lang="en-US" altLang="zh-CN" sz="1900" dirty="0" smtClean="0"/>
              </a:p>
              <a:p>
                <a:pPr>
                  <a:lnSpc>
                    <a:spcPct val="150000"/>
                  </a:lnSpc>
                </a:pPr>
                <a:r>
                  <a:rPr lang="zh-CN" altLang="en-US" sz="1900" dirty="0" smtClean="0"/>
                  <a:t>每周对</a:t>
                </a:r>
                <a:r>
                  <a:rPr lang="en-US" altLang="zh-CN" sz="1900" dirty="0" smtClean="0"/>
                  <a:t>8</a:t>
                </a:r>
                <a:r>
                  <a:rPr lang="zh-CN" altLang="en-US" sz="1900" dirty="0"/>
                  <a:t>个</a:t>
                </a:r>
                <a:r>
                  <a:rPr lang="zh-CN" altLang="en-US" sz="1900" dirty="0" smtClean="0"/>
                  <a:t>模型进行</a:t>
                </a:r>
                <a:r>
                  <a:rPr lang="zh-CN" altLang="en-US" sz="1900" dirty="0"/>
                  <a:t>单独的实验以预测</a:t>
                </a:r>
                <a:r>
                  <a:rPr lang="zh-CN" altLang="en-US" sz="1900" dirty="0" smtClean="0"/>
                  <a:t>每个课程在第一周</a:t>
                </a:r>
                <a:r>
                  <a:rPr lang="zh-CN" altLang="en-US" sz="1900" dirty="0"/>
                  <a:t>，第二周，第三周和第</a:t>
                </a:r>
                <a:r>
                  <a:rPr lang="zh-CN" altLang="en-US" sz="1900" dirty="0" smtClean="0"/>
                  <a:t>四周之后</a:t>
                </a:r>
                <a:r>
                  <a:rPr lang="zh-CN" altLang="en-US" sz="1900" dirty="0"/>
                  <a:t>的</a:t>
                </a:r>
                <a:r>
                  <a:rPr lang="zh-CN" altLang="en-US" sz="1900" dirty="0" smtClean="0"/>
                  <a:t>辍学情况，然后每周进行</a:t>
                </a:r>
                <a14:m>
                  <m:oMath xmlns:m="http://schemas.openxmlformats.org/officeDocument/2006/math">
                    <m:r>
                      <a:rPr lang="en-US" altLang="zh-CN" sz="1900" i="1" dirty="0" smtClean="0">
                        <a:latin typeface="Cambria Math" panose="02040503050406030204" pitchFamily="18" charset="0"/>
                      </a:rPr>
                      <m:t>𝐹𝑁𝑃</m:t>
                    </m:r>
                  </m:oMath>
                </a14:m>
                <a:r>
                  <a:rPr lang="zh-CN" altLang="en-US" sz="1900" dirty="0" smtClean="0"/>
                  <a:t>评估。</a:t>
                </a:r>
                <a:endParaRPr lang="en-US" altLang="zh-CN"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1778001"/>
                <a:ext cx="9930343" cy="5452532"/>
              </a:xfrm>
              <a:prstGeom prst="rect">
                <a:avLst/>
              </a:prstGeom>
              <a:blipFill>
                <a:blip r:embed="rId3"/>
                <a:stretch>
                  <a:fillRect l="-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5181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DFB691-3E95-4612-A5D9-5AA9655B27DC}"/>
              </a:ext>
            </a:extLst>
          </p:cNvPr>
          <p:cNvSpPr txBox="1"/>
          <p:nvPr/>
        </p:nvSpPr>
        <p:spPr>
          <a:xfrm>
            <a:off x="3713092" y="2449114"/>
            <a:ext cx="1011309" cy="1266694"/>
          </a:xfrm>
          <a:prstGeom prst="rect">
            <a:avLst/>
          </a:prstGeom>
          <a:noFill/>
        </p:spPr>
        <p:txBody>
          <a:bodyPr wrap="none" rtlCol="0">
            <a:prstTxWarp prst="textPlain">
              <a:avLst/>
            </a:prstTxWarp>
            <a:spAutoFit/>
          </a:bodyPr>
          <a:lstStyle/>
          <a:p>
            <a:r>
              <a:rPr lang="en-US" altLang="zh-CN" dirty="0" smtClean="0">
                <a:solidFill>
                  <a:schemeClr val="accent1">
                    <a:lumMod val="75000"/>
                  </a:schemeClr>
                </a:solidFill>
                <a:latin typeface="Impact" panose="020B0806030902050204" pitchFamily="34" charset="0"/>
                <a:ea typeface="微软雅黑" panose="020B0503020204020204" pitchFamily="34" charset="-122"/>
              </a:rPr>
              <a:t>03</a:t>
            </a:r>
            <a:endParaRPr lang="zh-CN" altLang="en-US" dirty="0">
              <a:solidFill>
                <a:schemeClr val="accent1">
                  <a:lumMod val="75000"/>
                </a:schemeClr>
              </a:solidFill>
              <a:latin typeface="Impact" panose="020B0806030902050204" pitchFamily="34" charset="0"/>
              <a:ea typeface="微软雅黑" panose="020B0503020204020204" pitchFamily="34" charset="-122"/>
            </a:endParaRPr>
          </a:p>
        </p:txBody>
      </p:sp>
      <p:sp>
        <p:nvSpPr>
          <p:cNvPr id="4" name="文本占位符 5"/>
          <p:cNvSpPr txBox="1">
            <a:spLocks/>
          </p:cNvSpPr>
          <p:nvPr/>
        </p:nvSpPr>
        <p:spPr>
          <a:xfrm>
            <a:off x="5576430" y="2449114"/>
            <a:ext cx="4546600" cy="1088612"/>
          </a:xfrm>
          <a:prstGeom prst="rect">
            <a:avLst/>
          </a:prstGeom>
        </p:spPr>
        <p:txBody>
          <a:bodyPr vert="horz" lIns="91440" tIns="45720" rIns="91440" bIns="45720" rtlCol="0" anchor="t">
            <a:noAutofit/>
          </a:bodyPr>
          <a:lstStyle>
            <a:lvl1pPr marL="0" indent="0" algn="l" defTabSz="914354" rtl="0" eaLnBrk="1" latinLnBrk="0" hangingPunct="1">
              <a:lnSpc>
                <a:spcPct val="90000"/>
              </a:lnSpc>
              <a:spcBef>
                <a:spcPts val="1000"/>
              </a:spcBef>
              <a:buFont typeface="Arial" panose="020B0604020202020204" pitchFamily="34" charset="0"/>
              <a:buNone/>
              <a:defRPr sz="1100" kern="1200">
                <a:solidFill>
                  <a:schemeClr val="accent1">
                    <a:lumMod val="75000"/>
                  </a:schemeClr>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8800" b="1" dirty="0" smtClean="0"/>
              <a:t>结果</a:t>
            </a:r>
            <a:endParaRPr lang="zh-CN" altLang="en-US" sz="8800" b="1" dirty="0"/>
          </a:p>
        </p:txBody>
      </p:sp>
    </p:spTree>
    <p:extLst>
      <p:ext uri="{BB962C8B-B14F-4D97-AF65-F5344CB8AC3E}">
        <p14:creationId xmlns:p14="http://schemas.microsoft.com/office/powerpoint/2010/main" val="100963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20724" y="473075"/>
            <a:ext cx="3499274" cy="6081837"/>
          </a:xfrm>
          <a:prstGeom prst="rect">
            <a:avLst/>
          </a:prstGeom>
        </p:spPr>
      </p:pic>
      <mc:AlternateContent xmlns:mc="http://schemas.openxmlformats.org/markup-compatibility/2006" xmlns:a14="http://schemas.microsoft.com/office/drawing/2010/main">
        <mc:Choice Requires="a14">
          <p:sp>
            <p:nvSpPr>
              <p:cNvPr id="3" name="î$1ïḑe">
                <a:extLst>
                  <a:ext uri="{FF2B5EF4-FFF2-40B4-BE49-F238E27FC236}">
                    <a16:creationId xmlns:a16="http://schemas.microsoft.com/office/drawing/2014/main" id="{791BB12B-58F7-4D5C-9471-E4DF81654F7A}"/>
                  </a:ext>
                </a:extLst>
              </p:cNvPr>
              <p:cNvSpPr txBox="1"/>
              <p:nvPr/>
            </p:nvSpPr>
            <p:spPr>
              <a:xfrm>
                <a:off x="5971759" y="981931"/>
                <a:ext cx="5949308" cy="6570336"/>
              </a:xfrm>
              <a:prstGeom prst="rect">
                <a:avLst/>
              </a:prstGeom>
              <a:noFill/>
            </p:spPr>
            <p:txBody>
              <a:bodyPr wrap="square" lIns="90000" tIns="46800" rIns="90000" bIns="46800" rtlCol="0">
                <a:noAutofit/>
              </a:bodyPr>
              <a:lstStyle/>
              <a:p>
                <a:pPr>
                  <a:lnSpc>
                    <a:spcPct val="150000"/>
                  </a:lnSpc>
                </a:pPr>
                <a:r>
                  <a:rPr lang="en-US" altLang="zh-CN" b="1" dirty="0"/>
                  <a:t>Critical Difference (CD) Diagrams </a:t>
                </a:r>
                <a:r>
                  <a:rPr lang="en-US" altLang="zh-CN" dirty="0"/>
                  <a:t/>
                </a:r>
                <a:br>
                  <a:rPr lang="en-US" altLang="zh-CN" dirty="0"/>
                </a:br>
                <a:r>
                  <a:rPr lang="zh-CN" altLang="en-US" dirty="0" smtClean="0"/>
                  <a:t>临界</a:t>
                </a:r>
                <a:r>
                  <a:rPr lang="zh-CN" altLang="en-US" dirty="0"/>
                  <a:t>差异（</a:t>
                </a:r>
                <a:r>
                  <a:rPr lang="en-US" altLang="zh-CN" dirty="0"/>
                  <a:t>CD</a:t>
                </a:r>
                <a:r>
                  <a:rPr lang="zh-CN" altLang="en-US" dirty="0"/>
                  <a:t>）图表示上述</a:t>
                </a:r>
                <a14:m>
                  <m:oMath xmlns:m="http://schemas.openxmlformats.org/officeDocument/2006/math">
                    <m:r>
                      <a:rPr lang="en-US" altLang="zh-CN" i="1" dirty="0" smtClean="0">
                        <a:latin typeface="Cambria Math" panose="02040503050406030204" pitchFamily="18" charset="0"/>
                      </a:rPr>
                      <m:t>𝐹𝑟𝑖𝑒𝑑𝑚𝑎𝑛</m:t>
                    </m:r>
                  </m:oMath>
                </a14:m>
                <a:r>
                  <a:rPr lang="zh-CN" altLang="en-US" dirty="0"/>
                  <a:t>和</a:t>
                </a:r>
                <a14:m>
                  <m:oMath xmlns:m="http://schemas.openxmlformats.org/officeDocument/2006/math">
                    <m:r>
                      <a:rPr lang="en-US" altLang="zh-CN" i="1" dirty="0" smtClean="0">
                        <a:latin typeface="Cambria Math" panose="02040503050406030204" pitchFamily="18" charset="0"/>
                      </a:rPr>
                      <m:t>𝑁𝑒𝑚𝑒𝑛𝑦𝑖</m:t>
                    </m:r>
                  </m:oMath>
                </a14:m>
                <a:r>
                  <a:rPr lang="zh-CN" altLang="en-US" dirty="0"/>
                  <a:t>测试的结果</a:t>
                </a:r>
                <a:r>
                  <a:rPr lang="zh-CN" altLang="en-US" dirty="0" smtClean="0"/>
                  <a:t>。</a:t>
                </a:r>
                <a:endParaRPr lang="en-US" altLang="zh-CN" dirty="0" smtClean="0"/>
              </a:p>
              <a:p>
                <a:pPr>
                  <a:lnSpc>
                    <a:spcPct val="150000"/>
                  </a:lnSpc>
                </a:pPr>
                <a:r>
                  <a:rPr lang="en-US" altLang="zh-CN" dirty="0" smtClean="0"/>
                  <a:t>1</a:t>
                </a:r>
                <a:r>
                  <a:rPr lang="zh-CN" altLang="en-US" dirty="0" smtClean="0"/>
                  <a:t>、每个</a:t>
                </a:r>
                <a:r>
                  <a:rPr lang="zh-CN" altLang="en-US" dirty="0"/>
                  <a:t>模型的</a:t>
                </a:r>
                <a:r>
                  <a:rPr lang="zh-CN" altLang="en-US" dirty="0" smtClean="0"/>
                  <a:t>平均序值绘制</a:t>
                </a:r>
                <a:r>
                  <a:rPr lang="zh-CN" altLang="en-US" dirty="0"/>
                  <a:t>在一</a:t>
                </a:r>
                <a:r>
                  <a:rPr lang="zh-CN" altLang="en-US" dirty="0" smtClean="0"/>
                  <a:t>个竖线</a:t>
                </a:r>
                <a:r>
                  <a:rPr lang="zh-CN" altLang="en-US" dirty="0"/>
                  <a:t>上</a:t>
                </a:r>
                <a:r>
                  <a:rPr lang="en-US" altLang="zh-CN" dirty="0" smtClean="0"/>
                  <a:t>;</a:t>
                </a:r>
              </a:p>
              <a:p>
                <a:pPr>
                  <a:lnSpc>
                    <a:spcPct val="150000"/>
                  </a:lnSpc>
                </a:pPr>
                <a:r>
                  <a:rPr lang="en-US" altLang="zh-CN" dirty="0" smtClean="0"/>
                  <a:t>2</a:t>
                </a:r>
                <a:r>
                  <a:rPr lang="zh-CN" altLang="en-US" dirty="0" smtClean="0"/>
                  <a:t>、如果模型的平均</a:t>
                </a:r>
                <a:r>
                  <a:rPr lang="zh-CN" altLang="en-US" dirty="0"/>
                  <a:t>序值之</a:t>
                </a:r>
                <a:r>
                  <a:rPr lang="zh-CN" altLang="en-US" dirty="0" smtClean="0"/>
                  <a:t>差小于临界值</a:t>
                </a:r>
                <a14:m>
                  <m:oMath xmlns:m="http://schemas.openxmlformats.org/officeDocument/2006/math">
                    <m:r>
                      <a:rPr lang="en-US" altLang="zh-CN" i="1" dirty="0" smtClean="0">
                        <a:latin typeface="Cambria Math" panose="02040503050406030204" pitchFamily="18" charset="0"/>
                      </a:rPr>
                      <m:t>𝐶𝐷</m:t>
                    </m:r>
                  </m:oMath>
                </a14:m>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zh-CN" altLang="en-US" dirty="0" smtClean="0"/>
                  <a:t>则性能在</a:t>
                </a:r>
                <a:r>
                  <a:rPr lang="zh-CN" altLang="en-US" dirty="0"/>
                  <a:t>统计上是不可区分的 </a:t>
                </a:r>
                <a:r>
                  <a:rPr lang="zh-CN" altLang="en-US" dirty="0" smtClean="0"/>
                  <a:t>。并且</a:t>
                </a:r>
                <a:r>
                  <a:rPr lang="zh-CN" altLang="en-US" dirty="0"/>
                  <a:t>通过粗线段</a:t>
                </a:r>
                <a:r>
                  <a:rPr lang="zh-CN" altLang="en-US" dirty="0" smtClean="0"/>
                  <a:t>连接。</a:t>
                </a:r>
                <a:endParaRPr lang="en-US" altLang="zh-CN" dirty="0" smtClean="0"/>
              </a:p>
              <a:p>
                <a:pPr>
                  <a:lnSpc>
                    <a:spcPct val="150000"/>
                  </a:lnSpc>
                </a:pPr>
                <a:r>
                  <a:rPr lang="en-US" altLang="zh-CN" dirty="0" smtClean="0"/>
                  <a:t>3</a:t>
                </a:r>
                <a:r>
                  <a:rPr lang="zh-CN" altLang="en-US" dirty="0" smtClean="0"/>
                  <a:t>、</a:t>
                </a:r>
                <a:r>
                  <a:rPr lang="zh-CN" altLang="en-US" dirty="0"/>
                  <a:t>如果模型的平均序值之</a:t>
                </a:r>
                <a:r>
                  <a:rPr lang="zh-CN" altLang="en-US" dirty="0" smtClean="0"/>
                  <a:t>差大于</a:t>
                </a:r>
                <a:r>
                  <a:rPr lang="zh-CN" altLang="en-US" dirty="0"/>
                  <a:t>临界值</a:t>
                </a:r>
                <a14:m>
                  <m:oMath xmlns:m="http://schemas.openxmlformats.org/officeDocument/2006/math">
                    <m:r>
                      <a:rPr lang="en-US" altLang="zh-CN" i="1" dirty="0">
                        <a:latin typeface="Cambria Math" panose="02040503050406030204" pitchFamily="18" charset="0"/>
                      </a:rPr>
                      <m:t>𝐶𝐷</m:t>
                    </m:r>
                    <m:r>
                      <a:rPr lang="zh-CN" altLang="en-US" i="1" dirty="0" smtClean="0">
                        <a:latin typeface="Cambria Math" panose="02040503050406030204" pitchFamily="18" charset="0"/>
                      </a:rPr>
                      <m:t>，</m:t>
                    </m:r>
                  </m:oMath>
                </a14:m>
                <a:r>
                  <a:rPr lang="zh-CN" altLang="en-US" dirty="0" smtClean="0"/>
                  <a:t>拒绝零假设，即认为在</a:t>
                </a:r>
                <a:r>
                  <a:rPr lang="zh-CN" altLang="en-US" dirty="0"/>
                  <a:t>性能上具有统计</a:t>
                </a:r>
                <a:r>
                  <a:rPr lang="zh-CN" altLang="en-US" dirty="0" smtClean="0"/>
                  <a:t>上显著的差异。</a:t>
                </a:r>
                <a:endParaRPr lang="en-US" altLang="zh-CN" dirty="0" smtClean="0"/>
              </a:p>
            </p:txBody>
          </p:sp>
        </mc:Choice>
        <mc:Fallback xmlns="">
          <p:sp>
            <p:nvSpPr>
              <p:cNvPr id="3"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5971759" y="981931"/>
                <a:ext cx="5949308" cy="6570336"/>
              </a:xfrm>
              <a:prstGeom prst="rect">
                <a:avLst/>
              </a:prstGeom>
              <a:blipFill>
                <a:blip r:embed="rId4"/>
                <a:stretch>
                  <a:fillRect l="-922" r="-4611"/>
                </a:stretch>
              </a:blipFill>
            </p:spPr>
            <p:txBody>
              <a:bodyPr/>
              <a:lstStyle/>
              <a:p>
                <a:r>
                  <a:rPr lang="zh-CN" altLang="en-US">
                    <a:noFill/>
                  </a:rPr>
                  <a:t> </a:t>
                </a:r>
              </a:p>
            </p:txBody>
          </p:sp>
        </mc:Fallback>
      </mc:AlternateContent>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5962" y="3123413"/>
            <a:ext cx="2438740" cy="781159"/>
          </a:xfrm>
          <a:prstGeom prst="rect">
            <a:avLst/>
          </a:prstGeom>
        </p:spPr>
      </p:pic>
    </p:spTree>
    <p:extLst>
      <p:ext uri="{BB962C8B-B14F-4D97-AF65-F5344CB8AC3E}">
        <p14:creationId xmlns:p14="http://schemas.microsoft.com/office/powerpoint/2010/main" val="259293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模型的比较检验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2</a:t>
            </a:fld>
            <a:endParaRPr lang="zh-CN" altLang="en-US"/>
          </a:p>
        </p:txBody>
      </p:sp>
      <p:sp>
        <p:nvSpPr>
          <p:cNvPr id="28" name="î$1ïḑe">
            <a:extLst>
              <a:ext uri="{FF2B5EF4-FFF2-40B4-BE49-F238E27FC236}">
                <a16:creationId xmlns:a16="http://schemas.microsoft.com/office/drawing/2014/main" id="{791BB12B-58F7-4D5C-9471-E4DF81654F7A}"/>
              </a:ext>
            </a:extLst>
          </p:cNvPr>
          <p:cNvSpPr txBox="1"/>
          <p:nvPr/>
        </p:nvSpPr>
        <p:spPr>
          <a:xfrm>
            <a:off x="749665" y="2047719"/>
            <a:ext cx="9031333" cy="2996892"/>
          </a:xfrm>
          <a:prstGeom prst="rect">
            <a:avLst/>
          </a:prstGeom>
          <a:noFill/>
        </p:spPr>
        <p:txBody>
          <a:bodyPr wrap="square" lIns="90000" tIns="46800" rIns="90000" bIns="46800" rtlCol="0">
            <a:normAutofit/>
          </a:bodyPr>
          <a:lstStyle/>
          <a:p>
            <a:pPr>
              <a:lnSpc>
                <a:spcPct val="150000"/>
              </a:lnSpc>
            </a:pPr>
            <a:r>
              <a:rPr lang="zh-CN" altLang="en-US" dirty="0" smtClean="0"/>
              <a:t>模型的性能</a:t>
            </a:r>
            <a:r>
              <a:rPr lang="zh-CN" altLang="en-US" dirty="0"/>
              <a:t>比较涉及几个问题</a:t>
            </a:r>
            <a:r>
              <a:rPr lang="zh-CN" altLang="en-US" dirty="0" smtClean="0"/>
              <a:t>：</a:t>
            </a:r>
            <a:endParaRPr lang="en-US" altLang="zh-CN" dirty="0" smtClean="0"/>
          </a:p>
          <a:p>
            <a:pPr>
              <a:lnSpc>
                <a:spcPct val="150000"/>
              </a:lnSpc>
            </a:pPr>
            <a:r>
              <a:rPr lang="en-US" altLang="zh-CN" dirty="0" smtClean="0"/>
              <a:t>1. </a:t>
            </a:r>
            <a:r>
              <a:rPr lang="zh-CN" altLang="en-US" dirty="0" smtClean="0"/>
              <a:t>希望</a:t>
            </a:r>
            <a:r>
              <a:rPr lang="zh-CN" altLang="en-US" dirty="0"/>
              <a:t>比较的是泛化性能，但是通过实验评估方法获得的是测试集上的性能，两者的结果可能未必相同</a:t>
            </a:r>
            <a:endParaRPr lang="en-US" altLang="zh-CN" dirty="0"/>
          </a:p>
          <a:p>
            <a:pPr>
              <a:lnSpc>
                <a:spcPct val="150000"/>
              </a:lnSpc>
            </a:pPr>
            <a:r>
              <a:rPr lang="en-US" altLang="zh-CN" dirty="0"/>
              <a:t>2</a:t>
            </a:r>
            <a:r>
              <a:rPr lang="en-US" altLang="zh-CN" dirty="0" smtClean="0"/>
              <a:t>. </a:t>
            </a:r>
            <a:r>
              <a:rPr lang="zh-CN" altLang="en-US" dirty="0" smtClean="0"/>
              <a:t>测试</a:t>
            </a:r>
            <a:r>
              <a:rPr lang="zh-CN" altLang="en-US" dirty="0"/>
              <a:t>集上的性能与测试集的选择有很大关系（大小不同，或者测试样例</a:t>
            </a:r>
            <a:r>
              <a:rPr lang="zh-CN" altLang="en-US" dirty="0" smtClean="0"/>
              <a:t>不同，测试</a:t>
            </a:r>
            <a:r>
              <a:rPr lang="zh-CN" altLang="en-US" dirty="0"/>
              <a:t>结果也会有所不同）</a:t>
            </a:r>
            <a:endParaRPr lang="en-US" altLang="zh-CN" dirty="0"/>
          </a:p>
          <a:p>
            <a:pPr>
              <a:lnSpc>
                <a:spcPct val="150000"/>
              </a:lnSpc>
            </a:pPr>
            <a:r>
              <a:rPr lang="en-US" altLang="zh-CN" dirty="0"/>
              <a:t>3</a:t>
            </a:r>
            <a:r>
              <a:rPr lang="en-US" altLang="zh-CN" dirty="0" smtClean="0"/>
              <a:t>. </a:t>
            </a:r>
            <a:r>
              <a:rPr lang="zh-CN" altLang="en-US" dirty="0" smtClean="0"/>
              <a:t>许多</a:t>
            </a:r>
            <a:r>
              <a:rPr lang="zh-CN" altLang="en-US" dirty="0"/>
              <a:t>算法本身有一定的随机性，即便用相同的参数设置在同一个测试集上多次运行，结果也会有不同</a:t>
            </a:r>
            <a:endParaRPr lang="en-US" altLang="zh-CN" dirty="0"/>
          </a:p>
          <a:p>
            <a:pPr>
              <a:lnSpc>
                <a:spcPct val="150000"/>
              </a:lnSpc>
            </a:pPr>
            <a:endParaRPr lang="en-US" altLang="zh-CN" dirty="0" smtClean="0"/>
          </a:p>
          <a:p>
            <a:pPr>
              <a:lnSpc>
                <a:spcPct val="150000"/>
              </a:lnSpc>
            </a:pPr>
            <a:endParaRPr lang="en-US" altLang="zh-CN" dirty="0"/>
          </a:p>
        </p:txBody>
      </p:sp>
    </p:spTree>
    <p:extLst>
      <p:ext uri="{BB962C8B-B14F-4D97-AF65-F5344CB8AC3E}">
        <p14:creationId xmlns:p14="http://schemas.microsoft.com/office/powerpoint/2010/main" val="48711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20724" y="473075"/>
            <a:ext cx="3499274" cy="6081837"/>
          </a:xfrm>
          <a:prstGeom prst="rect">
            <a:avLst/>
          </a:prstGeom>
        </p:spPr>
      </p:pic>
      <mc:AlternateContent xmlns:mc="http://schemas.openxmlformats.org/markup-compatibility/2006" xmlns:a14="http://schemas.microsoft.com/office/drawing/2010/main">
        <mc:Choice Requires="a14">
          <p:sp>
            <p:nvSpPr>
              <p:cNvPr id="3" name="î$1ïḑe">
                <a:extLst>
                  <a:ext uri="{FF2B5EF4-FFF2-40B4-BE49-F238E27FC236}">
                    <a16:creationId xmlns:a16="http://schemas.microsoft.com/office/drawing/2014/main" id="{791BB12B-58F7-4D5C-9471-E4DF81654F7A}"/>
                  </a:ext>
                </a:extLst>
              </p:cNvPr>
              <p:cNvSpPr txBox="1"/>
              <p:nvPr/>
            </p:nvSpPr>
            <p:spPr>
              <a:xfrm>
                <a:off x="6139951" y="752473"/>
                <a:ext cx="5949308" cy="6570336"/>
              </a:xfrm>
              <a:prstGeom prst="rect">
                <a:avLst/>
              </a:prstGeom>
              <a:noFill/>
            </p:spPr>
            <p:txBody>
              <a:bodyPr wrap="square" lIns="90000" tIns="46800" rIns="90000" bIns="46800" rtlCol="0">
                <a:normAutofit/>
              </a:bodyPr>
              <a:lstStyle/>
              <a:p>
                <a:pPr>
                  <a:lnSpc>
                    <a:spcPct val="150000"/>
                  </a:lnSpc>
                </a:pPr>
                <a:r>
                  <a:rPr lang="zh-CN" altLang="en-US" b="1" dirty="0"/>
                  <a:t>解释</a:t>
                </a:r>
                <a:r>
                  <a:rPr lang="en-US" altLang="zh-CN" b="1" dirty="0" smtClean="0"/>
                  <a:t>:</a:t>
                </a:r>
              </a:p>
              <a:p>
                <a:pPr>
                  <a:lnSpc>
                    <a:spcPct val="150000"/>
                  </a:lnSpc>
                </a:pPr>
                <a:r>
                  <a:rPr lang="en-US" altLang="zh-CN" dirty="0" smtClean="0"/>
                  <a:t>1</a:t>
                </a:r>
                <a:r>
                  <a:rPr lang="zh-CN" altLang="en-US" dirty="0" smtClean="0"/>
                  <a:t>、每周的</a:t>
                </a:r>
                <a14:m>
                  <m:oMath xmlns:m="http://schemas.openxmlformats.org/officeDocument/2006/math">
                    <m:r>
                      <a:rPr lang="en-US" altLang="zh-CN" i="1" dirty="0">
                        <a:latin typeface="Cambria Math" panose="02040503050406030204" pitchFamily="18" charset="0"/>
                      </a:rPr>
                      <m:t>𝐹𝑟𝑖𝑒𝑑𝑚𝑎𝑛</m:t>
                    </m:r>
                  </m:oMath>
                </a14:m>
                <a:r>
                  <a:rPr lang="zh-CN" altLang="en-US" dirty="0" smtClean="0"/>
                  <a:t>检验都拒绝了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smtClean="0"/>
                  <a:t>假设，所以接着进行了</a:t>
                </a:r>
                <a14:m>
                  <m:oMath xmlns:m="http://schemas.openxmlformats.org/officeDocument/2006/math">
                    <m:r>
                      <a:rPr lang="en-US" altLang="zh-CN" i="1" dirty="0">
                        <a:latin typeface="Cambria Math" panose="02040503050406030204" pitchFamily="18" charset="0"/>
                      </a:rPr>
                      <m:t>𝑁𝑒𝑚𝑒𝑛𝑦𝑖</m:t>
                    </m:r>
                  </m:oMath>
                </a14:m>
                <a:r>
                  <a:rPr lang="zh-CN" altLang="en-US" dirty="0" smtClean="0"/>
                  <a:t>测试。</a:t>
                </a:r>
                <a:endParaRPr lang="en-US" altLang="zh-CN" dirty="0" smtClean="0"/>
              </a:p>
              <a:p>
                <a:pPr>
                  <a:lnSpc>
                    <a:spcPct val="150000"/>
                  </a:lnSpc>
                </a:pPr>
                <a:r>
                  <a:rPr lang="en-US" altLang="zh-CN" dirty="0" smtClean="0"/>
                  <a:t>2</a:t>
                </a:r>
                <a:r>
                  <a:rPr lang="zh-CN" altLang="en-US" dirty="0" smtClean="0"/>
                  <a:t>、使用了</a:t>
                </a:r>
                <a14:m>
                  <m:oMath xmlns:m="http://schemas.openxmlformats.org/officeDocument/2006/math">
                    <m:r>
                      <a:rPr lang="en-US" altLang="zh-CN" i="1" dirty="0" smtClean="0">
                        <a:latin typeface="Cambria Math" panose="02040503050406030204" pitchFamily="18" charset="0"/>
                      </a:rPr>
                      <m:t>𝑓𝑜𝑟𝑢𝑚</m:t>
                    </m:r>
                  </m:oMath>
                </a14:m>
                <a:r>
                  <a:rPr lang="zh-CN" altLang="en-US" dirty="0" smtClean="0"/>
                  <a:t>和</a:t>
                </a:r>
                <a14:m>
                  <m:oMath xmlns:m="http://schemas.openxmlformats.org/officeDocument/2006/math">
                    <m:r>
                      <a:rPr lang="en-US" altLang="zh-CN" i="1" dirty="0" smtClean="0">
                        <a:latin typeface="Cambria Math" panose="02040503050406030204" pitchFamily="18" charset="0"/>
                      </a:rPr>
                      <m:t>𝑎𝑠𝑠𝑖𝑔𝑛𝑚𝑒𝑛𝑡</m:t>
                    </m:r>
                  </m:oMath>
                </a14:m>
                <a:r>
                  <a:rPr lang="zh-CN" altLang="en-US" dirty="0" smtClean="0"/>
                  <a:t>特征的模型，四周的平均序值都比较差，而且互相之间的性能没有显著性的差异，不管是</a:t>
                </a:r>
                <a:r>
                  <a:rPr lang="en-US" altLang="zh-CN" dirty="0" smtClean="0"/>
                  <a:t>CART</a:t>
                </a:r>
                <a:r>
                  <a:rPr lang="zh-CN" altLang="en-US" dirty="0" smtClean="0"/>
                  <a:t>算法还是</a:t>
                </a:r>
                <a:r>
                  <a:rPr lang="en-US" altLang="zh-CN" dirty="0" smtClean="0"/>
                  <a:t>Ada</a:t>
                </a:r>
                <a:r>
                  <a:rPr lang="zh-CN" altLang="en-US" dirty="0" smtClean="0"/>
                  <a:t>算法。</a:t>
                </a:r>
                <a:endParaRPr lang="en-US" altLang="zh-CN" dirty="0" smtClean="0"/>
              </a:p>
              <a:p>
                <a:pPr>
                  <a:lnSpc>
                    <a:spcPct val="150000"/>
                  </a:lnSpc>
                </a:pPr>
                <a:r>
                  <a:rPr lang="en-US" altLang="zh-CN" dirty="0" smtClean="0"/>
                  <a:t>3</a:t>
                </a:r>
                <a:r>
                  <a:rPr lang="zh-CN" altLang="en-US" dirty="0" smtClean="0"/>
                  <a:t>、基于</a:t>
                </a:r>
                <a14:m>
                  <m:oMath xmlns:m="http://schemas.openxmlformats.org/officeDocument/2006/math">
                    <m:r>
                      <a:rPr lang="en-US" altLang="zh-CN" i="1" dirty="0" smtClean="0">
                        <a:latin typeface="Cambria Math" panose="02040503050406030204" pitchFamily="18" charset="0"/>
                      </a:rPr>
                      <m:t>𝑐𝑙𝑖𝑐𝑘𝑠𝑡𝑟𝑒𝑎𝑚</m:t>
                    </m:r>
                    <m:r>
                      <a:rPr lang="en-US" altLang="zh-CN" i="1" dirty="0" smtClean="0">
                        <a:latin typeface="Cambria Math" panose="02040503050406030204" pitchFamily="18" charset="0"/>
                      </a:rPr>
                      <m:t> </m:t>
                    </m:r>
                  </m:oMath>
                </a14:m>
                <a:r>
                  <a:rPr lang="zh-CN" altLang="en-US" dirty="0" smtClean="0"/>
                  <a:t>特征的模型表现一直高于其他两类特征的模型，而且是显著高于。</a:t>
                </a:r>
                <a:endParaRPr lang="en-US" altLang="zh-CN" dirty="0" smtClean="0"/>
              </a:p>
              <a:p>
                <a:pPr>
                  <a:lnSpc>
                    <a:spcPct val="150000"/>
                  </a:lnSpc>
                </a:pPr>
                <a:r>
                  <a:rPr lang="en-US" altLang="zh-CN" dirty="0" smtClean="0"/>
                  <a:t>4</a:t>
                </a:r>
                <a:r>
                  <a:rPr lang="zh-CN" altLang="en-US" dirty="0" smtClean="0"/>
                  <a:t>、基于</a:t>
                </a:r>
                <a14:m>
                  <m:oMath xmlns:m="http://schemas.openxmlformats.org/officeDocument/2006/math">
                    <m:r>
                      <a:rPr lang="en-US" altLang="zh-CN" i="1" dirty="0" smtClean="0">
                        <a:latin typeface="Cambria Math" panose="02040503050406030204" pitchFamily="18" charset="0"/>
                      </a:rPr>
                      <m:t>𝑓𝑢𝑙𝑙</m:t>
                    </m:r>
                  </m:oMath>
                </a14:m>
                <a:r>
                  <a:rPr lang="zh-CN" altLang="en-US" dirty="0" smtClean="0"/>
                  <a:t>特征的模型表现最好，特别是使用</a:t>
                </a:r>
                <a:r>
                  <a:rPr lang="en-US" altLang="zh-CN" dirty="0" err="1"/>
                  <a:t>adaboost</a:t>
                </a:r>
                <a:r>
                  <a:rPr lang="en-US" altLang="zh-CN" dirty="0"/>
                  <a:t> </a:t>
                </a:r>
                <a:r>
                  <a:rPr lang="zh-CN" altLang="en-US" dirty="0" smtClean="0"/>
                  <a:t>算法。但是并不是显著优于</a:t>
                </a:r>
                <a14:m>
                  <m:oMath xmlns:m="http://schemas.openxmlformats.org/officeDocument/2006/math">
                    <m:r>
                      <a:rPr lang="en-US" altLang="zh-CN" i="1" dirty="0">
                        <a:latin typeface="Cambria Math" panose="02040503050406030204" pitchFamily="18" charset="0"/>
                      </a:rPr>
                      <m:t>𝑐𝑙𝑖𝑐𝑘𝑠𝑡𝑟𝑒𝑎𝑚</m:t>
                    </m:r>
                    <m:r>
                      <a:rPr lang="en-US" altLang="zh-CN" i="1" dirty="0">
                        <a:latin typeface="Cambria Math" panose="02040503050406030204" pitchFamily="18" charset="0"/>
                      </a:rPr>
                      <m:t> </m:t>
                    </m:r>
                  </m:oMath>
                </a14:m>
                <a:r>
                  <a:rPr lang="zh-CN" altLang="en-US" dirty="0"/>
                  <a:t>特征的</a:t>
                </a:r>
                <a:r>
                  <a:rPr lang="zh-CN" altLang="en-US" dirty="0" smtClean="0"/>
                  <a:t>模型。</a:t>
                </a:r>
                <a:endParaRPr lang="en-US" altLang="zh-CN" dirty="0" smtClean="0"/>
              </a:p>
              <a:p>
                <a:pPr>
                  <a:lnSpc>
                    <a:spcPct val="150000"/>
                  </a:lnSpc>
                </a:pPr>
                <a:r>
                  <a:rPr lang="en-US" altLang="zh-CN" dirty="0"/>
                  <a:t>5</a:t>
                </a:r>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𝑐𝑙𝑖𝑐𝑘𝑠𝑡𝑟𝑒𝑎𝑚</m:t>
                    </m:r>
                    <m:r>
                      <a:rPr lang="en-US" altLang="zh-CN" i="1" dirty="0">
                        <a:latin typeface="Cambria Math" panose="02040503050406030204" pitchFamily="18" charset="0"/>
                      </a:rPr>
                      <m:t> </m:t>
                    </m:r>
                  </m:oMath>
                </a14:m>
                <a:r>
                  <a:rPr lang="zh-CN" altLang="en-US" dirty="0"/>
                  <a:t>特征对算法的选取比较敏感，</a:t>
                </a:r>
                <a:r>
                  <a:rPr lang="en-US" altLang="zh-CN" dirty="0"/>
                  <a:t> </a:t>
                </a:r>
                <a14:m>
                  <m:oMath xmlns:m="http://schemas.openxmlformats.org/officeDocument/2006/math">
                    <m:r>
                      <a:rPr lang="zh-CN" altLang="en-US" i="1" dirty="0">
                        <a:latin typeface="Cambria Math" panose="02040503050406030204" pitchFamily="18" charset="0"/>
                      </a:rPr>
                      <m:t>而</m:t>
                    </m:r>
                    <m:r>
                      <a:rPr lang="en-US" altLang="zh-CN" i="1" dirty="0">
                        <a:latin typeface="Cambria Math" panose="02040503050406030204" pitchFamily="18" charset="0"/>
                      </a:rPr>
                      <m:t>𝑓𝑜𝑟𝑢𝑚</m:t>
                    </m:r>
                  </m:oMath>
                </a14:m>
                <a:r>
                  <a:rPr lang="zh-CN" altLang="en-US" dirty="0"/>
                  <a:t>和</a:t>
                </a:r>
                <a14:m>
                  <m:oMath xmlns:m="http://schemas.openxmlformats.org/officeDocument/2006/math">
                    <m:r>
                      <a:rPr lang="en-US" altLang="zh-CN" i="1" dirty="0">
                        <a:latin typeface="Cambria Math" panose="02040503050406030204" pitchFamily="18" charset="0"/>
                      </a:rPr>
                      <m:t>𝑎𝑠𝑠𝑖𝑔𝑛𝑚𝑒𝑛𝑡</m:t>
                    </m:r>
                  </m:oMath>
                </a14:m>
                <a:r>
                  <a:rPr lang="zh-CN" altLang="en-US" dirty="0"/>
                  <a:t>特征不是。</a:t>
                </a:r>
                <a:endParaRPr lang="en-US" altLang="zh-CN" dirty="0"/>
              </a:p>
              <a:p>
                <a:pPr>
                  <a:lnSpc>
                    <a:spcPct val="150000"/>
                  </a:lnSpc>
                </a:pPr>
                <a:r>
                  <a:rPr lang="en-US" altLang="zh-CN" dirty="0"/>
                  <a:t/>
                </a:r>
                <a:br>
                  <a:rPr lang="en-US" altLang="zh-CN" dirty="0"/>
                </a:br>
                <a:r>
                  <a:rPr lang="en-US" altLang="zh-CN" sz="2000" dirty="0"/>
                  <a:t/>
                </a:r>
                <a:br>
                  <a:rPr lang="en-US" altLang="zh-CN" sz="2000" dirty="0"/>
                </a:br>
                <a:endParaRPr lang="en-US" altLang="zh-CN" sz="1900" dirty="0" smtClean="0"/>
              </a:p>
            </p:txBody>
          </p:sp>
        </mc:Choice>
        <mc:Fallback xmlns="">
          <p:sp>
            <p:nvSpPr>
              <p:cNvPr id="3"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139951" y="752473"/>
                <a:ext cx="5949308" cy="6570336"/>
              </a:xfrm>
              <a:prstGeom prst="rect">
                <a:avLst/>
              </a:prstGeom>
              <a:blipFill>
                <a:blip r:embed="rId4"/>
                <a:stretch>
                  <a:fillRect l="-922" r="-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1093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20724" y="473075"/>
            <a:ext cx="3499274" cy="6081837"/>
          </a:xfrm>
          <a:prstGeom prst="rect">
            <a:avLst/>
          </a:prstGeom>
        </p:spPr>
      </p:pic>
      <mc:AlternateContent xmlns:mc="http://schemas.openxmlformats.org/markup-compatibility/2006" xmlns:a14="http://schemas.microsoft.com/office/drawing/2010/main">
        <mc:Choice Requires="a14">
          <p:sp>
            <p:nvSpPr>
              <p:cNvPr id="3" name="î$1ïḑe">
                <a:extLst>
                  <a:ext uri="{FF2B5EF4-FFF2-40B4-BE49-F238E27FC236}">
                    <a16:creationId xmlns:a16="http://schemas.microsoft.com/office/drawing/2014/main" id="{791BB12B-58F7-4D5C-9471-E4DF81654F7A}"/>
                  </a:ext>
                </a:extLst>
              </p:cNvPr>
              <p:cNvSpPr txBox="1"/>
              <p:nvPr/>
            </p:nvSpPr>
            <p:spPr>
              <a:xfrm>
                <a:off x="6139951" y="752473"/>
                <a:ext cx="5949308" cy="6570336"/>
              </a:xfrm>
              <a:prstGeom prst="rect">
                <a:avLst/>
              </a:prstGeom>
              <a:noFill/>
            </p:spPr>
            <p:txBody>
              <a:bodyPr wrap="square" lIns="90000" tIns="46800" rIns="90000" bIns="46800" rtlCol="0">
                <a:normAutofit/>
              </a:bodyPr>
              <a:lstStyle/>
              <a:p>
                <a:pPr>
                  <a:lnSpc>
                    <a:spcPct val="150000"/>
                  </a:lnSpc>
                </a:pPr>
                <a:r>
                  <a:rPr lang="zh-CN" altLang="en-US" b="1" dirty="0"/>
                  <a:t>解释</a:t>
                </a:r>
                <a:r>
                  <a:rPr lang="en-US" altLang="zh-CN" b="1" dirty="0" smtClean="0"/>
                  <a:t>:</a:t>
                </a:r>
              </a:p>
              <a:p>
                <a:pPr>
                  <a:lnSpc>
                    <a:spcPct val="150000"/>
                  </a:lnSpc>
                </a:pPr>
                <a:r>
                  <a:rPr lang="en-US" altLang="zh-CN" dirty="0" smtClean="0"/>
                  <a:t>6</a:t>
                </a:r>
                <a:r>
                  <a:rPr lang="zh-CN" altLang="en-US" dirty="0" smtClean="0"/>
                  <a:t>、</a:t>
                </a:r>
                <a:r>
                  <a:rPr lang="zh-CN" altLang="en-US" dirty="0"/>
                  <a:t>每</a:t>
                </a:r>
                <a:r>
                  <a:rPr lang="zh-CN" altLang="en-US" dirty="0" smtClean="0"/>
                  <a:t>周的检测中，性能</a:t>
                </a:r>
                <a:r>
                  <a:rPr lang="zh-CN" altLang="en-US" dirty="0"/>
                  <a:t>最低和性能最高的算法之间的平均准确度的绝对</a:t>
                </a:r>
                <a:r>
                  <a:rPr lang="zh-CN" altLang="en-US" dirty="0" smtClean="0"/>
                  <a:t>差异在</a:t>
                </a:r>
                <a:r>
                  <a:rPr lang="en-US" altLang="zh-CN" dirty="0" smtClean="0"/>
                  <a:t>2</a:t>
                </a:r>
                <a:r>
                  <a:rPr lang="zh-CN" altLang="en-US" dirty="0"/>
                  <a:t>％</a:t>
                </a:r>
                <a:r>
                  <a:rPr lang="en-US" altLang="zh-CN" dirty="0"/>
                  <a:t>-6</a:t>
                </a:r>
                <a:r>
                  <a:rPr lang="zh-CN" altLang="en-US" dirty="0"/>
                  <a:t>％</a:t>
                </a:r>
                <a:r>
                  <a:rPr lang="zh-CN" altLang="en-US" dirty="0" smtClean="0"/>
                  <a:t>之间。</a:t>
                </a:r>
                <a:r>
                  <a:rPr lang="zh-CN" altLang="en-US" dirty="0"/>
                  <a:t>所以选取最佳平均</a:t>
                </a:r>
                <a:r>
                  <a:rPr lang="zh-CN" altLang="en-US" dirty="0" smtClean="0"/>
                  <a:t>性能的一般方法也</a:t>
                </a:r>
                <a:r>
                  <a:rPr lang="zh-CN" altLang="en-US" dirty="0"/>
                  <a:t>有一定</a:t>
                </a:r>
                <a:r>
                  <a:rPr lang="zh-CN" altLang="en-US" dirty="0" smtClean="0"/>
                  <a:t>可靠性。</a:t>
                </a:r>
                <a:endParaRPr lang="en-US" altLang="zh-CN" dirty="0" smtClean="0"/>
              </a:p>
              <a:p>
                <a:pPr>
                  <a:lnSpc>
                    <a:spcPct val="150000"/>
                  </a:lnSpc>
                </a:pPr>
                <a:r>
                  <a:rPr lang="en-US" altLang="zh-CN" dirty="0" smtClean="0"/>
                  <a:t>7</a:t>
                </a:r>
                <a:r>
                  <a:rPr lang="zh-CN" altLang="en-US" dirty="0" smtClean="0"/>
                  <a:t>、</a:t>
                </a:r>
                <a:r>
                  <a:rPr lang="zh-CN" altLang="en-US" dirty="0"/>
                  <a:t>论文结果表明在所评估的模型中并不存在单一的“最佳”模型</a:t>
                </a:r>
                <a:r>
                  <a:rPr lang="zh-CN" altLang="en-US" dirty="0" smtClean="0"/>
                  <a:t>，存在一系列</a:t>
                </a:r>
                <a:r>
                  <a:rPr lang="zh-CN" altLang="en-US" dirty="0"/>
                  <a:t>统计上无法区分显著</a:t>
                </a:r>
                <a:r>
                  <a:rPr lang="zh-CN" altLang="en-US" dirty="0" smtClean="0"/>
                  <a:t>差异的预测模型，它们都是有效的。</a:t>
                </a:r>
                <a:endParaRPr lang="en-US" altLang="zh-CN" dirty="0"/>
              </a:p>
              <a:p>
                <a:pPr>
                  <a:lnSpc>
                    <a:spcPct val="150000"/>
                  </a:lnSpc>
                </a:pPr>
                <a:r>
                  <a:rPr lang="en-US" altLang="zh-CN" dirty="0"/>
                  <a:t/>
                </a:r>
                <a:br>
                  <a:rPr lang="en-US" altLang="zh-CN" dirty="0"/>
                </a:br>
                <a:r>
                  <a:rPr lang="zh-CN" altLang="en-US" dirty="0" smtClean="0"/>
                  <a:t>此外还</a:t>
                </a:r>
                <a:r>
                  <a:rPr lang="zh-CN" altLang="en-US" dirty="0"/>
                  <a:t>强调了</a:t>
                </a:r>
                <a14:m>
                  <m:oMath xmlns:m="http://schemas.openxmlformats.org/officeDocument/2006/math">
                    <m:r>
                      <a:rPr lang="en-US" altLang="zh-CN" i="1" dirty="0" smtClean="0">
                        <a:latin typeface="Cambria Math" panose="02040503050406030204" pitchFamily="18" charset="0"/>
                      </a:rPr>
                      <m:t>𝐹𝑁𝑃</m:t>
                    </m:r>
                  </m:oMath>
                </a14:m>
                <a:r>
                  <a:rPr lang="zh-CN" altLang="en-US" dirty="0"/>
                  <a:t>考虑多重比较的</a:t>
                </a:r>
                <a:r>
                  <a:rPr lang="zh-CN" altLang="en-US" dirty="0" smtClean="0"/>
                  <a:t>重要性，临界差异</a:t>
                </a:r>
                <a:r>
                  <a:rPr lang="en-US" altLang="zh-CN" dirty="0" smtClean="0"/>
                  <a:t>CD</a:t>
                </a:r>
                <a:r>
                  <a:rPr lang="zh-CN" altLang="en-US" dirty="0" smtClean="0"/>
                  <a:t>值会随着</a:t>
                </a:r>
                <a14:m>
                  <m:oMath xmlns:m="http://schemas.openxmlformats.org/officeDocument/2006/math">
                    <m:r>
                      <a:rPr lang="en-US" altLang="zh-CN" i="1" dirty="0" smtClean="0">
                        <a:latin typeface="Cambria Math" panose="02040503050406030204" pitchFamily="18" charset="0"/>
                      </a:rPr>
                      <m:t>𝑘</m:t>
                    </m:r>
                  </m:oMath>
                </a14:m>
                <a:r>
                  <a:rPr lang="zh-CN" altLang="en-US" dirty="0" smtClean="0"/>
                  <a:t>的</a:t>
                </a:r>
                <a:r>
                  <a:rPr lang="zh-CN" altLang="en-US" dirty="0"/>
                  <a:t>增加而</a:t>
                </a:r>
                <a:r>
                  <a:rPr lang="zh-CN" altLang="en-US" dirty="0" smtClean="0"/>
                  <a:t>增加。而且增加数据集</a:t>
                </a:r>
                <a14:m>
                  <m:oMath xmlns:m="http://schemas.openxmlformats.org/officeDocument/2006/math">
                    <m:r>
                      <a:rPr lang="en-US" altLang="zh-CN" i="1" dirty="0" smtClean="0">
                        <a:latin typeface="Cambria Math" panose="02040503050406030204" pitchFamily="18" charset="0"/>
                      </a:rPr>
                      <m:t>𝑁</m:t>
                    </m:r>
                  </m:oMath>
                </a14:m>
                <a:r>
                  <a:rPr lang="zh-CN" altLang="en-US" dirty="0" smtClean="0"/>
                  <a:t>会</a:t>
                </a:r>
                <a:r>
                  <a:rPr lang="zh-CN" altLang="en-US" dirty="0"/>
                  <a:t>缩小</a:t>
                </a:r>
                <a:r>
                  <a:rPr lang="en-US" altLang="zh-CN" dirty="0"/>
                  <a:t>CD</a:t>
                </a:r>
                <a:r>
                  <a:rPr lang="zh-CN" altLang="en-US" dirty="0"/>
                  <a:t>，从而提高我们检测模型之间统计</a:t>
                </a:r>
                <a:r>
                  <a:rPr lang="zh-CN" altLang="en-US" dirty="0" smtClean="0"/>
                  <a:t>上显著差异</a:t>
                </a:r>
                <a:r>
                  <a:rPr lang="zh-CN" altLang="en-US" dirty="0"/>
                  <a:t>的</a:t>
                </a:r>
                <a:r>
                  <a:rPr lang="zh-CN" altLang="en-US" dirty="0" smtClean="0"/>
                  <a:t>能力。 </a:t>
                </a:r>
                <a:endParaRPr lang="en-US" altLang="zh-CN" dirty="0" smtClean="0"/>
              </a:p>
            </p:txBody>
          </p:sp>
        </mc:Choice>
        <mc:Fallback xmlns="">
          <p:sp>
            <p:nvSpPr>
              <p:cNvPr id="3"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139951" y="752473"/>
                <a:ext cx="5949308" cy="6570336"/>
              </a:xfrm>
              <a:prstGeom prst="rect">
                <a:avLst/>
              </a:prstGeom>
              <a:blipFill>
                <a:blip r:embed="rId4"/>
                <a:stretch>
                  <a:fillRect l="-922" r="-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586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DFB691-3E95-4612-A5D9-5AA9655B27DC}"/>
              </a:ext>
            </a:extLst>
          </p:cNvPr>
          <p:cNvSpPr txBox="1"/>
          <p:nvPr/>
        </p:nvSpPr>
        <p:spPr>
          <a:xfrm>
            <a:off x="3713092" y="2449114"/>
            <a:ext cx="1011309" cy="1266694"/>
          </a:xfrm>
          <a:prstGeom prst="rect">
            <a:avLst/>
          </a:prstGeom>
          <a:noFill/>
        </p:spPr>
        <p:txBody>
          <a:bodyPr wrap="none" rtlCol="0">
            <a:prstTxWarp prst="textPlain">
              <a:avLst/>
            </a:prstTxWarp>
            <a:spAutoFit/>
          </a:bodyPr>
          <a:lstStyle/>
          <a:p>
            <a:r>
              <a:rPr lang="en-US" altLang="zh-CN" dirty="0" smtClean="0">
                <a:solidFill>
                  <a:schemeClr val="accent1">
                    <a:lumMod val="75000"/>
                  </a:schemeClr>
                </a:solidFill>
                <a:latin typeface="Impact" panose="020B0806030902050204" pitchFamily="34" charset="0"/>
                <a:ea typeface="微软雅黑" panose="020B0503020204020204" pitchFamily="34" charset="-122"/>
              </a:rPr>
              <a:t>04</a:t>
            </a:r>
            <a:endParaRPr lang="zh-CN" altLang="en-US" dirty="0">
              <a:solidFill>
                <a:schemeClr val="accent1">
                  <a:lumMod val="75000"/>
                </a:schemeClr>
              </a:solidFill>
              <a:latin typeface="Impact" panose="020B0806030902050204" pitchFamily="34" charset="0"/>
              <a:ea typeface="微软雅黑" panose="020B0503020204020204" pitchFamily="34" charset="-122"/>
            </a:endParaRPr>
          </a:p>
        </p:txBody>
      </p:sp>
      <p:sp>
        <p:nvSpPr>
          <p:cNvPr id="4" name="文本占位符 5"/>
          <p:cNvSpPr txBox="1">
            <a:spLocks/>
          </p:cNvSpPr>
          <p:nvPr/>
        </p:nvSpPr>
        <p:spPr>
          <a:xfrm>
            <a:off x="5576430" y="2449114"/>
            <a:ext cx="4546600" cy="1088612"/>
          </a:xfrm>
          <a:prstGeom prst="rect">
            <a:avLst/>
          </a:prstGeom>
        </p:spPr>
        <p:txBody>
          <a:bodyPr vert="horz" lIns="91440" tIns="45720" rIns="91440" bIns="45720" rtlCol="0" anchor="t">
            <a:noAutofit/>
          </a:bodyPr>
          <a:lstStyle>
            <a:lvl1pPr marL="0" indent="0" algn="l" defTabSz="914354" rtl="0" eaLnBrk="1" latinLnBrk="0" hangingPunct="1">
              <a:lnSpc>
                <a:spcPct val="90000"/>
              </a:lnSpc>
              <a:spcBef>
                <a:spcPts val="1000"/>
              </a:spcBef>
              <a:buFont typeface="Arial" panose="020B0604020202020204" pitchFamily="34" charset="0"/>
              <a:buNone/>
              <a:defRPr sz="1100" kern="1200">
                <a:solidFill>
                  <a:schemeClr val="accent1">
                    <a:lumMod val="75000"/>
                  </a:schemeClr>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sz="8800" b="1" dirty="0" smtClean="0"/>
              <a:t>结论</a:t>
            </a:r>
            <a:endParaRPr lang="zh-CN" altLang="en-US" sz="8800" b="1" dirty="0"/>
          </a:p>
        </p:txBody>
      </p:sp>
    </p:spTree>
    <p:extLst>
      <p:ext uri="{BB962C8B-B14F-4D97-AF65-F5344CB8AC3E}">
        <p14:creationId xmlns:p14="http://schemas.microsoft.com/office/powerpoint/2010/main" val="239864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结论</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5" name="î$1ïḑe">
                <a:extLst>
                  <a:ext uri="{FF2B5EF4-FFF2-40B4-BE49-F238E27FC236}">
                    <a16:creationId xmlns:a16="http://schemas.microsoft.com/office/drawing/2014/main" id="{791BB12B-58F7-4D5C-9471-E4DF81654F7A}"/>
                  </a:ext>
                </a:extLst>
              </p:cNvPr>
              <p:cNvSpPr txBox="1"/>
              <p:nvPr/>
            </p:nvSpPr>
            <p:spPr>
              <a:xfrm>
                <a:off x="669924" y="1778001"/>
                <a:ext cx="9930343" cy="5377542"/>
              </a:xfrm>
              <a:prstGeom prst="rect">
                <a:avLst/>
              </a:prstGeom>
              <a:noFill/>
            </p:spPr>
            <p:txBody>
              <a:bodyPr wrap="square" lIns="90000" tIns="46800" rIns="90000" bIns="46800" rtlCol="0">
                <a:normAutofit/>
              </a:bodyPr>
              <a:lstStyle/>
              <a:p>
                <a:pPr>
                  <a:lnSpc>
                    <a:spcPct val="150000"/>
                  </a:lnSpc>
                </a:pPr>
                <a:r>
                  <a:rPr lang="en-US" altLang="zh-CN" dirty="0" smtClean="0"/>
                  <a:t>1</a:t>
                </a:r>
                <a:r>
                  <a:rPr lang="zh-CN" altLang="en-US" dirty="0" smtClean="0"/>
                  <a:t>、本文用统计检验的方法</a:t>
                </a:r>
                <a14:m>
                  <m:oMath xmlns:m="http://schemas.openxmlformats.org/officeDocument/2006/math">
                    <m:r>
                      <a:rPr lang="en-US" altLang="zh-CN" i="1" dirty="0" smtClean="0">
                        <a:latin typeface="Cambria Math" panose="02040503050406030204" pitchFamily="18" charset="0"/>
                      </a:rPr>
                      <m:t>𝐹𝑁𝑃</m:t>
                    </m:r>
                  </m:oMath>
                </a14:m>
                <a:r>
                  <a:rPr lang="zh-CN" altLang="en-US" dirty="0" smtClean="0"/>
                  <a:t>评估，而不是简单地看平均性能。</a:t>
                </a:r>
                <a:endParaRPr lang="en-US" altLang="zh-CN" dirty="0" smtClean="0"/>
              </a:p>
              <a:p>
                <a:pPr>
                  <a:lnSpc>
                    <a:spcPct val="150000"/>
                  </a:lnSpc>
                </a:pPr>
                <a:r>
                  <a:rPr lang="en-US" altLang="zh-CN" dirty="0" smtClean="0"/>
                  <a:t>2</a:t>
                </a:r>
                <a:r>
                  <a:rPr lang="zh-CN" altLang="en-US" dirty="0"/>
                  <a:t>、证明</a:t>
                </a:r>
                <a:r>
                  <a:rPr lang="zh-CN" altLang="en-US" dirty="0" smtClean="0"/>
                  <a:t>了</a:t>
                </a:r>
                <a14:m>
                  <m:oMath xmlns:m="http://schemas.openxmlformats.org/officeDocument/2006/math">
                    <m:r>
                      <a:rPr lang="en-US" altLang="zh-CN" i="1" dirty="0">
                        <a:latin typeface="Cambria Math" panose="02040503050406030204" pitchFamily="18" charset="0"/>
                      </a:rPr>
                      <m:t>𝐹𝑁𝑃</m:t>
                    </m:r>
                  </m:oMath>
                </a14:m>
                <a:r>
                  <a:rPr lang="zh-CN" altLang="en-US" dirty="0"/>
                  <a:t>方法可以应用</a:t>
                </a:r>
                <a:r>
                  <a:rPr lang="zh-CN" altLang="en-US" dirty="0" smtClean="0"/>
                  <a:t>于特征提取</a:t>
                </a:r>
                <a:r>
                  <a:rPr lang="zh-CN" altLang="en-US" dirty="0"/>
                  <a:t>和算法选择</a:t>
                </a:r>
                <a:r>
                  <a:rPr lang="zh-CN" altLang="en-US" dirty="0" smtClean="0"/>
                  <a:t>，提供了一个方法论的贡献。</a:t>
                </a:r>
                <a:endParaRPr lang="en-US" altLang="zh-CN" dirty="0" smtClean="0"/>
              </a:p>
              <a:p>
                <a:pPr>
                  <a:lnSpc>
                    <a:spcPct val="150000"/>
                  </a:lnSpc>
                </a:pPr>
                <a:r>
                  <a:rPr lang="en-US" altLang="zh-CN" dirty="0" smtClean="0"/>
                  <a:t>3</a:t>
                </a:r>
                <a:r>
                  <a:rPr lang="zh-CN" altLang="en-US" dirty="0" smtClean="0"/>
                  <a:t>、表明基于</a:t>
                </a:r>
                <a14:m>
                  <m:oMath xmlns:m="http://schemas.openxmlformats.org/officeDocument/2006/math">
                    <m:r>
                      <a:rPr lang="en-US" altLang="zh-CN" i="1" dirty="0">
                        <a:latin typeface="Cambria Math" panose="02040503050406030204" pitchFamily="18" charset="0"/>
                      </a:rPr>
                      <m:t>𝑐𝑙𝑖𝑐𝑘𝑠𝑡𝑟𝑒𝑎𝑚</m:t>
                    </m:r>
                  </m:oMath>
                </a14:m>
                <a:r>
                  <a:rPr lang="zh-CN" altLang="en-US" dirty="0" smtClean="0"/>
                  <a:t>的特征比</a:t>
                </a:r>
                <a14:m>
                  <m:oMath xmlns:m="http://schemas.openxmlformats.org/officeDocument/2006/math">
                    <m:r>
                      <a:rPr lang="en-US" altLang="zh-CN" i="1" dirty="0">
                        <a:latin typeface="Cambria Math" panose="02040503050406030204" pitchFamily="18" charset="0"/>
                      </a:rPr>
                      <m:t>𝑓𝑜𝑟𝑢𝑚</m:t>
                    </m:r>
                  </m:oMath>
                </a14:m>
                <a:r>
                  <a:rPr lang="zh-CN" altLang="en-US" dirty="0"/>
                  <a:t>和</a:t>
                </a:r>
                <a14:m>
                  <m:oMath xmlns:m="http://schemas.openxmlformats.org/officeDocument/2006/math">
                    <m:r>
                      <a:rPr lang="en-US" altLang="zh-CN" i="1" dirty="0">
                        <a:latin typeface="Cambria Math" panose="02040503050406030204" pitchFamily="18" charset="0"/>
                      </a:rPr>
                      <m:t>𝑎𝑠𝑠𝑖𝑔𝑛𝑚𝑒𝑛𝑡</m:t>
                    </m:r>
                  </m:oMath>
                </a14:m>
                <a:r>
                  <a:rPr lang="zh-CN" altLang="en-US" dirty="0" smtClean="0"/>
                  <a:t>特征表现更好。后两者能为仅基于</a:t>
                </a:r>
                <a14:m>
                  <m:oMath xmlns:m="http://schemas.openxmlformats.org/officeDocument/2006/math">
                    <m:r>
                      <a:rPr lang="en-US" altLang="zh-CN" i="1" dirty="0">
                        <a:latin typeface="Cambria Math" panose="02040503050406030204" pitchFamily="18" charset="0"/>
                      </a:rPr>
                      <m:t>𝑐𝑙𝑖𝑐𝑘𝑠𝑡𝑟𝑒𝑎𝑚</m:t>
                    </m:r>
                  </m:oMath>
                </a14:m>
                <a:r>
                  <a:rPr lang="zh-CN" altLang="en-US" dirty="0" smtClean="0"/>
                  <a:t>的模型添加</a:t>
                </a:r>
                <a:r>
                  <a:rPr lang="zh-CN" altLang="en-US" dirty="0"/>
                  <a:t>更多</a:t>
                </a:r>
                <a:r>
                  <a:rPr lang="zh-CN" altLang="en-US" dirty="0" smtClean="0"/>
                  <a:t>信息，但在</a:t>
                </a:r>
                <a:r>
                  <a:rPr lang="zh-CN" altLang="en-US" dirty="0"/>
                  <a:t>统计上并不</a:t>
                </a:r>
                <a:r>
                  <a:rPr lang="zh-CN" altLang="en-US" dirty="0" smtClean="0"/>
                  <a:t>显著。</a:t>
                </a:r>
                <a:endParaRPr lang="en-US" altLang="zh-CN" dirty="0" smtClean="0"/>
              </a:p>
              <a:p>
                <a:pPr>
                  <a:lnSpc>
                    <a:spcPct val="150000"/>
                  </a:lnSpc>
                </a:pPr>
                <a:r>
                  <a:rPr lang="en-US" altLang="zh-CN" dirty="0" smtClean="0"/>
                  <a:t>4</a:t>
                </a:r>
                <a:r>
                  <a:rPr lang="zh-CN" altLang="en-US" dirty="0" smtClean="0"/>
                  <a:t>、统计意义上，存在一系列无法</a:t>
                </a:r>
                <a:r>
                  <a:rPr lang="zh-CN" altLang="en-US" dirty="0"/>
                  <a:t>区分显著差异的预测模型，</a:t>
                </a:r>
                <a:r>
                  <a:rPr lang="zh-CN" altLang="en-US" dirty="0" smtClean="0"/>
                  <a:t>它们的性能都比较好。</a:t>
                </a:r>
                <a:endParaRPr lang="en-US" altLang="zh-CN" dirty="0"/>
              </a:p>
              <a:p>
                <a:pPr>
                  <a:lnSpc>
                    <a:spcPct val="150000"/>
                  </a:lnSpc>
                </a:pPr>
                <a:endParaRPr lang="en-US" altLang="zh-CN" dirty="0"/>
              </a:p>
            </p:txBody>
          </p:sp>
        </mc:Choice>
        <mc:Fallback xmlns="">
          <p:sp>
            <p:nvSpPr>
              <p:cNvPr id="5"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1778001"/>
                <a:ext cx="9930343" cy="5377542"/>
              </a:xfrm>
              <a:prstGeom prst="rect">
                <a:avLst/>
              </a:prstGeom>
              <a:blipFill>
                <a:blip r:embed="rId3"/>
                <a:stretch>
                  <a:fillRect l="-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6337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结论</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24</a:t>
            </a:fld>
            <a:endParaRPr lang="zh-CN" altLang="en-US"/>
          </a:p>
        </p:txBody>
      </p:sp>
      <p:sp>
        <p:nvSpPr>
          <p:cNvPr id="5" name="î$1ïḑe">
            <a:extLst>
              <a:ext uri="{FF2B5EF4-FFF2-40B4-BE49-F238E27FC236}">
                <a16:creationId xmlns:a16="http://schemas.microsoft.com/office/drawing/2014/main" id="{791BB12B-58F7-4D5C-9471-E4DF81654F7A}"/>
              </a:ext>
            </a:extLst>
          </p:cNvPr>
          <p:cNvSpPr txBox="1"/>
          <p:nvPr/>
        </p:nvSpPr>
        <p:spPr>
          <a:xfrm>
            <a:off x="669924" y="1778001"/>
            <a:ext cx="9930343" cy="5377542"/>
          </a:xfrm>
          <a:prstGeom prst="rect">
            <a:avLst/>
          </a:prstGeom>
          <a:noFill/>
        </p:spPr>
        <p:txBody>
          <a:bodyPr wrap="square" lIns="90000" tIns="46800" rIns="90000" bIns="46800" rtlCol="0">
            <a:normAutofit/>
          </a:bodyPr>
          <a:lstStyle/>
          <a:p>
            <a:pPr>
              <a:lnSpc>
                <a:spcPct val="150000"/>
              </a:lnSpc>
            </a:pPr>
            <a:r>
              <a:rPr lang="en-US" altLang="zh-CN" dirty="0" smtClean="0"/>
              <a:t>Friedman</a:t>
            </a:r>
            <a:r>
              <a:rPr lang="zh-CN" altLang="en-US" dirty="0" smtClean="0"/>
              <a:t>检验选择统计量</a:t>
            </a:r>
            <a:endParaRPr lang="en-US" altLang="zh-CN" dirty="0"/>
          </a:p>
          <a:p>
            <a:pPr>
              <a:lnSpc>
                <a:spcPct val="150000"/>
              </a:lnSpc>
            </a:pP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451" y="3106541"/>
            <a:ext cx="2333951" cy="76210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2" y="2682370"/>
            <a:ext cx="6039693" cy="2114845"/>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7037798" y="4282106"/>
                <a:ext cx="4109663" cy="369332"/>
              </a:xfrm>
              <a:prstGeom prst="rect">
                <a:avLst/>
              </a:prstGeom>
              <a:noFill/>
            </p:spPr>
            <p:txBody>
              <a:bodyPr wrap="square" rtlCol="0">
                <a:spAutoFit/>
              </a:bodyPr>
              <a:lstStyle/>
              <a:p>
                <a:r>
                  <a:rPr lang="zh-CN" altLang="en-US" dirty="0" smtClean="0"/>
                  <a:t>服从自由度为</a:t>
                </a:r>
                <a14:m>
                  <m:oMath xmlns:m="http://schemas.openxmlformats.org/officeDocument/2006/math">
                    <m:r>
                      <a:rPr lang="en-US" altLang="zh-CN" i="1" dirty="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𝑁</m:t>
                    </m:r>
                    <m:r>
                      <a:rPr lang="en-US" altLang="zh-CN" i="1" dirty="0" smtClean="0">
                        <a:latin typeface="Cambria Math" panose="02040503050406030204" pitchFamily="18" charset="0"/>
                      </a:rPr>
                      <m:t>−1</m:t>
                    </m:r>
                  </m:oMath>
                </a14:m>
                <a:r>
                  <a:rPr lang="en-US" altLang="zh-CN" dirty="0" smtClean="0"/>
                  <a:t>)</a:t>
                </a:r>
                <a:r>
                  <a:rPr lang="zh-CN" altLang="en-US" dirty="0" smtClean="0"/>
                  <a:t>的</a:t>
                </a:r>
                <a:r>
                  <a:rPr lang="en-US" altLang="zh-CN" dirty="0" smtClean="0"/>
                  <a:t>F</a:t>
                </a:r>
                <a:r>
                  <a:rPr lang="zh-CN" altLang="en-US" dirty="0" smtClean="0"/>
                  <a:t>分布</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037798" y="4282106"/>
                <a:ext cx="4109663" cy="369332"/>
              </a:xfrm>
              <a:prstGeom prst="rect">
                <a:avLst/>
              </a:prstGeom>
              <a:blipFill>
                <a:blip r:embed="rId5"/>
                <a:stretch>
                  <a:fillRect l="-1185" t="-8197" b="-24590"/>
                </a:stretch>
              </a:blipFill>
            </p:spPr>
            <p:txBody>
              <a:bodyPr/>
              <a:lstStyle/>
              <a:p>
                <a:r>
                  <a:rPr lang="zh-CN" altLang="en-US">
                    <a:noFill/>
                  </a:rPr>
                  <a:t> </a:t>
                </a:r>
              </a:p>
            </p:txBody>
          </p:sp>
        </mc:Fallback>
      </mc:AlternateContent>
      <p:sp>
        <p:nvSpPr>
          <p:cNvPr id="8" name="右箭头 7"/>
          <p:cNvSpPr/>
          <p:nvPr/>
        </p:nvSpPr>
        <p:spPr>
          <a:xfrm>
            <a:off x="6146591" y="3365396"/>
            <a:ext cx="604093" cy="244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984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未来工作</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25</a:t>
            </a:fld>
            <a:endParaRPr lang="zh-CN" altLang="en-US"/>
          </a:p>
        </p:txBody>
      </p:sp>
      <p:sp>
        <p:nvSpPr>
          <p:cNvPr id="5" name="î$1ïḑe">
            <a:extLst>
              <a:ext uri="{FF2B5EF4-FFF2-40B4-BE49-F238E27FC236}">
                <a16:creationId xmlns:a16="http://schemas.microsoft.com/office/drawing/2014/main" id="{791BB12B-58F7-4D5C-9471-E4DF81654F7A}"/>
              </a:ext>
            </a:extLst>
          </p:cNvPr>
          <p:cNvSpPr txBox="1"/>
          <p:nvPr/>
        </p:nvSpPr>
        <p:spPr>
          <a:xfrm>
            <a:off x="669924" y="1778001"/>
            <a:ext cx="9930343" cy="5377542"/>
          </a:xfrm>
          <a:prstGeom prst="rect">
            <a:avLst/>
          </a:prstGeom>
          <a:noFill/>
        </p:spPr>
        <p:txBody>
          <a:bodyPr wrap="square" lIns="90000" tIns="46800" rIns="90000" bIns="46800" rtlCol="0">
            <a:normAutofit/>
          </a:bodyPr>
          <a:lstStyle/>
          <a:p>
            <a:r>
              <a:rPr lang="en-US" altLang="zh-CN" dirty="0" smtClean="0"/>
              <a:t>1</a:t>
            </a:r>
            <a:r>
              <a:rPr lang="zh-CN" altLang="en-US" dirty="0" smtClean="0"/>
              <a:t>、扩展</a:t>
            </a:r>
            <a:r>
              <a:rPr lang="zh-CN" altLang="en-US" dirty="0"/>
              <a:t>当前</a:t>
            </a:r>
            <a:r>
              <a:rPr lang="zh-CN" altLang="en-US" dirty="0" smtClean="0"/>
              <a:t>的</a:t>
            </a:r>
            <a:r>
              <a:rPr lang="en-US" altLang="zh-CN" dirty="0" smtClean="0"/>
              <a:t>FNP</a:t>
            </a:r>
            <a:r>
              <a:rPr lang="zh-CN" altLang="en-US" dirty="0" smtClean="0"/>
              <a:t>方法评估数据</a:t>
            </a:r>
            <a:r>
              <a:rPr lang="zh-CN" altLang="en-US" dirty="0"/>
              <a:t>插</a:t>
            </a:r>
            <a:r>
              <a:rPr lang="zh-CN" altLang="en-US" dirty="0" smtClean="0"/>
              <a:t>补的方法</a:t>
            </a:r>
            <a:endParaRPr lang="en-US" altLang="zh-CN" dirty="0"/>
          </a:p>
          <a:p>
            <a:endParaRPr lang="en-US" altLang="zh-CN" dirty="0" smtClean="0"/>
          </a:p>
          <a:p>
            <a:r>
              <a:rPr lang="en-US" altLang="zh-CN" dirty="0" smtClean="0"/>
              <a:t>2</a:t>
            </a:r>
            <a:r>
              <a:rPr lang="zh-CN" altLang="en-US" dirty="0" smtClean="0"/>
              <a:t>、</a:t>
            </a:r>
            <a:r>
              <a:rPr lang="zh-CN" altLang="en-US" dirty="0"/>
              <a:t>考虑</a:t>
            </a:r>
            <a:r>
              <a:rPr lang="zh-CN" altLang="en-US" dirty="0" smtClean="0"/>
              <a:t>贝叶斯方法用于模型评估</a:t>
            </a:r>
            <a:endParaRPr lang="en-US" altLang="zh-CN" dirty="0"/>
          </a:p>
        </p:txBody>
      </p:sp>
    </p:spTree>
    <p:extLst>
      <p:ext uri="{BB962C8B-B14F-4D97-AF65-F5344CB8AC3E}">
        <p14:creationId xmlns:p14="http://schemas.microsoft.com/office/powerpoint/2010/main" val="2690907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3662672" y="2656742"/>
            <a:ext cx="5237070" cy="1198037"/>
          </a:xfrm>
          <a:prstGeom prst="rect">
            <a:avLst/>
          </a:prstGeom>
        </p:spPr>
        <p:txBody>
          <a:bodyPr vert="horz" lIns="91440" tIns="45720" rIns="91440" bIns="45720" rtlCol="0" anchor="ctr">
            <a:normAutofit/>
          </a:bodyPr>
          <a:lstStyle>
            <a:lvl1pPr marL="0" indent="0" algn="ctr" defTabSz="914354" rtl="0" eaLnBrk="1" latinLnBrk="0" hangingPunct="1">
              <a:lnSpc>
                <a:spcPct val="90000"/>
              </a:lnSpc>
              <a:spcBef>
                <a:spcPct val="0"/>
              </a:spcBef>
              <a:buFont typeface="Arial" panose="020B0604020202020204" pitchFamily="34" charset="0"/>
              <a:buNone/>
              <a:defRPr sz="6600" b="1" kern="1200">
                <a:solidFill>
                  <a:schemeClr val="accent1">
                    <a:lumMod val="75000"/>
                  </a:schemeClr>
                </a:solidFill>
                <a:latin typeface="+mj-lt"/>
                <a:ea typeface="+mj-ea"/>
                <a:cs typeface="+mj-cs"/>
              </a:defRPr>
            </a:lvl1pPr>
          </a:lstStyle>
          <a:p>
            <a:r>
              <a:rPr lang="en-US" altLang="zh-CN" dirty="0" smtClean="0"/>
              <a:t>Thanks.</a:t>
            </a:r>
            <a:endParaRPr lang="zh-CN" altLang="en-US" dirty="0"/>
          </a:p>
        </p:txBody>
      </p:sp>
    </p:spTree>
    <p:extLst>
      <p:ext uri="{BB962C8B-B14F-4D97-AF65-F5344CB8AC3E}">
        <p14:creationId xmlns:p14="http://schemas.microsoft.com/office/powerpoint/2010/main" val="130018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假设检验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3</a:t>
            </a:fld>
            <a:endParaRPr lang="zh-CN" altLang="en-US"/>
          </a:p>
        </p:txBody>
      </p:sp>
      <mc:AlternateContent xmlns:mc="http://schemas.openxmlformats.org/markup-compatibility/2006" xmlns:a14="http://schemas.microsoft.com/office/drawing/2010/main">
        <mc:Choice Requires="a14">
          <p:sp>
            <p:nvSpPr>
              <p:cNvPr id="5" name="î$1ïḑe">
                <a:extLst>
                  <a:ext uri="{FF2B5EF4-FFF2-40B4-BE49-F238E27FC236}">
                    <a16:creationId xmlns:a16="http://schemas.microsoft.com/office/drawing/2014/main" id="{791BB12B-58F7-4D5C-9471-E4DF81654F7A}"/>
                  </a:ext>
                </a:extLst>
              </p:cNvPr>
              <p:cNvSpPr txBox="1"/>
              <p:nvPr/>
            </p:nvSpPr>
            <p:spPr>
              <a:xfrm>
                <a:off x="1034210" y="1574800"/>
                <a:ext cx="9955523" cy="4665663"/>
              </a:xfrm>
              <a:prstGeom prst="rect">
                <a:avLst/>
              </a:prstGeom>
              <a:noFill/>
            </p:spPr>
            <p:txBody>
              <a:bodyPr wrap="square" lIns="90000" tIns="46800" rIns="90000" bIns="46800" rtlCol="0">
                <a:normAutofit/>
              </a:bodyPr>
              <a:lstStyle/>
              <a:p>
                <a:pPr>
                  <a:lnSpc>
                    <a:spcPct val="150000"/>
                  </a:lnSpc>
                </a:pPr>
                <a:r>
                  <a:rPr lang="en-US" altLang="zh-CN" b="0" dirty="0" smtClean="0"/>
                  <a:t>1</a:t>
                </a:r>
                <a:r>
                  <a:rPr lang="zh-CN" altLang="en-US" b="0" dirty="0" smtClean="0"/>
                  <a:t>、提出原假设和备择假设</a:t>
                </a:r>
                <a:endParaRPr lang="en-US" altLang="zh-CN" b="0" dirty="0" smtClean="0"/>
              </a:p>
              <a:p>
                <a:pPr>
                  <a:lnSpc>
                    <a:spcPct val="150000"/>
                  </a:lnSpc>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oMath>
                </a14:m>
                <a:r>
                  <a:rPr lang="zh-CN" altLang="en-US" b="0" dirty="0" smtClean="0"/>
                  <a:t>两个模型的性能没有显著差别</a:t>
                </a:r>
                <a:endParaRPr lang="en-US" altLang="zh-CN" dirty="0"/>
              </a:p>
              <a:p>
                <a:pPr>
                  <a:lnSpc>
                    <a:spcPct val="150000"/>
                  </a:lnSpc>
                </a:pPr>
                <a:r>
                  <a:rPr lang="en-US" altLang="zh-CN" b="0"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r>
                  <a:rPr lang="zh-CN" altLang="en-US" dirty="0"/>
                  <a:t>两个模型的</a:t>
                </a:r>
                <a:r>
                  <a:rPr lang="zh-CN" altLang="en-US" dirty="0" smtClean="0"/>
                  <a:t>性能有</a:t>
                </a:r>
                <a:r>
                  <a:rPr lang="zh-CN" altLang="en-US" dirty="0"/>
                  <a:t>显著差别</a:t>
                </a:r>
                <a:endParaRPr lang="en-US" altLang="zh-CN" b="0" dirty="0" smtClean="0"/>
              </a:p>
              <a:p>
                <a:pPr>
                  <a:lnSpc>
                    <a:spcPct val="150000"/>
                  </a:lnSpc>
                </a:pPr>
                <a:r>
                  <a:rPr lang="zh-CN" altLang="en-US" dirty="0" smtClean="0"/>
                  <a:t>并选定显著水平</a:t>
                </a:r>
                <a:r>
                  <a:rPr lang="el-GR" altLang="zh-CN" dirty="0" smtClean="0"/>
                  <a:t>α</a:t>
                </a:r>
                <a:r>
                  <a:rPr lang="zh-CN" altLang="en-US" dirty="0" smtClean="0"/>
                  <a:t>，一般为</a:t>
                </a:r>
                <a:r>
                  <a:rPr lang="en-US" altLang="zh-CN" dirty="0" smtClean="0"/>
                  <a:t>0.05</a:t>
                </a:r>
              </a:p>
              <a:p>
                <a:pPr>
                  <a:lnSpc>
                    <a:spcPct val="150000"/>
                  </a:lnSpc>
                </a:pPr>
                <a:endParaRPr lang="en-US" altLang="zh-CN" dirty="0"/>
              </a:p>
              <a:p>
                <a:pPr>
                  <a:lnSpc>
                    <a:spcPct val="150000"/>
                  </a:lnSpc>
                </a:pPr>
                <a:r>
                  <a:rPr lang="en-US" altLang="zh-CN" dirty="0" smtClean="0"/>
                  <a:t>2</a:t>
                </a:r>
                <a:r>
                  <a:rPr lang="zh-CN" altLang="en-US" dirty="0" smtClean="0"/>
                  <a:t>、选定</a:t>
                </a:r>
                <a:r>
                  <a:rPr lang="zh-CN" altLang="en-US" dirty="0"/>
                  <a:t>统计方法</a:t>
                </a:r>
                <a:r>
                  <a:rPr lang="zh-CN" altLang="en-US" dirty="0" smtClean="0"/>
                  <a:t>，计算</a:t>
                </a:r>
                <a:r>
                  <a:rPr lang="zh-CN" altLang="en-US" dirty="0"/>
                  <a:t>出统计量的</a:t>
                </a:r>
                <a:r>
                  <a:rPr lang="zh-CN" altLang="en-US" dirty="0" smtClean="0"/>
                  <a:t>大小</a:t>
                </a:r>
                <a:endParaRPr lang="en-US" altLang="zh-CN" dirty="0" smtClean="0"/>
              </a:p>
              <a:p>
                <a:pPr>
                  <a:lnSpc>
                    <a:spcPct val="150000"/>
                  </a:lnSpc>
                </a:pPr>
                <a:endParaRPr lang="en-US" altLang="zh-CN" dirty="0" smtClean="0"/>
              </a:p>
              <a:p>
                <a:pPr>
                  <a:lnSpc>
                    <a:spcPct val="150000"/>
                  </a:lnSpc>
                </a:pPr>
                <a:r>
                  <a:rPr lang="en-US" altLang="zh-CN" dirty="0" smtClean="0"/>
                  <a:t>3</a:t>
                </a:r>
                <a:r>
                  <a:rPr lang="zh-CN" altLang="en-US" dirty="0" smtClean="0"/>
                  <a:t>、在</a:t>
                </a:r>
                <a:r>
                  <a:rPr lang="zh-CN" altLang="en-US" dirty="0"/>
                  <a:t>显著</a:t>
                </a:r>
                <a:r>
                  <a:rPr lang="zh-CN" altLang="en-US" dirty="0" smtClean="0"/>
                  <a:t>度下，若统计量</a:t>
                </a:r>
                <a14:m>
                  <m:oMath xmlns:m="http://schemas.openxmlformats.org/officeDocument/2006/math">
                    <m:r>
                      <a:rPr lang="zh-CN" altLang="en-US" i="1" dirty="0" smtClean="0">
                        <a:latin typeface="Cambria Math" panose="02040503050406030204" pitchFamily="18" charset="0"/>
                      </a:rPr>
                      <m:t> </m:t>
                    </m:r>
                    <m:r>
                      <a:rPr lang="en-US" altLang="zh-CN" i="1" dirty="0" smtClean="0">
                        <a:latin typeface="Cambria Math" panose="02040503050406030204" pitchFamily="18" charset="0"/>
                      </a:rPr>
                      <m:t>&lt; </m:t>
                    </m:r>
                  </m:oMath>
                </a14:m>
                <a:r>
                  <a:rPr lang="zh-CN" altLang="en-US" dirty="0" smtClean="0"/>
                  <a:t>临界值，则不能拒绝</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smtClean="0"/>
                  <a:t>；否则拒绝</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smtClean="0"/>
                  <a:t>，可以认为两个模型的性能有显著差别</a:t>
                </a:r>
                <a:endParaRPr lang="en-US" altLang="zh-CN" dirty="0" smtClean="0"/>
              </a:p>
              <a:p>
                <a:pPr>
                  <a:lnSpc>
                    <a:spcPct val="150000"/>
                  </a:lnSpc>
                </a:pPr>
                <a:endParaRPr lang="en-US" altLang="zh-CN" dirty="0" smtClean="0"/>
              </a:p>
              <a:p>
                <a:pPr>
                  <a:lnSpc>
                    <a:spcPct val="150000"/>
                  </a:lnSpc>
                </a:pPr>
                <a:r>
                  <a:rPr lang="zh-CN" altLang="en-US" b="0" dirty="0" smtClean="0"/>
                  <a:t>常用的方法</a:t>
                </a:r>
                <a14:m>
                  <m:oMath xmlns:m="http://schemas.openxmlformats.org/officeDocument/2006/math">
                    <m:r>
                      <a:rPr lang="zh-CN" altLang="en-US" i="1" dirty="0">
                        <a:latin typeface="Cambria Math" panose="02040503050406030204" pitchFamily="18" charset="0"/>
                      </a:rPr>
                      <m:t>：</m:t>
                    </m:r>
                    <m:r>
                      <a:rPr lang="en-US" altLang="zh-CN" b="0" i="1" dirty="0" smtClean="0">
                        <a:latin typeface="Cambria Math" panose="02040503050406030204" pitchFamily="18" charset="0"/>
                      </a:rPr>
                      <m:t>𝑡</m:t>
                    </m:r>
                  </m:oMath>
                </a14:m>
                <a:r>
                  <a:rPr lang="zh-CN" altLang="en-US" dirty="0" smtClean="0"/>
                  <a:t>检验，交叉验证</a:t>
                </a:r>
                <a14:m>
                  <m:oMath xmlns:m="http://schemas.openxmlformats.org/officeDocument/2006/math">
                    <m:r>
                      <a:rPr lang="en-US" altLang="zh-CN" b="0" i="1" dirty="0" smtClean="0">
                        <a:latin typeface="Cambria Math" panose="02040503050406030204" pitchFamily="18" charset="0"/>
                      </a:rPr>
                      <m:t>𝑡</m:t>
                    </m:r>
                  </m:oMath>
                </a14:m>
                <a:r>
                  <a:rPr lang="zh-CN" altLang="en-US" dirty="0" smtClean="0"/>
                  <a:t>检验</a:t>
                </a:r>
                <a:r>
                  <a:rPr lang="zh-CN" altLang="en-US" dirty="0"/>
                  <a:t>，</a:t>
                </a:r>
                <a14:m>
                  <m:oMath xmlns:m="http://schemas.openxmlformats.org/officeDocument/2006/math">
                    <m:r>
                      <a:rPr lang="en-US" altLang="zh-CN" i="1" dirty="0" smtClean="0">
                        <a:latin typeface="Cambria Math" panose="02040503050406030204" pitchFamily="18" charset="0"/>
                      </a:rPr>
                      <m:t>𝑀𝑐𝑁𝑒𝑚𝑎𝑟</m:t>
                    </m:r>
                  </m:oMath>
                </a14:m>
                <a:r>
                  <a:rPr lang="zh-CN" altLang="en-US" dirty="0" smtClean="0"/>
                  <a:t>检验，</a:t>
                </a:r>
                <a:r>
                  <a:rPr lang="en-US" altLang="zh-CN" b="1" dirty="0" smtClean="0"/>
                  <a:t> </a:t>
                </a:r>
                <a14:m>
                  <m:oMath xmlns:m="http://schemas.openxmlformats.org/officeDocument/2006/math">
                    <m:r>
                      <a:rPr lang="en-US" altLang="zh-CN" i="1" dirty="0" smtClean="0">
                        <a:latin typeface="Cambria Math" panose="02040503050406030204" pitchFamily="18" charset="0"/>
                      </a:rPr>
                      <m:t>𝐹𝑟𝑖𝑒𝑑𝑚𝑎𝑛</m:t>
                    </m:r>
                  </m:oMath>
                </a14:m>
                <a:r>
                  <a:rPr lang="en-US" altLang="zh-CN" dirty="0"/>
                  <a:t> </a:t>
                </a:r>
                <a:r>
                  <a:rPr lang="zh-CN" altLang="en-US" dirty="0"/>
                  <a:t>检验和</a:t>
                </a:r>
                <a14:m>
                  <m:oMath xmlns:m="http://schemas.openxmlformats.org/officeDocument/2006/math">
                    <m:r>
                      <a:rPr lang="en-US" altLang="zh-CN" i="1" dirty="0" smtClean="0">
                        <a:latin typeface="Cambria Math" panose="02040503050406030204" pitchFamily="18" charset="0"/>
                      </a:rPr>
                      <m:t>𝑁𝑒𝑚𝑒𝑛𝑦𝑖</m:t>
                    </m:r>
                  </m:oMath>
                </a14:m>
                <a:r>
                  <a:rPr lang="en-US" altLang="zh-CN" dirty="0"/>
                  <a:t> </a:t>
                </a:r>
                <a:r>
                  <a:rPr lang="zh-CN" altLang="en-US" dirty="0"/>
                  <a:t>后续检验 </a:t>
                </a:r>
                <a:endParaRPr lang="en-US" altLang="zh-CN" dirty="0" smtClean="0"/>
              </a:p>
              <a:p>
                <a:pPr>
                  <a:lnSpc>
                    <a:spcPct val="150000"/>
                  </a:lnSpc>
                </a:pPr>
                <a:endParaRPr lang="en-US" altLang="zh-CN" dirty="0"/>
              </a:p>
            </p:txBody>
          </p:sp>
        </mc:Choice>
        <mc:Fallback xmlns="">
          <p:sp>
            <p:nvSpPr>
              <p:cNvPr id="5"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1034210" y="1574800"/>
                <a:ext cx="9955523" cy="4665663"/>
              </a:xfrm>
              <a:prstGeom prst="rect">
                <a:avLst/>
              </a:prstGeom>
              <a:blipFill>
                <a:blip r:embed="rId4"/>
                <a:stretch>
                  <a:fillRect l="-551" b="-1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03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zh-CN" altLang="en-US" dirty="0" smtClean="0"/>
              <a:t>这篇论文主要做的事</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28" name="î$1ïḑe">
            <a:extLst>
              <a:ext uri="{FF2B5EF4-FFF2-40B4-BE49-F238E27FC236}">
                <a16:creationId xmlns:a16="http://schemas.microsoft.com/office/drawing/2014/main" id="{791BB12B-58F7-4D5C-9471-E4DF81654F7A}"/>
              </a:ext>
            </a:extLst>
          </p:cNvPr>
          <p:cNvSpPr txBox="1"/>
          <p:nvPr/>
        </p:nvSpPr>
        <p:spPr>
          <a:xfrm>
            <a:off x="749665" y="2047719"/>
            <a:ext cx="9850602" cy="3912814"/>
          </a:xfrm>
          <a:prstGeom prst="rect">
            <a:avLst/>
          </a:prstGeom>
          <a:noFill/>
        </p:spPr>
        <p:txBody>
          <a:bodyPr wrap="square" lIns="90000" tIns="46800" rIns="90000" bIns="46800" rtlCol="0">
            <a:normAutofit/>
          </a:bodyPr>
          <a:lstStyle/>
          <a:p>
            <a:pPr>
              <a:lnSpc>
                <a:spcPct val="150000"/>
              </a:lnSpc>
            </a:pPr>
            <a:r>
              <a:rPr lang="zh-CN" altLang="en-US" dirty="0"/>
              <a:t>对于预测</a:t>
            </a:r>
            <a:r>
              <a:rPr lang="en-US" altLang="zh-CN" dirty="0"/>
              <a:t>MOOC</a:t>
            </a:r>
            <a:r>
              <a:rPr lang="zh-CN" altLang="en-US" dirty="0"/>
              <a:t>上的</a:t>
            </a:r>
            <a:r>
              <a:rPr lang="zh-CN" altLang="en-US" dirty="0" smtClean="0"/>
              <a:t>学生是否辍学的模型，用   </a:t>
            </a:r>
            <a:r>
              <a:rPr lang="en-US" altLang="zh-CN" b="1" dirty="0" smtClean="0"/>
              <a:t>Friedman </a:t>
            </a:r>
            <a:r>
              <a:rPr lang="zh-CN" altLang="en-US" b="1" dirty="0" smtClean="0"/>
              <a:t>检验和</a:t>
            </a:r>
            <a:r>
              <a:rPr lang="en-US" altLang="zh-CN" b="1" dirty="0" err="1" smtClean="0"/>
              <a:t>Nemenyi</a:t>
            </a:r>
            <a:r>
              <a:rPr lang="en-US" altLang="zh-CN" b="1" dirty="0" smtClean="0"/>
              <a:t> </a:t>
            </a:r>
            <a:r>
              <a:rPr lang="zh-CN" altLang="en-US" b="1" dirty="0" smtClean="0"/>
              <a:t>后续检验 ，</a:t>
            </a:r>
            <a:r>
              <a:rPr lang="zh-CN" altLang="en-US" dirty="0" smtClean="0"/>
              <a:t>从算法（比如</a:t>
            </a:r>
            <a:r>
              <a:rPr lang="en-US" altLang="zh-CN" dirty="0" smtClean="0"/>
              <a:t>CART</a:t>
            </a:r>
            <a:r>
              <a:rPr lang="zh-CN" altLang="en-US" dirty="0" smtClean="0"/>
              <a:t>，</a:t>
            </a:r>
            <a:r>
              <a:rPr lang="en-US" altLang="zh-CN" dirty="0" err="1" smtClean="0"/>
              <a:t>ada</a:t>
            </a:r>
            <a:r>
              <a:rPr lang="zh-CN" altLang="en-US" dirty="0" smtClean="0"/>
              <a:t>）和特征类别（比如</a:t>
            </a:r>
            <a:r>
              <a:rPr lang="en-US" altLang="zh-CN" dirty="0" smtClean="0"/>
              <a:t>forum-</a:t>
            </a:r>
            <a:r>
              <a:rPr lang="en-US" altLang="zh-CN" dirty="0"/>
              <a:t>,assignment-, and clickstream-based </a:t>
            </a:r>
            <a:r>
              <a:rPr lang="zh-CN" altLang="en-US" dirty="0" smtClean="0"/>
              <a:t>）两方面结合，在统计的意义上评估了它们的性能。</a:t>
            </a:r>
            <a:endParaRPr lang="en-US" altLang="zh-CN" dirty="0" smtClean="0"/>
          </a:p>
          <a:p>
            <a:pPr>
              <a:lnSpc>
                <a:spcPct val="150000"/>
              </a:lnSpc>
            </a:pPr>
            <a:endParaRPr lang="en-US" altLang="zh-CN" dirty="0"/>
          </a:p>
          <a:p>
            <a:pPr>
              <a:lnSpc>
                <a:spcPct val="150000"/>
              </a:lnSpc>
            </a:pPr>
            <a:r>
              <a:rPr lang="zh-CN" altLang="en-US" dirty="0" smtClean="0"/>
              <a:t>它发现：在统计意义上，基于论坛特征和基于作业特征的模型表现不如基于点击流特征的模型，有着显著性的差异</a:t>
            </a:r>
            <a:endParaRPr lang="en-US" altLang="zh-CN" dirty="0"/>
          </a:p>
        </p:txBody>
      </p:sp>
    </p:spTree>
    <p:extLst>
      <p:ext uri="{BB962C8B-B14F-4D97-AF65-F5344CB8AC3E}">
        <p14:creationId xmlns:p14="http://schemas.microsoft.com/office/powerpoint/2010/main" val="2249797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DFB691-3E95-4612-A5D9-5AA9655B27DC}"/>
              </a:ext>
            </a:extLst>
          </p:cNvPr>
          <p:cNvSpPr txBox="1"/>
          <p:nvPr/>
        </p:nvSpPr>
        <p:spPr>
          <a:xfrm>
            <a:off x="3713092" y="2449115"/>
            <a:ext cx="960507" cy="1088612"/>
          </a:xfrm>
          <a:prstGeom prst="rect">
            <a:avLst/>
          </a:prstGeom>
          <a:noFill/>
        </p:spPr>
        <p:txBody>
          <a:bodyPr wrap="none" rtlCol="0">
            <a:prstTxWarp prst="textPlain">
              <a:avLst/>
            </a:prstTxWarp>
            <a:spAutoFit/>
          </a:bodyPr>
          <a:lstStyle/>
          <a:p>
            <a:r>
              <a:rPr lang="en-US" altLang="zh-CN" dirty="0" smtClean="0">
                <a:solidFill>
                  <a:schemeClr val="accent1">
                    <a:lumMod val="75000"/>
                  </a:schemeClr>
                </a:solidFill>
                <a:latin typeface="Impact" panose="020B0806030902050204" pitchFamily="34" charset="0"/>
                <a:ea typeface="微软雅黑" panose="020B0503020204020204" pitchFamily="34" charset="-122"/>
              </a:rPr>
              <a:t>01</a:t>
            </a:r>
            <a:endParaRPr lang="zh-CN" altLang="en-US" dirty="0">
              <a:solidFill>
                <a:schemeClr val="accent1">
                  <a:lumMod val="75000"/>
                </a:schemeClr>
              </a:solidFill>
              <a:latin typeface="Impact" panose="020B0806030902050204" pitchFamily="34" charset="0"/>
              <a:ea typeface="微软雅黑" panose="020B0503020204020204" pitchFamily="34" charset="-122"/>
            </a:endParaRPr>
          </a:p>
        </p:txBody>
      </p:sp>
      <p:sp>
        <p:nvSpPr>
          <p:cNvPr id="4" name="文本占位符 5"/>
          <p:cNvSpPr txBox="1">
            <a:spLocks/>
          </p:cNvSpPr>
          <p:nvPr/>
        </p:nvSpPr>
        <p:spPr>
          <a:xfrm>
            <a:off x="5576430" y="2449114"/>
            <a:ext cx="4546600" cy="1088612"/>
          </a:xfrm>
          <a:prstGeom prst="rect">
            <a:avLst/>
          </a:prstGeom>
        </p:spPr>
        <p:txBody>
          <a:bodyPr vert="horz" lIns="91440" tIns="45720" rIns="91440" bIns="45720" rtlCol="0" anchor="t">
            <a:noAutofit/>
          </a:bodyPr>
          <a:lstStyle>
            <a:lvl1pPr marL="0" indent="0" algn="l" defTabSz="914354" rtl="0" eaLnBrk="1" latinLnBrk="0" hangingPunct="1">
              <a:lnSpc>
                <a:spcPct val="90000"/>
              </a:lnSpc>
              <a:spcBef>
                <a:spcPts val="1000"/>
              </a:spcBef>
              <a:buFont typeface="Arial" panose="020B0604020202020204" pitchFamily="34" charset="0"/>
              <a:buNone/>
              <a:defRPr sz="1100" kern="1200">
                <a:solidFill>
                  <a:schemeClr val="accent1">
                    <a:lumMod val="75000"/>
                  </a:schemeClr>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sz="8800" b="1" dirty="0" smtClean="0"/>
              <a:t>FNP</a:t>
            </a:r>
            <a:endParaRPr lang="zh-CN" altLang="en-US" sz="8800" b="1" dirty="0"/>
          </a:p>
        </p:txBody>
      </p:sp>
    </p:spTree>
    <p:extLst>
      <p:ext uri="{BB962C8B-B14F-4D97-AF65-F5344CB8AC3E}">
        <p14:creationId xmlns:p14="http://schemas.microsoft.com/office/powerpoint/2010/main" val="117389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65" y="3488267"/>
            <a:ext cx="6039693" cy="2114845"/>
          </a:xfrm>
          <a:prstGeom prst="rect">
            <a:avLst/>
          </a:prstGeom>
        </p:spPr>
      </p:pic>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44971" y="1554686"/>
                <a:ext cx="10900468" cy="4892158"/>
              </a:xfrm>
              <a:prstGeom prst="rect">
                <a:avLst/>
              </a:prstGeom>
              <a:noFill/>
            </p:spPr>
            <p:txBody>
              <a:bodyPr wrap="square" lIns="90000" tIns="46800" rIns="90000" bIns="46800" rtlCol="0">
                <a:normAutofit fontScale="92500"/>
              </a:bodyPr>
              <a:lstStyle/>
              <a:p>
                <a:pPr>
                  <a:lnSpc>
                    <a:spcPct val="150000"/>
                  </a:lnSpc>
                </a:pPr>
                <a14:m>
                  <m:oMath xmlns:m="http://schemas.openxmlformats.org/officeDocument/2006/math">
                    <m:r>
                      <a:rPr lang="en-US" altLang="zh-CN" i="1" dirty="0">
                        <a:latin typeface="Cambria Math" panose="02040503050406030204" pitchFamily="18" charset="0"/>
                      </a:rPr>
                      <m:t>𝐹𝑟𝑖𝑒𝑑𝑚𝑎𝑛</m:t>
                    </m:r>
                  </m:oMath>
                </a14:m>
                <a:r>
                  <a:rPr lang="zh-CN" altLang="en-US" dirty="0"/>
                  <a:t>检验和 </a:t>
                </a:r>
                <a14:m>
                  <m:oMath xmlns:m="http://schemas.openxmlformats.org/officeDocument/2006/math">
                    <m:r>
                      <a:rPr lang="en-US" altLang="zh-CN" i="1" dirty="0">
                        <a:latin typeface="Cambria Math" panose="02040503050406030204" pitchFamily="18" charset="0"/>
                      </a:rPr>
                      <m:t>𝑁𝑒𝑚𝑒𝑛𝑦𝑖</m:t>
                    </m:r>
                  </m:oMath>
                </a14:m>
                <a:r>
                  <a:rPr lang="zh-CN" altLang="en-US" dirty="0"/>
                  <a:t>后续</a:t>
                </a:r>
                <a:r>
                  <a:rPr lang="zh-CN" altLang="en-US" dirty="0" smtClean="0"/>
                  <a:t>检验过程叫做</a:t>
                </a:r>
                <a14:m>
                  <m:oMath xmlns:m="http://schemas.openxmlformats.org/officeDocument/2006/math">
                    <m:r>
                      <a:rPr lang="en-US" altLang="zh-CN" i="1" dirty="0">
                        <a:latin typeface="Cambria Math" panose="02040503050406030204" pitchFamily="18" charset="0"/>
                      </a:rPr>
                      <m:t>𝐹𝑁𝑃</m:t>
                    </m:r>
                  </m:oMath>
                </a14:m>
                <a:r>
                  <a:rPr lang="zh-CN" altLang="en-US" dirty="0" smtClean="0"/>
                  <a:t>。</a:t>
                </a:r>
                <a:endParaRPr lang="en-US" altLang="zh-CN" dirty="0" smtClean="0"/>
              </a:p>
              <a:p>
                <a:pPr>
                  <a:lnSpc>
                    <a:spcPct val="150000"/>
                  </a:lnSpc>
                </a:pPr>
                <a14:m>
                  <m:oMath xmlns:m="http://schemas.openxmlformats.org/officeDocument/2006/math">
                    <m:r>
                      <a:rPr lang="en-US" altLang="zh-CN" i="1" dirty="0" smtClean="0">
                        <a:latin typeface="Cambria Math" panose="02040503050406030204" pitchFamily="18" charset="0"/>
                      </a:rPr>
                      <m:t>𝐹𝑟𝑖𝑒𝑑𝑚𝑎𝑛</m:t>
                    </m:r>
                  </m:oMath>
                </a14:m>
                <a:r>
                  <a:rPr lang="zh-CN" altLang="en-US" dirty="0" smtClean="0"/>
                  <a:t>检验可以在多组数据集上对多个算法进行比较。</a:t>
                </a:r>
                <a:endParaRPr lang="en-US" altLang="zh-CN" dirty="0" smtClean="0"/>
              </a:p>
              <a:p>
                <a:pPr>
                  <a:lnSpc>
                    <a:spcPct val="150000"/>
                  </a:lnSpc>
                </a:pPr>
                <a:endParaRPr lang="en-US" altLang="zh-CN" dirty="0" smtClean="0"/>
              </a:p>
              <a:p>
                <a:pPr>
                  <a:lnSpc>
                    <a:spcPct val="150000"/>
                  </a:lnSpc>
                </a:pPr>
                <a:r>
                  <a:rPr lang="zh-CN" altLang="en-US" dirty="0" smtClean="0"/>
                  <a:t>基本</a:t>
                </a:r>
                <a:r>
                  <a:rPr lang="zh-CN" altLang="en-US" dirty="0"/>
                  <a:t>思想</a:t>
                </a:r>
                <a:r>
                  <a:rPr lang="zh-CN" altLang="en-US" dirty="0" smtClean="0"/>
                  <a:t>是：</a:t>
                </a:r>
                <a:r>
                  <a:rPr lang="en-US" altLang="zh-CN" dirty="0" smtClean="0"/>
                  <a:t>1</a:t>
                </a:r>
                <a:r>
                  <a:rPr lang="zh-CN" altLang="en-US" dirty="0" smtClean="0"/>
                  <a:t>、在</a:t>
                </a:r>
                <a:r>
                  <a:rPr lang="zh-CN" altLang="en-US" dirty="0"/>
                  <a:t>同一组数据集上，根据测试结果（例：测试错误率）</a:t>
                </a:r>
                <a:r>
                  <a:rPr lang="zh-CN" altLang="en-US" dirty="0" smtClean="0"/>
                  <a:t>对</a:t>
                </a:r>
                <a:r>
                  <a:rPr lang="en-US" altLang="zh-CN" dirty="0" smtClean="0"/>
                  <a:t>k</a:t>
                </a:r>
                <a:r>
                  <a:rPr lang="zh-CN" altLang="en-US" dirty="0" smtClean="0"/>
                  <a:t>个</a:t>
                </a:r>
                <a:r>
                  <a:rPr lang="zh-CN" altLang="en-US" dirty="0"/>
                  <a:t>算法</a:t>
                </a:r>
                <a:r>
                  <a:rPr lang="zh-CN" altLang="en-US" dirty="0" smtClean="0"/>
                  <a:t>的</a:t>
                </a:r>
                <a:r>
                  <a:rPr lang="zh-CN" altLang="en-US" dirty="0"/>
                  <a:t>性能进行排序，赋予序值</a:t>
                </a:r>
                <a14:m>
                  <m:oMath xmlns:m="http://schemas.openxmlformats.org/officeDocument/2006/math">
                    <m:r>
                      <a:rPr lang="en-US" altLang="zh-CN" i="1" dirty="0" smtClean="0">
                        <a:latin typeface="Cambria Math" panose="02040503050406030204" pitchFamily="18" charset="0"/>
                      </a:rPr>
                      <m:t>1,2,3…</m:t>
                    </m:r>
                  </m:oMath>
                </a14:m>
                <a:r>
                  <a:rPr lang="zh-CN" altLang="en-US" dirty="0"/>
                  <a:t>，相同则平分序</a:t>
                </a:r>
                <a:r>
                  <a:rPr lang="zh-CN" altLang="en-US" dirty="0" smtClean="0"/>
                  <a:t>值，再求每个</a:t>
                </a:r>
                <a:r>
                  <a:rPr lang="zh-CN" altLang="en-US" dirty="0"/>
                  <a:t>算法</a:t>
                </a:r>
                <a:r>
                  <a:rPr lang="zh-CN" altLang="en-US" dirty="0" smtClean="0"/>
                  <a:t>在</a:t>
                </a:r>
                <a:r>
                  <a:rPr lang="en-US" altLang="zh-CN" dirty="0" smtClean="0"/>
                  <a:t>N</a:t>
                </a:r>
                <a:r>
                  <a:rPr lang="zh-CN" altLang="en-US" dirty="0"/>
                  <a:t>个数据</a:t>
                </a:r>
                <a:r>
                  <a:rPr lang="zh-CN" altLang="en-US" dirty="0" smtClean="0"/>
                  <a:t>集上的平均序值，用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smtClean="0"/>
                  <a:t> 表示第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个</a:t>
                </a:r>
                <a:r>
                  <a:rPr lang="zh-CN" altLang="en-US" dirty="0"/>
                  <a:t>算法</a:t>
                </a:r>
                <a:r>
                  <a:rPr lang="zh-CN" altLang="en-US" dirty="0" smtClean="0"/>
                  <a:t>的平均序值。</a:t>
                </a:r>
                <a:endParaRPr lang="en-US" altLang="zh-CN" dirty="0" smtClean="0"/>
              </a:p>
              <a:p>
                <a:pPr>
                  <a:lnSpc>
                    <a:spcPct val="150000"/>
                  </a:lnSpc>
                </a:pPr>
                <a:r>
                  <a:rPr lang="en-US" altLang="zh-CN" dirty="0" smtClean="0"/>
                  <a:t>2</a:t>
                </a:r>
                <a:r>
                  <a:rPr lang="zh-CN" altLang="en-US" dirty="0" smtClean="0"/>
                  <a:t>、计算统计量</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r>
                  <a:rPr lang="en-US" altLang="zh-CN" dirty="0" smtClean="0"/>
                  <a:t>3</a:t>
                </a:r>
                <a:r>
                  <a:rPr lang="zh-CN" altLang="en-US" dirty="0" smtClean="0"/>
                  <a:t>、比较统计量和查表得到的临界值的大小。如果</a:t>
                </a:r>
                <a:r>
                  <a:rPr lang="zh-CN" altLang="en-US" dirty="0"/>
                  <a:t>统计量</a:t>
                </a:r>
                <a14:m>
                  <m:oMath xmlns:m="http://schemas.openxmlformats.org/officeDocument/2006/math">
                    <m:r>
                      <a:rPr lang="zh-CN" altLang="en-US" i="1" dirty="0">
                        <a:latin typeface="Cambria Math" panose="02040503050406030204" pitchFamily="18" charset="0"/>
                      </a:rPr>
                      <m:t> </m:t>
                    </m:r>
                    <m:r>
                      <a:rPr lang="en-US" altLang="zh-CN" i="1" dirty="0">
                        <a:latin typeface="Cambria Math" panose="02040503050406030204" pitchFamily="18" charset="0"/>
                      </a:rPr>
                      <m:t>&lt; </m:t>
                    </m:r>
                  </m:oMath>
                </a14:m>
                <a:r>
                  <a:rPr lang="zh-CN" altLang="en-US" dirty="0"/>
                  <a:t>临界值，则不能拒绝</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a:t>；否则拒绝</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smtClean="0"/>
                  <a:t>：所有</a:t>
                </a:r>
                <a:r>
                  <a:rPr lang="zh-CN" altLang="en-US" dirty="0"/>
                  <a:t>算法</a:t>
                </a:r>
                <a:r>
                  <a:rPr lang="zh-CN" altLang="en-US" dirty="0" smtClean="0"/>
                  <a:t>的</a:t>
                </a:r>
                <a:r>
                  <a:rPr lang="zh-CN" altLang="en-US" dirty="0"/>
                  <a:t>性能相同</a:t>
                </a:r>
                <a:endParaRPr lang="en-US" altLang="zh-CN" dirty="0" smtClean="0"/>
              </a:p>
              <a:p>
                <a:pPr>
                  <a:lnSpc>
                    <a:spcPct val="150000"/>
                  </a:lnSpc>
                </a:pPr>
                <a:endParaRPr lang="en-US" altLang="zh-CN" dirty="0" smtClean="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44971" y="1554686"/>
                <a:ext cx="10900468" cy="4892158"/>
              </a:xfrm>
              <a:prstGeom prst="rect">
                <a:avLst/>
              </a:prstGeom>
              <a:blipFill>
                <a:blip r:embed="rId4"/>
                <a:stretch>
                  <a:fillRect l="-39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en-US" altLang="zh-CN" dirty="0"/>
              <a:t>Friedman </a:t>
            </a:r>
            <a:r>
              <a:rPr lang="zh-CN" altLang="en-US" dirty="0" smtClean="0"/>
              <a:t>检验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spTree>
    <p:extLst>
      <p:ext uri="{BB962C8B-B14F-4D97-AF65-F5344CB8AC3E}">
        <p14:creationId xmlns:p14="http://schemas.microsoft.com/office/powerpoint/2010/main" val="213217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en-US" altLang="zh-CN" dirty="0"/>
              <a:t>Friedman </a:t>
            </a:r>
            <a:r>
              <a:rPr lang="zh-CN" altLang="en-US" dirty="0" smtClean="0"/>
              <a:t>检验</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69924" y="2040997"/>
                <a:ext cx="9850602" cy="4199466"/>
              </a:xfrm>
              <a:prstGeom prst="rect">
                <a:avLst/>
              </a:prstGeom>
              <a:noFill/>
            </p:spPr>
            <p:txBody>
              <a:bodyPr wrap="square" lIns="90000" tIns="46800" rIns="90000" bIns="46800" rtlCol="0">
                <a:normAutofit/>
              </a:bodyPr>
              <a:lstStyle/>
              <a:p>
                <a:pPr>
                  <a:lnSpc>
                    <a:spcPct val="150000"/>
                  </a:lnSpc>
                </a:pPr>
                <a:r>
                  <a:rPr lang="zh-CN" altLang="en-US" dirty="0"/>
                  <a:t>例如：现在有</a:t>
                </a:r>
                <a:r>
                  <a:rPr lang="en-US" altLang="zh-CN" dirty="0"/>
                  <a:t>3</a:t>
                </a:r>
                <a:r>
                  <a:rPr lang="zh-CN" altLang="en-US" dirty="0"/>
                  <a:t>个算法</a:t>
                </a:r>
                <a14:m>
                  <m:oMath xmlns:m="http://schemas.openxmlformats.org/officeDocument/2006/math">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𝐶</m:t>
                    </m:r>
                  </m:oMath>
                </a14:m>
                <a:r>
                  <a:rPr lang="zh-CN" altLang="en-US" dirty="0"/>
                  <a:t>，</a:t>
                </a:r>
                <a:r>
                  <a:rPr lang="en-US" altLang="zh-CN" dirty="0"/>
                  <a:t>4</a:t>
                </a:r>
                <a:r>
                  <a:rPr lang="zh-CN" altLang="en-US" dirty="0"/>
                  <a:t>个数据集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4</m:t>
                        </m:r>
                      </m:sub>
                    </m:sSub>
                  </m:oMath>
                </a14:m>
                <a:r>
                  <a:rPr lang="zh-CN" altLang="en-US" dirty="0"/>
                  <a:t>，排序的</a:t>
                </a:r>
                <a:r>
                  <a:rPr lang="zh-CN" altLang="en-US" dirty="0" smtClean="0"/>
                  <a:t>结果和平均序值如</a:t>
                </a:r>
                <a:r>
                  <a:rPr lang="zh-CN" altLang="en-US" dirty="0"/>
                  <a:t>图</a:t>
                </a:r>
                <a:endParaRPr lang="en-US" altLang="zh-CN" dirty="0"/>
              </a:p>
              <a:p>
                <a:pPr>
                  <a:lnSpc>
                    <a:spcPct val="150000"/>
                  </a:lnSpc>
                </a:pPr>
                <a:endParaRPr lang="en-US" altLang="zh-CN"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2040997"/>
                <a:ext cx="9850602" cy="4199466"/>
              </a:xfrm>
              <a:prstGeom prst="rect">
                <a:avLst/>
              </a:prstGeom>
              <a:blipFill>
                <a:blip r:embed="rId3"/>
                <a:stretch>
                  <a:fillRect l="-557"/>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336" y="3121412"/>
            <a:ext cx="5830114" cy="2038635"/>
          </a:xfrm>
          <a:prstGeom prst="rect">
            <a:avLst/>
          </a:prstGeom>
        </p:spPr>
      </p:pic>
    </p:spTree>
    <p:extLst>
      <p:ext uri="{BB962C8B-B14F-4D97-AF65-F5344CB8AC3E}">
        <p14:creationId xmlns:p14="http://schemas.microsoft.com/office/powerpoint/2010/main" val="2462724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868199" y="1896533"/>
                <a:ext cx="9850602" cy="4447120"/>
              </a:xfrm>
              <a:prstGeom prst="rect">
                <a:avLst/>
              </a:prstGeom>
              <a:noFill/>
            </p:spPr>
            <p:txBody>
              <a:bodyPr wrap="square" lIns="90000" tIns="46800" rIns="90000" bIns="46800" rtlCol="0">
                <a:normAutofit/>
              </a:bodyPr>
              <a:lstStyle/>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r>
                      <a:rPr lang="en-US" altLang="zh-CN" i="1">
                        <a:latin typeface="Cambria Math" panose="02040503050406030204" pitchFamily="18" charset="0"/>
                      </a:rPr>
                      <m:t> </m:t>
                    </m:r>
                  </m:oMath>
                </a14:m>
                <a:r>
                  <a:rPr lang="zh-CN" altLang="en-US" dirty="0"/>
                  <a:t>：</a:t>
                </a:r>
                <a:r>
                  <a:rPr lang="zh-CN" altLang="en-US" dirty="0" smtClean="0"/>
                  <a:t>所有</a:t>
                </a:r>
                <a:r>
                  <a:rPr lang="zh-CN" altLang="en-US" dirty="0"/>
                  <a:t>算法</a:t>
                </a:r>
                <a:r>
                  <a:rPr lang="zh-CN" altLang="en-US" dirty="0" smtClean="0"/>
                  <a:t>的</a:t>
                </a:r>
                <a:r>
                  <a:rPr lang="zh-CN" altLang="en-US" dirty="0"/>
                  <a:t>性能相同”这个假设被拒绝，</a:t>
                </a:r>
                <a:r>
                  <a:rPr lang="zh-CN" altLang="en-US" dirty="0" smtClean="0"/>
                  <a:t>则说明</a:t>
                </a:r>
                <a:r>
                  <a:rPr lang="zh-CN" altLang="en-US" dirty="0"/>
                  <a:t>算法</a:t>
                </a:r>
                <a:r>
                  <a:rPr lang="zh-CN" altLang="en-US" dirty="0" smtClean="0"/>
                  <a:t>的性能显著不同，需要</a:t>
                </a:r>
                <a:r>
                  <a:rPr lang="zh-CN" altLang="en-US" dirty="0"/>
                  <a:t>进行后续检验</a:t>
                </a:r>
                <a:r>
                  <a:rPr lang="zh-CN" altLang="en-US" dirty="0" smtClean="0"/>
                  <a:t>，进一步区分</a:t>
                </a:r>
                <a:r>
                  <a:rPr lang="zh-CN" altLang="en-US" dirty="0"/>
                  <a:t>算法</a:t>
                </a:r>
                <a:r>
                  <a:rPr lang="zh-CN" altLang="en-US" dirty="0" smtClean="0"/>
                  <a:t>之间</a:t>
                </a:r>
                <a:r>
                  <a:rPr lang="zh-CN" altLang="en-US" dirty="0"/>
                  <a:t>的差异。常用</a:t>
                </a:r>
                <a:r>
                  <a:rPr lang="zh-CN" altLang="en-US" dirty="0" smtClean="0"/>
                  <a:t>的是</a:t>
                </a:r>
                <a14:m>
                  <m:oMath xmlns:m="http://schemas.openxmlformats.org/officeDocument/2006/math">
                    <m:r>
                      <a:rPr lang="en-US" altLang="zh-CN" i="1" dirty="0" smtClean="0">
                        <a:latin typeface="Cambria Math" panose="02040503050406030204" pitchFamily="18" charset="0"/>
                      </a:rPr>
                      <m:t>𝑁𝑒𝑚𝑒𝑛𝑦𝑖</m:t>
                    </m:r>
                  </m:oMath>
                </a14:m>
                <a:r>
                  <a:rPr lang="zh-CN" altLang="en-US" dirty="0"/>
                  <a:t>后续检验</a:t>
                </a:r>
                <a:r>
                  <a:rPr lang="zh-CN" altLang="en-US" dirty="0" smtClean="0"/>
                  <a:t>。</a:t>
                </a:r>
                <a:endParaRPr lang="en-US" altLang="zh-CN" dirty="0" smtClean="0"/>
              </a:p>
              <a:p>
                <a:pPr>
                  <a:lnSpc>
                    <a:spcPct val="150000"/>
                  </a:lnSpc>
                </a:pPr>
                <a:endParaRPr lang="en-US" altLang="zh-CN" dirty="0"/>
              </a:p>
              <a:p>
                <a:pPr>
                  <a:lnSpc>
                    <a:spcPct val="150000"/>
                  </a:lnSpc>
                </a:pPr>
                <a14:m>
                  <m:oMath xmlns:m="http://schemas.openxmlformats.org/officeDocument/2006/math">
                    <m:r>
                      <a:rPr lang="en-US" altLang="zh-CN" i="1" dirty="0">
                        <a:latin typeface="Cambria Math" panose="02040503050406030204" pitchFamily="18" charset="0"/>
                      </a:rPr>
                      <m:t>𝑁𝑒𝑚𝑒𝑛𝑦𝑖</m:t>
                    </m:r>
                  </m:oMath>
                </a14:m>
                <a:r>
                  <a:rPr lang="zh-CN" altLang="en-US" dirty="0"/>
                  <a:t>检验计算出平均序值差别的临界值域</a:t>
                </a:r>
                <a:r>
                  <a:rPr lang="zh-CN" altLang="en-US" dirty="0" smtClean="0"/>
                  <a:t>，</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smtClean="0"/>
                  <a:t>若</a:t>
                </a:r>
                <a:r>
                  <a:rPr lang="zh-CN" altLang="en-US" dirty="0"/>
                  <a:t>两</a:t>
                </a:r>
                <a:r>
                  <a:rPr lang="zh-CN" altLang="en-US" dirty="0" smtClean="0"/>
                  <a:t>个</a:t>
                </a:r>
                <a:r>
                  <a:rPr lang="zh-CN" altLang="en-US" dirty="0"/>
                  <a:t>算法</a:t>
                </a:r>
                <a:r>
                  <a:rPr lang="zh-CN" altLang="en-US" dirty="0" smtClean="0"/>
                  <a:t>的</a:t>
                </a:r>
                <a:r>
                  <a:rPr lang="zh-CN" altLang="en-US" dirty="0"/>
                  <a:t>平均序</a:t>
                </a:r>
                <a:r>
                  <a:rPr lang="zh-CN" altLang="en-US" dirty="0" smtClean="0"/>
                  <a:t>值之差</a:t>
                </a:r>
                <a:r>
                  <a:rPr lang="zh-CN" altLang="en-US" dirty="0"/>
                  <a:t>超出了临界值域</a:t>
                </a:r>
                <a:r>
                  <a:rPr lang="en-US" altLang="zh-CN" dirty="0"/>
                  <a:t>CD</a:t>
                </a:r>
                <a:r>
                  <a:rPr lang="zh-CN" altLang="en-US" dirty="0"/>
                  <a:t>，</a:t>
                </a:r>
                <a:r>
                  <a:rPr lang="zh-CN" altLang="en-US" dirty="0" smtClean="0"/>
                  <a:t>则以相应</a:t>
                </a:r>
                <a:r>
                  <a:rPr lang="zh-CN" altLang="en-US" dirty="0"/>
                  <a:t>的置信度</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𝛼</m:t>
                    </m:r>
                  </m:oMath>
                </a14:m>
                <a:r>
                  <a:rPr lang="zh-CN" altLang="en-US" dirty="0"/>
                  <a:t>拒绝“两个算法性能相同”的假设</a:t>
                </a:r>
                <a:r>
                  <a:rPr lang="zh-CN" altLang="en-US" dirty="0" smtClean="0"/>
                  <a:t>。</a:t>
                </a:r>
                <a:endParaRPr lang="zh-CN" altLang="en-US"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868199" y="1896533"/>
                <a:ext cx="9850602" cy="4447120"/>
              </a:xfrm>
              <a:prstGeom prst="rect">
                <a:avLst/>
              </a:prstGeom>
              <a:blipFill>
                <a:blip r:embed="rId3"/>
                <a:stretch>
                  <a:fillRect l="-495"/>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normAutofit/>
          </a:bodyPr>
          <a:lstStyle/>
          <a:p>
            <a:r>
              <a:rPr lang="en-US" altLang="zh-CN" dirty="0" err="1"/>
              <a:t>Nemenyi</a:t>
            </a:r>
            <a:r>
              <a:rPr lang="en-US" altLang="zh-CN" dirty="0"/>
              <a:t>  </a:t>
            </a:r>
            <a:r>
              <a:rPr lang="zh-CN" altLang="en-US" dirty="0"/>
              <a:t>后续检验</a:t>
            </a:r>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9163" y="3729513"/>
            <a:ext cx="2438740" cy="781159"/>
          </a:xfrm>
          <a:prstGeom prst="rect">
            <a:avLst/>
          </a:prstGeom>
        </p:spPr>
      </p:pic>
    </p:spTree>
    <p:extLst>
      <p:ext uri="{BB962C8B-B14F-4D97-AF65-F5344CB8AC3E}">
        <p14:creationId xmlns:p14="http://schemas.microsoft.com/office/powerpoint/2010/main" val="13977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B842-A26C-4997-8EAE-A8FAE49C2130}"/>
              </a:ext>
            </a:extLst>
          </p:cNvPr>
          <p:cNvSpPr>
            <a:spLocks noGrp="1"/>
          </p:cNvSpPr>
          <p:nvPr>
            <p:ph type="title"/>
          </p:nvPr>
        </p:nvSpPr>
        <p:spPr/>
        <p:txBody>
          <a:bodyPr/>
          <a:lstStyle/>
          <a:p>
            <a:r>
              <a:rPr lang="en-US" altLang="zh-CN" dirty="0"/>
              <a:t>Friedman </a:t>
            </a:r>
            <a:r>
              <a:rPr lang="en-US" altLang="zh-CN" dirty="0" smtClean="0"/>
              <a:t>and</a:t>
            </a:r>
            <a:r>
              <a:rPr lang="zh-CN" altLang="en-US" dirty="0" smtClean="0"/>
              <a:t> </a:t>
            </a:r>
            <a:r>
              <a:rPr lang="en-US" altLang="zh-CN" dirty="0" err="1" smtClean="0"/>
              <a:t>Nemenyi</a:t>
            </a:r>
            <a:r>
              <a:rPr lang="en-US" altLang="zh-CN" dirty="0" smtClean="0"/>
              <a:t>  two-stage Procedure</a:t>
            </a:r>
            <a:endParaRPr lang="zh-CN" altLang="en-US" dirty="0"/>
          </a:p>
        </p:txBody>
      </p:sp>
      <p:sp>
        <p:nvSpPr>
          <p:cNvPr id="4" name="灯片编号占位符 3">
            <a:extLst>
              <a:ext uri="{FF2B5EF4-FFF2-40B4-BE49-F238E27FC236}">
                <a16:creationId xmlns:a16="http://schemas.microsoft.com/office/drawing/2014/main" id="{4E0DB9E7-D47E-4423-9DB5-86A4EA52CD23}"/>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28" name="î$1ïḑe">
                <a:extLst>
                  <a:ext uri="{FF2B5EF4-FFF2-40B4-BE49-F238E27FC236}">
                    <a16:creationId xmlns:a16="http://schemas.microsoft.com/office/drawing/2014/main" id="{791BB12B-58F7-4D5C-9471-E4DF81654F7A}"/>
                  </a:ext>
                </a:extLst>
              </p:cNvPr>
              <p:cNvSpPr txBox="1"/>
              <p:nvPr/>
            </p:nvSpPr>
            <p:spPr>
              <a:xfrm>
                <a:off x="669924" y="1458930"/>
                <a:ext cx="10252076" cy="4781533"/>
              </a:xfrm>
              <a:prstGeom prst="rect">
                <a:avLst/>
              </a:prstGeom>
              <a:noFill/>
            </p:spPr>
            <p:txBody>
              <a:bodyPr wrap="square" lIns="90000" tIns="46800" rIns="90000" bIns="46800" rtlCol="0">
                <a:normAutofit/>
              </a:bodyPr>
              <a:lstStyle/>
              <a:p>
                <a:pPr>
                  <a:lnSpc>
                    <a:spcPct val="150000"/>
                  </a:lnSpc>
                </a:pPr>
                <a:r>
                  <a:rPr lang="zh-CN" altLang="en-US" dirty="0" smtClean="0"/>
                  <a:t>把</a:t>
                </a:r>
                <a14:m>
                  <m:oMath xmlns:m="http://schemas.openxmlformats.org/officeDocument/2006/math">
                    <m:r>
                      <a:rPr lang="en-US" altLang="zh-CN" i="1" dirty="0" smtClean="0">
                        <a:latin typeface="Cambria Math" panose="02040503050406030204" pitchFamily="18" charset="0"/>
                      </a:rPr>
                      <m:t>𝐹𝑟𝑖𝑒𝑑𝑚𝑎𝑛</m:t>
                    </m:r>
                  </m:oMath>
                </a14:m>
                <a:r>
                  <a:rPr lang="zh-CN" altLang="en-US" dirty="0" smtClean="0"/>
                  <a:t>检验和 </a:t>
                </a:r>
                <a14:m>
                  <m:oMath xmlns:m="http://schemas.openxmlformats.org/officeDocument/2006/math">
                    <m:r>
                      <a:rPr lang="en-US" altLang="zh-CN" i="1" dirty="0" smtClean="0">
                        <a:latin typeface="Cambria Math" panose="02040503050406030204" pitchFamily="18" charset="0"/>
                      </a:rPr>
                      <m:t>𝑁𝑒𝑚𝑒𝑛𝑦𝑖</m:t>
                    </m:r>
                  </m:oMath>
                </a14:m>
                <a:r>
                  <a:rPr lang="zh-CN" altLang="en-US" dirty="0" smtClean="0"/>
                  <a:t>后续检验叫做</a:t>
                </a:r>
                <a14:m>
                  <m:oMath xmlns:m="http://schemas.openxmlformats.org/officeDocument/2006/math">
                    <m:r>
                      <a:rPr lang="en-US" altLang="zh-CN" i="1" dirty="0" smtClean="0">
                        <a:latin typeface="Cambria Math" panose="02040503050406030204" pitchFamily="18" charset="0"/>
                      </a:rPr>
                      <m:t>𝐹𝑁𝑃</m:t>
                    </m:r>
                  </m:oMath>
                </a14:m>
                <a:r>
                  <a:rPr lang="zh-CN" altLang="en-US" dirty="0" smtClean="0"/>
                  <a:t>。</a:t>
                </a:r>
                <a:endParaRPr lang="en-US" altLang="zh-CN" dirty="0" smtClean="0"/>
              </a:p>
              <a:p>
                <a:pPr>
                  <a:lnSpc>
                    <a:spcPct val="150000"/>
                  </a:lnSpc>
                </a:pPr>
                <a:endParaRPr lang="en-US" altLang="zh-CN" dirty="0" smtClean="0"/>
              </a:p>
              <a:p>
                <a:pPr>
                  <a:lnSpc>
                    <a:spcPct val="150000"/>
                  </a:lnSpc>
                </a:pPr>
                <a:r>
                  <a:rPr lang="zh-CN" altLang="en-US" dirty="0" smtClean="0"/>
                  <a:t>优点：</a:t>
                </a:r>
                <a:r>
                  <a:rPr lang="en-US" altLang="zh-CN" dirty="0" smtClean="0"/>
                  <a:t>1</a:t>
                </a:r>
                <a:r>
                  <a:rPr lang="zh-CN" altLang="en-US" dirty="0" smtClean="0"/>
                  <a:t>、</a:t>
                </a:r>
                <a:r>
                  <a:rPr lang="en-US" altLang="zh-CN" dirty="0"/>
                  <a:t> </a:t>
                </a:r>
                <a14:m>
                  <m:oMath xmlns:m="http://schemas.openxmlformats.org/officeDocument/2006/math">
                    <m:r>
                      <a:rPr lang="en-US" altLang="zh-CN" i="1" dirty="0">
                        <a:latin typeface="Cambria Math" panose="02040503050406030204" pitchFamily="18" charset="0"/>
                      </a:rPr>
                      <m:t>𝐹𝑁𝑃</m:t>
                    </m:r>
                  </m:oMath>
                </a14:m>
                <a:r>
                  <a:rPr lang="zh-CN" altLang="en-US" dirty="0" smtClean="0"/>
                  <a:t>涉及</a:t>
                </a:r>
                <a:r>
                  <a:rPr lang="zh-CN" altLang="en-US" dirty="0"/>
                  <a:t>多组数据</a:t>
                </a:r>
                <a:r>
                  <a:rPr lang="zh-CN" altLang="en-US" dirty="0" smtClean="0"/>
                  <a:t>集上进行多个</a:t>
                </a:r>
                <a:r>
                  <a:rPr lang="zh-CN" altLang="en-US" dirty="0"/>
                  <a:t>算法</a:t>
                </a:r>
                <a:r>
                  <a:rPr lang="zh-CN" altLang="en-US" dirty="0" smtClean="0"/>
                  <a:t>的比较，</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𝜏</m:t>
                        </m:r>
                      </m:e>
                      <m:sub>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𝜒</m:t>
                            </m:r>
                          </m:e>
                          <m:sup>
                            <m:r>
                              <a:rPr lang="en-US" altLang="zh-CN" b="0" i="1" smtClean="0">
                                <a:latin typeface="Cambria Math" panose="02040503050406030204" pitchFamily="18" charset="0"/>
                              </a:rPr>
                              <m:t>2</m:t>
                            </m:r>
                          </m:sup>
                        </m:sSup>
                      </m:sub>
                    </m:sSub>
                    <m:r>
                      <a:rPr lang="zh-CN" altLang="en-US" i="1">
                        <a:latin typeface="Cambria Math" panose="02040503050406030204" pitchFamily="18" charset="0"/>
                      </a:rPr>
                      <m:t>和</m:t>
                    </m:r>
                    <m:r>
                      <a:rPr lang="en-US" altLang="zh-CN" i="1" dirty="0" smtClean="0">
                        <a:latin typeface="Cambria Math" panose="02040503050406030204" pitchFamily="18" charset="0"/>
                      </a:rPr>
                      <m:t>𝐶𝐷</m:t>
                    </m:r>
                  </m:oMath>
                </a14:m>
                <a:r>
                  <a:rPr lang="zh-CN" altLang="en-US" dirty="0" smtClean="0"/>
                  <a:t>值</a:t>
                </a:r>
                <a:r>
                  <a:rPr lang="zh-CN" altLang="en-US" dirty="0"/>
                  <a:t>直接和算法个数</a:t>
                </a:r>
                <a:r>
                  <a:rPr lang="en-US" altLang="zh-CN" dirty="0" smtClean="0"/>
                  <a:t>k</a:t>
                </a:r>
                <a:r>
                  <a:rPr lang="zh-CN" altLang="en-US" dirty="0" smtClean="0"/>
                  <a:t>、数据集个数</a:t>
                </a:r>
                <a:r>
                  <a:rPr lang="en-US" altLang="zh-CN" dirty="0" smtClean="0"/>
                  <a:t>N</a:t>
                </a:r>
                <a:r>
                  <a:rPr lang="zh-CN" altLang="en-US" dirty="0" smtClean="0"/>
                  <a:t>有关，而</a:t>
                </a:r>
                <a14:m>
                  <m:oMath xmlns:m="http://schemas.openxmlformats.org/officeDocument/2006/math">
                    <m:r>
                      <a:rPr lang="en-US" altLang="zh-CN" i="1" dirty="0" smtClean="0">
                        <a:latin typeface="Cambria Math" panose="02040503050406030204" pitchFamily="18" charset="0"/>
                      </a:rPr>
                      <m:t>𝑡</m:t>
                    </m:r>
                  </m:oMath>
                </a14:m>
                <a:r>
                  <a:rPr lang="zh-CN" altLang="en-US" dirty="0" smtClean="0"/>
                  <a:t>检验和变体是在一组数据集上比较</a:t>
                </a:r>
                <a:r>
                  <a:rPr lang="zh-CN" altLang="en-US" dirty="0"/>
                  <a:t>两个算法的</a:t>
                </a:r>
                <a:r>
                  <a:rPr lang="zh-CN" altLang="en-US" dirty="0" smtClean="0"/>
                  <a:t>性能。</a:t>
                </a:r>
                <a:endParaRPr lang="en-US" altLang="zh-CN" dirty="0" smtClean="0"/>
              </a:p>
              <a:p>
                <a:pPr>
                  <a:lnSpc>
                    <a:spcPct val="150000"/>
                  </a:lnSpc>
                </a:pPr>
                <a:r>
                  <a:rPr lang="en-US" altLang="zh-CN" dirty="0" smtClean="0"/>
                  <a:t>2</a:t>
                </a:r>
                <a:r>
                  <a:rPr lang="zh-CN" altLang="en-US" dirty="0" smtClean="0"/>
                  <a:t>、</a:t>
                </a:r>
                <a:r>
                  <a:rPr lang="en-US" altLang="zh-CN" dirty="0"/>
                  <a:t> </a:t>
                </a:r>
                <a14:m>
                  <m:oMath xmlns:m="http://schemas.openxmlformats.org/officeDocument/2006/math">
                    <m:r>
                      <a:rPr lang="en-US" altLang="zh-CN" i="1" dirty="0">
                        <a:latin typeface="Cambria Math" panose="02040503050406030204" pitchFamily="18" charset="0"/>
                      </a:rPr>
                      <m:t>𝐹𝑁𝑃</m:t>
                    </m:r>
                  </m:oMath>
                </a14:m>
                <a:r>
                  <a:rPr lang="zh-CN" altLang="en-US" dirty="0" smtClean="0"/>
                  <a:t>是非参数检验，即</a:t>
                </a:r>
                <a:r>
                  <a:rPr lang="zh-CN" altLang="en-US" dirty="0"/>
                  <a:t>在推断过程中</a:t>
                </a:r>
                <a:r>
                  <a:rPr lang="zh-CN" altLang="en-US" dirty="0" smtClean="0"/>
                  <a:t>不对分类器性能的总体分布作假设。类似</a:t>
                </a:r>
                <a:r>
                  <a:rPr lang="zh-CN" altLang="en-US" dirty="0"/>
                  <a:t>的</a:t>
                </a:r>
                <a:r>
                  <a:rPr lang="zh-CN" altLang="en-US" dirty="0" smtClean="0"/>
                  <a:t>参数检验如</a:t>
                </a:r>
                <a:r>
                  <a:rPr lang="en-US" altLang="zh-CN" dirty="0"/>
                  <a:t>ANOVA</a:t>
                </a:r>
                <a:r>
                  <a:rPr lang="zh-CN" altLang="en-US" dirty="0" smtClean="0"/>
                  <a:t>，就需要</a:t>
                </a:r>
                <a:r>
                  <a:rPr lang="zh-CN" altLang="en-US" dirty="0"/>
                  <a:t>假设正态性</a:t>
                </a:r>
                <a:r>
                  <a:rPr lang="zh-CN" altLang="en-US" dirty="0" smtClean="0"/>
                  <a:t>，方差</a:t>
                </a:r>
                <a:r>
                  <a:rPr lang="zh-CN" altLang="en-US" dirty="0"/>
                  <a:t>相等</a:t>
                </a:r>
                <a:r>
                  <a:rPr lang="zh-CN" altLang="en-US" dirty="0" smtClean="0"/>
                  <a:t>以及</a:t>
                </a:r>
                <a:r>
                  <a:rPr lang="zh-CN" altLang="en-US" dirty="0"/>
                  <a:t>跨数据</a:t>
                </a:r>
                <a:r>
                  <a:rPr lang="zh-CN" altLang="en-US" dirty="0" smtClean="0"/>
                  <a:t>集比较</a:t>
                </a:r>
                <a:r>
                  <a:rPr lang="zh-CN" altLang="en-US" dirty="0"/>
                  <a:t>的可比</a:t>
                </a:r>
                <a:r>
                  <a:rPr lang="zh-CN" altLang="en-US" dirty="0" smtClean="0"/>
                  <a:t>性，这些经常难以满足。</a:t>
                </a:r>
                <a:endParaRPr lang="en-US" altLang="zh-CN" dirty="0" smtClean="0"/>
              </a:p>
              <a:p>
                <a:pPr>
                  <a:lnSpc>
                    <a:spcPct val="150000"/>
                  </a:lnSpc>
                </a:pPr>
                <a:r>
                  <a:rPr lang="en-US" altLang="zh-CN" dirty="0" smtClean="0"/>
                  <a:t>3</a:t>
                </a:r>
                <a:r>
                  <a:rPr lang="zh-CN" altLang="en-US" dirty="0" smtClean="0"/>
                  <a:t>、</a:t>
                </a:r>
                <a:r>
                  <a:rPr lang="en-US" altLang="zh-CN" dirty="0"/>
                  <a:t> </a:t>
                </a:r>
                <a14:m>
                  <m:oMath xmlns:m="http://schemas.openxmlformats.org/officeDocument/2006/math">
                    <m:r>
                      <a:rPr lang="en-US" altLang="zh-CN" i="1" dirty="0">
                        <a:latin typeface="Cambria Math" panose="02040503050406030204" pitchFamily="18" charset="0"/>
                      </a:rPr>
                      <m:t>𝐹𝑁𝑃</m:t>
                    </m:r>
                  </m:oMath>
                </a14:m>
                <a:r>
                  <a:rPr lang="zh-CN" altLang="en-US" dirty="0"/>
                  <a:t>是</a:t>
                </a:r>
                <a:r>
                  <a:rPr lang="zh-CN" altLang="en-US" dirty="0" smtClean="0"/>
                  <a:t>假设检验，优于现在大多数预测模型采用</a:t>
                </a:r>
                <a:r>
                  <a:rPr lang="zh-CN" altLang="en-US" dirty="0"/>
                  <a:t>的“选择最佳平均性能”方法</a:t>
                </a:r>
                <a:r>
                  <a:rPr lang="zh-CN" altLang="en-US" dirty="0" smtClean="0"/>
                  <a:t>，原因是假设检验能区分在</a:t>
                </a:r>
                <a:r>
                  <a:rPr lang="zh-CN" altLang="en-US" dirty="0"/>
                  <a:t>同等性能的零假设</a:t>
                </a:r>
                <a:r>
                  <a:rPr lang="zh-CN" altLang="en-US" dirty="0" smtClean="0"/>
                  <a:t>下，性能是否有差异。</a:t>
                </a:r>
                <a:endParaRPr lang="en-US" altLang="zh-CN" dirty="0" smtClean="0"/>
              </a:p>
              <a:p>
                <a:pPr>
                  <a:lnSpc>
                    <a:spcPct val="150000"/>
                  </a:lnSpc>
                </a:pPr>
                <a:endParaRPr lang="en-US" altLang="zh-CN" dirty="0"/>
              </a:p>
            </p:txBody>
          </p:sp>
        </mc:Choice>
        <mc:Fallback xmlns="">
          <p:sp>
            <p:nvSpPr>
              <p:cNvPr id="28" name="î$1ïḑe">
                <a:extLst>
                  <a:ext uri="{FF2B5EF4-FFF2-40B4-BE49-F238E27FC236}">
                    <a16:creationId xmlns:a16="http://schemas.microsoft.com/office/drawing/2014/main" id="{791BB12B-58F7-4D5C-9471-E4DF81654F7A}"/>
                  </a:ext>
                </a:extLst>
              </p:cNvPr>
              <p:cNvSpPr txBox="1">
                <a:spLocks noRot="1" noChangeAspect="1" noMove="1" noResize="1" noEditPoints="1" noAdjustHandles="1" noChangeArrowheads="1" noChangeShapeType="1" noTextEdit="1"/>
              </p:cNvSpPr>
              <p:nvPr/>
            </p:nvSpPr>
            <p:spPr>
              <a:xfrm>
                <a:off x="669924" y="1458930"/>
                <a:ext cx="10252076" cy="4781533"/>
              </a:xfrm>
              <a:prstGeom prst="rect">
                <a:avLst/>
              </a:prstGeom>
              <a:blipFill>
                <a:blip r:embed="rId3"/>
                <a:stretch>
                  <a:fillRect l="-535" r="-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55099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83b358d3-d2d4-4c63-8c4e-420b00334249"/>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6E4E4"/>
      </a:lt2>
      <a:accent1>
        <a:srgbClr val="77BAB4"/>
      </a:accent1>
      <a:accent2>
        <a:srgbClr val="C9686F"/>
      </a:accent2>
      <a:accent3>
        <a:srgbClr val="79B46F"/>
      </a:accent3>
      <a:accent4>
        <a:srgbClr val="946734"/>
      </a:accent4>
      <a:accent5>
        <a:srgbClr val="CAC257"/>
      </a:accent5>
      <a:accent6>
        <a:srgbClr val="1F5A87"/>
      </a:accent6>
      <a:hlink>
        <a:srgbClr val="0563C1"/>
      </a:hlink>
      <a:folHlink>
        <a:srgbClr val="954D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6E4E4"/>
    </a:lt2>
    <a:accent1>
      <a:srgbClr val="77BAB4"/>
    </a:accent1>
    <a:accent2>
      <a:srgbClr val="C9686F"/>
    </a:accent2>
    <a:accent3>
      <a:srgbClr val="79B46F"/>
    </a:accent3>
    <a:accent4>
      <a:srgbClr val="946734"/>
    </a:accent4>
    <a:accent5>
      <a:srgbClr val="CAC257"/>
    </a:accent5>
    <a:accent6>
      <a:srgbClr val="1F5A87"/>
    </a:accent6>
    <a:hlink>
      <a:srgbClr val="0563C1"/>
    </a:hlink>
    <a:folHlink>
      <a:srgbClr val="954D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6E4E4"/>
    </a:lt2>
    <a:accent1>
      <a:srgbClr val="77BAB4"/>
    </a:accent1>
    <a:accent2>
      <a:srgbClr val="C9686F"/>
    </a:accent2>
    <a:accent3>
      <a:srgbClr val="79B46F"/>
    </a:accent3>
    <a:accent4>
      <a:srgbClr val="946734"/>
    </a:accent4>
    <a:accent5>
      <a:srgbClr val="CAC257"/>
    </a:accent5>
    <a:accent6>
      <a:srgbClr val="1F5A87"/>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iSlide</Template>
  <TotalTime>985</TotalTime>
  <Words>1650</Words>
  <Application>Microsoft Office PowerPoint</Application>
  <PresentationFormat>宽屏</PresentationFormat>
  <Paragraphs>207</Paragraphs>
  <Slides>26</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Calibri</vt:lpstr>
      <vt:lpstr>Cambria Math</vt:lpstr>
      <vt:lpstr>Impact</vt:lpstr>
      <vt:lpstr>主题5</vt:lpstr>
      <vt:lpstr>PowerPoint 演示文稿</vt:lpstr>
      <vt:lpstr>模型的比较检验</vt:lpstr>
      <vt:lpstr>假设检验</vt:lpstr>
      <vt:lpstr>这篇论文主要做的事</vt:lpstr>
      <vt:lpstr>PowerPoint 演示文稿</vt:lpstr>
      <vt:lpstr>Friedman 检验</vt:lpstr>
      <vt:lpstr>Friedman 检验</vt:lpstr>
      <vt:lpstr>Nemenyi  后续检验</vt:lpstr>
      <vt:lpstr>Friedman and Nemenyi  two-stage Procedure</vt:lpstr>
      <vt:lpstr>把FNP扩展到特征提取</vt:lpstr>
      <vt:lpstr>PowerPoint 演示文稿</vt:lpstr>
      <vt:lpstr>实验</vt:lpstr>
      <vt:lpstr>实验</vt:lpstr>
      <vt:lpstr>PowerPoint 演示文稿</vt:lpstr>
      <vt:lpstr>实验</vt:lpstr>
      <vt:lpstr>实验</vt:lpstr>
      <vt:lpstr>实验</vt:lpstr>
      <vt:lpstr>PowerPoint 演示文稿</vt:lpstr>
      <vt:lpstr>PowerPoint 演示文稿</vt:lpstr>
      <vt:lpstr>PowerPoint 演示文稿</vt:lpstr>
      <vt:lpstr>PowerPoint 演示文稿</vt:lpstr>
      <vt:lpstr>PowerPoint 演示文稿</vt:lpstr>
      <vt:lpstr>结论</vt:lpstr>
      <vt:lpstr>结论</vt:lpstr>
      <vt:lpstr>未来工作</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2574331590@qq.com</cp:lastModifiedBy>
  <cp:revision>115</cp:revision>
  <cp:lastPrinted>2017-12-07T16:00:00Z</cp:lastPrinted>
  <dcterms:created xsi:type="dcterms:W3CDTF">2017-12-07T16:00:00Z</dcterms:created>
  <dcterms:modified xsi:type="dcterms:W3CDTF">2019-04-19T06:52:13Z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