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9" r:id="rId3"/>
    <p:sldId id="260" r:id="rId4"/>
    <p:sldId id="274" r:id="rId5"/>
    <p:sldId id="261" r:id="rId6"/>
    <p:sldId id="262" r:id="rId7"/>
    <p:sldId id="263" r:id="rId8"/>
    <p:sldId id="264" r:id="rId9"/>
    <p:sldId id="266" r:id="rId10"/>
    <p:sldId id="310" r:id="rId11"/>
    <p:sldId id="265" r:id="rId12"/>
    <p:sldId id="267" r:id="rId13"/>
    <p:sldId id="268" r:id="rId14"/>
    <p:sldId id="270" r:id="rId15"/>
    <p:sldId id="271" r:id="rId16"/>
    <p:sldId id="272" r:id="rId17"/>
    <p:sldId id="273" r:id="rId18"/>
    <p:sldId id="275" r:id="rId19"/>
    <p:sldId id="276" r:id="rId20"/>
    <p:sldId id="278" r:id="rId21"/>
    <p:sldId id="280" r:id="rId22"/>
    <p:sldId id="279" r:id="rId23"/>
    <p:sldId id="282" r:id="rId24"/>
    <p:sldId id="283" r:id="rId25"/>
    <p:sldId id="284" r:id="rId26"/>
    <p:sldId id="285" r:id="rId27"/>
    <p:sldId id="286" r:id="rId28"/>
    <p:sldId id="288" r:id="rId29"/>
    <p:sldId id="289" r:id="rId30"/>
    <p:sldId id="287"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4" r:id="rId45"/>
    <p:sldId id="303" r:id="rId46"/>
    <p:sldId id="305" r:id="rId47"/>
    <p:sldId id="306" r:id="rId48"/>
    <p:sldId id="307" r:id="rId49"/>
    <p:sldId id="308" r:id="rId50"/>
    <p:sldId id="309"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0AC2C3-BE9E-4AE5-87D9-939822C011C8}" type="datetimeFigureOut">
              <a:rPr lang="zh-CN" altLang="en-US" smtClean="0"/>
              <a:t>2019/5/7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638C9-49F4-4229-A6BA-72214B924B5D}" type="slidenum">
              <a:rPr lang="zh-CN" altLang="en-US" smtClean="0"/>
              <a:t>‹#›</a:t>
            </a:fld>
            <a:endParaRPr lang="zh-CN" altLang="en-US"/>
          </a:p>
        </p:txBody>
      </p:sp>
    </p:spTree>
    <p:extLst>
      <p:ext uri="{BB962C8B-B14F-4D97-AF65-F5344CB8AC3E}">
        <p14:creationId xmlns:p14="http://schemas.microsoft.com/office/powerpoint/2010/main" val="626761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考虑如何将数据投影到本质维度上，或接近本质维度</a:t>
            </a:r>
            <a:endParaRPr lang="zh-CN" altLang="en-US" dirty="0"/>
          </a:p>
        </p:txBody>
      </p:sp>
      <p:sp>
        <p:nvSpPr>
          <p:cNvPr id="4" name="灯片编号占位符 3"/>
          <p:cNvSpPr>
            <a:spLocks noGrp="1"/>
          </p:cNvSpPr>
          <p:nvPr>
            <p:ph type="sldNum" sz="quarter" idx="10"/>
          </p:nvPr>
        </p:nvSpPr>
        <p:spPr/>
        <p:txBody>
          <a:bodyPr/>
          <a:lstStyle/>
          <a:p>
            <a:fld id="{C37638C9-49F4-4229-A6BA-72214B924B5D}" type="slidenum">
              <a:rPr lang="zh-CN" altLang="en-US" smtClean="0"/>
              <a:t>3</a:t>
            </a:fld>
            <a:endParaRPr lang="zh-CN" altLang="en-US"/>
          </a:p>
        </p:txBody>
      </p:sp>
    </p:spTree>
    <p:extLst>
      <p:ext uri="{BB962C8B-B14F-4D97-AF65-F5344CB8AC3E}">
        <p14:creationId xmlns:p14="http://schemas.microsoft.com/office/powerpoint/2010/main" val="1108327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7638C9-49F4-4229-A6BA-72214B924B5D}" type="slidenum">
              <a:rPr lang="zh-CN" altLang="en-US" smtClean="0"/>
              <a:t>48</a:t>
            </a:fld>
            <a:endParaRPr lang="zh-CN" altLang="en-US"/>
          </a:p>
        </p:txBody>
      </p:sp>
    </p:spTree>
    <p:extLst>
      <p:ext uri="{BB962C8B-B14F-4D97-AF65-F5344CB8AC3E}">
        <p14:creationId xmlns:p14="http://schemas.microsoft.com/office/powerpoint/2010/main" val="1870384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Epsilon</a:t>
            </a:r>
            <a:r>
              <a:rPr lang="zh-CN" altLang="en-US" dirty="0" smtClean="0"/>
              <a:t>协方差为</a:t>
            </a:r>
            <a:r>
              <a:rPr lang="en-US" altLang="zh-CN" dirty="0" smtClean="0"/>
              <a:t>sigma2I</a:t>
            </a:r>
            <a:endParaRPr lang="zh-CN" altLang="en-US" dirty="0"/>
          </a:p>
        </p:txBody>
      </p:sp>
      <p:sp>
        <p:nvSpPr>
          <p:cNvPr id="4" name="灯片编号占位符 3"/>
          <p:cNvSpPr>
            <a:spLocks noGrp="1"/>
          </p:cNvSpPr>
          <p:nvPr>
            <p:ph type="sldNum" sz="quarter" idx="10"/>
          </p:nvPr>
        </p:nvSpPr>
        <p:spPr/>
        <p:txBody>
          <a:bodyPr/>
          <a:lstStyle/>
          <a:p>
            <a:fld id="{C37638C9-49F4-4229-A6BA-72214B924B5D}" type="slidenum">
              <a:rPr lang="zh-CN" altLang="en-US" smtClean="0"/>
              <a:t>21</a:t>
            </a:fld>
            <a:endParaRPr lang="zh-CN" altLang="en-US"/>
          </a:p>
        </p:txBody>
      </p:sp>
    </p:spTree>
    <p:extLst>
      <p:ext uri="{BB962C8B-B14F-4D97-AF65-F5344CB8AC3E}">
        <p14:creationId xmlns:p14="http://schemas.microsoft.com/office/powerpoint/2010/main" val="1366779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正交矩阵分两种，旋转和镜面</a:t>
            </a:r>
            <a:endParaRPr lang="zh-CN" altLang="en-US" dirty="0"/>
          </a:p>
        </p:txBody>
      </p:sp>
      <p:sp>
        <p:nvSpPr>
          <p:cNvPr id="4" name="灯片编号占位符 3"/>
          <p:cNvSpPr>
            <a:spLocks noGrp="1"/>
          </p:cNvSpPr>
          <p:nvPr>
            <p:ph type="sldNum" sz="quarter" idx="10"/>
          </p:nvPr>
        </p:nvSpPr>
        <p:spPr/>
        <p:txBody>
          <a:bodyPr/>
          <a:lstStyle/>
          <a:p>
            <a:fld id="{C37638C9-49F4-4229-A6BA-72214B924B5D}" type="slidenum">
              <a:rPr lang="zh-CN" altLang="en-US" smtClean="0"/>
              <a:t>34</a:t>
            </a:fld>
            <a:endParaRPr lang="zh-CN" altLang="en-US"/>
          </a:p>
        </p:txBody>
      </p:sp>
    </p:spTree>
    <p:extLst>
      <p:ext uri="{BB962C8B-B14F-4D97-AF65-F5344CB8AC3E}">
        <p14:creationId xmlns:p14="http://schemas.microsoft.com/office/powerpoint/2010/main" val="1972402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7638C9-49F4-4229-A6BA-72214B924B5D}" type="slidenum">
              <a:rPr lang="zh-CN" altLang="en-US" smtClean="0"/>
              <a:t>41</a:t>
            </a:fld>
            <a:endParaRPr lang="zh-CN" altLang="en-US"/>
          </a:p>
        </p:txBody>
      </p:sp>
    </p:spTree>
    <p:extLst>
      <p:ext uri="{BB962C8B-B14F-4D97-AF65-F5344CB8AC3E}">
        <p14:creationId xmlns:p14="http://schemas.microsoft.com/office/powerpoint/2010/main" val="3936620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7638C9-49F4-4229-A6BA-72214B924B5D}" type="slidenum">
              <a:rPr lang="zh-CN" altLang="en-US" smtClean="0"/>
              <a:t>42</a:t>
            </a:fld>
            <a:endParaRPr lang="zh-CN" altLang="en-US"/>
          </a:p>
        </p:txBody>
      </p:sp>
    </p:spTree>
    <p:extLst>
      <p:ext uri="{BB962C8B-B14F-4D97-AF65-F5344CB8AC3E}">
        <p14:creationId xmlns:p14="http://schemas.microsoft.com/office/powerpoint/2010/main" val="3141080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7638C9-49F4-4229-A6BA-72214B924B5D}" type="slidenum">
              <a:rPr lang="zh-CN" altLang="en-US" smtClean="0"/>
              <a:t>43</a:t>
            </a:fld>
            <a:endParaRPr lang="zh-CN" altLang="en-US"/>
          </a:p>
        </p:txBody>
      </p:sp>
    </p:spTree>
    <p:extLst>
      <p:ext uri="{BB962C8B-B14F-4D97-AF65-F5344CB8AC3E}">
        <p14:creationId xmlns:p14="http://schemas.microsoft.com/office/powerpoint/2010/main" val="4085618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使用西瓜书的推导思路</a:t>
            </a:r>
            <a:endParaRPr lang="zh-CN" altLang="en-US" dirty="0"/>
          </a:p>
        </p:txBody>
      </p:sp>
      <p:sp>
        <p:nvSpPr>
          <p:cNvPr id="4" name="灯片编号占位符 3"/>
          <p:cNvSpPr>
            <a:spLocks noGrp="1"/>
          </p:cNvSpPr>
          <p:nvPr>
            <p:ph type="sldNum" sz="quarter" idx="10"/>
          </p:nvPr>
        </p:nvSpPr>
        <p:spPr/>
        <p:txBody>
          <a:bodyPr/>
          <a:lstStyle/>
          <a:p>
            <a:fld id="{C37638C9-49F4-4229-A6BA-72214B924B5D}" type="slidenum">
              <a:rPr lang="zh-CN" altLang="en-US" smtClean="0"/>
              <a:t>44</a:t>
            </a:fld>
            <a:endParaRPr lang="zh-CN" altLang="en-US"/>
          </a:p>
        </p:txBody>
      </p:sp>
    </p:spTree>
    <p:extLst>
      <p:ext uri="{BB962C8B-B14F-4D97-AF65-F5344CB8AC3E}">
        <p14:creationId xmlns:p14="http://schemas.microsoft.com/office/powerpoint/2010/main" val="2430152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7638C9-49F4-4229-A6BA-72214B924B5D}" type="slidenum">
              <a:rPr lang="zh-CN" altLang="en-US" smtClean="0"/>
              <a:t>45</a:t>
            </a:fld>
            <a:endParaRPr lang="zh-CN" altLang="en-US"/>
          </a:p>
        </p:txBody>
      </p:sp>
    </p:spTree>
    <p:extLst>
      <p:ext uri="{BB962C8B-B14F-4D97-AF65-F5344CB8AC3E}">
        <p14:creationId xmlns:p14="http://schemas.microsoft.com/office/powerpoint/2010/main" val="2418440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7638C9-49F4-4229-A6BA-72214B924B5D}" type="slidenum">
              <a:rPr lang="zh-CN" altLang="en-US" smtClean="0"/>
              <a:t>46</a:t>
            </a:fld>
            <a:endParaRPr lang="zh-CN" altLang="en-US"/>
          </a:p>
        </p:txBody>
      </p:sp>
    </p:spTree>
    <p:extLst>
      <p:ext uri="{BB962C8B-B14F-4D97-AF65-F5344CB8AC3E}">
        <p14:creationId xmlns:p14="http://schemas.microsoft.com/office/powerpoint/2010/main" val="3947176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FC899771-4583-474D-A1D6-0B639C6C4674}" type="datetimeFigureOut">
              <a:rPr lang="zh-CN" altLang="en-US" smtClean="0"/>
              <a:t>2019/5/7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D5F01E-99B7-44E0-BF3E-68A5499E48D0}" type="slidenum">
              <a:rPr lang="zh-CN" altLang="en-US" smtClean="0"/>
              <a:t>‹#›</a:t>
            </a:fld>
            <a:endParaRPr lang="zh-CN" altLang="en-US"/>
          </a:p>
        </p:txBody>
      </p:sp>
    </p:spTree>
    <p:extLst>
      <p:ext uri="{BB962C8B-B14F-4D97-AF65-F5344CB8AC3E}">
        <p14:creationId xmlns:p14="http://schemas.microsoft.com/office/powerpoint/2010/main" val="1116787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899771-4583-474D-A1D6-0B639C6C4674}" type="datetimeFigureOut">
              <a:rPr lang="zh-CN" altLang="en-US" smtClean="0"/>
              <a:t>2019/5/7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D5F01E-99B7-44E0-BF3E-68A5499E48D0}" type="slidenum">
              <a:rPr lang="zh-CN" altLang="en-US" smtClean="0"/>
              <a:t>‹#›</a:t>
            </a:fld>
            <a:endParaRPr lang="zh-CN" altLang="en-US"/>
          </a:p>
        </p:txBody>
      </p:sp>
    </p:spTree>
    <p:extLst>
      <p:ext uri="{BB962C8B-B14F-4D97-AF65-F5344CB8AC3E}">
        <p14:creationId xmlns:p14="http://schemas.microsoft.com/office/powerpoint/2010/main" val="3673841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899771-4583-474D-A1D6-0B639C6C4674}" type="datetimeFigureOut">
              <a:rPr lang="zh-CN" altLang="en-US" smtClean="0"/>
              <a:t>2019/5/7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D5F01E-99B7-44E0-BF3E-68A5499E48D0}" type="slidenum">
              <a:rPr lang="zh-CN" altLang="en-US" smtClean="0"/>
              <a:t>‹#›</a:t>
            </a:fld>
            <a:endParaRPr lang="zh-CN" altLang="en-US"/>
          </a:p>
        </p:txBody>
      </p:sp>
    </p:spTree>
    <p:extLst>
      <p:ext uri="{BB962C8B-B14F-4D97-AF65-F5344CB8AC3E}">
        <p14:creationId xmlns:p14="http://schemas.microsoft.com/office/powerpoint/2010/main" val="2465155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899771-4583-474D-A1D6-0B639C6C4674}" type="datetimeFigureOut">
              <a:rPr lang="zh-CN" altLang="en-US" smtClean="0"/>
              <a:t>2019/5/7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D5F01E-99B7-44E0-BF3E-68A5499E48D0}" type="slidenum">
              <a:rPr lang="zh-CN" altLang="en-US" smtClean="0"/>
              <a:t>‹#›</a:t>
            </a:fld>
            <a:endParaRPr lang="zh-CN" altLang="en-US"/>
          </a:p>
        </p:txBody>
      </p:sp>
    </p:spTree>
    <p:extLst>
      <p:ext uri="{BB962C8B-B14F-4D97-AF65-F5344CB8AC3E}">
        <p14:creationId xmlns:p14="http://schemas.microsoft.com/office/powerpoint/2010/main" val="3345732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FC899771-4583-474D-A1D6-0B639C6C4674}" type="datetimeFigureOut">
              <a:rPr lang="zh-CN" altLang="en-US" smtClean="0"/>
              <a:t>2019/5/7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D5F01E-99B7-44E0-BF3E-68A5499E48D0}" type="slidenum">
              <a:rPr lang="zh-CN" altLang="en-US" smtClean="0"/>
              <a:t>‹#›</a:t>
            </a:fld>
            <a:endParaRPr lang="zh-CN" altLang="en-US"/>
          </a:p>
        </p:txBody>
      </p:sp>
    </p:spTree>
    <p:extLst>
      <p:ext uri="{BB962C8B-B14F-4D97-AF65-F5344CB8AC3E}">
        <p14:creationId xmlns:p14="http://schemas.microsoft.com/office/powerpoint/2010/main" val="2106263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C899771-4583-474D-A1D6-0B639C6C4674}" type="datetimeFigureOut">
              <a:rPr lang="zh-CN" altLang="en-US" smtClean="0"/>
              <a:t>2019/5/7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D5F01E-99B7-44E0-BF3E-68A5499E48D0}" type="slidenum">
              <a:rPr lang="zh-CN" altLang="en-US" smtClean="0"/>
              <a:t>‹#›</a:t>
            </a:fld>
            <a:endParaRPr lang="zh-CN" altLang="en-US"/>
          </a:p>
        </p:txBody>
      </p:sp>
    </p:spTree>
    <p:extLst>
      <p:ext uri="{BB962C8B-B14F-4D97-AF65-F5344CB8AC3E}">
        <p14:creationId xmlns:p14="http://schemas.microsoft.com/office/powerpoint/2010/main" val="3848676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C899771-4583-474D-A1D6-0B639C6C4674}" type="datetimeFigureOut">
              <a:rPr lang="zh-CN" altLang="en-US" smtClean="0"/>
              <a:t>2019/5/7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FD5F01E-99B7-44E0-BF3E-68A5499E48D0}" type="slidenum">
              <a:rPr lang="zh-CN" altLang="en-US" smtClean="0"/>
              <a:t>‹#›</a:t>
            </a:fld>
            <a:endParaRPr lang="zh-CN" altLang="en-US"/>
          </a:p>
        </p:txBody>
      </p:sp>
    </p:spTree>
    <p:extLst>
      <p:ext uri="{BB962C8B-B14F-4D97-AF65-F5344CB8AC3E}">
        <p14:creationId xmlns:p14="http://schemas.microsoft.com/office/powerpoint/2010/main" val="3283975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C899771-4583-474D-A1D6-0B639C6C4674}" type="datetimeFigureOut">
              <a:rPr lang="zh-CN" altLang="en-US" smtClean="0"/>
              <a:t>2019/5/7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FD5F01E-99B7-44E0-BF3E-68A5499E48D0}" type="slidenum">
              <a:rPr lang="zh-CN" altLang="en-US" smtClean="0"/>
              <a:t>‹#›</a:t>
            </a:fld>
            <a:endParaRPr lang="zh-CN" altLang="en-US"/>
          </a:p>
        </p:txBody>
      </p:sp>
    </p:spTree>
    <p:extLst>
      <p:ext uri="{BB962C8B-B14F-4D97-AF65-F5344CB8AC3E}">
        <p14:creationId xmlns:p14="http://schemas.microsoft.com/office/powerpoint/2010/main" val="2873225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899771-4583-474D-A1D6-0B639C6C4674}" type="datetimeFigureOut">
              <a:rPr lang="zh-CN" altLang="en-US" smtClean="0"/>
              <a:t>2019/5/7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FD5F01E-99B7-44E0-BF3E-68A5499E48D0}" type="slidenum">
              <a:rPr lang="zh-CN" altLang="en-US" smtClean="0"/>
              <a:t>‹#›</a:t>
            </a:fld>
            <a:endParaRPr lang="zh-CN" altLang="en-US"/>
          </a:p>
        </p:txBody>
      </p:sp>
    </p:spTree>
    <p:extLst>
      <p:ext uri="{BB962C8B-B14F-4D97-AF65-F5344CB8AC3E}">
        <p14:creationId xmlns:p14="http://schemas.microsoft.com/office/powerpoint/2010/main" val="3508385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FC899771-4583-474D-A1D6-0B639C6C4674}" type="datetimeFigureOut">
              <a:rPr lang="zh-CN" altLang="en-US" smtClean="0"/>
              <a:t>2019/5/7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D5F01E-99B7-44E0-BF3E-68A5499E48D0}" type="slidenum">
              <a:rPr lang="zh-CN" altLang="en-US" smtClean="0"/>
              <a:t>‹#›</a:t>
            </a:fld>
            <a:endParaRPr lang="zh-CN" altLang="en-US"/>
          </a:p>
        </p:txBody>
      </p:sp>
    </p:spTree>
    <p:extLst>
      <p:ext uri="{BB962C8B-B14F-4D97-AF65-F5344CB8AC3E}">
        <p14:creationId xmlns:p14="http://schemas.microsoft.com/office/powerpoint/2010/main" val="867251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FC899771-4583-474D-A1D6-0B639C6C4674}" type="datetimeFigureOut">
              <a:rPr lang="zh-CN" altLang="en-US" smtClean="0"/>
              <a:t>2019/5/7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D5F01E-99B7-44E0-BF3E-68A5499E48D0}" type="slidenum">
              <a:rPr lang="zh-CN" altLang="en-US" smtClean="0"/>
              <a:t>‹#›</a:t>
            </a:fld>
            <a:endParaRPr lang="zh-CN" altLang="en-US"/>
          </a:p>
        </p:txBody>
      </p:sp>
    </p:spTree>
    <p:extLst>
      <p:ext uri="{BB962C8B-B14F-4D97-AF65-F5344CB8AC3E}">
        <p14:creationId xmlns:p14="http://schemas.microsoft.com/office/powerpoint/2010/main" val="695866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899771-4583-474D-A1D6-0B639C6C4674}" type="datetimeFigureOut">
              <a:rPr lang="zh-CN" altLang="en-US" smtClean="0"/>
              <a:t>2019/5/7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D5F01E-99B7-44E0-BF3E-68A5499E48D0}" type="slidenum">
              <a:rPr lang="zh-CN" altLang="en-US" smtClean="0"/>
              <a:t>‹#›</a:t>
            </a:fld>
            <a:endParaRPr lang="zh-CN" altLang="en-US"/>
          </a:p>
        </p:txBody>
      </p:sp>
    </p:spTree>
    <p:extLst>
      <p:ext uri="{BB962C8B-B14F-4D97-AF65-F5344CB8AC3E}">
        <p14:creationId xmlns:p14="http://schemas.microsoft.com/office/powerpoint/2010/main" val="3894593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35.png"/><Relationship Id="rId7"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44.png"/><Relationship Id="rId10" Type="http://schemas.openxmlformats.org/officeDocument/2006/relationships/image" Target="../media/image410.png"/><Relationship Id="rId4" Type="http://schemas.openxmlformats.org/officeDocument/2006/relationships/image" Target="../media/image43.png"/><Relationship Id="rId9" Type="http://schemas.openxmlformats.org/officeDocument/2006/relationships/image" Target="../media/image46.png"/></Relationships>
</file>

<file path=ppt/slides/_rels/slide11.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5.png"/><Relationship Id="rId3" Type="http://schemas.openxmlformats.org/officeDocument/2006/relationships/image" Target="../media/image34.png"/><Relationship Id="rId7" Type="http://schemas.openxmlformats.org/officeDocument/2006/relationships/image" Target="../media/image50.png"/><Relationship Id="rId12" Type="http://schemas.openxmlformats.org/officeDocument/2006/relationships/image" Target="../media/image54.pn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49.png"/><Relationship Id="rId11" Type="http://schemas.openxmlformats.org/officeDocument/2006/relationships/image" Target="../media/image490.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6.png"/></Relationships>
</file>

<file path=ppt/slides/_rels/slide12.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0.png"/><Relationship Id="rId2" Type="http://schemas.openxmlformats.org/officeDocument/2006/relationships/image" Target="../media/image57.png"/><Relationship Id="rId1" Type="http://schemas.openxmlformats.org/officeDocument/2006/relationships/slideLayout" Target="../slideLayouts/slideLayout7.xml"/><Relationship Id="rId6" Type="http://schemas.openxmlformats.org/officeDocument/2006/relationships/image" Target="../media/image570.png"/><Relationship Id="rId5" Type="http://schemas.openxmlformats.org/officeDocument/2006/relationships/image" Target="../media/image59.png"/><Relationship Id="rId4" Type="http://schemas.openxmlformats.org/officeDocument/2006/relationships/image" Target="../media/image550.png"/></Relationships>
</file>

<file path=ppt/slides/_rels/slide1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70.png"/><Relationship Id="rId2" Type="http://schemas.openxmlformats.org/officeDocument/2006/relationships/image" Target="../media/image64.png"/><Relationship Id="rId1" Type="http://schemas.openxmlformats.org/officeDocument/2006/relationships/slideLayout" Target="../slideLayouts/slideLayout7.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16.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78.png"/><Relationship Id="rId3" Type="http://schemas.openxmlformats.org/officeDocument/2006/relationships/image" Target="../media/image70.png"/><Relationship Id="rId7" Type="http://schemas.openxmlformats.org/officeDocument/2006/relationships/image" Target="../media/image72.png"/><Relationship Id="rId12" Type="http://schemas.openxmlformats.org/officeDocument/2006/relationships/image" Target="../media/image77.png"/><Relationship Id="rId2" Type="http://schemas.openxmlformats.org/officeDocument/2006/relationships/image" Target="../media/image69.png"/><Relationship Id="rId1" Type="http://schemas.openxmlformats.org/officeDocument/2006/relationships/slideLayout" Target="../slideLayouts/slideLayout7.xml"/><Relationship Id="rId6" Type="http://schemas.openxmlformats.org/officeDocument/2006/relationships/image" Target="../media/image64.png"/><Relationship Id="rId11" Type="http://schemas.openxmlformats.org/officeDocument/2006/relationships/image" Target="../media/image76.png"/><Relationship Id="rId5" Type="http://schemas.openxmlformats.org/officeDocument/2006/relationships/image" Target="../media/image71.png"/><Relationship Id="rId10" Type="http://schemas.openxmlformats.org/officeDocument/2006/relationships/image" Target="../media/image75.png"/><Relationship Id="rId4" Type="http://schemas.openxmlformats.org/officeDocument/2006/relationships/image" Target="../media/image700.png"/><Relationship Id="rId9" Type="http://schemas.openxmlformats.org/officeDocument/2006/relationships/image" Target="../media/image74.png"/></Relationships>
</file>

<file path=ppt/slides/_rels/slide17.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79.png"/><Relationship Id="rId1" Type="http://schemas.openxmlformats.org/officeDocument/2006/relationships/slideLayout" Target="../slideLayouts/slideLayout7.xml"/><Relationship Id="rId6" Type="http://schemas.openxmlformats.org/officeDocument/2006/relationships/image" Target="../media/image83.png"/><Relationship Id="rId5" Type="http://schemas.openxmlformats.org/officeDocument/2006/relationships/image" Target="../media/image82.png"/><Relationship Id="rId10" Type="http://schemas.openxmlformats.org/officeDocument/2006/relationships/image" Target="../media/image87.png"/><Relationship Id="rId4" Type="http://schemas.openxmlformats.org/officeDocument/2006/relationships/image" Target="../media/image81.png"/><Relationship Id="rId9" Type="http://schemas.openxmlformats.org/officeDocument/2006/relationships/image" Target="../media/image86.png"/></Relationships>
</file>

<file path=ppt/slides/_rels/slide18.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89.png"/><Relationship Id="rId7" Type="http://schemas.openxmlformats.org/officeDocument/2006/relationships/image" Target="../media/image92.png"/><Relationship Id="rId12" Type="http://schemas.openxmlformats.org/officeDocument/2006/relationships/image" Target="../media/image97.png"/><Relationship Id="rId2" Type="http://schemas.openxmlformats.org/officeDocument/2006/relationships/image" Target="../media/image88.png"/><Relationship Id="rId1" Type="http://schemas.openxmlformats.org/officeDocument/2006/relationships/slideLayout" Target="../slideLayouts/slideLayout7.xml"/><Relationship Id="rId6" Type="http://schemas.openxmlformats.org/officeDocument/2006/relationships/image" Target="../media/image91.png"/><Relationship Id="rId11" Type="http://schemas.openxmlformats.org/officeDocument/2006/relationships/image" Target="../media/image96.png"/><Relationship Id="rId5" Type="http://schemas.openxmlformats.org/officeDocument/2006/relationships/image" Target="../media/image90.png"/><Relationship Id="rId10" Type="http://schemas.openxmlformats.org/officeDocument/2006/relationships/image" Target="../media/image95.png"/><Relationship Id="rId4" Type="http://schemas.openxmlformats.org/officeDocument/2006/relationships/image" Target="../media/image83.png"/><Relationship Id="rId9" Type="http://schemas.openxmlformats.org/officeDocument/2006/relationships/image" Target="../media/image94.png"/></Relationships>
</file>

<file path=ppt/slides/_rels/slide19.xml.rels><?xml version="1.0" encoding="UTF-8" standalone="yes"?>
<Relationships xmlns="http://schemas.openxmlformats.org/package/2006/relationships"><Relationship Id="rId3" Type="http://schemas.openxmlformats.org/officeDocument/2006/relationships/image" Target="../media/image98.png"/><Relationship Id="rId7" Type="http://schemas.openxmlformats.org/officeDocument/2006/relationships/image" Target="../media/image102.png"/><Relationship Id="rId2" Type="http://schemas.openxmlformats.org/officeDocument/2006/relationships/image" Target="../media/image96.png"/><Relationship Id="rId1" Type="http://schemas.openxmlformats.org/officeDocument/2006/relationships/slideLayout" Target="../slideLayouts/slideLayout7.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109.png"/><Relationship Id="rId3" Type="http://schemas.openxmlformats.org/officeDocument/2006/relationships/image" Target="../media/image104.png"/><Relationship Id="rId7" Type="http://schemas.openxmlformats.org/officeDocument/2006/relationships/image" Target="../media/image108.png"/><Relationship Id="rId12" Type="http://schemas.openxmlformats.org/officeDocument/2006/relationships/image" Target="../media/image11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7.png"/><Relationship Id="rId11" Type="http://schemas.openxmlformats.org/officeDocument/2006/relationships/image" Target="../media/image112.png"/><Relationship Id="rId5" Type="http://schemas.openxmlformats.org/officeDocument/2006/relationships/image" Target="../media/image106.png"/><Relationship Id="rId10" Type="http://schemas.openxmlformats.org/officeDocument/2006/relationships/image" Target="../media/image111.png"/><Relationship Id="rId4" Type="http://schemas.openxmlformats.org/officeDocument/2006/relationships/image" Target="../media/image105.png"/><Relationship Id="rId9" Type="http://schemas.openxmlformats.org/officeDocument/2006/relationships/image" Target="../media/image1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7.xml"/><Relationship Id="rId6" Type="http://schemas.openxmlformats.org/officeDocument/2006/relationships/image" Target="../media/image118.png"/><Relationship Id="rId5" Type="http://schemas.openxmlformats.org/officeDocument/2006/relationships/image" Target="../media/image117.png"/><Relationship Id="rId4" Type="http://schemas.openxmlformats.org/officeDocument/2006/relationships/image" Target="../media/image116.png"/></Relationships>
</file>

<file path=ppt/slides/_rels/slide24.xml.rels><?xml version="1.0" encoding="UTF-8" standalone="yes"?>
<Relationships xmlns="http://schemas.openxmlformats.org/package/2006/relationships"><Relationship Id="rId8" Type="http://schemas.openxmlformats.org/officeDocument/2006/relationships/image" Target="../media/image124.png"/><Relationship Id="rId3" Type="http://schemas.openxmlformats.org/officeDocument/2006/relationships/image" Target="../media/image119.png"/><Relationship Id="rId7" Type="http://schemas.openxmlformats.org/officeDocument/2006/relationships/image" Target="../media/image123.png"/><Relationship Id="rId2" Type="http://schemas.openxmlformats.org/officeDocument/2006/relationships/image" Target="../media/image115.png"/><Relationship Id="rId1" Type="http://schemas.openxmlformats.org/officeDocument/2006/relationships/slideLayout" Target="../slideLayouts/slideLayout7.xml"/><Relationship Id="rId6" Type="http://schemas.openxmlformats.org/officeDocument/2006/relationships/image" Target="../media/image122.png"/><Relationship Id="rId11" Type="http://schemas.openxmlformats.org/officeDocument/2006/relationships/image" Target="../media/image127.png"/><Relationship Id="rId5" Type="http://schemas.openxmlformats.org/officeDocument/2006/relationships/image" Target="../media/image121.png"/><Relationship Id="rId10" Type="http://schemas.openxmlformats.org/officeDocument/2006/relationships/image" Target="../media/image126.png"/><Relationship Id="rId4" Type="http://schemas.openxmlformats.org/officeDocument/2006/relationships/image" Target="../media/image120.png"/><Relationship Id="rId9" Type="http://schemas.openxmlformats.org/officeDocument/2006/relationships/image" Target="../media/image125.png"/></Relationships>
</file>

<file path=ppt/slides/_rels/slide25.xml.rels><?xml version="1.0" encoding="UTF-8" standalone="yes"?>
<Relationships xmlns="http://schemas.openxmlformats.org/package/2006/relationships"><Relationship Id="rId8" Type="http://schemas.openxmlformats.org/officeDocument/2006/relationships/image" Target="../media/image134.png"/><Relationship Id="rId13" Type="http://schemas.openxmlformats.org/officeDocument/2006/relationships/image" Target="../media/image139.png"/><Relationship Id="rId3" Type="http://schemas.openxmlformats.org/officeDocument/2006/relationships/image" Target="../media/image129.png"/><Relationship Id="rId7" Type="http://schemas.openxmlformats.org/officeDocument/2006/relationships/image" Target="../media/image133.png"/><Relationship Id="rId12" Type="http://schemas.openxmlformats.org/officeDocument/2006/relationships/image" Target="../media/image138.png"/><Relationship Id="rId2" Type="http://schemas.openxmlformats.org/officeDocument/2006/relationships/image" Target="../media/image128.png"/><Relationship Id="rId1" Type="http://schemas.openxmlformats.org/officeDocument/2006/relationships/slideLayout" Target="../slideLayouts/slideLayout7.xml"/><Relationship Id="rId6" Type="http://schemas.openxmlformats.org/officeDocument/2006/relationships/image" Target="../media/image132.png"/><Relationship Id="rId11" Type="http://schemas.openxmlformats.org/officeDocument/2006/relationships/image" Target="../media/image137.png"/><Relationship Id="rId5" Type="http://schemas.openxmlformats.org/officeDocument/2006/relationships/image" Target="../media/image131.png"/><Relationship Id="rId10" Type="http://schemas.openxmlformats.org/officeDocument/2006/relationships/image" Target="../media/image136.png"/><Relationship Id="rId4" Type="http://schemas.openxmlformats.org/officeDocument/2006/relationships/image" Target="../media/image130.png"/><Relationship Id="rId9" Type="http://schemas.openxmlformats.org/officeDocument/2006/relationships/image" Target="../media/image135.png"/><Relationship Id="rId14" Type="http://schemas.openxmlformats.org/officeDocument/2006/relationships/image" Target="../media/image140.png"/></Relationships>
</file>

<file path=ppt/slides/_rels/slide26.xml.rels><?xml version="1.0" encoding="UTF-8" standalone="yes"?>
<Relationships xmlns="http://schemas.openxmlformats.org/package/2006/relationships"><Relationship Id="rId3" Type="http://schemas.openxmlformats.org/officeDocument/2006/relationships/image" Target="../media/image117.png"/><Relationship Id="rId7" Type="http://schemas.openxmlformats.org/officeDocument/2006/relationships/image" Target="../media/image145.png"/><Relationship Id="rId2" Type="http://schemas.openxmlformats.org/officeDocument/2006/relationships/image" Target="../media/image141.png"/><Relationship Id="rId1" Type="http://schemas.openxmlformats.org/officeDocument/2006/relationships/slideLayout" Target="../slideLayouts/slideLayout7.xml"/><Relationship Id="rId6" Type="http://schemas.openxmlformats.org/officeDocument/2006/relationships/image" Target="../media/image144.png"/><Relationship Id="rId5" Type="http://schemas.openxmlformats.org/officeDocument/2006/relationships/image" Target="../media/image143.png"/><Relationship Id="rId4" Type="http://schemas.openxmlformats.org/officeDocument/2006/relationships/image" Target="../media/image142.png"/></Relationships>
</file>

<file path=ppt/slides/_rels/slide27.xml.rels><?xml version="1.0" encoding="UTF-8" standalone="yes"?>
<Relationships xmlns="http://schemas.openxmlformats.org/package/2006/relationships"><Relationship Id="rId8" Type="http://schemas.openxmlformats.org/officeDocument/2006/relationships/image" Target="../media/image136.png"/><Relationship Id="rId3" Type="http://schemas.openxmlformats.org/officeDocument/2006/relationships/image" Target="../media/image119.png"/><Relationship Id="rId7" Type="http://schemas.openxmlformats.org/officeDocument/2006/relationships/image" Target="../media/image130.png"/><Relationship Id="rId2" Type="http://schemas.openxmlformats.org/officeDocument/2006/relationships/image" Target="../media/image146.png"/><Relationship Id="rId1" Type="http://schemas.openxmlformats.org/officeDocument/2006/relationships/slideLayout" Target="../slideLayouts/slideLayout7.xml"/><Relationship Id="rId6" Type="http://schemas.openxmlformats.org/officeDocument/2006/relationships/image" Target="../media/image129.png"/><Relationship Id="rId5" Type="http://schemas.openxmlformats.org/officeDocument/2006/relationships/image" Target="../media/image108.png"/><Relationship Id="rId4" Type="http://schemas.openxmlformats.org/officeDocument/2006/relationships/image" Target="../media/image104.png"/><Relationship Id="rId9" Type="http://schemas.openxmlformats.org/officeDocument/2006/relationships/image" Target="../media/image147.png"/></Relationships>
</file>

<file path=ppt/slides/_rels/slide28.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image" Target="../media/image148.png"/><Relationship Id="rId1" Type="http://schemas.openxmlformats.org/officeDocument/2006/relationships/slideLayout" Target="../slideLayouts/slideLayout7.xml"/><Relationship Id="rId5" Type="http://schemas.openxmlformats.org/officeDocument/2006/relationships/image" Target="../media/image151.png"/><Relationship Id="rId4" Type="http://schemas.openxmlformats.org/officeDocument/2006/relationships/image" Target="../media/image150.png"/></Relationships>
</file>

<file path=ppt/slides/_rels/slide29.xml.rels><?xml version="1.0" encoding="UTF-8" standalone="yes"?>
<Relationships xmlns="http://schemas.openxmlformats.org/package/2006/relationships"><Relationship Id="rId8" Type="http://schemas.openxmlformats.org/officeDocument/2006/relationships/image" Target="../media/image158.png"/><Relationship Id="rId3" Type="http://schemas.openxmlformats.org/officeDocument/2006/relationships/image" Target="../media/image153.png"/><Relationship Id="rId7" Type="http://schemas.openxmlformats.org/officeDocument/2006/relationships/image" Target="../media/image157.png"/><Relationship Id="rId2" Type="http://schemas.openxmlformats.org/officeDocument/2006/relationships/image" Target="../media/image152.png"/><Relationship Id="rId1" Type="http://schemas.openxmlformats.org/officeDocument/2006/relationships/slideLayout" Target="../slideLayouts/slideLayout7.xml"/><Relationship Id="rId6" Type="http://schemas.openxmlformats.org/officeDocument/2006/relationships/image" Target="../media/image156.png"/><Relationship Id="rId5" Type="http://schemas.openxmlformats.org/officeDocument/2006/relationships/image" Target="../media/image155.png"/><Relationship Id="rId4" Type="http://schemas.openxmlformats.org/officeDocument/2006/relationships/image" Target="../media/image154.png"/><Relationship Id="rId9" Type="http://schemas.openxmlformats.org/officeDocument/2006/relationships/image" Target="../media/image159.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5.png"/><Relationship Id="rId1" Type="http://schemas.openxmlformats.org/officeDocument/2006/relationships/slideLayout" Target="../slideLayouts/slideLayout7.xml"/><Relationship Id="rId5" Type="http://schemas.openxmlformats.org/officeDocument/2006/relationships/image" Target="../media/image162.png"/><Relationship Id="rId4" Type="http://schemas.openxmlformats.org/officeDocument/2006/relationships/image" Target="../media/image161.png"/></Relationships>
</file>

<file path=ppt/slides/_rels/slide31.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5.png"/><Relationship Id="rId1" Type="http://schemas.openxmlformats.org/officeDocument/2006/relationships/slideLayout" Target="../slideLayouts/slideLayout7.xml"/><Relationship Id="rId6" Type="http://schemas.openxmlformats.org/officeDocument/2006/relationships/image" Target="../media/image165.png"/><Relationship Id="rId5" Type="http://schemas.openxmlformats.org/officeDocument/2006/relationships/image" Target="../media/image164.png"/><Relationship Id="rId4" Type="http://schemas.openxmlformats.org/officeDocument/2006/relationships/image" Target="../media/image163.png"/></Relationships>
</file>

<file path=ppt/slides/_rels/slide32.xml.rels><?xml version="1.0" encoding="UTF-8" standalone="yes"?>
<Relationships xmlns="http://schemas.openxmlformats.org/package/2006/relationships"><Relationship Id="rId8" Type="http://schemas.openxmlformats.org/officeDocument/2006/relationships/image" Target="../media/image170.png"/><Relationship Id="rId13" Type="http://schemas.openxmlformats.org/officeDocument/2006/relationships/image" Target="../media/image175.png"/><Relationship Id="rId3" Type="http://schemas.openxmlformats.org/officeDocument/2006/relationships/image" Target="../media/image146.png"/><Relationship Id="rId7" Type="http://schemas.openxmlformats.org/officeDocument/2006/relationships/image" Target="../media/image169.png"/><Relationship Id="rId12" Type="http://schemas.openxmlformats.org/officeDocument/2006/relationships/image" Target="../media/image174.png"/><Relationship Id="rId2" Type="http://schemas.openxmlformats.org/officeDocument/2006/relationships/image" Target="../media/image166.png"/><Relationship Id="rId1" Type="http://schemas.openxmlformats.org/officeDocument/2006/relationships/slideLayout" Target="../slideLayouts/slideLayout7.xml"/><Relationship Id="rId6" Type="http://schemas.openxmlformats.org/officeDocument/2006/relationships/image" Target="../media/image168.png"/><Relationship Id="rId11" Type="http://schemas.openxmlformats.org/officeDocument/2006/relationships/image" Target="../media/image173.png"/><Relationship Id="rId5" Type="http://schemas.openxmlformats.org/officeDocument/2006/relationships/image" Target="../media/image136.png"/><Relationship Id="rId10" Type="http://schemas.openxmlformats.org/officeDocument/2006/relationships/image" Target="../media/image172.png"/><Relationship Id="rId4" Type="http://schemas.openxmlformats.org/officeDocument/2006/relationships/image" Target="../media/image167.png"/><Relationship Id="rId9" Type="http://schemas.openxmlformats.org/officeDocument/2006/relationships/image" Target="../media/image171.png"/></Relationships>
</file>

<file path=ppt/slides/_rels/slide33.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76.png"/><Relationship Id="rId1" Type="http://schemas.openxmlformats.org/officeDocument/2006/relationships/slideLayout" Target="../slideLayouts/slideLayout7.xml"/><Relationship Id="rId5" Type="http://schemas.openxmlformats.org/officeDocument/2006/relationships/image" Target="../media/image178.png"/><Relationship Id="rId4" Type="http://schemas.openxmlformats.org/officeDocument/2006/relationships/image" Target="../media/image177.png"/></Relationships>
</file>

<file path=ppt/slides/_rels/slide34.xml.rels><?xml version="1.0" encoding="UTF-8" standalone="yes"?>
<Relationships xmlns="http://schemas.openxmlformats.org/package/2006/relationships"><Relationship Id="rId8" Type="http://schemas.openxmlformats.org/officeDocument/2006/relationships/image" Target="../media/image183.png"/><Relationship Id="rId3" Type="http://schemas.openxmlformats.org/officeDocument/2006/relationships/image" Target="../media/image179.png"/><Relationship Id="rId7" Type="http://schemas.openxmlformats.org/officeDocument/2006/relationships/image" Target="../media/image18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81.png"/><Relationship Id="rId5" Type="http://schemas.openxmlformats.org/officeDocument/2006/relationships/image" Target="../media/image180.png"/><Relationship Id="rId4" Type="http://schemas.openxmlformats.org/officeDocument/2006/relationships/image" Target="../media/image130.png"/></Relationships>
</file>

<file path=ppt/slides/_rels/slide35.xml.rels><?xml version="1.0" encoding="UTF-8" standalone="yes"?>
<Relationships xmlns="http://schemas.openxmlformats.org/package/2006/relationships"><Relationship Id="rId3" Type="http://schemas.openxmlformats.org/officeDocument/2006/relationships/image" Target="../media/image185.png"/><Relationship Id="rId2" Type="http://schemas.openxmlformats.org/officeDocument/2006/relationships/image" Target="../media/image184.png"/><Relationship Id="rId1" Type="http://schemas.openxmlformats.org/officeDocument/2006/relationships/slideLayout" Target="../slideLayouts/slideLayout7.xml"/><Relationship Id="rId5" Type="http://schemas.openxmlformats.org/officeDocument/2006/relationships/image" Target="../media/image187.png"/><Relationship Id="rId4" Type="http://schemas.openxmlformats.org/officeDocument/2006/relationships/image" Target="../media/image186.png"/></Relationships>
</file>

<file path=ppt/slides/_rels/slide36.xml.rels><?xml version="1.0" encoding="UTF-8" standalone="yes"?>
<Relationships xmlns="http://schemas.openxmlformats.org/package/2006/relationships"><Relationship Id="rId8" Type="http://schemas.openxmlformats.org/officeDocument/2006/relationships/image" Target="../media/image192.png"/><Relationship Id="rId13" Type="http://schemas.openxmlformats.org/officeDocument/2006/relationships/image" Target="../media/image197.png"/><Relationship Id="rId3" Type="http://schemas.openxmlformats.org/officeDocument/2006/relationships/image" Target="../media/image104.png"/><Relationship Id="rId7" Type="http://schemas.openxmlformats.org/officeDocument/2006/relationships/image" Target="../media/image191.png"/><Relationship Id="rId12" Type="http://schemas.openxmlformats.org/officeDocument/2006/relationships/image" Target="../media/image196.png"/><Relationship Id="rId2" Type="http://schemas.openxmlformats.org/officeDocument/2006/relationships/image" Target="../media/image188.png"/><Relationship Id="rId1" Type="http://schemas.openxmlformats.org/officeDocument/2006/relationships/slideLayout" Target="../slideLayouts/slideLayout7.xml"/><Relationship Id="rId6" Type="http://schemas.openxmlformats.org/officeDocument/2006/relationships/image" Target="../media/image190.png"/><Relationship Id="rId11" Type="http://schemas.openxmlformats.org/officeDocument/2006/relationships/image" Target="../media/image195.png"/><Relationship Id="rId5" Type="http://schemas.openxmlformats.org/officeDocument/2006/relationships/image" Target="../media/image189.png"/><Relationship Id="rId10" Type="http://schemas.openxmlformats.org/officeDocument/2006/relationships/image" Target="../media/image194.png"/><Relationship Id="rId4" Type="http://schemas.openxmlformats.org/officeDocument/2006/relationships/image" Target="../media/image108.png"/><Relationship Id="rId9" Type="http://schemas.openxmlformats.org/officeDocument/2006/relationships/image" Target="../media/image193.png"/><Relationship Id="rId14" Type="http://schemas.openxmlformats.org/officeDocument/2006/relationships/image" Target="../media/image198.png"/></Relationships>
</file>

<file path=ppt/slides/_rels/slide37.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99.png"/><Relationship Id="rId1" Type="http://schemas.openxmlformats.org/officeDocument/2006/relationships/slideLayout" Target="../slideLayouts/slideLayout7.xml"/><Relationship Id="rId5" Type="http://schemas.openxmlformats.org/officeDocument/2006/relationships/image" Target="../media/image202.png"/><Relationship Id="rId4" Type="http://schemas.openxmlformats.org/officeDocument/2006/relationships/image" Target="../media/image201.png"/></Relationships>
</file>

<file path=ppt/slides/_rels/slide38.xml.rels><?xml version="1.0" encoding="UTF-8" standalone="yes"?>
<Relationships xmlns="http://schemas.openxmlformats.org/package/2006/relationships"><Relationship Id="rId2" Type="http://schemas.openxmlformats.org/officeDocument/2006/relationships/image" Target="../media/image20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05.png"/><Relationship Id="rId2" Type="http://schemas.openxmlformats.org/officeDocument/2006/relationships/image" Target="../media/image20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07.png"/><Relationship Id="rId2" Type="http://schemas.openxmlformats.org/officeDocument/2006/relationships/image" Target="../media/image206.png"/><Relationship Id="rId1" Type="http://schemas.openxmlformats.org/officeDocument/2006/relationships/slideLayout" Target="../slideLayouts/slideLayout7.xml"/><Relationship Id="rId6" Type="http://schemas.openxmlformats.org/officeDocument/2006/relationships/image" Target="../media/image210.png"/><Relationship Id="rId5" Type="http://schemas.openxmlformats.org/officeDocument/2006/relationships/image" Target="../media/image209.png"/><Relationship Id="rId4" Type="http://schemas.openxmlformats.org/officeDocument/2006/relationships/image" Target="../media/image208.png"/></Relationships>
</file>

<file path=ppt/slides/_rels/slide41.xml.rels><?xml version="1.0" encoding="UTF-8" standalone="yes"?>
<Relationships xmlns="http://schemas.openxmlformats.org/package/2006/relationships"><Relationship Id="rId3" Type="http://schemas.openxmlformats.org/officeDocument/2006/relationships/image" Target="../media/image2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13.png"/><Relationship Id="rId5" Type="http://schemas.openxmlformats.org/officeDocument/2006/relationships/image" Target="../media/image212.png"/><Relationship Id="rId4" Type="http://schemas.openxmlformats.org/officeDocument/2006/relationships/image" Target="../media/image207.png"/></Relationships>
</file>

<file path=ppt/slides/_rels/slide42.xml.rels><?xml version="1.0" encoding="UTF-8" standalone="yes"?>
<Relationships xmlns="http://schemas.openxmlformats.org/package/2006/relationships"><Relationship Id="rId8" Type="http://schemas.openxmlformats.org/officeDocument/2006/relationships/image" Target="../media/image218.png"/><Relationship Id="rId3" Type="http://schemas.openxmlformats.org/officeDocument/2006/relationships/image" Target="../media/image214.png"/><Relationship Id="rId7" Type="http://schemas.openxmlformats.org/officeDocument/2006/relationships/image" Target="../media/image21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16.png"/><Relationship Id="rId5" Type="http://schemas.openxmlformats.org/officeDocument/2006/relationships/image" Target="../media/image215.png"/><Relationship Id="rId10" Type="http://schemas.openxmlformats.org/officeDocument/2006/relationships/image" Target="../media/image220.png"/><Relationship Id="rId4" Type="http://schemas.openxmlformats.org/officeDocument/2006/relationships/image" Target="../media/image114.png"/><Relationship Id="rId9" Type="http://schemas.openxmlformats.org/officeDocument/2006/relationships/image" Target="../media/image219.png"/></Relationships>
</file>

<file path=ppt/slides/_rels/slide43.xml.rels><?xml version="1.0" encoding="UTF-8" standalone="yes"?>
<Relationships xmlns="http://schemas.openxmlformats.org/package/2006/relationships"><Relationship Id="rId3" Type="http://schemas.openxmlformats.org/officeDocument/2006/relationships/image" Target="../media/image21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21.png"/></Relationships>
</file>

<file path=ppt/slides/_rels/slide44.xml.rels><?xml version="1.0" encoding="UTF-8" standalone="yes"?>
<Relationships xmlns="http://schemas.openxmlformats.org/package/2006/relationships"><Relationship Id="rId8" Type="http://schemas.openxmlformats.org/officeDocument/2006/relationships/image" Target="../media/image227.png"/><Relationship Id="rId3" Type="http://schemas.openxmlformats.org/officeDocument/2006/relationships/image" Target="../media/image222.png"/><Relationship Id="rId7" Type="http://schemas.openxmlformats.org/officeDocument/2006/relationships/image" Target="../media/image22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25.png"/><Relationship Id="rId5" Type="http://schemas.openxmlformats.org/officeDocument/2006/relationships/image" Target="../media/image224.png"/><Relationship Id="rId4" Type="http://schemas.openxmlformats.org/officeDocument/2006/relationships/image" Target="../media/image223.png"/><Relationship Id="rId9" Type="http://schemas.openxmlformats.org/officeDocument/2006/relationships/image" Target="../media/image228.png"/></Relationships>
</file>

<file path=ppt/slides/_rels/slide45.xml.rels><?xml version="1.0" encoding="UTF-8" standalone="yes"?>
<Relationships xmlns="http://schemas.openxmlformats.org/package/2006/relationships"><Relationship Id="rId8" Type="http://schemas.openxmlformats.org/officeDocument/2006/relationships/image" Target="../media/image227.png"/><Relationship Id="rId13" Type="http://schemas.openxmlformats.org/officeDocument/2006/relationships/image" Target="../media/image238.png"/><Relationship Id="rId18" Type="http://schemas.openxmlformats.org/officeDocument/2006/relationships/image" Target="../media/image243.png"/><Relationship Id="rId3" Type="http://schemas.openxmlformats.org/officeDocument/2006/relationships/image" Target="../media/image229.png"/><Relationship Id="rId21" Type="http://schemas.openxmlformats.org/officeDocument/2006/relationships/image" Target="../media/image246.png"/><Relationship Id="rId7" Type="http://schemas.openxmlformats.org/officeDocument/2006/relationships/image" Target="../media/image233.png"/><Relationship Id="rId12" Type="http://schemas.openxmlformats.org/officeDocument/2006/relationships/image" Target="../media/image237.png"/><Relationship Id="rId17" Type="http://schemas.openxmlformats.org/officeDocument/2006/relationships/image" Target="../media/image242.png"/><Relationship Id="rId2" Type="http://schemas.openxmlformats.org/officeDocument/2006/relationships/notesSlide" Target="../notesSlides/notesSlide8.xml"/><Relationship Id="rId16" Type="http://schemas.openxmlformats.org/officeDocument/2006/relationships/image" Target="../media/image241.png"/><Relationship Id="rId20" Type="http://schemas.openxmlformats.org/officeDocument/2006/relationships/image" Target="../media/image245.png"/><Relationship Id="rId1" Type="http://schemas.openxmlformats.org/officeDocument/2006/relationships/slideLayout" Target="../slideLayouts/slideLayout7.xml"/><Relationship Id="rId6" Type="http://schemas.openxmlformats.org/officeDocument/2006/relationships/image" Target="../media/image232.png"/><Relationship Id="rId11" Type="http://schemas.openxmlformats.org/officeDocument/2006/relationships/image" Target="../media/image236.png"/><Relationship Id="rId5" Type="http://schemas.openxmlformats.org/officeDocument/2006/relationships/image" Target="../media/image231.png"/><Relationship Id="rId15" Type="http://schemas.openxmlformats.org/officeDocument/2006/relationships/image" Target="../media/image240.png"/><Relationship Id="rId10" Type="http://schemas.openxmlformats.org/officeDocument/2006/relationships/image" Target="../media/image235.png"/><Relationship Id="rId19" Type="http://schemas.openxmlformats.org/officeDocument/2006/relationships/image" Target="../media/image244.png"/><Relationship Id="rId4" Type="http://schemas.openxmlformats.org/officeDocument/2006/relationships/image" Target="../media/image230.png"/><Relationship Id="rId9" Type="http://schemas.openxmlformats.org/officeDocument/2006/relationships/image" Target="../media/image234.png"/><Relationship Id="rId14" Type="http://schemas.openxmlformats.org/officeDocument/2006/relationships/image" Target="../media/image239.png"/></Relationships>
</file>

<file path=ppt/slides/_rels/slide46.xml.rels><?xml version="1.0" encoding="UTF-8" standalone="yes"?>
<Relationships xmlns="http://schemas.openxmlformats.org/package/2006/relationships"><Relationship Id="rId8" Type="http://schemas.openxmlformats.org/officeDocument/2006/relationships/image" Target="../media/image251.png"/><Relationship Id="rId3" Type="http://schemas.openxmlformats.org/officeDocument/2006/relationships/image" Target="../media/image232.png"/><Relationship Id="rId7" Type="http://schemas.openxmlformats.org/officeDocument/2006/relationships/image" Target="../media/image250.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49.png"/><Relationship Id="rId5" Type="http://schemas.openxmlformats.org/officeDocument/2006/relationships/image" Target="../media/image248.png"/><Relationship Id="rId4" Type="http://schemas.openxmlformats.org/officeDocument/2006/relationships/image" Target="../media/image247.png"/><Relationship Id="rId9" Type="http://schemas.openxmlformats.org/officeDocument/2006/relationships/image" Target="../media/image252.png"/></Relationships>
</file>

<file path=ppt/slides/_rels/slide47.xml.rels><?xml version="1.0" encoding="UTF-8" standalone="yes"?>
<Relationships xmlns="http://schemas.openxmlformats.org/package/2006/relationships"><Relationship Id="rId8" Type="http://schemas.openxmlformats.org/officeDocument/2006/relationships/image" Target="../media/image259.png"/><Relationship Id="rId3" Type="http://schemas.openxmlformats.org/officeDocument/2006/relationships/image" Target="../media/image254.png"/><Relationship Id="rId7" Type="http://schemas.openxmlformats.org/officeDocument/2006/relationships/image" Target="../media/image258.png"/><Relationship Id="rId2" Type="http://schemas.openxmlformats.org/officeDocument/2006/relationships/image" Target="../media/image253.png"/><Relationship Id="rId1" Type="http://schemas.openxmlformats.org/officeDocument/2006/relationships/slideLayout" Target="../slideLayouts/slideLayout7.xml"/><Relationship Id="rId6" Type="http://schemas.openxmlformats.org/officeDocument/2006/relationships/image" Target="../media/image257.png"/><Relationship Id="rId5" Type="http://schemas.openxmlformats.org/officeDocument/2006/relationships/image" Target="../media/image256.png"/><Relationship Id="rId4" Type="http://schemas.openxmlformats.org/officeDocument/2006/relationships/image" Target="../media/image255.png"/></Relationships>
</file>

<file path=ppt/slides/_rels/slide48.xml.rels><?xml version="1.0" encoding="UTF-8" standalone="yes"?>
<Relationships xmlns="http://schemas.openxmlformats.org/package/2006/relationships"><Relationship Id="rId8" Type="http://schemas.openxmlformats.org/officeDocument/2006/relationships/image" Target="../media/image265.png"/><Relationship Id="rId3" Type="http://schemas.openxmlformats.org/officeDocument/2006/relationships/image" Target="../media/image260.png"/><Relationship Id="rId7" Type="http://schemas.openxmlformats.org/officeDocument/2006/relationships/image" Target="../media/image264.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63.png"/><Relationship Id="rId11" Type="http://schemas.openxmlformats.org/officeDocument/2006/relationships/image" Target="../media/image268.png"/><Relationship Id="rId5" Type="http://schemas.openxmlformats.org/officeDocument/2006/relationships/image" Target="../media/image262.png"/><Relationship Id="rId10" Type="http://schemas.openxmlformats.org/officeDocument/2006/relationships/image" Target="../media/image267.png"/><Relationship Id="rId4" Type="http://schemas.openxmlformats.org/officeDocument/2006/relationships/image" Target="../media/image261.png"/><Relationship Id="rId9" Type="http://schemas.openxmlformats.org/officeDocument/2006/relationships/image" Target="../media/image266.png"/></Relationships>
</file>

<file path=ppt/slides/_rels/slide49.xml.rels><?xml version="1.0" encoding="UTF-8" standalone="yes"?>
<Relationships xmlns="http://schemas.openxmlformats.org/package/2006/relationships"><Relationship Id="rId2" Type="http://schemas.openxmlformats.org/officeDocument/2006/relationships/image" Target="../media/image26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50.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5.png"/><Relationship Id="rId7" Type="http://schemas.openxmlformats.org/officeDocument/2006/relationships/image" Target="../media/image38.pn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4.png"/><Relationship Id="rId10" Type="http://schemas.openxmlformats.org/officeDocument/2006/relationships/image" Target="../media/image41.png"/><Relationship Id="rId4" Type="http://schemas.openxmlformats.org/officeDocument/2006/relationships/image" Target="../media/image36.png"/><Relationship Id="rId9"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连续潜在变量</a:t>
            </a:r>
            <a:endParaRPr lang="zh-CN" altLang="en-US" dirty="0"/>
          </a:p>
        </p:txBody>
      </p:sp>
    </p:spTree>
    <p:extLst>
      <p:ext uri="{BB962C8B-B14F-4D97-AF65-F5344CB8AC3E}">
        <p14:creationId xmlns:p14="http://schemas.microsoft.com/office/powerpoint/2010/main" val="13076664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28477" y="1210359"/>
            <a:ext cx="1723549" cy="400110"/>
          </a:xfrm>
          <a:prstGeom prst="rect">
            <a:avLst/>
          </a:prstGeom>
        </p:spPr>
        <p:txBody>
          <a:bodyPr wrap="none">
            <a:spAutoFit/>
          </a:bodyPr>
          <a:lstStyle/>
          <a:p>
            <a:r>
              <a:rPr lang="zh-CN" altLang="en-US" sz="2000" b="1" dirty="0" smtClean="0"/>
              <a:t>最小误差形式</a:t>
            </a:r>
            <a:endParaRPr lang="en-US" altLang="zh-CN" b="1" dirty="0"/>
          </a:p>
        </p:txBody>
      </p:sp>
      <p:pic>
        <p:nvPicPr>
          <p:cNvPr id="10" name="图片 9"/>
          <p:cNvPicPr>
            <a:picLocks noChangeAspect="1"/>
          </p:cNvPicPr>
          <p:nvPr/>
        </p:nvPicPr>
        <p:blipFill>
          <a:blip r:embed="rId2"/>
          <a:stretch>
            <a:fillRect/>
          </a:stretch>
        </p:blipFill>
        <p:spPr>
          <a:xfrm>
            <a:off x="3030682" y="1410414"/>
            <a:ext cx="2971800" cy="1000125"/>
          </a:xfrm>
          <a:prstGeom prst="rect">
            <a:avLst/>
          </a:prstGeom>
        </p:spPr>
      </p:pic>
      <mc:AlternateContent xmlns:mc="http://schemas.openxmlformats.org/markup-compatibility/2006" xmlns:a14="http://schemas.microsoft.com/office/drawing/2010/main">
        <mc:Choice Requires="a14">
          <p:sp>
            <p:nvSpPr>
              <p:cNvPr id="14" name="矩形 13"/>
              <p:cNvSpPr/>
              <p:nvPr/>
            </p:nvSpPr>
            <p:spPr>
              <a:xfrm>
                <a:off x="1950422" y="3345864"/>
                <a:ext cx="2257413" cy="424796"/>
              </a:xfrm>
              <a:prstGeom prst="rect">
                <a:avLst/>
              </a:prstGeom>
            </p:spPr>
            <p:txBody>
              <a:bodyPr wrap="none">
                <a:spAutoFit/>
              </a:bodyPr>
              <a:lstStyle/>
              <a:p>
                <a:r>
                  <a:rPr lang="zh-CN" altLang="en-US" sz="2000" dirty="0" smtClean="0"/>
                  <a:t>分别对</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𝑛𝑖</m:t>
                        </m:r>
                      </m:sub>
                    </m:sSub>
                  </m:oMath>
                </a14:m>
                <a:r>
                  <a:rPr lang="zh-CN" altLang="en-US" sz="2000" dirty="0" smtClean="0"/>
                  <a:t>、</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𝑏</m:t>
                        </m:r>
                      </m:e>
                      <m:sub>
                        <m:r>
                          <a:rPr lang="en-US" altLang="zh-CN" sz="2000" b="0" i="1" smtClean="0">
                            <a:latin typeface="Cambria Math" panose="02040503050406030204" pitchFamily="18" charset="0"/>
                          </a:rPr>
                          <m:t>𝑗</m:t>
                        </m:r>
                      </m:sub>
                    </m:sSub>
                  </m:oMath>
                </a14:m>
                <a:r>
                  <a:rPr lang="zh-CN" altLang="en-US" sz="2000" dirty="0" smtClean="0"/>
                  <a:t>求导</a:t>
                </a:r>
                <a:endParaRPr lang="zh-CN" altLang="en-US" sz="2000" dirty="0"/>
              </a:p>
            </p:txBody>
          </p:sp>
        </mc:Choice>
        <mc:Fallback xmlns="">
          <p:sp>
            <p:nvSpPr>
              <p:cNvPr id="14" name="矩形 13"/>
              <p:cNvSpPr>
                <a:spLocks noRot="1" noChangeAspect="1" noMove="1" noResize="1" noEditPoints="1" noAdjustHandles="1" noChangeArrowheads="1" noChangeShapeType="1" noTextEdit="1"/>
              </p:cNvSpPr>
              <p:nvPr/>
            </p:nvSpPr>
            <p:spPr>
              <a:xfrm>
                <a:off x="1950422" y="3345864"/>
                <a:ext cx="2257413" cy="424796"/>
              </a:xfrm>
              <a:prstGeom prst="rect">
                <a:avLst/>
              </a:prstGeom>
              <a:blipFill>
                <a:blip r:embed="rId3"/>
                <a:stretch>
                  <a:fillRect l="-2973" t="-7143" r="-2162" b="-20000"/>
                </a:stretch>
              </a:blipFill>
            </p:spPr>
            <p:txBody>
              <a:bodyPr/>
              <a:lstStyle/>
              <a:p>
                <a:r>
                  <a:rPr lang="zh-CN" altLang="en-US">
                    <a:noFill/>
                  </a:rPr>
                  <a:t> </a:t>
                </a:r>
              </a:p>
            </p:txBody>
          </p:sp>
        </mc:Fallback>
      </mc:AlternateContent>
      <p:pic>
        <p:nvPicPr>
          <p:cNvPr id="15" name="图片 14"/>
          <p:cNvPicPr>
            <a:picLocks noChangeAspect="1"/>
          </p:cNvPicPr>
          <p:nvPr/>
        </p:nvPicPr>
        <p:blipFill>
          <a:blip r:embed="rId4"/>
          <a:stretch>
            <a:fillRect/>
          </a:stretch>
        </p:blipFill>
        <p:spPr>
          <a:xfrm>
            <a:off x="3807572" y="3684061"/>
            <a:ext cx="1676400" cy="504825"/>
          </a:xfrm>
          <a:prstGeom prst="rect">
            <a:avLst/>
          </a:prstGeom>
        </p:spPr>
      </p:pic>
      <p:pic>
        <p:nvPicPr>
          <p:cNvPr id="16" name="图片 15"/>
          <p:cNvPicPr>
            <a:picLocks noChangeAspect="1"/>
          </p:cNvPicPr>
          <p:nvPr/>
        </p:nvPicPr>
        <p:blipFill>
          <a:blip r:embed="rId5"/>
          <a:stretch>
            <a:fillRect/>
          </a:stretch>
        </p:blipFill>
        <p:spPr>
          <a:xfrm>
            <a:off x="3921872" y="4145934"/>
            <a:ext cx="1447800" cy="628650"/>
          </a:xfrm>
          <a:prstGeom prst="rect">
            <a:avLst/>
          </a:prstGeom>
        </p:spPr>
      </p:pic>
      <p:pic>
        <p:nvPicPr>
          <p:cNvPr id="17" name="图片 16"/>
          <p:cNvPicPr>
            <a:picLocks noChangeAspect="1"/>
          </p:cNvPicPr>
          <p:nvPr/>
        </p:nvPicPr>
        <p:blipFill>
          <a:blip r:embed="rId6"/>
          <a:stretch>
            <a:fillRect/>
          </a:stretch>
        </p:blipFill>
        <p:spPr>
          <a:xfrm>
            <a:off x="3457719" y="2325586"/>
            <a:ext cx="4827596" cy="909013"/>
          </a:xfrm>
          <a:prstGeom prst="rect">
            <a:avLst/>
          </a:prstGeom>
        </p:spPr>
      </p:pic>
      <p:pic>
        <p:nvPicPr>
          <p:cNvPr id="18" name="图片 17"/>
          <p:cNvPicPr>
            <a:picLocks noChangeAspect="1"/>
          </p:cNvPicPr>
          <p:nvPr/>
        </p:nvPicPr>
        <p:blipFill>
          <a:blip r:embed="rId7"/>
          <a:stretch>
            <a:fillRect/>
          </a:stretch>
        </p:blipFill>
        <p:spPr>
          <a:xfrm>
            <a:off x="8524665" y="1705688"/>
            <a:ext cx="819150" cy="409575"/>
          </a:xfrm>
          <a:prstGeom prst="rect">
            <a:avLst/>
          </a:prstGeom>
        </p:spPr>
      </p:pic>
      <p:pic>
        <p:nvPicPr>
          <p:cNvPr id="19" name="图片 18"/>
          <p:cNvPicPr>
            <a:picLocks noChangeAspect="1"/>
          </p:cNvPicPr>
          <p:nvPr/>
        </p:nvPicPr>
        <p:blipFill>
          <a:blip r:embed="rId8"/>
          <a:stretch>
            <a:fillRect/>
          </a:stretch>
        </p:blipFill>
        <p:spPr>
          <a:xfrm>
            <a:off x="3457719" y="5327361"/>
            <a:ext cx="4295775" cy="895350"/>
          </a:xfrm>
          <a:prstGeom prst="rect">
            <a:avLst/>
          </a:prstGeom>
        </p:spPr>
      </p:pic>
      <p:sp>
        <p:nvSpPr>
          <p:cNvPr id="20" name="矩形 19"/>
          <p:cNvSpPr/>
          <p:nvPr/>
        </p:nvSpPr>
        <p:spPr>
          <a:xfrm>
            <a:off x="1950422" y="4902565"/>
            <a:ext cx="4031873" cy="400110"/>
          </a:xfrm>
          <a:prstGeom prst="rect">
            <a:avLst/>
          </a:prstGeom>
        </p:spPr>
        <p:txBody>
          <a:bodyPr wrap="none">
            <a:spAutoFit/>
          </a:bodyPr>
          <a:lstStyle/>
          <a:p>
            <a:r>
              <a:rPr lang="zh-CN" altLang="en-US" sz="2000" dirty="0" smtClean="0"/>
              <a:t>代入均方损失，重新获得重构误差</a:t>
            </a:r>
            <a:endParaRPr lang="zh-CN" altLang="en-US" sz="2000" dirty="0"/>
          </a:p>
        </p:txBody>
      </p:sp>
      <p:pic>
        <p:nvPicPr>
          <p:cNvPr id="22" name="图片 21"/>
          <p:cNvPicPr>
            <a:picLocks noChangeAspect="1"/>
          </p:cNvPicPr>
          <p:nvPr/>
        </p:nvPicPr>
        <p:blipFill>
          <a:blip r:embed="rId9"/>
          <a:stretch>
            <a:fillRect/>
          </a:stretch>
        </p:blipFill>
        <p:spPr>
          <a:xfrm>
            <a:off x="8589320" y="5510645"/>
            <a:ext cx="885825" cy="381000"/>
          </a:xfrm>
          <a:prstGeom prst="rect">
            <a:avLst/>
          </a:prstGeom>
        </p:spPr>
      </p:pic>
      <p:sp>
        <p:nvSpPr>
          <p:cNvPr id="4" name="矩形 3"/>
          <p:cNvSpPr/>
          <p:nvPr/>
        </p:nvSpPr>
        <p:spPr>
          <a:xfrm>
            <a:off x="1950422" y="6222711"/>
            <a:ext cx="3196709" cy="400110"/>
          </a:xfrm>
          <a:prstGeom prst="rect">
            <a:avLst/>
          </a:prstGeom>
        </p:spPr>
        <p:txBody>
          <a:bodyPr wrap="none">
            <a:spAutoFit/>
          </a:bodyPr>
          <a:lstStyle/>
          <a:p>
            <a:r>
              <a:rPr lang="zh-CN" altLang="en-US" sz="2000" dirty="0" smtClean="0"/>
              <a:t>误差位于</a:t>
            </a:r>
            <a:r>
              <a:rPr lang="en-US" altLang="zh-CN" sz="2000" dirty="0" smtClean="0"/>
              <a:t>M+1</a:t>
            </a:r>
            <a:r>
              <a:rPr lang="zh-CN" altLang="en-US" sz="2000" dirty="0" smtClean="0"/>
              <a:t>到</a:t>
            </a:r>
            <a:r>
              <a:rPr lang="en-US" altLang="zh-CN" sz="2000" dirty="0" smtClean="0"/>
              <a:t>D</a:t>
            </a:r>
            <a:r>
              <a:rPr lang="zh-CN" altLang="en-US" sz="2000" dirty="0" smtClean="0"/>
              <a:t>个分量中</a:t>
            </a:r>
            <a:endParaRPr lang="zh-CN" altLang="en-US" sz="2000" dirty="0"/>
          </a:p>
        </p:txBody>
      </p:sp>
      <mc:AlternateContent xmlns:mc="http://schemas.openxmlformats.org/markup-compatibility/2006" xmlns:a14="http://schemas.microsoft.com/office/drawing/2010/main">
        <mc:Choice Requires="a14">
          <p:sp>
            <p:nvSpPr>
              <p:cNvPr id="5" name="文本框 4"/>
              <p:cNvSpPr txBox="1"/>
              <p:nvPr/>
            </p:nvSpPr>
            <p:spPr>
              <a:xfrm>
                <a:off x="6046756" y="5142695"/>
                <a:ext cx="77136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FF0000"/>
                          </a:solidFill>
                          <a:latin typeface="Cambria Math" panose="02040503050406030204" pitchFamily="18" charset="0"/>
                        </a:rPr>
                        <m:t>1</m:t>
                      </m:r>
                      <m:r>
                        <a:rPr lang="en-US" altLang="zh-CN" b="0" i="1" smtClean="0">
                          <a:solidFill>
                            <a:srgbClr val="FF0000"/>
                          </a:solidFill>
                          <a:latin typeface="Cambria Math" panose="02040503050406030204" pitchFamily="18" charset="0"/>
                          <a:ea typeface="Cambria Math" panose="02040503050406030204" pitchFamily="18" charset="0"/>
                        </a:rPr>
                        <m:t>×1</m:t>
                      </m:r>
                    </m:oMath>
                  </m:oMathPara>
                </a14:m>
                <a:endParaRPr lang="zh-CN" altLang="en-US" dirty="0">
                  <a:solidFill>
                    <a:srgbClr val="FF0000"/>
                  </a:solidFill>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6046756" y="5142695"/>
                <a:ext cx="771365" cy="369332"/>
              </a:xfrm>
              <a:prstGeom prst="rect">
                <a:avLst/>
              </a:prstGeom>
              <a:blipFill>
                <a:blip r:embed="rId10"/>
                <a:stretch>
                  <a:fillRect/>
                </a:stretch>
              </a:blipFill>
            </p:spPr>
            <p:txBody>
              <a:bodyPr/>
              <a:lstStyle/>
              <a:p>
                <a:r>
                  <a:rPr lang="zh-CN" altLang="en-US">
                    <a:noFill/>
                  </a:rPr>
                  <a:t> </a:t>
                </a:r>
              </a:p>
            </p:txBody>
          </p:sp>
        </mc:Fallback>
      </mc:AlternateContent>
      <p:sp>
        <p:nvSpPr>
          <p:cNvPr id="21" name="矩形 20"/>
          <p:cNvSpPr/>
          <p:nvPr/>
        </p:nvSpPr>
        <p:spPr>
          <a:xfrm>
            <a:off x="702224" y="528844"/>
            <a:ext cx="1980029" cy="523220"/>
          </a:xfrm>
          <a:prstGeom prst="rect">
            <a:avLst/>
          </a:prstGeom>
        </p:spPr>
        <p:txBody>
          <a:bodyPr wrap="none">
            <a:spAutoFit/>
          </a:bodyPr>
          <a:lstStyle/>
          <a:p>
            <a:r>
              <a:rPr lang="zh-CN" altLang="en-US" sz="2800" b="1" dirty="0" smtClean="0">
                <a:latin typeface="+mn-ea"/>
              </a:rPr>
              <a:t>主成分分析</a:t>
            </a:r>
            <a:endParaRPr lang="zh-CN" altLang="en-US" sz="2800" b="1" dirty="0">
              <a:latin typeface="+mn-ea"/>
            </a:endParaRPr>
          </a:p>
        </p:txBody>
      </p:sp>
    </p:spTree>
    <p:extLst>
      <p:ext uri="{BB962C8B-B14F-4D97-AF65-F5344CB8AC3E}">
        <p14:creationId xmlns:p14="http://schemas.microsoft.com/office/powerpoint/2010/main" val="3735912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28477" y="1210359"/>
            <a:ext cx="1723549" cy="400110"/>
          </a:xfrm>
          <a:prstGeom prst="rect">
            <a:avLst/>
          </a:prstGeom>
        </p:spPr>
        <p:txBody>
          <a:bodyPr wrap="none">
            <a:spAutoFit/>
          </a:bodyPr>
          <a:lstStyle/>
          <a:p>
            <a:r>
              <a:rPr lang="zh-CN" altLang="en-US" sz="2000" b="1" dirty="0" smtClean="0"/>
              <a:t>最小误差形式</a:t>
            </a:r>
            <a:endParaRPr lang="en-US" altLang="zh-CN" b="1" dirty="0"/>
          </a:p>
        </p:txBody>
      </p:sp>
      <p:pic>
        <p:nvPicPr>
          <p:cNvPr id="10" name="图片 9"/>
          <p:cNvPicPr>
            <a:picLocks noChangeAspect="1"/>
          </p:cNvPicPr>
          <p:nvPr/>
        </p:nvPicPr>
        <p:blipFill>
          <a:blip r:embed="rId2"/>
          <a:stretch>
            <a:fillRect/>
          </a:stretch>
        </p:blipFill>
        <p:spPr>
          <a:xfrm>
            <a:off x="3030682" y="1410414"/>
            <a:ext cx="2971800" cy="1000125"/>
          </a:xfrm>
          <a:prstGeom prst="rect">
            <a:avLst/>
          </a:prstGeom>
        </p:spPr>
      </p:pic>
      <p:pic>
        <p:nvPicPr>
          <p:cNvPr id="18" name="图片 17"/>
          <p:cNvPicPr>
            <a:picLocks noChangeAspect="1"/>
          </p:cNvPicPr>
          <p:nvPr/>
        </p:nvPicPr>
        <p:blipFill>
          <a:blip r:embed="rId3"/>
          <a:stretch>
            <a:fillRect/>
          </a:stretch>
        </p:blipFill>
        <p:spPr>
          <a:xfrm>
            <a:off x="8524665" y="1705688"/>
            <a:ext cx="819150" cy="409575"/>
          </a:xfrm>
          <a:prstGeom prst="rect">
            <a:avLst/>
          </a:prstGeom>
        </p:spPr>
      </p:pic>
      <p:pic>
        <p:nvPicPr>
          <p:cNvPr id="25" name="图片 24"/>
          <p:cNvPicPr>
            <a:picLocks noChangeAspect="1"/>
          </p:cNvPicPr>
          <p:nvPr/>
        </p:nvPicPr>
        <p:blipFill>
          <a:blip r:embed="rId4"/>
          <a:stretch>
            <a:fillRect/>
          </a:stretch>
        </p:blipFill>
        <p:spPr>
          <a:xfrm>
            <a:off x="8757948" y="4420877"/>
            <a:ext cx="790575" cy="323850"/>
          </a:xfrm>
          <a:prstGeom prst="rect">
            <a:avLst/>
          </a:prstGeom>
        </p:spPr>
      </p:pic>
      <p:grpSp>
        <p:nvGrpSpPr>
          <p:cNvPr id="32" name="组合 31"/>
          <p:cNvGrpSpPr/>
          <p:nvPr/>
        </p:nvGrpSpPr>
        <p:grpSpPr>
          <a:xfrm>
            <a:off x="3796603" y="3207599"/>
            <a:ext cx="4734190" cy="923925"/>
            <a:chOff x="2652026" y="3428855"/>
            <a:chExt cx="4734190" cy="923925"/>
          </a:xfrm>
        </p:grpSpPr>
        <p:pic>
          <p:nvPicPr>
            <p:cNvPr id="26" name="图片 25"/>
            <p:cNvPicPr>
              <a:picLocks noChangeAspect="1"/>
            </p:cNvPicPr>
            <p:nvPr/>
          </p:nvPicPr>
          <p:blipFill>
            <a:blip r:embed="rId5"/>
            <a:stretch>
              <a:fillRect/>
            </a:stretch>
          </p:blipFill>
          <p:spPr>
            <a:xfrm>
              <a:off x="4719663" y="3671742"/>
              <a:ext cx="1162050" cy="438150"/>
            </a:xfrm>
            <a:prstGeom prst="rect">
              <a:avLst/>
            </a:prstGeom>
          </p:spPr>
        </p:pic>
        <p:pic>
          <p:nvPicPr>
            <p:cNvPr id="27" name="图片 26"/>
            <p:cNvPicPr>
              <a:picLocks noChangeAspect="1"/>
            </p:cNvPicPr>
            <p:nvPr/>
          </p:nvPicPr>
          <p:blipFill>
            <a:blip r:embed="rId6"/>
            <a:stretch>
              <a:fillRect/>
            </a:stretch>
          </p:blipFill>
          <p:spPr>
            <a:xfrm>
              <a:off x="2652026" y="3428855"/>
              <a:ext cx="876300" cy="923925"/>
            </a:xfrm>
            <a:prstGeom prst="rect">
              <a:avLst/>
            </a:prstGeom>
          </p:spPr>
        </p:pic>
        <p:pic>
          <p:nvPicPr>
            <p:cNvPr id="28" name="图片 27"/>
            <p:cNvPicPr>
              <a:picLocks noChangeAspect="1"/>
            </p:cNvPicPr>
            <p:nvPr/>
          </p:nvPicPr>
          <p:blipFill>
            <a:blip r:embed="rId7"/>
            <a:stretch>
              <a:fillRect/>
            </a:stretch>
          </p:blipFill>
          <p:spPr>
            <a:xfrm>
              <a:off x="3528326" y="3457430"/>
              <a:ext cx="790575" cy="895350"/>
            </a:xfrm>
            <a:prstGeom prst="rect">
              <a:avLst/>
            </a:prstGeom>
          </p:spPr>
        </p:pic>
        <p:pic>
          <p:nvPicPr>
            <p:cNvPr id="29" name="图片 28"/>
            <p:cNvPicPr>
              <a:picLocks noChangeAspect="1"/>
            </p:cNvPicPr>
            <p:nvPr/>
          </p:nvPicPr>
          <p:blipFill>
            <a:blip r:embed="rId8"/>
            <a:stretch>
              <a:fillRect/>
            </a:stretch>
          </p:blipFill>
          <p:spPr>
            <a:xfrm>
              <a:off x="4235620" y="3681267"/>
              <a:ext cx="390525" cy="447675"/>
            </a:xfrm>
            <a:prstGeom prst="rect">
              <a:avLst/>
            </a:prstGeom>
          </p:spPr>
        </p:pic>
        <p:pic>
          <p:nvPicPr>
            <p:cNvPr id="30" name="图片 29"/>
            <p:cNvPicPr>
              <a:picLocks noChangeAspect="1"/>
            </p:cNvPicPr>
            <p:nvPr/>
          </p:nvPicPr>
          <p:blipFill>
            <a:blip r:embed="rId9"/>
            <a:stretch>
              <a:fillRect/>
            </a:stretch>
          </p:blipFill>
          <p:spPr>
            <a:xfrm>
              <a:off x="7071891" y="3721530"/>
              <a:ext cx="314325" cy="352425"/>
            </a:xfrm>
            <a:prstGeom prst="rect">
              <a:avLst/>
            </a:prstGeom>
          </p:spPr>
        </p:pic>
        <p:pic>
          <p:nvPicPr>
            <p:cNvPr id="31" name="图片 30"/>
            <p:cNvPicPr>
              <a:picLocks noChangeAspect="1"/>
            </p:cNvPicPr>
            <p:nvPr/>
          </p:nvPicPr>
          <p:blipFill>
            <a:blip r:embed="rId10"/>
            <a:stretch>
              <a:fillRect/>
            </a:stretch>
          </p:blipFill>
          <p:spPr>
            <a:xfrm>
              <a:off x="5973486" y="3683431"/>
              <a:ext cx="1009650" cy="428625"/>
            </a:xfrm>
            <a:prstGeom prst="rect">
              <a:avLst/>
            </a:prstGeom>
          </p:spPr>
        </p:pic>
      </p:grpSp>
      <mc:AlternateContent xmlns:mc="http://schemas.openxmlformats.org/markup-compatibility/2006" xmlns:a14="http://schemas.microsoft.com/office/drawing/2010/main">
        <mc:Choice Requires="a14">
          <p:sp>
            <p:nvSpPr>
              <p:cNvPr id="33" name="文本框 32"/>
              <p:cNvSpPr txBox="1"/>
              <p:nvPr/>
            </p:nvSpPr>
            <p:spPr>
              <a:xfrm>
                <a:off x="5575459" y="5491410"/>
                <a:ext cx="2055091" cy="80733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sz="2000" i="1" smtClean="0">
                              <a:latin typeface="Cambria Math" panose="02040503050406030204" pitchFamily="18" charset="0"/>
                            </a:rPr>
                          </m:ctrlPr>
                        </m:funcPr>
                        <m:fName>
                          <m:limLow>
                            <m:limLowPr>
                              <m:ctrlPr>
                                <a:rPr lang="en-US" altLang="zh-CN" sz="2000" i="1" smtClean="0">
                                  <a:latin typeface="Cambria Math" panose="02040503050406030204" pitchFamily="18" charset="0"/>
                                </a:rPr>
                              </m:ctrlPr>
                            </m:limLowPr>
                            <m:e>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arg</m:t>
                                  </m:r>
                                </m:fName>
                                <m:e>
                                  <m:r>
                                    <m:rPr>
                                      <m:sty m:val="p"/>
                                    </m:rPr>
                                    <a:rPr lang="en-US" altLang="zh-CN" sz="2000">
                                      <a:latin typeface="Cambria Math" panose="02040503050406030204" pitchFamily="18" charset="0"/>
                                    </a:rPr>
                                    <m:t>m</m:t>
                                  </m:r>
                                  <m:r>
                                    <m:rPr>
                                      <m:sty m:val="p"/>
                                    </m:rPr>
                                    <a:rPr lang="en-US" altLang="zh-CN" sz="2000" i="1" smtClean="0">
                                      <a:latin typeface="Cambria Math" panose="02040503050406030204" pitchFamily="18" charset="0"/>
                                    </a:rPr>
                                    <m:t>in</m:t>
                                  </m:r>
                                </m:e>
                              </m:func>
                            </m:e>
                            <m:lim>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𝑢</m:t>
                                  </m:r>
                                </m:e>
                                <m:sub>
                                  <m:r>
                                    <a:rPr lang="en-US" altLang="zh-CN" sz="2000" b="0" i="1" smtClean="0">
                                      <a:latin typeface="Cambria Math" panose="02040503050406030204" pitchFamily="18" charset="0"/>
                                    </a:rPr>
                                    <m:t>2</m:t>
                                  </m:r>
                                </m:sub>
                              </m:sSub>
                            </m:lim>
                          </m:limLow>
                        </m:fName>
                        <m:e>
                          <m:r>
                            <a:rPr lang="en-US" altLang="zh-CN" sz="2000" i="1" smtClean="0">
                              <a:latin typeface="Cambria Math" panose="02040503050406030204" pitchFamily="18" charset="0"/>
                              <a:ea typeface="Cambria Math" panose="02040503050406030204" pitchFamily="18" charset="0"/>
                            </a:rPr>
                            <m:t> </m:t>
                          </m:r>
                          <m:r>
                            <a:rPr lang="en-US" altLang="zh-CN" sz="2000" b="0" i="1" smtClean="0">
                              <a:latin typeface="Cambria Math" panose="02040503050406030204" pitchFamily="18" charset="0"/>
                              <a:ea typeface="Cambria Math" panose="02040503050406030204" pitchFamily="18" charset="0"/>
                            </a:rPr>
                            <m:t>𝐽</m:t>
                          </m:r>
                        </m:e>
                      </m:func>
                    </m:oMath>
                  </m:oMathPara>
                </a14:m>
                <a:endParaRPr lang="en-US" altLang="zh-CN" sz="20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     </m:t>
                      </m:r>
                      <m:sSup>
                        <m:sSupPr>
                          <m:ctrlPr>
                            <a:rPr lang="en-US" altLang="zh-CN" sz="2000" i="1">
                              <a:latin typeface="Cambria Math" panose="02040503050406030204" pitchFamily="18" charset="0"/>
                              <a:ea typeface="Cambria Math" panose="02040503050406030204" pitchFamily="18" charset="0"/>
                            </a:rPr>
                          </m:ctrlPr>
                        </m:sSupPr>
                        <m:e>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𝑢</m:t>
                              </m:r>
                            </m:e>
                            <m:sub>
                              <m:r>
                                <a:rPr lang="en-US" altLang="zh-CN" sz="2000" b="0" i="1" smtClean="0">
                                  <a:latin typeface="Cambria Math" panose="02040503050406030204" pitchFamily="18" charset="0"/>
                                  <a:ea typeface="Cambria Math" panose="02040503050406030204" pitchFamily="18" charset="0"/>
                                </a:rPr>
                                <m:t>2</m:t>
                              </m:r>
                            </m:sub>
                          </m:sSub>
                        </m:e>
                        <m:sup>
                          <m:r>
                            <a:rPr lang="en-US" altLang="zh-CN" sz="2000" i="1">
                              <a:latin typeface="Cambria Math" panose="02040503050406030204" pitchFamily="18" charset="0"/>
                              <a:ea typeface="Cambria Math" panose="02040503050406030204" pitchFamily="18" charset="0"/>
                            </a:rPr>
                            <m:t>𝑇</m:t>
                          </m:r>
                        </m:sup>
                      </m:sSup>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𝑢</m:t>
                          </m:r>
                        </m:e>
                        <m:sub>
                          <m:r>
                            <a:rPr lang="en-US" altLang="zh-CN" sz="2000" b="0" i="1" smtClean="0">
                              <a:latin typeface="Cambria Math" panose="02040503050406030204" pitchFamily="18" charset="0"/>
                              <a:ea typeface="Cambria Math" panose="02040503050406030204" pitchFamily="18" charset="0"/>
                            </a:rPr>
                            <m:t>2</m:t>
                          </m:r>
                        </m:sub>
                      </m:sSub>
                      <m:r>
                        <a:rPr lang="en-US" altLang="zh-CN" sz="2000" i="1">
                          <a:latin typeface="Cambria Math" panose="02040503050406030204" pitchFamily="18" charset="0"/>
                          <a:ea typeface="Cambria Math" panose="02040503050406030204" pitchFamily="18" charset="0"/>
                        </a:rPr>
                        <m:t>=1</m:t>
                      </m:r>
                    </m:oMath>
                  </m:oMathPara>
                </a14:m>
                <a:endParaRPr lang="zh-CN" altLang="en-US" sz="2000" dirty="0"/>
              </a:p>
            </p:txBody>
          </p:sp>
        </mc:Choice>
        <mc:Fallback xmlns="">
          <p:sp>
            <p:nvSpPr>
              <p:cNvPr id="33" name="文本框 32"/>
              <p:cNvSpPr txBox="1">
                <a:spLocks noRot="1" noChangeAspect="1" noMove="1" noResize="1" noEditPoints="1" noAdjustHandles="1" noChangeArrowheads="1" noChangeShapeType="1" noTextEdit="1"/>
              </p:cNvSpPr>
              <p:nvPr/>
            </p:nvSpPr>
            <p:spPr>
              <a:xfrm>
                <a:off x="5575459" y="5491410"/>
                <a:ext cx="2055091" cy="807337"/>
              </a:xfrm>
              <a:prstGeom prst="rect">
                <a:avLst/>
              </a:prstGeom>
              <a:blipFill>
                <a:blip r:embed="rId11"/>
                <a:stretch>
                  <a:fillRect b="-4545"/>
                </a:stretch>
              </a:blipFill>
            </p:spPr>
            <p:txBody>
              <a:bodyPr/>
              <a:lstStyle/>
              <a:p>
                <a:r>
                  <a:rPr lang="zh-CN" altLang="en-US">
                    <a:noFill/>
                  </a:rPr>
                  <a:t> </a:t>
                </a:r>
              </a:p>
            </p:txBody>
          </p:sp>
        </mc:Fallback>
      </mc:AlternateContent>
      <p:sp>
        <p:nvSpPr>
          <p:cNvPr id="34" name="矩形 33"/>
          <p:cNvSpPr/>
          <p:nvPr/>
        </p:nvSpPr>
        <p:spPr>
          <a:xfrm>
            <a:off x="1278370" y="5416172"/>
            <a:ext cx="3789820" cy="400110"/>
          </a:xfrm>
          <a:prstGeom prst="rect">
            <a:avLst/>
          </a:prstGeom>
        </p:spPr>
        <p:txBody>
          <a:bodyPr wrap="none">
            <a:spAutoFit/>
          </a:bodyPr>
          <a:lstStyle/>
          <a:p>
            <a:r>
              <a:rPr lang="zh-CN" altLang="en-US" sz="2000" dirty="0" smtClean="0"/>
              <a:t>仍然考虑投影到</a:t>
            </a:r>
            <a:r>
              <a:rPr lang="en-US" altLang="zh-CN" sz="2000" dirty="0" smtClean="0"/>
              <a:t>M=1</a:t>
            </a:r>
            <a:r>
              <a:rPr lang="zh-CN" altLang="en-US" sz="2000" dirty="0" smtClean="0"/>
              <a:t>的子空间中</a:t>
            </a:r>
            <a:endParaRPr lang="zh-CN" altLang="en-US" sz="2000" dirty="0"/>
          </a:p>
        </p:txBody>
      </p:sp>
      <p:pic>
        <p:nvPicPr>
          <p:cNvPr id="35" name="图片 34"/>
          <p:cNvPicPr>
            <a:picLocks noChangeAspect="1"/>
          </p:cNvPicPr>
          <p:nvPr/>
        </p:nvPicPr>
        <p:blipFill>
          <a:blip r:embed="rId12"/>
          <a:stretch>
            <a:fillRect/>
          </a:stretch>
        </p:blipFill>
        <p:spPr>
          <a:xfrm>
            <a:off x="3518766" y="2315737"/>
            <a:ext cx="3676650" cy="838200"/>
          </a:xfrm>
          <a:prstGeom prst="rect">
            <a:avLst/>
          </a:prstGeom>
        </p:spPr>
      </p:pic>
      <p:pic>
        <p:nvPicPr>
          <p:cNvPr id="36" name="图片 35"/>
          <p:cNvPicPr>
            <a:picLocks noChangeAspect="1"/>
          </p:cNvPicPr>
          <p:nvPr/>
        </p:nvPicPr>
        <p:blipFill>
          <a:blip r:embed="rId13"/>
          <a:stretch>
            <a:fillRect/>
          </a:stretch>
        </p:blipFill>
        <p:spPr>
          <a:xfrm>
            <a:off x="3500751" y="3435373"/>
            <a:ext cx="409575" cy="285750"/>
          </a:xfrm>
          <a:prstGeom prst="rect">
            <a:avLst/>
          </a:prstGeom>
        </p:spPr>
      </p:pic>
      <p:pic>
        <p:nvPicPr>
          <p:cNvPr id="37" name="图片 36"/>
          <p:cNvPicPr>
            <a:picLocks noChangeAspect="1"/>
          </p:cNvPicPr>
          <p:nvPr/>
        </p:nvPicPr>
        <p:blipFill>
          <a:blip r:embed="rId14"/>
          <a:stretch>
            <a:fillRect/>
          </a:stretch>
        </p:blipFill>
        <p:spPr>
          <a:xfrm>
            <a:off x="3575650" y="4154177"/>
            <a:ext cx="1971675" cy="857250"/>
          </a:xfrm>
          <a:prstGeom prst="rect">
            <a:avLst/>
          </a:prstGeom>
        </p:spPr>
      </p:pic>
      <p:sp>
        <p:nvSpPr>
          <p:cNvPr id="38" name="矩形 37"/>
          <p:cNvSpPr/>
          <p:nvPr/>
        </p:nvSpPr>
        <p:spPr>
          <a:xfrm>
            <a:off x="702224" y="528844"/>
            <a:ext cx="1980029" cy="523220"/>
          </a:xfrm>
          <a:prstGeom prst="rect">
            <a:avLst/>
          </a:prstGeom>
        </p:spPr>
        <p:txBody>
          <a:bodyPr wrap="none">
            <a:spAutoFit/>
          </a:bodyPr>
          <a:lstStyle/>
          <a:p>
            <a:r>
              <a:rPr lang="zh-CN" altLang="en-US" sz="2800" b="1" dirty="0" smtClean="0">
                <a:latin typeface="+mn-ea"/>
              </a:rPr>
              <a:t>主成分分析</a:t>
            </a:r>
            <a:endParaRPr lang="zh-CN" altLang="en-US" sz="2800" b="1" dirty="0">
              <a:latin typeface="+mn-ea"/>
            </a:endParaRPr>
          </a:p>
        </p:txBody>
      </p:sp>
    </p:spTree>
    <p:extLst>
      <p:ext uri="{BB962C8B-B14F-4D97-AF65-F5344CB8AC3E}">
        <p14:creationId xmlns:p14="http://schemas.microsoft.com/office/powerpoint/2010/main" val="33603717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19380" y="1895220"/>
            <a:ext cx="1723549" cy="400110"/>
          </a:xfrm>
          <a:prstGeom prst="rect">
            <a:avLst/>
          </a:prstGeom>
        </p:spPr>
        <p:txBody>
          <a:bodyPr wrap="none">
            <a:spAutoFit/>
          </a:bodyPr>
          <a:lstStyle/>
          <a:p>
            <a:r>
              <a:rPr lang="zh-CN" altLang="en-US" sz="2000" dirty="0" smtClean="0"/>
              <a:t>使用拉格朗日</a:t>
            </a:r>
            <a:endParaRPr lang="zh-CN" altLang="en-US" sz="2000" dirty="0"/>
          </a:p>
        </p:txBody>
      </p:sp>
      <p:sp>
        <p:nvSpPr>
          <p:cNvPr id="4" name="矩形 3"/>
          <p:cNvSpPr/>
          <p:nvPr/>
        </p:nvSpPr>
        <p:spPr>
          <a:xfrm>
            <a:off x="928477" y="1210359"/>
            <a:ext cx="1723549" cy="400110"/>
          </a:xfrm>
          <a:prstGeom prst="rect">
            <a:avLst/>
          </a:prstGeom>
        </p:spPr>
        <p:txBody>
          <a:bodyPr wrap="none">
            <a:spAutoFit/>
          </a:bodyPr>
          <a:lstStyle/>
          <a:p>
            <a:r>
              <a:rPr lang="zh-CN" altLang="en-US" sz="2000" b="1" dirty="0" smtClean="0"/>
              <a:t>最小误差形式</a:t>
            </a:r>
            <a:endParaRPr lang="en-US" altLang="zh-CN" b="1" dirty="0"/>
          </a:p>
        </p:txBody>
      </p:sp>
      <p:pic>
        <p:nvPicPr>
          <p:cNvPr id="5" name="图片 4"/>
          <p:cNvPicPr>
            <a:picLocks noChangeAspect="1"/>
          </p:cNvPicPr>
          <p:nvPr/>
        </p:nvPicPr>
        <p:blipFill>
          <a:blip r:embed="rId2"/>
          <a:stretch>
            <a:fillRect/>
          </a:stretch>
        </p:blipFill>
        <p:spPr>
          <a:xfrm>
            <a:off x="2796453" y="2454996"/>
            <a:ext cx="3495675" cy="581025"/>
          </a:xfrm>
          <a:prstGeom prst="rect">
            <a:avLst/>
          </a:prstGeom>
        </p:spPr>
      </p:pic>
      <p:pic>
        <p:nvPicPr>
          <p:cNvPr id="6" name="图片 5"/>
          <p:cNvPicPr>
            <a:picLocks noChangeAspect="1"/>
          </p:cNvPicPr>
          <p:nvPr/>
        </p:nvPicPr>
        <p:blipFill>
          <a:blip r:embed="rId3"/>
          <a:stretch>
            <a:fillRect/>
          </a:stretch>
        </p:blipFill>
        <p:spPr>
          <a:xfrm>
            <a:off x="7732070" y="2545483"/>
            <a:ext cx="857250" cy="400050"/>
          </a:xfrm>
          <a:prstGeom prst="rect">
            <a:avLst/>
          </a:prstGeom>
        </p:spPr>
      </p:pic>
      <mc:AlternateContent xmlns:mc="http://schemas.openxmlformats.org/markup-compatibility/2006" xmlns:a14="http://schemas.microsoft.com/office/drawing/2010/main">
        <mc:Choice Requires="a14">
          <p:sp>
            <p:nvSpPr>
              <p:cNvPr id="7" name="矩形 6"/>
              <p:cNvSpPr/>
              <p:nvPr/>
            </p:nvSpPr>
            <p:spPr>
              <a:xfrm>
                <a:off x="1514699" y="3195687"/>
                <a:ext cx="1796710" cy="400110"/>
              </a:xfrm>
              <a:prstGeom prst="rect">
                <a:avLst/>
              </a:prstGeom>
            </p:spPr>
            <p:txBody>
              <a:bodyPr wrap="none">
                <a:spAutoFit/>
              </a:bodyPr>
              <a:lstStyle/>
              <a:p>
                <a:r>
                  <a:rPr lang="zh-CN" altLang="en-US" sz="2000" dirty="0" smtClean="0"/>
                  <a:t>对</a:t>
                </a:r>
                <a14:m>
                  <m:oMath xmlns:m="http://schemas.openxmlformats.org/officeDocument/2006/math">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𝑢</m:t>
                        </m:r>
                      </m:e>
                      <m:sub>
                        <m:r>
                          <a:rPr lang="en-US" altLang="zh-CN" sz="2000" b="0" i="1" smtClean="0">
                            <a:latin typeface="Cambria Math" panose="02040503050406030204" pitchFamily="18" charset="0"/>
                            <a:ea typeface="Cambria Math" panose="02040503050406030204" pitchFamily="18" charset="0"/>
                          </a:rPr>
                          <m:t>2</m:t>
                        </m:r>
                      </m:sub>
                    </m:sSub>
                  </m:oMath>
                </a14:m>
                <a:r>
                  <a:rPr lang="zh-CN" altLang="en-US" sz="2000" dirty="0" smtClean="0"/>
                  <a:t>求导可得</a:t>
                </a:r>
                <a:endParaRPr lang="zh-CN" altLang="en-US" sz="2000" dirty="0"/>
              </a:p>
            </p:txBody>
          </p:sp>
        </mc:Choice>
        <mc:Fallback xmlns="">
          <p:sp>
            <p:nvSpPr>
              <p:cNvPr id="7" name="矩形 6"/>
              <p:cNvSpPr>
                <a:spLocks noRot="1" noChangeAspect="1" noMove="1" noResize="1" noEditPoints="1" noAdjustHandles="1" noChangeArrowheads="1" noChangeShapeType="1" noTextEdit="1"/>
              </p:cNvSpPr>
              <p:nvPr/>
            </p:nvSpPr>
            <p:spPr>
              <a:xfrm>
                <a:off x="1514699" y="3195687"/>
                <a:ext cx="1796710" cy="400110"/>
              </a:xfrm>
              <a:prstGeom prst="rect">
                <a:avLst/>
              </a:prstGeom>
              <a:blipFill>
                <a:blip r:embed="rId4"/>
                <a:stretch>
                  <a:fillRect l="-3390" t="-7576" b="-25758"/>
                </a:stretch>
              </a:blipFill>
            </p:spPr>
            <p:txBody>
              <a:bodyPr/>
              <a:lstStyle/>
              <a:p>
                <a:r>
                  <a:rPr lang="zh-CN" altLang="en-US">
                    <a:noFill/>
                  </a:rPr>
                  <a:t> </a:t>
                </a:r>
              </a:p>
            </p:txBody>
          </p:sp>
        </mc:Fallback>
      </mc:AlternateContent>
      <p:pic>
        <p:nvPicPr>
          <p:cNvPr id="9" name="图片 8"/>
          <p:cNvPicPr>
            <a:picLocks noChangeAspect="1"/>
          </p:cNvPicPr>
          <p:nvPr/>
        </p:nvPicPr>
        <p:blipFill>
          <a:blip r:embed="rId5"/>
          <a:stretch>
            <a:fillRect/>
          </a:stretch>
        </p:blipFill>
        <p:spPr>
          <a:xfrm>
            <a:off x="3954173" y="3224322"/>
            <a:ext cx="1457325" cy="371475"/>
          </a:xfrm>
          <a:prstGeom prst="rect">
            <a:avLst/>
          </a:prstGeom>
        </p:spPr>
      </p:pic>
      <mc:AlternateContent xmlns:mc="http://schemas.openxmlformats.org/markup-compatibility/2006" xmlns:a14="http://schemas.microsoft.com/office/drawing/2010/main">
        <mc:Choice Requires="a14">
          <p:sp>
            <p:nvSpPr>
              <p:cNvPr id="12" name="矩形 11"/>
              <p:cNvSpPr/>
              <p:nvPr/>
            </p:nvSpPr>
            <p:spPr>
              <a:xfrm>
                <a:off x="1514699" y="4038842"/>
                <a:ext cx="7350730" cy="400110"/>
              </a:xfrm>
              <a:prstGeom prst="rect">
                <a:avLst/>
              </a:prstGeom>
            </p:spPr>
            <p:txBody>
              <a:bodyPr wrap="none">
                <a:spAutoFit/>
              </a:bodyPr>
              <a:lstStyle/>
              <a:p>
                <a:r>
                  <a:rPr lang="zh-CN" altLang="en-US" sz="2000" dirty="0" smtClean="0"/>
                  <a:t>同样表明</a:t>
                </a:r>
                <a14:m>
                  <m:oMath xmlns:m="http://schemas.openxmlformats.org/officeDocument/2006/math">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𝑢</m:t>
                        </m:r>
                      </m:e>
                      <m:sub>
                        <m:r>
                          <a:rPr lang="en-US" altLang="zh-CN" sz="2000" b="0" i="1" smtClean="0">
                            <a:latin typeface="Cambria Math" panose="02040503050406030204" pitchFamily="18" charset="0"/>
                            <a:ea typeface="Cambria Math" panose="02040503050406030204" pitchFamily="18" charset="0"/>
                          </a:rPr>
                          <m:t>2</m:t>
                        </m:r>
                      </m:sub>
                    </m:sSub>
                  </m:oMath>
                </a14:m>
                <a:r>
                  <a:rPr lang="zh-CN" altLang="en-US" sz="2000" dirty="0" smtClean="0"/>
                  <a:t>是</a:t>
                </a:r>
                <a:r>
                  <a:rPr lang="en-US" altLang="zh-CN" sz="2000" dirty="0" smtClean="0"/>
                  <a:t>S</a:t>
                </a:r>
                <a:r>
                  <a:rPr lang="zh-CN" altLang="en-US" sz="2000" dirty="0" smtClean="0"/>
                  <a:t>的一个特征向量，特征值是</a:t>
                </a:r>
                <a14:m>
                  <m:oMath xmlns:m="http://schemas.openxmlformats.org/officeDocument/2006/math">
                    <m:sSub>
                      <m:sSubPr>
                        <m:ctrlPr>
                          <a:rPr lang="en-US" altLang="zh-CN" sz="2000" i="1">
                            <a:latin typeface="Cambria Math" panose="02040503050406030204" pitchFamily="18" charset="0"/>
                            <a:ea typeface="Cambria Math" panose="02040503050406030204" pitchFamily="18" charset="0"/>
                          </a:rPr>
                        </m:ctrlPr>
                      </m:sSubPr>
                      <m:e>
                        <m:r>
                          <a:rPr lang="zh-CN" altLang="en-US" sz="2000" i="1" smtClean="0">
                            <a:latin typeface="Cambria Math" panose="02040503050406030204" pitchFamily="18" charset="0"/>
                            <a:ea typeface="Cambria Math" panose="02040503050406030204" pitchFamily="18" charset="0"/>
                          </a:rPr>
                          <m:t>𝜆</m:t>
                        </m:r>
                      </m:e>
                      <m:sub>
                        <m:r>
                          <a:rPr lang="en-US" altLang="zh-CN" sz="2000" b="0" i="1" smtClean="0">
                            <a:latin typeface="Cambria Math" panose="02040503050406030204" pitchFamily="18" charset="0"/>
                            <a:ea typeface="Cambria Math" panose="02040503050406030204" pitchFamily="18" charset="0"/>
                          </a:rPr>
                          <m:t>2</m:t>
                        </m:r>
                      </m:sub>
                    </m:sSub>
                  </m:oMath>
                </a14:m>
                <a:r>
                  <a:rPr lang="zh-CN" altLang="en-US" sz="2000" dirty="0" smtClean="0"/>
                  <a:t>。此时投影误差</a:t>
                </a:r>
                <a14:m>
                  <m:oMath xmlns:m="http://schemas.openxmlformats.org/officeDocument/2006/math">
                    <m:r>
                      <a:rPr lang="en-US" altLang="zh-CN" sz="2000" b="0" i="1" smtClean="0">
                        <a:latin typeface="Cambria Math" panose="02040503050406030204" pitchFamily="18" charset="0"/>
                      </a:rPr>
                      <m:t>𝐽</m:t>
                    </m:r>
                  </m:oMath>
                </a14:m>
                <a:r>
                  <a:rPr lang="zh-CN" altLang="en-US" sz="2000" dirty="0" smtClean="0"/>
                  <a:t>为</a:t>
                </a:r>
                <a:endParaRPr lang="zh-CN" altLang="en-US" sz="2000" dirty="0"/>
              </a:p>
            </p:txBody>
          </p:sp>
        </mc:Choice>
        <mc:Fallback xmlns="">
          <p:sp>
            <p:nvSpPr>
              <p:cNvPr id="12" name="矩形 11"/>
              <p:cNvSpPr>
                <a:spLocks noRot="1" noChangeAspect="1" noMove="1" noResize="1" noEditPoints="1" noAdjustHandles="1" noChangeArrowheads="1" noChangeShapeType="1" noTextEdit="1"/>
              </p:cNvSpPr>
              <p:nvPr/>
            </p:nvSpPr>
            <p:spPr>
              <a:xfrm>
                <a:off x="1514699" y="4038842"/>
                <a:ext cx="7350730" cy="400110"/>
              </a:xfrm>
              <a:prstGeom prst="rect">
                <a:avLst/>
              </a:prstGeom>
              <a:blipFill>
                <a:blip r:embed="rId6"/>
                <a:stretch>
                  <a:fillRect l="-829" t="-9231" r="-166" b="-27692"/>
                </a:stretch>
              </a:blipFill>
            </p:spPr>
            <p:txBody>
              <a:bodyPr/>
              <a:lstStyle/>
              <a:p>
                <a:r>
                  <a:rPr lang="zh-CN" altLang="en-US">
                    <a:noFill/>
                  </a:rPr>
                  <a:t> </a:t>
                </a:r>
              </a:p>
            </p:txBody>
          </p:sp>
        </mc:Fallback>
      </mc:AlternateContent>
      <p:pic>
        <p:nvPicPr>
          <p:cNvPr id="13" name="图片 12"/>
          <p:cNvPicPr>
            <a:picLocks noChangeAspect="1"/>
          </p:cNvPicPr>
          <p:nvPr/>
        </p:nvPicPr>
        <p:blipFill>
          <a:blip r:embed="rId7"/>
          <a:stretch>
            <a:fillRect/>
          </a:stretch>
        </p:blipFill>
        <p:spPr>
          <a:xfrm>
            <a:off x="3782723" y="4739763"/>
            <a:ext cx="1628775" cy="866775"/>
          </a:xfrm>
          <a:prstGeom prst="rect">
            <a:avLst/>
          </a:prstGeom>
        </p:spPr>
      </p:pic>
      <p:sp>
        <p:nvSpPr>
          <p:cNvPr id="16" name="文本框 15"/>
          <p:cNvSpPr txBox="1"/>
          <p:nvPr/>
        </p:nvSpPr>
        <p:spPr>
          <a:xfrm>
            <a:off x="1514699" y="5874689"/>
            <a:ext cx="8818342" cy="707886"/>
          </a:xfrm>
          <a:prstGeom prst="rect">
            <a:avLst/>
          </a:prstGeom>
          <a:noFill/>
        </p:spPr>
        <p:txBody>
          <a:bodyPr wrap="square" rtlCol="0">
            <a:spAutoFit/>
          </a:bodyPr>
          <a:lstStyle/>
          <a:p>
            <a:r>
              <a:rPr lang="zh-CN" altLang="en-US" sz="2000" dirty="0" smtClean="0"/>
              <a:t>若</a:t>
            </a:r>
            <a:r>
              <a:rPr lang="en-US" altLang="zh-CN" sz="2000" dirty="0" smtClean="0"/>
              <a:t>M=D</a:t>
            </a:r>
            <a:r>
              <a:rPr lang="zh-CN" altLang="en-US" sz="2000" dirty="0" smtClean="0"/>
              <a:t>，此时没有维度的降低，也没用重构损失，几何上表示为坐标轴旋转至与主成分对齐。</a:t>
            </a:r>
            <a:endParaRPr lang="zh-CN" altLang="en-US" sz="2000" dirty="0"/>
          </a:p>
        </p:txBody>
      </p:sp>
      <p:sp>
        <p:nvSpPr>
          <p:cNvPr id="17" name="矩形 16"/>
          <p:cNvSpPr/>
          <p:nvPr/>
        </p:nvSpPr>
        <p:spPr>
          <a:xfrm>
            <a:off x="702224" y="528844"/>
            <a:ext cx="1980029" cy="523220"/>
          </a:xfrm>
          <a:prstGeom prst="rect">
            <a:avLst/>
          </a:prstGeom>
        </p:spPr>
        <p:txBody>
          <a:bodyPr wrap="none">
            <a:spAutoFit/>
          </a:bodyPr>
          <a:lstStyle/>
          <a:p>
            <a:r>
              <a:rPr lang="zh-CN" altLang="en-US" sz="2800" b="1" dirty="0" smtClean="0">
                <a:latin typeface="+mn-ea"/>
              </a:rPr>
              <a:t>主成分分析</a:t>
            </a:r>
            <a:endParaRPr lang="zh-CN" altLang="en-US" sz="2800" b="1" dirty="0">
              <a:latin typeface="+mn-ea"/>
            </a:endParaRPr>
          </a:p>
        </p:txBody>
      </p:sp>
    </p:spTree>
    <p:extLst>
      <p:ext uri="{BB962C8B-B14F-4D97-AF65-F5344CB8AC3E}">
        <p14:creationId xmlns:p14="http://schemas.microsoft.com/office/powerpoint/2010/main" val="1964077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28477" y="1210359"/>
            <a:ext cx="2369559" cy="400110"/>
          </a:xfrm>
          <a:prstGeom prst="rect">
            <a:avLst/>
          </a:prstGeom>
        </p:spPr>
        <p:txBody>
          <a:bodyPr wrap="none">
            <a:spAutoFit/>
          </a:bodyPr>
          <a:lstStyle/>
          <a:p>
            <a:r>
              <a:rPr lang="zh-CN" altLang="en-US" sz="2000" b="1" dirty="0" smtClean="0"/>
              <a:t>白化（</a:t>
            </a:r>
            <a:r>
              <a:rPr lang="en-US" altLang="zh-CN" sz="2000" b="1" dirty="0" smtClean="0"/>
              <a:t>whitening</a:t>
            </a:r>
            <a:r>
              <a:rPr lang="zh-CN" altLang="en-US" sz="2000" b="1" dirty="0" smtClean="0"/>
              <a:t>）</a:t>
            </a:r>
            <a:endParaRPr lang="en-US" altLang="zh-CN" b="1" dirty="0"/>
          </a:p>
        </p:txBody>
      </p:sp>
      <p:pic>
        <p:nvPicPr>
          <p:cNvPr id="4" name="图片 3"/>
          <p:cNvPicPr>
            <a:picLocks noChangeAspect="1"/>
          </p:cNvPicPr>
          <p:nvPr/>
        </p:nvPicPr>
        <p:blipFill>
          <a:blip r:embed="rId2"/>
          <a:stretch>
            <a:fillRect/>
          </a:stretch>
        </p:blipFill>
        <p:spPr>
          <a:xfrm>
            <a:off x="1374347" y="2089006"/>
            <a:ext cx="3543300" cy="3400425"/>
          </a:xfrm>
          <a:prstGeom prst="rect">
            <a:avLst/>
          </a:prstGeom>
        </p:spPr>
      </p:pic>
      <p:pic>
        <p:nvPicPr>
          <p:cNvPr id="5" name="图片 4"/>
          <p:cNvPicPr>
            <a:picLocks noChangeAspect="1"/>
          </p:cNvPicPr>
          <p:nvPr/>
        </p:nvPicPr>
        <p:blipFill>
          <a:blip r:embed="rId3"/>
          <a:stretch>
            <a:fillRect/>
          </a:stretch>
        </p:blipFill>
        <p:spPr>
          <a:xfrm>
            <a:off x="7051675" y="2136631"/>
            <a:ext cx="3371850" cy="3352800"/>
          </a:xfrm>
          <a:prstGeom prst="rect">
            <a:avLst/>
          </a:prstGeom>
        </p:spPr>
      </p:pic>
      <p:cxnSp>
        <p:nvCxnSpPr>
          <p:cNvPr id="7" name="直接箭头连接符 6"/>
          <p:cNvCxnSpPr>
            <a:stCxn id="4" idx="3"/>
          </p:cNvCxnSpPr>
          <p:nvPr/>
        </p:nvCxnSpPr>
        <p:spPr>
          <a:xfrm flipV="1">
            <a:off x="4917647" y="3789218"/>
            <a:ext cx="1926498" cy="1"/>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732822" y="3263789"/>
            <a:ext cx="2738250" cy="400110"/>
          </a:xfrm>
          <a:prstGeom prst="rect">
            <a:avLst/>
          </a:prstGeom>
        </p:spPr>
        <p:txBody>
          <a:bodyPr wrap="none">
            <a:spAutoFit/>
          </a:bodyPr>
          <a:lstStyle/>
          <a:p>
            <a:r>
              <a:rPr lang="zh-CN" altLang="en-US" sz="2000" dirty="0" smtClean="0"/>
              <a:t>标准化（</a:t>
            </a:r>
            <a:r>
              <a:rPr lang="en-US" altLang="zh-CN" sz="2000" dirty="0" smtClean="0"/>
              <a:t>standardize</a:t>
            </a:r>
            <a:r>
              <a:rPr lang="zh-CN" altLang="en-US" sz="2000" dirty="0" smtClean="0"/>
              <a:t>）</a:t>
            </a:r>
            <a:endParaRPr lang="zh-CN" altLang="en-US" sz="2000" dirty="0"/>
          </a:p>
        </p:txBody>
      </p:sp>
      <p:sp>
        <p:nvSpPr>
          <p:cNvPr id="9" name="矩形 8"/>
          <p:cNvSpPr/>
          <p:nvPr/>
        </p:nvSpPr>
        <p:spPr>
          <a:xfrm>
            <a:off x="7917666" y="5682734"/>
            <a:ext cx="1980029" cy="400110"/>
          </a:xfrm>
          <a:prstGeom prst="rect">
            <a:avLst/>
          </a:prstGeom>
        </p:spPr>
        <p:txBody>
          <a:bodyPr wrap="none">
            <a:spAutoFit/>
          </a:bodyPr>
          <a:lstStyle/>
          <a:p>
            <a:r>
              <a:rPr lang="zh-CN" altLang="en-US" sz="2000" dirty="0" smtClean="0"/>
              <a:t>零均值单位方差</a:t>
            </a:r>
            <a:endParaRPr lang="zh-CN" altLang="en-US" sz="2000" dirty="0"/>
          </a:p>
        </p:txBody>
      </p:sp>
      <p:sp>
        <p:nvSpPr>
          <p:cNvPr id="10" name="矩形 9"/>
          <p:cNvSpPr/>
          <p:nvPr/>
        </p:nvSpPr>
        <p:spPr>
          <a:xfrm>
            <a:off x="702224" y="528844"/>
            <a:ext cx="1980029" cy="523220"/>
          </a:xfrm>
          <a:prstGeom prst="rect">
            <a:avLst/>
          </a:prstGeom>
        </p:spPr>
        <p:txBody>
          <a:bodyPr wrap="none">
            <a:spAutoFit/>
          </a:bodyPr>
          <a:lstStyle/>
          <a:p>
            <a:r>
              <a:rPr lang="zh-CN" altLang="en-US" sz="2800" b="1" dirty="0" smtClean="0">
                <a:latin typeface="+mn-ea"/>
              </a:rPr>
              <a:t>主成分分析</a:t>
            </a:r>
            <a:endParaRPr lang="zh-CN" altLang="en-US" sz="2800" b="1" dirty="0">
              <a:latin typeface="+mn-ea"/>
            </a:endParaRPr>
          </a:p>
        </p:txBody>
      </p:sp>
    </p:spTree>
    <p:extLst>
      <p:ext uri="{BB962C8B-B14F-4D97-AF65-F5344CB8AC3E}">
        <p14:creationId xmlns:p14="http://schemas.microsoft.com/office/powerpoint/2010/main" val="33900984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28477" y="1210359"/>
            <a:ext cx="2369559" cy="400110"/>
          </a:xfrm>
          <a:prstGeom prst="rect">
            <a:avLst/>
          </a:prstGeom>
        </p:spPr>
        <p:txBody>
          <a:bodyPr wrap="none">
            <a:spAutoFit/>
          </a:bodyPr>
          <a:lstStyle/>
          <a:p>
            <a:r>
              <a:rPr lang="zh-CN" altLang="en-US" sz="2000" b="1" dirty="0" smtClean="0"/>
              <a:t>白化（</a:t>
            </a:r>
            <a:r>
              <a:rPr lang="en-US" altLang="zh-CN" sz="2000" b="1" dirty="0" smtClean="0"/>
              <a:t>whitening</a:t>
            </a:r>
            <a:r>
              <a:rPr lang="zh-CN" altLang="en-US" sz="2000" b="1" dirty="0" smtClean="0"/>
              <a:t>）</a:t>
            </a:r>
            <a:endParaRPr lang="en-US" altLang="zh-CN" b="1" dirty="0"/>
          </a:p>
        </p:txBody>
      </p:sp>
      <p:pic>
        <p:nvPicPr>
          <p:cNvPr id="5" name="图片 4"/>
          <p:cNvPicPr>
            <a:picLocks noChangeAspect="1"/>
          </p:cNvPicPr>
          <p:nvPr/>
        </p:nvPicPr>
        <p:blipFill>
          <a:blip r:embed="rId2"/>
          <a:stretch>
            <a:fillRect/>
          </a:stretch>
        </p:blipFill>
        <p:spPr>
          <a:xfrm>
            <a:off x="1360972" y="2329934"/>
            <a:ext cx="3371850" cy="3352800"/>
          </a:xfrm>
          <a:prstGeom prst="rect">
            <a:avLst/>
          </a:prstGeom>
        </p:spPr>
      </p:pic>
      <p:cxnSp>
        <p:nvCxnSpPr>
          <p:cNvPr id="7" name="直接箭头连接符 6"/>
          <p:cNvCxnSpPr>
            <a:stCxn id="4" idx="3"/>
          </p:cNvCxnSpPr>
          <p:nvPr/>
        </p:nvCxnSpPr>
        <p:spPr>
          <a:xfrm flipV="1">
            <a:off x="4917647" y="3789218"/>
            <a:ext cx="1926498" cy="1"/>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5532082" y="3302700"/>
            <a:ext cx="697627" cy="400110"/>
          </a:xfrm>
          <a:prstGeom prst="rect">
            <a:avLst/>
          </a:prstGeom>
        </p:spPr>
        <p:txBody>
          <a:bodyPr wrap="none">
            <a:spAutoFit/>
          </a:bodyPr>
          <a:lstStyle/>
          <a:p>
            <a:r>
              <a:rPr lang="zh-CN" altLang="en-US" sz="2000" dirty="0" smtClean="0"/>
              <a:t>白化</a:t>
            </a:r>
            <a:endParaRPr lang="zh-CN" altLang="en-US" sz="2000" dirty="0"/>
          </a:p>
        </p:txBody>
      </p:sp>
      <p:sp>
        <p:nvSpPr>
          <p:cNvPr id="9" name="矩形 8"/>
          <p:cNvSpPr/>
          <p:nvPr/>
        </p:nvSpPr>
        <p:spPr>
          <a:xfrm>
            <a:off x="2162409" y="5682734"/>
            <a:ext cx="1980029" cy="400110"/>
          </a:xfrm>
          <a:prstGeom prst="rect">
            <a:avLst/>
          </a:prstGeom>
        </p:spPr>
        <p:txBody>
          <a:bodyPr wrap="none">
            <a:spAutoFit/>
          </a:bodyPr>
          <a:lstStyle/>
          <a:p>
            <a:r>
              <a:rPr lang="zh-CN" altLang="en-US" sz="2000" dirty="0" smtClean="0"/>
              <a:t>零均值单位方差</a:t>
            </a:r>
            <a:endParaRPr lang="zh-CN" altLang="en-US" sz="2000" dirty="0"/>
          </a:p>
        </p:txBody>
      </p:sp>
      <p:pic>
        <p:nvPicPr>
          <p:cNvPr id="6" name="图片 5"/>
          <p:cNvPicPr>
            <a:picLocks noChangeAspect="1"/>
          </p:cNvPicPr>
          <p:nvPr/>
        </p:nvPicPr>
        <p:blipFill>
          <a:blip r:embed="rId3"/>
          <a:stretch>
            <a:fillRect/>
          </a:stretch>
        </p:blipFill>
        <p:spPr>
          <a:xfrm>
            <a:off x="7151857" y="2219730"/>
            <a:ext cx="3238500" cy="3371850"/>
          </a:xfrm>
          <a:prstGeom prst="rect">
            <a:avLst/>
          </a:prstGeom>
        </p:spPr>
      </p:pic>
      <p:sp>
        <p:nvSpPr>
          <p:cNvPr id="10" name="矩形 9"/>
          <p:cNvSpPr/>
          <p:nvPr/>
        </p:nvSpPr>
        <p:spPr>
          <a:xfrm>
            <a:off x="7772026" y="5682734"/>
            <a:ext cx="2236510" cy="400110"/>
          </a:xfrm>
          <a:prstGeom prst="rect">
            <a:avLst/>
          </a:prstGeom>
        </p:spPr>
        <p:txBody>
          <a:bodyPr wrap="none">
            <a:spAutoFit/>
          </a:bodyPr>
          <a:lstStyle/>
          <a:p>
            <a:r>
              <a:rPr lang="zh-CN" altLang="en-US" sz="2000" dirty="0" smtClean="0"/>
              <a:t>零均值单位协方差</a:t>
            </a:r>
            <a:endParaRPr lang="zh-CN" altLang="en-US" sz="2000" dirty="0"/>
          </a:p>
        </p:txBody>
      </p:sp>
      <p:sp>
        <p:nvSpPr>
          <p:cNvPr id="11" name="矩形 10"/>
          <p:cNvSpPr/>
          <p:nvPr/>
        </p:nvSpPr>
        <p:spPr>
          <a:xfrm>
            <a:off x="702224" y="528844"/>
            <a:ext cx="1980029" cy="523220"/>
          </a:xfrm>
          <a:prstGeom prst="rect">
            <a:avLst/>
          </a:prstGeom>
        </p:spPr>
        <p:txBody>
          <a:bodyPr wrap="none">
            <a:spAutoFit/>
          </a:bodyPr>
          <a:lstStyle/>
          <a:p>
            <a:r>
              <a:rPr lang="zh-CN" altLang="en-US" sz="2800" b="1" dirty="0" smtClean="0">
                <a:latin typeface="+mn-ea"/>
              </a:rPr>
              <a:t>主成分分析</a:t>
            </a:r>
            <a:endParaRPr lang="zh-CN" altLang="en-US" sz="2800" b="1" dirty="0">
              <a:latin typeface="+mn-ea"/>
            </a:endParaRPr>
          </a:p>
        </p:txBody>
      </p:sp>
    </p:spTree>
    <p:extLst>
      <p:ext uri="{BB962C8B-B14F-4D97-AF65-F5344CB8AC3E}">
        <p14:creationId xmlns:p14="http://schemas.microsoft.com/office/powerpoint/2010/main" val="439010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28477" y="1210359"/>
            <a:ext cx="2369559" cy="400110"/>
          </a:xfrm>
          <a:prstGeom prst="rect">
            <a:avLst/>
          </a:prstGeom>
        </p:spPr>
        <p:txBody>
          <a:bodyPr wrap="none">
            <a:spAutoFit/>
          </a:bodyPr>
          <a:lstStyle/>
          <a:p>
            <a:r>
              <a:rPr lang="zh-CN" altLang="en-US" sz="2000" b="1" dirty="0" smtClean="0"/>
              <a:t>白化（</a:t>
            </a:r>
            <a:r>
              <a:rPr lang="en-US" altLang="zh-CN" sz="2000" b="1" dirty="0" smtClean="0"/>
              <a:t>whitening</a:t>
            </a:r>
            <a:r>
              <a:rPr lang="zh-CN" altLang="en-US" sz="2000" b="1" dirty="0" smtClean="0"/>
              <a:t>）</a:t>
            </a:r>
            <a:endParaRPr lang="en-US" altLang="zh-CN" b="1" dirty="0"/>
          </a:p>
        </p:txBody>
      </p:sp>
      <p:pic>
        <p:nvPicPr>
          <p:cNvPr id="5" name="图片 4"/>
          <p:cNvPicPr>
            <a:picLocks noChangeAspect="1"/>
          </p:cNvPicPr>
          <p:nvPr/>
        </p:nvPicPr>
        <p:blipFill>
          <a:blip r:embed="rId2"/>
          <a:stretch>
            <a:fillRect/>
          </a:stretch>
        </p:blipFill>
        <p:spPr>
          <a:xfrm>
            <a:off x="3518473" y="2187146"/>
            <a:ext cx="1400175" cy="409575"/>
          </a:xfrm>
          <a:prstGeom prst="rect">
            <a:avLst/>
          </a:prstGeom>
        </p:spPr>
      </p:pic>
      <p:sp>
        <p:nvSpPr>
          <p:cNvPr id="6" name="矩形 5"/>
          <p:cNvSpPr/>
          <p:nvPr/>
        </p:nvSpPr>
        <p:spPr>
          <a:xfrm>
            <a:off x="1906571" y="2207070"/>
            <a:ext cx="697627" cy="400110"/>
          </a:xfrm>
          <a:prstGeom prst="rect">
            <a:avLst/>
          </a:prstGeom>
        </p:spPr>
        <p:txBody>
          <a:bodyPr wrap="none">
            <a:spAutoFit/>
          </a:bodyPr>
          <a:lstStyle/>
          <a:p>
            <a:r>
              <a:rPr lang="zh-CN" altLang="en-US" sz="2000" dirty="0" smtClean="0"/>
              <a:t>已知</a:t>
            </a:r>
            <a:endParaRPr lang="zh-CN" altLang="en-US" sz="2000" dirty="0"/>
          </a:p>
        </p:txBody>
      </p:sp>
      <p:pic>
        <p:nvPicPr>
          <p:cNvPr id="7" name="图片 6"/>
          <p:cNvPicPr>
            <a:picLocks noChangeAspect="1"/>
          </p:cNvPicPr>
          <p:nvPr/>
        </p:nvPicPr>
        <p:blipFill>
          <a:blip r:embed="rId3"/>
          <a:stretch>
            <a:fillRect/>
          </a:stretch>
        </p:blipFill>
        <p:spPr>
          <a:xfrm>
            <a:off x="7523433" y="2212184"/>
            <a:ext cx="942975" cy="323850"/>
          </a:xfrm>
          <a:prstGeom prst="rect">
            <a:avLst/>
          </a:prstGeom>
        </p:spPr>
      </p:pic>
      <p:pic>
        <p:nvPicPr>
          <p:cNvPr id="9" name="图片 8"/>
          <p:cNvPicPr>
            <a:picLocks noChangeAspect="1"/>
          </p:cNvPicPr>
          <p:nvPr/>
        </p:nvPicPr>
        <p:blipFill>
          <a:blip r:embed="rId4"/>
          <a:stretch>
            <a:fillRect/>
          </a:stretch>
        </p:blipFill>
        <p:spPr>
          <a:xfrm>
            <a:off x="2604198" y="2830357"/>
            <a:ext cx="8934450" cy="333375"/>
          </a:xfrm>
          <a:prstGeom prst="rect">
            <a:avLst/>
          </a:prstGeom>
        </p:spPr>
      </p:pic>
      <p:sp>
        <p:nvSpPr>
          <p:cNvPr id="10" name="矩形 9"/>
          <p:cNvSpPr/>
          <p:nvPr/>
        </p:nvSpPr>
        <p:spPr>
          <a:xfrm>
            <a:off x="1906571" y="3669860"/>
            <a:ext cx="1723549" cy="400110"/>
          </a:xfrm>
          <a:prstGeom prst="rect">
            <a:avLst/>
          </a:prstGeom>
        </p:spPr>
        <p:txBody>
          <a:bodyPr wrap="none">
            <a:spAutoFit/>
          </a:bodyPr>
          <a:lstStyle/>
          <a:p>
            <a:r>
              <a:rPr lang="zh-CN" altLang="en-US" sz="2000" dirty="0" smtClean="0"/>
              <a:t>定义白化变换</a:t>
            </a:r>
            <a:endParaRPr lang="zh-CN" altLang="en-US" sz="2000" dirty="0"/>
          </a:p>
        </p:txBody>
      </p:sp>
      <p:pic>
        <p:nvPicPr>
          <p:cNvPr id="11" name="图片 10"/>
          <p:cNvPicPr>
            <a:picLocks noChangeAspect="1"/>
          </p:cNvPicPr>
          <p:nvPr/>
        </p:nvPicPr>
        <p:blipFill>
          <a:blip r:embed="rId5"/>
          <a:stretch>
            <a:fillRect/>
          </a:stretch>
        </p:blipFill>
        <p:spPr>
          <a:xfrm>
            <a:off x="3317492" y="4272853"/>
            <a:ext cx="2733675" cy="514350"/>
          </a:xfrm>
          <a:prstGeom prst="rect">
            <a:avLst/>
          </a:prstGeom>
        </p:spPr>
      </p:pic>
      <p:pic>
        <p:nvPicPr>
          <p:cNvPr id="12" name="图片 11"/>
          <p:cNvPicPr>
            <a:picLocks noChangeAspect="1"/>
          </p:cNvPicPr>
          <p:nvPr/>
        </p:nvPicPr>
        <p:blipFill>
          <a:blip r:embed="rId6"/>
          <a:stretch>
            <a:fillRect/>
          </a:stretch>
        </p:blipFill>
        <p:spPr>
          <a:xfrm>
            <a:off x="7713933" y="4334765"/>
            <a:ext cx="752475" cy="390525"/>
          </a:xfrm>
          <a:prstGeom prst="rect">
            <a:avLst/>
          </a:prstGeom>
        </p:spPr>
      </p:pic>
      <mc:AlternateContent xmlns:mc="http://schemas.openxmlformats.org/markup-compatibility/2006" xmlns:a14="http://schemas.microsoft.com/office/drawing/2010/main">
        <mc:Choice Requires="a14">
          <p:sp>
            <p:nvSpPr>
              <p:cNvPr id="13" name="矩形 12"/>
              <p:cNvSpPr/>
              <p:nvPr/>
            </p:nvSpPr>
            <p:spPr>
              <a:xfrm>
                <a:off x="1906571" y="4990086"/>
                <a:ext cx="7833235" cy="400110"/>
              </a:xfrm>
              <a:prstGeom prst="rect">
                <a:avLst/>
              </a:prstGeom>
            </p:spPr>
            <p:txBody>
              <a:bodyPr wrap="none">
                <a:spAutoFit/>
              </a:bodyPr>
              <a:lstStyle/>
              <a:p>
                <a:r>
                  <a:rPr lang="en-US" altLang="zh-CN" sz="2000" dirty="0" smtClean="0"/>
                  <a:t>L</a:t>
                </a:r>
                <a:r>
                  <a:rPr lang="zh-CN" altLang="en-US" sz="2000" dirty="0" smtClean="0"/>
                  <a:t>和</a:t>
                </a:r>
                <a:r>
                  <a:rPr lang="en-US" altLang="zh-CN" sz="2000" dirty="0" smtClean="0"/>
                  <a:t>U</a:t>
                </a:r>
                <a:r>
                  <a:rPr lang="zh-CN" altLang="en-US" sz="2000" dirty="0" smtClean="0"/>
                  <a:t>是拉伸旋转操作，不改变均值，</a:t>
                </a:r>
                <a14:m>
                  <m:oMath xmlns:m="http://schemas.openxmlformats.org/officeDocument/2006/math">
                    <m:d>
                      <m:dPr>
                        <m:ctrlPr>
                          <a:rPr lang="en-US" altLang="zh-CN" sz="2000" i="1" smtClean="0">
                            <a:latin typeface="Cambria Math" panose="02040503050406030204" pitchFamily="18" charset="0"/>
                          </a:rPr>
                        </m:ctrlPr>
                      </m:dP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𝑛</m:t>
                            </m:r>
                          </m:sub>
                        </m:sSub>
                        <m:r>
                          <a:rPr lang="en-US" altLang="zh-CN" sz="2000" b="0" i="1" smtClean="0">
                            <a:latin typeface="Cambria Math" panose="02040503050406030204" pitchFamily="18" charset="0"/>
                          </a:rPr>
                          <m:t>−</m:t>
                        </m:r>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𝑥</m:t>
                            </m:r>
                          </m:e>
                        </m:acc>
                      </m:e>
                    </m:d>
                  </m:oMath>
                </a14:m>
                <a:r>
                  <a:rPr lang="zh-CN" altLang="en-US" sz="2000" dirty="0" smtClean="0"/>
                  <a:t>均值为</a:t>
                </a:r>
                <a:r>
                  <a:rPr lang="en-US" altLang="zh-CN" sz="2000" dirty="0" smtClean="0"/>
                  <a:t>0</a:t>
                </a:r>
                <a:r>
                  <a:rPr lang="zh-CN" altLang="en-US" sz="2000" dirty="0" smtClean="0"/>
                  <a:t>，则</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i="1">
                            <a:latin typeface="Cambria Math" panose="02040503050406030204" pitchFamily="18" charset="0"/>
                          </a:rPr>
                          <m:t>𝑛</m:t>
                        </m:r>
                      </m:sub>
                    </m:sSub>
                  </m:oMath>
                </a14:m>
                <a:r>
                  <a:rPr lang="zh-CN" altLang="en-US" sz="2000" dirty="0" smtClean="0"/>
                  <a:t>均值为</a:t>
                </a:r>
                <a:r>
                  <a:rPr lang="en-US" altLang="zh-CN" sz="2000" dirty="0" smtClean="0"/>
                  <a:t>0</a:t>
                </a:r>
                <a:endParaRPr lang="zh-CN" altLang="en-US" sz="2000" dirty="0"/>
              </a:p>
            </p:txBody>
          </p:sp>
        </mc:Choice>
        <mc:Fallback xmlns="">
          <p:sp>
            <p:nvSpPr>
              <p:cNvPr id="13" name="矩形 12"/>
              <p:cNvSpPr>
                <a:spLocks noRot="1" noChangeAspect="1" noMove="1" noResize="1" noEditPoints="1" noAdjustHandles="1" noChangeArrowheads="1" noChangeShapeType="1" noTextEdit="1"/>
              </p:cNvSpPr>
              <p:nvPr/>
            </p:nvSpPr>
            <p:spPr>
              <a:xfrm>
                <a:off x="1906571" y="4990086"/>
                <a:ext cx="7833235" cy="400110"/>
              </a:xfrm>
              <a:prstGeom prst="rect">
                <a:avLst/>
              </a:prstGeom>
              <a:blipFill>
                <a:blip r:embed="rId7"/>
                <a:stretch>
                  <a:fillRect l="-856" t="-9231" r="-78" b="-27692"/>
                </a:stretch>
              </a:blipFill>
            </p:spPr>
            <p:txBody>
              <a:bodyPr/>
              <a:lstStyle/>
              <a:p>
                <a:r>
                  <a:rPr lang="zh-CN" altLang="en-US">
                    <a:noFill/>
                  </a:rPr>
                  <a:t> </a:t>
                </a:r>
              </a:p>
            </p:txBody>
          </p:sp>
        </mc:Fallback>
      </mc:AlternateContent>
      <p:sp>
        <p:nvSpPr>
          <p:cNvPr id="19" name="矩形 18"/>
          <p:cNvSpPr/>
          <p:nvPr/>
        </p:nvSpPr>
        <p:spPr>
          <a:xfrm>
            <a:off x="702224" y="528844"/>
            <a:ext cx="1980029" cy="523220"/>
          </a:xfrm>
          <a:prstGeom prst="rect">
            <a:avLst/>
          </a:prstGeom>
        </p:spPr>
        <p:txBody>
          <a:bodyPr wrap="none">
            <a:spAutoFit/>
          </a:bodyPr>
          <a:lstStyle/>
          <a:p>
            <a:r>
              <a:rPr lang="zh-CN" altLang="en-US" sz="2800" b="1" dirty="0" smtClean="0">
                <a:latin typeface="+mn-ea"/>
              </a:rPr>
              <a:t>主成分分析</a:t>
            </a:r>
            <a:endParaRPr lang="zh-CN" altLang="en-US" sz="2800" b="1" dirty="0">
              <a:latin typeface="+mn-ea"/>
            </a:endParaRPr>
          </a:p>
        </p:txBody>
      </p:sp>
    </p:spTree>
    <p:extLst>
      <p:ext uri="{BB962C8B-B14F-4D97-AF65-F5344CB8AC3E}">
        <p14:creationId xmlns:p14="http://schemas.microsoft.com/office/powerpoint/2010/main" val="34029141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28477" y="1210359"/>
            <a:ext cx="2369559" cy="400110"/>
          </a:xfrm>
          <a:prstGeom prst="rect">
            <a:avLst/>
          </a:prstGeom>
        </p:spPr>
        <p:txBody>
          <a:bodyPr wrap="none">
            <a:spAutoFit/>
          </a:bodyPr>
          <a:lstStyle/>
          <a:p>
            <a:r>
              <a:rPr lang="zh-CN" altLang="en-US" sz="2000" b="1" dirty="0" smtClean="0"/>
              <a:t>白化（</a:t>
            </a:r>
            <a:r>
              <a:rPr lang="en-US" altLang="zh-CN" sz="2000" b="1" dirty="0" smtClean="0"/>
              <a:t>whitening</a:t>
            </a:r>
            <a:r>
              <a:rPr lang="zh-CN" altLang="en-US" sz="2000" b="1" dirty="0" smtClean="0"/>
              <a:t>）</a:t>
            </a:r>
            <a:endParaRPr lang="en-US" altLang="zh-CN" b="1" dirty="0"/>
          </a:p>
        </p:txBody>
      </p:sp>
      <p:pic>
        <p:nvPicPr>
          <p:cNvPr id="16" name="图片 15"/>
          <p:cNvPicPr>
            <a:picLocks noChangeAspect="1"/>
          </p:cNvPicPr>
          <p:nvPr/>
        </p:nvPicPr>
        <p:blipFill>
          <a:blip r:embed="rId2"/>
          <a:stretch>
            <a:fillRect/>
          </a:stretch>
        </p:blipFill>
        <p:spPr>
          <a:xfrm>
            <a:off x="2003895" y="2492948"/>
            <a:ext cx="1457325" cy="990600"/>
          </a:xfrm>
          <a:prstGeom prst="rect">
            <a:avLst/>
          </a:prstGeom>
        </p:spPr>
      </p:pic>
      <p:pic>
        <p:nvPicPr>
          <p:cNvPr id="17" name="图片 16"/>
          <p:cNvPicPr>
            <a:picLocks noChangeAspect="1"/>
          </p:cNvPicPr>
          <p:nvPr/>
        </p:nvPicPr>
        <p:blipFill>
          <a:blip r:embed="rId3"/>
          <a:stretch>
            <a:fillRect/>
          </a:stretch>
        </p:blipFill>
        <p:spPr>
          <a:xfrm>
            <a:off x="3579170" y="2626298"/>
            <a:ext cx="5010150" cy="857250"/>
          </a:xfrm>
          <a:prstGeom prst="rect">
            <a:avLst/>
          </a:prstGeom>
        </p:spPr>
      </p:pic>
      <mc:AlternateContent xmlns:mc="http://schemas.openxmlformats.org/markup-compatibility/2006" xmlns:a14="http://schemas.microsoft.com/office/drawing/2010/main">
        <mc:Choice Requires="a14">
          <p:sp>
            <p:nvSpPr>
              <p:cNvPr id="18" name="矩形 17"/>
              <p:cNvSpPr/>
              <p:nvPr/>
            </p:nvSpPr>
            <p:spPr>
              <a:xfrm>
                <a:off x="1731472" y="1934543"/>
                <a:ext cx="2493888" cy="400110"/>
              </a:xfrm>
              <a:prstGeom prst="rect">
                <a:avLst/>
              </a:prstGeom>
            </p:spPr>
            <p:txBody>
              <a:bodyPr wrap="none">
                <a:spAutoFit/>
              </a:bodyPr>
              <a:lstStyle/>
              <a:p>
                <a:r>
                  <a:rPr lang="zh-CN" altLang="en-US" sz="2000" dirty="0" smtClean="0"/>
                  <a:t>求变换后</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𝑛</m:t>
                        </m:r>
                      </m:sub>
                    </m:sSub>
                  </m:oMath>
                </a14:m>
                <a:r>
                  <a:rPr lang="zh-CN" altLang="en-US" sz="2000" dirty="0" smtClean="0"/>
                  <a:t>的协方差</a:t>
                </a:r>
                <a:endParaRPr lang="zh-CN" altLang="en-US" sz="2000" dirty="0"/>
              </a:p>
            </p:txBody>
          </p:sp>
        </mc:Choice>
        <mc:Fallback xmlns="">
          <p:sp>
            <p:nvSpPr>
              <p:cNvPr id="18" name="矩形 17"/>
              <p:cNvSpPr>
                <a:spLocks noRot="1" noChangeAspect="1" noMove="1" noResize="1" noEditPoints="1" noAdjustHandles="1" noChangeArrowheads="1" noChangeShapeType="1" noTextEdit="1"/>
              </p:cNvSpPr>
              <p:nvPr/>
            </p:nvSpPr>
            <p:spPr>
              <a:xfrm>
                <a:off x="1731472" y="1934543"/>
                <a:ext cx="2493888" cy="400110"/>
              </a:xfrm>
              <a:prstGeom prst="rect">
                <a:avLst/>
              </a:prstGeom>
              <a:blipFill>
                <a:blip r:embed="rId4"/>
                <a:stretch>
                  <a:fillRect l="-2445" t="-7576" r="-2445" b="-25758"/>
                </a:stretch>
              </a:blipFill>
            </p:spPr>
            <p:txBody>
              <a:bodyPr/>
              <a:lstStyle/>
              <a:p>
                <a:r>
                  <a:rPr lang="zh-CN" altLang="en-US">
                    <a:noFill/>
                  </a:rPr>
                  <a:t> </a:t>
                </a:r>
              </a:p>
            </p:txBody>
          </p:sp>
        </mc:Fallback>
      </mc:AlternateContent>
      <p:pic>
        <p:nvPicPr>
          <p:cNvPr id="4" name="图片 3"/>
          <p:cNvPicPr>
            <a:picLocks noChangeAspect="1"/>
          </p:cNvPicPr>
          <p:nvPr/>
        </p:nvPicPr>
        <p:blipFill>
          <a:blip r:embed="rId5"/>
          <a:stretch>
            <a:fillRect/>
          </a:stretch>
        </p:blipFill>
        <p:spPr>
          <a:xfrm>
            <a:off x="3498009" y="3680287"/>
            <a:ext cx="2295525" cy="457200"/>
          </a:xfrm>
          <a:prstGeom prst="rect">
            <a:avLst/>
          </a:prstGeom>
        </p:spPr>
      </p:pic>
      <p:pic>
        <p:nvPicPr>
          <p:cNvPr id="19" name="图片 18"/>
          <p:cNvPicPr>
            <a:picLocks noChangeAspect="1"/>
          </p:cNvPicPr>
          <p:nvPr/>
        </p:nvPicPr>
        <p:blipFill>
          <a:blip r:embed="rId6"/>
          <a:stretch>
            <a:fillRect/>
          </a:stretch>
        </p:blipFill>
        <p:spPr>
          <a:xfrm>
            <a:off x="8985418" y="3499312"/>
            <a:ext cx="1400175" cy="409575"/>
          </a:xfrm>
          <a:prstGeom prst="rect">
            <a:avLst/>
          </a:prstGeom>
        </p:spPr>
      </p:pic>
      <p:grpSp>
        <p:nvGrpSpPr>
          <p:cNvPr id="2" name="组合 1"/>
          <p:cNvGrpSpPr/>
          <p:nvPr/>
        </p:nvGrpSpPr>
        <p:grpSpPr>
          <a:xfrm>
            <a:off x="9056652" y="4001417"/>
            <a:ext cx="1257705" cy="464694"/>
            <a:chOff x="8909213" y="3872108"/>
            <a:chExt cx="1257705" cy="464694"/>
          </a:xfrm>
        </p:grpSpPr>
        <p:pic>
          <p:nvPicPr>
            <p:cNvPr id="8" name="图片 7"/>
            <p:cNvPicPr>
              <a:picLocks noChangeAspect="1"/>
            </p:cNvPicPr>
            <p:nvPr/>
          </p:nvPicPr>
          <p:blipFill>
            <a:blip r:embed="rId7"/>
            <a:stretch>
              <a:fillRect/>
            </a:stretch>
          </p:blipFill>
          <p:spPr>
            <a:xfrm>
              <a:off x="9175913" y="4009518"/>
              <a:ext cx="466725" cy="314325"/>
            </a:xfrm>
            <a:prstGeom prst="rect">
              <a:avLst/>
            </a:prstGeom>
          </p:spPr>
        </p:pic>
        <p:pic>
          <p:nvPicPr>
            <p:cNvPr id="14" name="图片 13"/>
            <p:cNvPicPr>
              <a:picLocks noChangeAspect="1"/>
            </p:cNvPicPr>
            <p:nvPr/>
          </p:nvPicPr>
          <p:blipFill>
            <a:blip r:embed="rId8"/>
            <a:stretch>
              <a:fillRect/>
            </a:stretch>
          </p:blipFill>
          <p:spPr>
            <a:xfrm>
              <a:off x="8909213" y="4041527"/>
              <a:ext cx="266700" cy="295275"/>
            </a:xfrm>
            <a:prstGeom prst="rect">
              <a:avLst/>
            </a:prstGeom>
          </p:spPr>
        </p:pic>
        <p:pic>
          <p:nvPicPr>
            <p:cNvPr id="15" name="图片 14"/>
            <p:cNvPicPr>
              <a:picLocks noChangeAspect="1"/>
            </p:cNvPicPr>
            <p:nvPr/>
          </p:nvPicPr>
          <p:blipFill>
            <a:blip r:embed="rId9"/>
            <a:stretch>
              <a:fillRect/>
            </a:stretch>
          </p:blipFill>
          <p:spPr>
            <a:xfrm>
              <a:off x="9141460" y="3872108"/>
              <a:ext cx="200025" cy="209550"/>
            </a:xfrm>
            <a:prstGeom prst="rect">
              <a:avLst/>
            </a:prstGeom>
          </p:spPr>
        </p:pic>
        <p:pic>
          <p:nvPicPr>
            <p:cNvPr id="20" name="图片 19"/>
            <p:cNvPicPr>
              <a:picLocks noChangeAspect="1"/>
            </p:cNvPicPr>
            <p:nvPr/>
          </p:nvPicPr>
          <p:blipFill>
            <a:blip r:embed="rId10"/>
            <a:stretch>
              <a:fillRect/>
            </a:stretch>
          </p:blipFill>
          <p:spPr>
            <a:xfrm>
              <a:off x="9614063" y="4019864"/>
              <a:ext cx="295275" cy="314325"/>
            </a:xfrm>
            <a:prstGeom prst="rect">
              <a:avLst/>
            </a:prstGeom>
          </p:spPr>
        </p:pic>
        <p:pic>
          <p:nvPicPr>
            <p:cNvPr id="21" name="图片 20"/>
            <p:cNvPicPr>
              <a:picLocks noChangeAspect="1"/>
            </p:cNvPicPr>
            <p:nvPr/>
          </p:nvPicPr>
          <p:blipFill>
            <a:blip r:embed="rId11"/>
            <a:stretch>
              <a:fillRect/>
            </a:stretch>
          </p:blipFill>
          <p:spPr>
            <a:xfrm>
              <a:off x="9919268" y="3990468"/>
              <a:ext cx="247650" cy="333375"/>
            </a:xfrm>
            <a:prstGeom prst="rect">
              <a:avLst/>
            </a:prstGeom>
          </p:spPr>
        </p:pic>
      </p:grpSp>
      <p:pic>
        <p:nvPicPr>
          <p:cNvPr id="22" name="图片 21"/>
          <p:cNvPicPr>
            <a:picLocks noChangeAspect="1"/>
          </p:cNvPicPr>
          <p:nvPr/>
        </p:nvPicPr>
        <p:blipFill>
          <a:blip r:embed="rId12"/>
          <a:stretch>
            <a:fillRect/>
          </a:stretch>
        </p:blipFill>
        <p:spPr>
          <a:xfrm>
            <a:off x="3498009" y="4352932"/>
            <a:ext cx="2295525" cy="476250"/>
          </a:xfrm>
          <a:prstGeom prst="rect">
            <a:avLst/>
          </a:prstGeom>
        </p:spPr>
      </p:pic>
      <p:pic>
        <p:nvPicPr>
          <p:cNvPr id="23" name="图片 22"/>
          <p:cNvPicPr>
            <a:picLocks noChangeAspect="1"/>
          </p:cNvPicPr>
          <p:nvPr/>
        </p:nvPicPr>
        <p:blipFill>
          <a:blip r:embed="rId13"/>
          <a:stretch>
            <a:fillRect/>
          </a:stretch>
        </p:blipFill>
        <p:spPr>
          <a:xfrm>
            <a:off x="6629197" y="4352932"/>
            <a:ext cx="742950" cy="400050"/>
          </a:xfrm>
          <a:prstGeom prst="rect">
            <a:avLst/>
          </a:prstGeom>
        </p:spPr>
      </p:pic>
      <p:sp>
        <p:nvSpPr>
          <p:cNvPr id="24" name="矩形 23"/>
          <p:cNvSpPr/>
          <p:nvPr/>
        </p:nvSpPr>
        <p:spPr>
          <a:xfrm>
            <a:off x="702224" y="528844"/>
            <a:ext cx="1980029" cy="523220"/>
          </a:xfrm>
          <a:prstGeom prst="rect">
            <a:avLst/>
          </a:prstGeom>
        </p:spPr>
        <p:txBody>
          <a:bodyPr wrap="none">
            <a:spAutoFit/>
          </a:bodyPr>
          <a:lstStyle/>
          <a:p>
            <a:r>
              <a:rPr lang="zh-CN" altLang="en-US" sz="2800" b="1" dirty="0" smtClean="0">
                <a:latin typeface="+mn-ea"/>
              </a:rPr>
              <a:t>主成分分析</a:t>
            </a:r>
            <a:endParaRPr lang="zh-CN" altLang="en-US" sz="2800" b="1" dirty="0">
              <a:latin typeface="+mn-ea"/>
            </a:endParaRPr>
          </a:p>
        </p:txBody>
      </p:sp>
    </p:spTree>
    <p:extLst>
      <p:ext uri="{BB962C8B-B14F-4D97-AF65-F5344CB8AC3E}">
        <p14:creationId xmlns:p14="http://schemas.microsoft.com/office/powerpoint/2010/main" val="20999837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28477" y="1210359"/>
            <a:ext cx="1947969" cy="400110"/>
          </a:xfrm>
          <a:prstGeom prst="rect">
            <a:avLst/>
          </a:prstGeom>
        </p:spPr>
        <p:txBody>
          <a:bodyPr wrap="none">
            <a:spAutoFit/>
          </a:bodyPr>
          <a:lstStyle/>
          <a:p>
            <a:r>
              <a:rPr lang="zh-CN" altLang="en-US" sz="2000" b="1" dirty="0" smtClean="0"/>
              <a:t>高维数据的</a:t>
            </a:r>
            <a:r>
              <a:rPr lang="en-US" altLang="zh-CN" sz="2000" b="1" dirty="0" smtClean="0"/>
              <a:t>PCA</a:t>
            </a:r>
            <a:endParaRPr lang="en-US" altLang="zh-CN" b="1" dirty="0"/>
          </a:p>
        </p:txBody>
      </p:sp>
      <mc:AlternateContent xmlns:mc="http://schemas.openxmlformats.org/markup-compatibility/2006" xmlns:a14="http://schemas.microsoft.com/office/drawing/2010/main">
        <mc:Choice Requires="a14">
          <p:sp>
            <p:nvSpPr>
              <p:cNvPr id="4" name="矩形 3"/>
              <p:cNvSpPr/>
              <p:nvPr/>
            </p:nvSpPr>
            <p:spPr>
              <a:xfrm>
                <a:off x="1806581" y="1768764"/>
                <a:ext cx="5206810" cy="1477328"/>
              </a:xfrm>
              <a:prstGeom prst="rect">
                <a:avLst/>
              </a:prstGeom>
            </p:spPr>
            <p:txBody>
              <a:bodyPr wrap="none">
                <a:spAutoFit/>
              </a:bodyPr>
              <a:lstStyle/>
              <a:p>
                <a:pPr>
                  <a:lnSpc>
                    <a:spcPct val="150000"/>
                  </a:lnSpc>
                </a:pPr>
                <a14:m>
                  <m:oMath xmlns:m="http://schemas.openxmlformats.org/officeDocument/2006/math">
                    <m:r>
                      <a:rPr lang="en-US" altLang="zh-CN" sz="2000" b="0" i="1" smtClean="0">
                        <a:solidFill>
                          <a:schemeClr val="tx1"/>
                        </a:solidFill>
                        <a:latin typeface="Cambria Math" panose="02040503050406030204" pitchFamily="18" charset="0"/>
                        <a:ea typeface="Cambria Math" panose="02040503050406030204" pitchFamily="18" charset="0"/>
                      </a:rPr>
                      <m:t>𝐷</m:t>
                    </m:r>
                    <m:r>
                      <a:rPr lang="en-US" altLang="zh-CN" sz="2000" i="1">
                        <a:solidFill>
                          <a:schemeClr val="tx1"/>
                        </a:solidFill>
                        <a:latin typeface="Cambria Math" panose="02040503050406030204" pitchFamily="18" charset="0"/>
                        <a:ea typeface="Cambria Math" panose="02040503050406030204" pitchFamily="18" charset="0"/>
                      </a:rPr>
                      <m:t>×</m:t>
                    </m:r>
                    <m:r>
                      <a:rPr lang="en-US" altLang="zh-CN" sz="2000" b="0" i="1" smtClean="0">
                        <a:solidFill>
                          <a:schemeClr val="tx1"/>
                        </a:solidFill>
                        <a:latin typeface="Cambria Math" panose="02040503050406030204" pitchFamily="18" charset="0"/>
                        <a:ea typeface="Cambria Math" panose="02040503050406030204" pitchFamily="18" charset="0"/>
                      </a:rPr>
                      <m:t>𝐷</m:t>
                    </m:r>
                  </m:oMath>
                </a14:m>
                <a:r>
                  <a:rPr lang="zh-CN" altLang="en-US" sz="2000" dirty="0" smtClean="0"/>
                  <a:t>矩阵特征值特征向量计算复杂度</a:t>
                </a:r>
                <a:r>
                  <a:rPr lang="en-US" altLang="zh-CN" sz="2000" dirty="0" smtClean="0"/>
                  <a:t>:</a:t>
                </a:r>
              </a:p>
              <a:p>
                <a:pPr marL="285750" indent="-285750">
                  <a:lnSpc>
                    <a:spcPct val="150000"/>
                  </a:lnSpc>
                  <a:buFont typeface="Arial" panose="020B0604020202020204" pitchFamily="34" charset="0"/>
                  <a:buChar char="•"/>
                </a:pPr>
                <a:r>
                  <a:rPr lang="zh-CN" altLang="en-US" sz="2000" dirty="0" smtClean="0"/>
                  <a:t>全部特征值特征向量计算复杂度</a:t>
                </a:r>
                <a14:m>
                  <m:oMath xmlns:m="http://schemas.openxmlformats.org/officeDocument/2006/math">
                    <m:r>
                      <a:rPr lang="en-US" altLang="zh-CN" sz="2000" b="0" i="1" smtClean="0">
                        <a:latin typeface="Cambria Math" panose="02040503050406030204" pitchFamily="18" charset="0"/>
                      </a:rPr>
                      <m:t>𝑂</m:t>
                    </m:r>
                    <m:d>
                      <m:dPr>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𝐷</m:t>
                            </m:r>
                          </m:e>
                          <m:sup>
                            <m:r>
                              <a:rPr lang="en-US" altLang="zh-CN" sz="2000" b="0" i="1" smtClean="0">
                                <a:latin typeface="Cambria Math" panose="02040503050406030204" pitchFamily="18" charset="0"/>
                              </a:rPr>
                              <m:t>3</m:t>
                            </m:r>
                          </m:sup>
                        </m:sSup>
                      </m:e>
                    </m:d>
                  </m:oMath>
                </a14:m>
                <a:endParaRPr lang="en-US" altLang="zh-CN" sz="2000" b="0" dirty="0" smtClean="0"/>
              </a:p>
              <a:p>
                <a:pPr marL="285750" indent="-285750">
                  <a:lnSpc>
                    <a:spcPct val="150000"/>
                  </a:lnSpc>
                  <a:buFont typeface="Arial" panose="020B0604020202020204" pitchFamily="34" charset="0"/>
                  <a:buChar char="•"/>
                </a:pPr>
                <a:r>
                  <a:rPr lang="zh-CN" altLang="en-US" sz="2000" dirty="0" smtClean="0"/>
                  <a:t>前</a:t>
                </a:r>
                <a:r>
                  <a:rPr lang="en-US" altLang="zh-CN" sz="2000" dirty="0" smtClean="0"/>
                  <a:t>M</a:t>
                </a:r>
                <a:r>
                  <a:rPr lang="zh-CN" altLang="en-US" sz="2000" dirty="0" smtClean="0"/>
                  <a:t>个特征值特征向量计算复杂度</a:t>
                </a:r>
                <a14:m>
                  <m:oMath xmlns:m="http://schemas.openxmlformats.org/officeDocument/2006/math">
                    <m:r>
                      <a:rPr lang="en-US" altLang="zh-CN" sz="2000" i="1">
                        <a:latin typeface="Cambria Math" panose="02040503050406030204" pitchFamily="18" charset="0"/>
                      </a:rPr>
                      <m:t>𝑂</m:t>
                    </m:r>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𝑀</m:t>
                        </m:r>
                        <m:sSup>
                          <m:sSupPr>
                            <m:ctrlPr>
                              <a:rPr lang="en-US" altLang="zh-CN" sz="2000" i="1">
                                <a:latin typeface="Cambria Math" panose="02040503050406030204" pitchFamily="18" charset="0"/>
                              </a:rPr>
                            </m:ctrlPr>
                          </m:sSupPr>
                          <m:e>
                            <m:r>
                              <a:rPr lang="en-US" altLang="zh-CN" sz="2000" b="0" i="1" smtClean="0">
                                <a:latin typeface="Cambria Math" panose="02040503050406030204" pitchFamily="18" charset="0"/>
                              </a:rPr>
                              <m:t>𝐷</m:t>
                            </m:r>
                          </m:e>
                          <m:sup>
                            <m:r>
                              <a:rPr lang="en-US" altLang="zh-CN" sz="2000" b="0" i="1" smtClean="0">
                                <a:latin typeface="Cambria Math" panose="02040503050406030204" pitchFamily="18" charset="0"/>
                              </a:rPr>
                              <m:t>2</m:t>
                            </m:r>
                          </m:sup>
                        </m:sSup>
                      </m:e>
                    </m:d>
                  </m:oMath>
                </a14:m>
                <a:endParaRPr lang="zh-CN" altLang="en-US" sz="2000" dirty="0"/>
              </a:p>
            </p:txBody>
          </p:sp>
        </mc:Choice>
        <mc:Fallback xmlns="">
          <p:sp>
            <p:nvSpPr>
              <p:cNvPr id="4" name="矩形 3"/>
              <p:cNvSpPr>
                <a:spLocks noRot="1" noChangeAspect="1" noMove="1" noResize="1" noEditPoints="1" noAdjustHandles="1" noChangeArrowheads="1" noChangeShapeType="1" noTextEdit="1"/>
              </p:cNvSpPr>
              <p:nvPr/>
            </p:nvSpPr>
            <p:spPr>
              <a:xfrm>
                <a:off x="1806581" y="1768764"/>
                <a:ext cx="5206810" cy="1477328"/>
              </a:xfrm>
              <a:prstGeom prst="rect">
                <a:avLst/>
              </a:prstGeom>
              <a:blipFill>
                <a:blip r:embed="rId2"/>
                <a:stretch>
                  <a:fillRect l="-1054" b="-33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1629502" y="3513502"/>
                <a:ext cx="3433825" cy="400110"/>
              </a:xfrm>
              <a:prstGeom prst="rect">
                <a:avLst/>
              </a:prstGeom>
            </p:spPr>
            <p:txBody>
              <a:bodyPr wrap="none">
                <a:spAutoFit/>
              </a:bodyPr>
              <a:lstStyle/>
              <a:p>
                <a:r>
                  <a:rPr lang="zh-CN" altLang="en-US" sz="2000" dirty="0" smtClean="0"/>
                  <a:t>假设</a:t>
                </a:r>
                <a14:m>
                  <m:oMath xmlns:m="http://schemas.openxmlformats.org/officeDocument/2006/math">
                    <m:r>
                      <a:rPr lang="en-US" altLang="zh-CN" sz="2000" b="0" i="1" smtClean="0">
                        <a:latin typeface="Cambria Math" panose="02040503050406030204" pitchFamily="18" charset="0"/>
                      </a:rPr>
                      <m:t>𝑋</m:t>
                    </m:r>
                  </m:oMath>
                </a14:m>
                <a:r>
                  <a:rPr lang="zh-CN" altLang="en-US" sz="2000" dirty="0" smtClean="0"/>
                  <a:t>已经中心化，则协方差</a:t>
                </a:r>
                <a:endParaRPr lang="zh-CN" altLang="en-US" sz="2000" dirty="0"/>
              </a:p>
            </p:txBody>
          </p:sp>
        </mc:Choice>
        <mc:Fallback xmlns="">
          <p:sp>
            <p:nvSpPr>
              <p:cNvPr id="5" name="矩形 4"/>
              <p:cNvSpPr>
                <a:spLocks noRot="1" noChangeAspect="1" noMove="1" noResize="1" noEditPoints="1" noAdjustHandles="1" noChangeArrowheads="1" noChangeShapeType="1" noTextEdit="1"/>
              </p:cNvSpPr>
              <p:nvPr/>
            </p:nvSpPr>
            <p:spPr>
              <a:xfrm>
                <a:off x="1629502" y="3513502"/>
                <a:ext cx="3433825" cy="400110"/>
              </a:xfrm>
              <a:prstGeom prst="rect">
                <a:avLst/>
              </a:prstGeom>
              <a:blipFill>
                <a:blip r:embed="rId3"/>
                <a:stretch>
                  <a:fillRect l="-1773" t="-7576" r="-1418" b="-25758"/>
                </a:stretch>
              </a:blipFill>
            </p:spPr>
            <p:txBody>
              <a:bodyPr/>
              <a:lstStyle/>
              <a:p>
                <a:r>
                  <a:rPr lang="zh-CN" altLang="en-US">
                    <a:noFill/>
                  </a:rPr>
                  <a:t> </a:t>
                </a:r>
              </a:p>
            </p:txBody>
          </p:sp>
        </mc:Fallback>
      </mc:AlternateContent>
      <p:grpSp>
        <p:nvGrpSpPr>
          <p:cNvPr id="14" name="组合 13"/>
          <p:cNvGrpSpPr/>
          <p:nvPr/>
        </p:nvGrpSpPr>
        <p:grpSpPr>
          <a:xfrm>
            <a:off x="5197966" y="3455500"/>
            <a:ext cx="1543050" cy="609600"/>
            <a:chOff x="5470341" y="3408757"/>
            <a:chExt cx="1543050" cy="609600"/>
          </a:xfrm>
        </p:grpSpPr>
        <p:pic>
          <p:nvPicPr>
            <p:cNvPr id="6" name="图片 5"/>
            <p:cNvPicPr>
              <a:picLocks noChangeAspect="1"/>
            </p:cNvPicPr>
            <p:nvPr/>
          </p:nvPicPr>
          <p:blipFill>
            <a:blip r:embed="rId4"/>
            <a:stretch>
              <a:fillRect/>
            </a:stretch>
          </p:blipFill>
          <p:spPr>
            <a:xfrm>
              <a:off x="5994216" y="3408757"/>
              <a:ext cx="1019175" cy="609600"/>
            </a:xfrm>
            <a:prstGeom prst="rect">
              <a:avLst/>
            </a:prstGeom>
          </p:spPr>
        </p:pic>
        <p:pic>
          <p:nvPicPr>
            <p:cNvPr id="8" name="图片 7"/>
            <p:cNvPicPr>
              <a:picLocks noChangeAspect="1"/>
            </p:cNvPicPr>
            <p:nvPr/>
          </p:nvPicPr>
          <p:blipFill>
            <a:blip r:embed="rId5"/>
            <a:stretch>
              <a:fillRect/>
            </a:stretch>
          </p:blipFill>
          <p:spPr>
            <a:xfrm>
              <a:off x="5470341" y="3513502"/>
              <a:ext cx="523875" cy="314325"/>
            </a:xfrm>
            <a:prstGeom prst="rect">
              <a:avLst/>
            </a:prstGeom>
          </p:spPr>
        </p:pic>
      </p:grpSp>
      <p:pic>
        <p:nvPicPr>
          <p:cNvPr id="9" name="图片 8"/>
          <p:cNvPicPr>
            <a:picLocks noChangeAspect="1"/>
          </p:cNvPicPr>
          <p:nvPr/>
        </p:nvPicPr>
        <p:blipFill>
          <a:blip r:embed="rId6"/>
          <a:stretch>
            <a:fillRect/>
          </a:stretch>
        </p:blipFill>
        <p:spPr>
          <a:xfrm>
            <a:off x="3733698" y="4216587"/>
            <a:ext cx="2428875" cy="733425"/>
          </a:xfrm>
          <a:prstGeom prst="rect">
            <a:avLst/>
          </a:prstGeom>
        </p:spPr>
      </p:pic>
      <p:pic>
        <p:nvPicPr>
          <p:cNvPr id="10" name="图片 9"/>
          <p:cNvPicPr>
            <a:picLocks noChangeAspect="1"/>
          </p:cNvPicPr>
          <p:nvPr/>
        </p:nvPicPr>
        <p:blipFill>
          <a:blip r:embed="rId7"/>
          <a:stretch>
            <a:fillRect/>
          </a:stretch>
        </p:blipFill>
        <p:spPr>
          <a:xfrm>
            <a:off x="7874134" y="4357486"/>
            <a:ext cx="762000" cy="285750"/>
          </a:xfrm>
          <a:prstGeom prst="rect">
            <a:avLst/>
          </a:prstGeom>
        </p:spPr>
      </p:pic>
      <mc:AlternateContent xmlns:mc="http://schemas.openxmlformats.org/markup-compatibility/2006" xmlns:a14="http://schemas.microsoft.com/office/drawing/2010/main">
        <mc:Choice Requires="a14">
          <p:sp>
            <p:nvSpPr>
              <p:cNvPr id="11" name="矩形 10"/>
              <p:cNvSpPr/>
              <p:nvPr/>
            </p:nvSpPr>
            <p:spPr>
              <a:xfrm>
                <a:off x="6811705" y="3515551"/>
                <a:ext cx="1478290" cy="400110"/>
              </a:xfrm>
              <a:prstGeom prst="rect">
                <a:avLst/>
              </a:prstGeom>
            </p:spPr>
            <p:txBody>
              <a:bodyPr wrap="none">
                <a:spAutoFit/>
              </a:bodyPr>
              <a:lstStyle/>
              <a:p>
                <a:r>
                  <a:rPr lang="zh-CN" altLang="en-US" sz="2000" dirty="0" smtClean="0"/>
                  <a:t>，</a:t>
                </a:r>
                <a14:m>
                  <m:oMath xmlns:m="http://schemas.openxmlformats.org/officeDocument/2006/math">
                    <m:r>
                      <a:rPr lang="en-US" altLang="zh-CN" sz="2000" i="1" dirty="0">
                        <a:latin typeface="Cambria Math" panose="02040503050406030204" pitchFamily="18" charset="0"/>
                      </a:rPr>
                      <m:t>𝑆</m:t>
                    </m:r>
                    <m:r>
                      <a:rPr lang="en-US" altLang="zh-CN" sz="2000" i="1" dirty="0">
                        <a:latin typeface="Cambria Math" panose="02040503050406030204" pitchFamily="18" charset="0"/>
                        <a:ea typeface="Cambria Math" panose="02040503050406030204" pitchFamily="18" charset="0"/>
                      </a:rPr>
                      <m:t>∈</m:t>
                    </m:r>
                    <m:sSup>
                      <m:sSupPr>
                        <m:ctrlPr>
                          <a:rPr lang="en-US" altLang="zh-CN" sz="2000" i="1" dirty="0">
                            <a:latin typeface="Cambria Math" panose="02040503050406030204" pitchFamily="18" charset="0"/>
                            <a:ea typeface="Cambria Math" panose="02040503050406030204" pitchFamily="18" charset="0"/>
                          </a:rPr>
                        </m:ctrlPr>
                      </m:sSupPr>
                      <m:e>
                        <m:r>
                          <a:rPr lang="en-US" altLang="zh-CN" sz="2000" i="1" dirty="0">
                            <a:latin typeface="Cambria Math" panose="02040503050406030204" pitchFamily="18" charset="0"/>
                            <a:ea typeface="Cambria Math" panose="02040503050406030204" pitchFamily="18" charset="0"/>
                          </a:rPr>
                          <m:t>𝑅</m:t>
                        </m:r>
                      </m:e>
                      <m:sup>
                        <m:r>
                          <a:rPr lang="en-US" altLang="zh-CN" sz="2000" i="1" dirty="0">
                            <a:latin typeface="Cambria Math" panose="02040503050406030204" pitchFamily="18" charset="0"/>
                            <a:ea typeface="Cambria Math" panose="02040503050406030204" pitchFamily="18" charset="0"/>
                          </a:rPr>
                          <m:t>𝐷</m:t>
                        </m:r>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𝐷</m:t>
                        </m:r>
                      </m:sup>
                    </m:sSup>
                  </m:oMath>
                </a14:m>
                <a:endParaRPr lang="zh-CN" altLang="en-US" sz="2000" dirty="0"/>
              </a:p>
            </p:txBody>
          </p:sp>
        </mc:Choice>
        <mc:Fallback xmlns="">
          <p:sp>
            <p:nvSpPr>
              <p:cNvPr id="11" name="矩形 10"/>
              <p:cNvSpPr>
                <a:spLocks noRot="1" noChangeAspect="1" noMove="1" noResize="1" noEditPoints="1" noAdjustHandles="1" noChangeArrowheads="1" noChangeShapeType="1" noTextEdit="1"/>
              </p:cNvSpPr>
              <p:nvPr/>
            </p:nvSpPr>
            <p:spPr>
              <a:xfrm>
                <a:off x="6811705" y="3515551"/>
                <a:ext cx="1478290" cy="400110"/>
              </a:xfrm>
              <a:prstGeom prst="rect">
                <a:avLst/>
              </a:prstGeom>
              <a:blipFill>
                <a:blip r:embed="rId8"/>
                <a:stretch>
                  <a:fillRect l="-4115" t="-9231" b="-2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1946934" y="3900396"/>
                <a:ext cx="85587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𝑁</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𝐷</m:t>
                      </m:r>
                    </m:oMath>
                  </m:oMathPara>
                </a14:m>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1946934" y="3900396"/>
                <a:ext cx="855875"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矩形 12"/>
              <p:cNvSpPr/>
              <p:nvPr/>
            </p:nvSpPr>
            <p:spPr>
              <a:xfrm>
                <a:off x="3875703" y="5118904"/>
                <a:ext cx="2200282" cy="439736"/>
              </a:xfrm>
              <a:prstGeom prst="rect">
                <a:avLst/>
              </a:prstGeom>
            </p:spPr>
            <p:txBody>
              <a:bodyPr wrap="none">
                <a:spAutoFit/>
              </a:bodyPr>
              <a:lstStyle/>
              <a:p>
                <a:r>
                  <a:rPr lang="zh-CN" altLang="en-US" sz="2000" b="1" dirty="0"/>
                  <a:t>计算复杂度</a:t>
                </a:r>
                <a14:m>
                  <m:oMath xmlns:m="http://schemas.openxmlformats.org/officeDocument/2006/math">
                    <m:r>
                      <a:rPr lang="en-US" altLang="zh-CN" sz="2000" b="1" i="1">
                        <a:latin typeface="Cambria Math" panose="02040503050406030204" pitchFamily="18" charset="0"/>
                      </a:rPr>
                      <m:t>𝑶</m:t>
                    </m:r>
                    <m:d>
                      <m:dPr>
                        <m:ctrlPr>
                          <a:rPr lang="en-US" altLang="zh-CN" sz="2000" b="1" i="1">
                            <a:latin typeface="Cambria Math" panose="02040503050406030204" pitchFamily="18" charset="0"/>
                          </a:rPr>
                        </m:ctrlPr>
                      </m:dPr>
                      <m:e>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𝑫</m:t>
                            </m:r>
                          </m:e>
                          <m:sup>
                            <m:r>
                              <a:rPr lang="en-US" altLang="zh-CN" sz="2000" b="1" i="1">
                                <a:latin typeface="Cambria Math" panose="02040503050406030204" pitchFamily="18" charset="0"/>
                              </a:rPr>
                              <m:t>𝟑</m:t>
                            </m:r>
                          </m:sup>
                        </m:sSup>
                      </m:e>
                    </m:d>
                  </m:oMath>
                </a14:m>
                <a:endParaRPr lang="zh-CN" altLang="en-US" sz="2000" b="1" dirty="0"/>
              </a:p>
            </p:txBody>
          </p:sp>
        </mc:Choice>
        <mc:Fallback>
          <p:sp>
            <p:nvSpPr>
              <p:cNvPr id="13" name="矩形 12"/>
              <p:cNvSpPr>
                <a:spLocks noRot="1" noChangeAspect="1" noMove="1" noResize="1" noEditPoints="1" noAdjustHandles="1" noChangeArrowheads="1" noChangeShapeType="1" noTextEdit="1"/>
              </p:cNvSpPr>
              <p:nvPr/>
            </p:nvSpPr>
            <p:spPr>
              <a:xfrm>
                <a:off x="3875703" y="5118904"/>
                <a:ext cx="2200282" cy="439736"/>
              </a:xfrm>
              <a:prstGeom prst="rect">
                <a:avLst/>
              </a:prstGeom>
              <a:blipFill>
                <a:blip r:embed="rId10"/>
                <a:stretch>
                  <a:fillRect l="-3047" t="-2778" b="-20833"/>
                </a:stretch>
              </a:blipFill>
            </p:spPr>
            <p:txBody>
              <a:bodyPr/>
              <a:lstStyle/>
              <a:p>
                <a:r>
                  <a:rPr lang="zh-CN" altLang="en-US">
                    <a:noFill/>
                  </a:rPr>
                  <a:t> </a:t>
                </a:r>
              </a:p>
            </p:txBody>
          </p:sp>
        </mc:Fallback>
      </mc:AlternateContent>
      <p:sp>
        <p:nvSpPr>
          <p:cNvPr id="15" name="矩形 14"/>
          <p:cNvSpPr/>
          <p:nvPr/>
        </p:nvSpPr>
        <p:spPr>
          <a:xfrm>
            <a:off x="702224" y="528844"/>
            <a:ext cx="1980029" cy="523220"/>
          </a:xfrm>
          <a:prstGeom prst="rect">
            <a:avLst/>
          </a:prstGeom>
        </p:spPr>
        <p:txBody>
          <a:bodyPr wrap="none">
            <a:spAutoFit/>
          </a:bodyPr>
          <a:lstStyle/>
          <a:p>
            <a:r>
              <a:rPr lang="zh-CN" altLang="en-US" sz="2800" b="1" dirty="0" smtClean="0">
                <a:latin typeface="+mn-ea"/>
              </a:rPr>
              <a:t>主成分分析</a:t>
            </a:r>
            <a:endParaRPr lang="zh-CN" altLang="en-US" sz="2800" b="1" dirty="0">
              <a:latin typeface="+mn-ea"/>
            </a:endParaRPr>
          </a:p>
        </p:txBody>
      </p:sp>
      <p:sp>
        <p:nvSpPr>
          <p:cNvPr id="2" name="矩形 1"/>
          <p:cNvSpPr/>
          <p:nvPr/>
        </p:nvSpPr>
        <p:spPr>
          <a:xfrm>
            <a:off x="3733698" y="1225748"/>
            <a:ext cx="819455" cy="369332"/>
          </a:xfrm>
          <a:prstGeom prst="rect">
            <a:avLst/>
          </a:prstGeom>
        </p:spPr>
        <p:txBody>
          <a:bodyPr wrap="none">
            <a:spAutoFit/>
          </a:bodyPr>
          <a:lstStyle/>
          <a:p>
            <a:r>
              <a:rPr lang="en-US" altLang="zh-CN" dirty="0"/>
              <a:t>N&lt;&lt;D</a:t>
            </a:r>
            <a:endParaRPr lang="zh-CN" altLang="en-US" dirty="0"/>
          </a:p>
        </p:txBody>
      </p:sp>
    </p:spTree>
    <p:extLst>
      <p:ext uri="{BB962C8B-B14F-4D97-AF65-F5344CB8AC3E}">
        <p14:creationId xmlns:p14="http://schemas.microsoft.com/office/powerpoint/2010/main" val="16219909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28477" y="1210359"/>
            <a:ext cx="1947969" cy="400110"/>
          </a:xfrm>
          <a:prstGeom prst="rect">
            <a:avLst/>
          </a:prstGeom>
        </p:spPr>
        <p:txBody>
          <a:bodyPr wrap="none">
            <a:spAutoFit/>
          </a:bodyPr>
          <a:lstStyle/>
          <a:p>
            <a:r>
              <a:rPr lang="zh-CN" altLang="en-US" sz="2000" b="1" dirty="0" smtClean="0"/>
              <a:t>高维数据的</a:t>
            </a:r>
            <a:r>
              <a:rPr lang="en-US" altLang="zh-CN" sz="2000" b="1" dirty="0" smtClean="0"/>
              <a:t>PCA</a:t>
            </a:r>
            <a:endParaRPr lang="en-US" altLang="zh-CN" b="1" dirty="0"/>
          </a:p>
        </p:txBody>
      </p:sp>
      <mc:AlternateContent xmlns:mc="http://schemas.openxmlformats.org/markup-compatibility/2006" xmlns:a14="http://schemas.microsoft.com/office/drawing/2010/main">
        <mc:Choice Requires="a14">
          <p:sp>
            <p:nvSpPr>
              <p:cNvPr id="5" name="矩形 4"/>
              <p:cNvSpPr/>
              <p:nvPr/>
            </p:nvSpPr>
            <p:spPr>
              <a:xfrm>
                <a:off x="1678141" y="2393958"/>
                <a:ext cx="1381981" cy="400110"/>
              </a:xfrm>
              <a:prstGeom prst="rect">
                <a:avLst/>
              </a:prstGeom>
            </p:spPr>
            <p:txBody>
              <a:bodyPr wrap="none">
                <a:spAutoFit/>
              </a:bodyPr>
              <a:lstStyle/>
              <a:p>
                <a:r>
                  <a:rPr lang="zh-CN" altLang="en-US" sz="2000" dirty="0" smtClean="0"/>
                  <a:t>两侧左乘</a:t>
                </a:r>
                <a14:m>
                  <m:oMath xmlns:m="http://schemas.openxmlformats.org/officeDocument/2006/math">
                    <m:r>
                      <a:rPr lang="en-US" altLang="zh-CN" sz="2000" i="1">
                        <a:latin typeface="Cambria Math" panose="02040503050406030204" pitchFamily="18" charset="0"/>
                      </a:rPr>
                      <m:t>𝑋</m:t>
                    </m:r>
                  </m:oMath>
                </a14:m>
                <a:endParaRPr lang="zh-CN" altLang="en-US" sz="2000" dirty="0"/>
              </a:p>
            </p:txBody>
          </p:sp>
        </mc:Choice>
        <mc:Fallback xmlns="">
          <p:sp>
            <p:nvSpPr>
              <p:cNvPr id="5" name="矩形 4"/>
              <p:cNvSpPr>
                <a:spLocks noRot="1" noChangeAspect="1" noMove="1" noResize="1" noEditPoints="1" noAdjustHandles="1" noChangeArrowheads="1" noChangeShapeType="1" noTextEdit="1"/>
              </p:cNvSpPr>
              <p:nvPr/>
            </p:nvSpPr>
            <p:spPr>
              <a:xfrm>
                <a:off x="1678141" y="2393958"/>
                <a:ext cx="1381981" cy="400110"/>
              </a:xfrm>
              <a:prstGeom prst="rect">
                <a:avLst/>
              </a:prstGeom>
              <a:blipFill>
                <a:blip r:embed="rId2"/>
                <a:stretch>
                  <a:fillRect l="-4405" t="-9231" b="-27692"/>
                </a:stretch>
              </a:blipFill>
            </p:spPr>
            <p:txBody>
              <a:bodyPr/>
              <a:lstStyle/>
              <a:p>
                <a:r>
                  <a:rPr lang="zh-CN" altLang="en-US">
                    <a:noFill/>
                  </a:rPr>
                  <a:t> </a:t>
                </a:r>
              </a:p>
            </p:txBody>
          </p:sp>
        </mc:Fallback>
      </mc:AlternateContent>
      <p:pic>
        <p:nvPicPr>
          <p:cNvPr id="7" name="图片 6"/>
          <p:cNvPicPr>
            <a:picLocks noChangeAspect="1"/>
          </p:cNvPicPr>
          <p:nvPr/>
        </p:nvPicPr>
        <p:blipFill>
          <a:blip r:embed="rId3"/>
          <a:stretch>
            <a:fillRect/>
          </a:stretch>
        </p:blipFill>
        <p:spPr>
          <a:xfrm>
            <a:off x="3129367" y="2837301"/>
            <a:ext cx="3228975" cy="666750"/>
          </a:xfrm>
          <a:prstGeom prst="rect">
            <a:avLst/>
          </a:prstGeom>
        </p:spPr>
      </p:pic>
      <p:pic>
        <p:nvPicPr>
          <p:cNvPr id="14" name="图片 13"/>
          <p:cNvPicPr>
            <a:picLocks noChangeAspect="1"/>
          </p:cNvPicPr>
          <p:nvPr/>
        </p:nvPicPr>
        <p:blipFill>
          <a:blip r:embed="rId4"/>
          <a:stretch>
            <a:fillRect/>
          </a:stretch>
        </p:blipFill>
        <p:spPr>
          <a:xfrm>
            <a:off x="3060122" y="1617300"/>
            <a:ext cx="2428875" cy="733425"/>
          </a:xfrm>
          <a:prstGeom prst="rect">
            <a:avLst/>
          </a:prstGeom>
        </p:spPr>
      </p:pic>
      <mc:AlternateContent xmlns:mc="http://schemas.openxmlformats.org/markup-compatibility/2006" xmlns:a14="http://schemas.microsoft.com/office/drawing/2010/main">
        <mc:Choice Requires="a14">
          <p:sp>
            <p:nvSpPr>
              <p:cNvPr id="15" name="矩形 14"/>
              <p:cNvSpPr/>
              <p:nvPr/>
            </p:nvSpPr>
            <p:spPr>
              <a:xfrm>
                <a:off x="1678140" y="3692096"/>
                <a:ext cx="1966436" cy="400110"/>
              </a:xfrm>
              <a:prstGeom prst="rect">
                <a:avLst/>
              </a:prstGeom>
            </p:spPr>
            <p:txBody>
              <a:bodyPr wrap="none">
                <a:spAutoFit/>
              </a:bodyPr>
              <a:lstStyle/>
              <a:p>
                <a:r>
                  <a:rPr lang="zh-CN" altLang="en-US" sz="2000" dirty="0" smtClean="0"/>
                  <a:t>令</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𝑋</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𝑢</m:t>
                        </m:r>
                      </m:e>
                      <m:sub>
                        <m:r>
                          <a:rPr lang="en-US" altLang="zh-CN" sz="2000" b="0" i="1" smtClean="0">
                            <a:latin typeface="Cambria Math" panose="02040503050406030204" pitchFamily="18" charset="0"/>
                          </a:rPr>
                          <m:t>𝑖</m:t>
                        </m:r>
                      </m:sub>
                    </m:sSub>
                  </m:oMath>
                </a14:m>
                <a:r>
                  <a:rPr lang="zh-CN" altLang="en-US" sz="2000" dirty="0" smtClean="0"/>
                  <a:t>，则</a:t>
                </a:r>
                <a:endParaRPr lang="zh-CN" altLang="en-US" sz="2000" dirty="0"/>
              </a:p>
            </p:txBody>
          </p:sp>
        </mc:Choice>
        <mc:Fallback xmlns="">
          <p:sp>
            <p:nvSpPr>
              <p:cNvPr id="15" name="矩形 14"/>
              <p:cNvSpPr>
                <a:spLocks noRot="1" noChangeAspect="1" noMove="1" noResize="1" noEditPoints="1" noAdjustHandles="1" noChangeArrowheads="1" noChangeShapeType="1" noTextEdit="1"/>
              </p:cNvSpPr>
              <p:nvPr/>
            </p:nvSpPr>
            <p:spPr>
              <a:xfrm>
                <a:off x="1678140" y="3692096"/>
                <a:ext cx="1966436" cy="400110"/>
              </a:xfrm>
              <a:prstGeom prst="rect">
                <a:avLst/>
              </a:prstGeom>
              <a:blipFill>
                <a:blip r:embed="rId5"/>
                <a:stretch>
                  <a:fillRect l="-3096" t="-9231" b="-27692"/>
                </a:stretch>
              </a:blipFill>
            </p:spPr>
            <p:txBody>
              <a:bodyPr/>
              <a:lstStyle/>
              <a:p>
                <a:r>
                  <a:rPr lang="zh-CN" altLang="en-US">
                    <a:noFill/>
                  </a:rPr>
                  <a:t> </a:t>
                </a:r>
              </a:p>
            </p:txBody>
          </p:sp>
        </mc:Fallback>
      </mc:AlternateContent>
      <p:pic>
        <p:nvPicPr>
          <p:cNvPr id="16" name="图片 15"/>
          <p:cNvPicPr>
            <a:picLocks noChangeAspect="1"/>
          </p:cNvPicPr>
          <p:nvPr/>
        </p:nvPicPr>
        <p:blipFill>
          <a:blip r:embed="rId6"/>
          <a:stretch>
            <a:fillRect/>
          </a:stretch>
        </p:blipFill>
        <p:spPr>
          <a:xfrm>
            <a:off x="3125820" y="4127552"/>
            <a:ext cx="2238375" cy="609600"/>
          </a:xfrm>
          <a:prstGeom prst="rect">
            <a:avLst/>
          </a:prstGeom>
        </p:spPr>
      </p:pic>
      <p:pic>
        <p:nvPicPr>
          <p:cNvPr id="18" name="图片 17"/>
          <p:cNvPicPr>
            <a:picLocks noChangeAspect="1"/>
          </p:cNvPicPr>
          <p:nvPr/>
        </p:nvPicPr>
        <p:blipFill>
          <a:blip r:embed="rId7"/>
          <a:stretch>
            <a:fillRect/>
          </a:stretch>
        </p:blipFill>
        <p:spPr>
          <a:xfrm>
            <a:off x="7519581" y="2999226"/>
            <a:ext cx="771525" cy="342900"/>
          </a:xfrm>
          <a:prstGeom prst="rect">
            <a:avLst/>
          </a:prstGeom>
        </p:spPr>
      </p:pic>
      <p:pic>
        <p:nvPicPr>
          <p:cNvPr id="19" name="图片 18"/>
          <p:cNvPicPr>
            <a:picLocks noChangeAspect="1"/>
          </p:cNvPicPr>
          <p:nvPr/>
        </p:nvPicPr>
        <p:blipFill>
          <a:blip r:embed="rId8"/>
          <a:stretch>
            <a:fillRect/>
          </a:stretch>
        </p:blipFill>
        <p:spPr>
          <a:xfrm>
            <a:off x="7500531" y="4178284"/>
            <a:ext cx="790575" cy="400050"/>
          </a:xfrm>
          <a:prstGeom prst="rect">
            <a:avLst/>
          </a:prstGeom>
        </p:spPr>
      </p:pic>
      <mc:AlternateContent xmlns:mc="http://schemas.openxmlformats.org/markup-compatibility/2006" xmlns:a14="http://schemas.microsoft.com/office/drawing/2010/main">
        <mc:Choice Requires="a14">
          <p:sp>
            <p:nvSpPr>
              <p:cNvPr id="20" name="矩形 19"/>
              <p:cNvSpPr/>
              <p:nvPr/>
            </p:nvSpPr>
            <p:spPr>
              <a:xfrm>
                <a:off x="1665858" y="5340204"/>
                <a:ext cx="2032672" cy="400110"/>
              </a:xfrm>
              <a:prstGeom prst="rect">
                <a:avLst/>
              </a:prstGeom>
            </p:spPr>
            <p:txBody>
              <a:bodyPr wrap="none">
                <a:spAutoFit/>
              </a:bodyPr>
              <a:lstStyle/>
              <a:p>
                <a:r>
                  <a:rPr lang="zh-CN" altLang="en-US" sz="2000" dirty="0" smtClean="0"/>
                  <a:t>继续左乘</a:t>
                </a:r>
                <a14:m>
                  <m:oMath xmlns:m="http://schemas.openxmlformats.org/officeDocument/2006/math">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𝑋</m:t>
                        </m:r>
                      </m:e>
                      <m:sup>
                        <m:r>
                          <a:rPr lang="en-US" altLang="zh-CN" sz="2000" i="1" dirty="0">
                            <a:latin typeface="Cambria Math" panose="02040503050406030204" pitchFamily="18" charset="0"/>
                          </a:rPr>
                          <m:t>𝑇</m:t>
                        </m:r>
                      </m:sup>
                    </m:sSup>
                  </m:oMath>
                </a14:m>
                <a:r>
                  <a:rPr lang="zh-CN" altLang="en-US" sz="2000" dirty="0" smtClean="0"/>
                  <a:t>，则</a:t>
                </a:r>
                <a:endParaRPr lang="zh-CN" altLang="en-US" sz="2000" dirty="0"/>
              </a:p>
            </p:txBody>
          </p:sp>
        </mc:Choice>
        <mc:Fallback xmlns="">
          <p:sp>
            <p:nvSpPr>
              <p:cNvPr id="20" name="矩形 19"/>
              <p:cNvSpPr>
                <a:spLocks noRot="1" noChangeAspect="1" noMove="1" noResize="1" noEditPoints="1" noAdjustHandles="1" noChangeArrowheads="1" noChangeShapeType="1" noTextEdit="1"/>
              </p:cNvSpPr>
              <p:nvPr/>
            </p:nvSpPr>
            <p:spPr>
              <a:xfrm>
                <a:off x="1665858" y="5340204"/>
                <a:ext cx="2032672" cy="400110"/>
              </a:xfrm>
              <a:prstGeom prst="rect">
                <a:avLst/>
              </a:prstGeom>
              <a:blipFill>
                <a:blip r:embed="rId9"/>
                <a:stretch>
                  <a:fillRect l="-2994" t="-7576" r="-2695"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1665858" y="4790179"/>
                <a:ext cx="7064563" cy="439736"/>
              </a:xfrm>
              <a:prstGeom prst="rect">
                <a:avLst/>
              </a:prstGeom>
            </p:spPr>
            <p:txBody>
              <a:bodyPr wrap="none">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𝑖</m:t>
                        </m:r>
                      </m:sub>
                    </m:sSub>
                  </m:oMath>
                </a14:m>
                <a:r>
                  <a:rPr lang="zh-CN" altLang="en-US" sz="2000" dirty="0" smtClean="0"/>
                  <a:t>是</a:t>
                </a:r>
                <a14:m>
                  <m:oMath xmlns:m="http://schemas.openxmlformats.org/officeDocument/2006/math">
                    <m:sSup>
                      <m:sSupPr>
                        <m:ctrlPr>
                          <a:rPr lang="en-US" altLang="zh-CN" sz="2000" i="1" dirty="0" smtClean="0">
                            <a:latin typeface="Cambria Math" panose="02040503050406030204" pitchFamily="18" charset="0"/>
                          </a:rPr>
                        </m:ctrlPr>
                      </m:sSupPr>
                      <m:e>
                        <m:r>
                          <a:rPr lang="en-US" altLang="zh-CN" sz="2000" b="0" i="1" dirty="0" smtClean="0">
                            <a:latin typeface="Cambria Math" panose="02040503050406030204" pitchFamily="18" charset="0"/>
                          </a:rPr>
                          <m:t>𝑋𝑋</m:t>
                        </m:r>
                      </m:e>
                      <m:sup>
                        <m:r>
                          <a:rPr lang="en-US" altLang="zh-CN" sz="2000" b="0" i="1" dirty="0" smtClean="0">
                            <a:latin typeface="Cambria Math" panose="02040503050406030204" pitchFamily="18" charset="0"/>
                          </a:rPr>
                          <m:t>𝑇</m:t>
                        </m:r>
                      </m:sup>
                    </m:sSup>
                  </m:oMath>
                </a14:m>
                <a:r>
                  <a:rPr lang="zh-CN" altLang="en-US" sz="2000" dirty="0" smtClean="0"/>
                  <a:t>的特征向量，</a:t>
                </a:r>
                <a14:m>
                  <m:oMath xmlns:m="http://schemas.openxmlformats.org/officeDocument/2006/math">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𝑋𝑋</m:t>
                        </m:r>
                      </m:e>
                      <m:sup>
                        <m:r>
                          <a:rPr lang="en-US" altLang="zh-CN" sz="2000" i="1" dirty="0">
                            <a:latin typeface="Cambria Math" panose="02040503050406030204" pitchFamily="18" charset="0"/>
                          </a:rPr>
                          <m:t>𝑇</m:t>
                        </m:r>
                      </m:sup>
                    </m:sSup>
                    <m:r>
                      <a:rPr lang="en-US" altLang="zh-CN" sz="2000" i="1" dirty="0">
                        <a:latin typeface="Cambria Math" panose="02040503050406030204" pitchFamily="18" charset="0"/>
                        <a:ea typeface="Cambria Math" panose="02040503050406030204" pitchFamily="18" charset="0"/>
                      </a:rPr>
                      <m:t>∈</m:t>
                    </m:r>
                    <m:sSup>
                      <m:sSupPr>
                        <m:ctrlPr>
                          <a:rPr lang="en-US" altLang="zh-CN" sz="2000" i="1" dirty="0">
                            <a:latin typeface="Cambria Math" panose="02040503050406030204" pitchFamily="18" charset="0"/>
                            <a:ea typeface="Cambria Math" panose="02040503050406030204" pitchFamily="18" charset="0"/>
                          </a:rPr>
                        </m:ctrlPr>
                      </m:sSupPr>
                      <m:e>
                        <m:r>
                          <a:rPr lang="en-US" altLang="zh-CN" sz="2000" i="1" dirty="0">
                            <a:latin typeface="Cambria Math" panose="02040503050406030204" pitchFamily="18" charset="0"/>
                            <a:ea typeface="Cambria Math" panose="02040503050406030204" pitchFamily="18" charset="0"/>
                          </a:rPr>
                          <m:t>𝑅</m:t>
                        </m:r>
                      </m:e>
                      <m:sup>
                        <m:r>
                          <a:rPr lang="en-US" altLang="zh-CN" sz="2000" b="0" i="1" dirty="0" smtClean="0">
                            <a:latin typeface="Cambria Math" panose="02040503050406030204" pitchFamily="18" charset="0"/>
                            <a:ea typeface="Cambria Math" panose="02040503050406030204" pitchFamily="18" charset="0"/>
                          </a:rPr>
                          <m:t>𝑁</m:t>
                        </m:r>
                        <m:r>
                          <a:rPr lang="en-US" altLang="zh-CN" sz="2000" i="1" dirty="0">
                            <a:latin typeface="Cambria Math" panose="02040503050406030204" pitchFamily="18" charset="0"/>
                            <a:ea typeface="Cambria Math" panose="02040503050406030204" pitchFamily="18" charset="0"/>
                          </a:rPr>
                          <m:t>×</m:t>
                        </m:r>
                        <m:r>
                          <a:rPr lang="en-US" altLang="zh-CN" sz="2000" b="0" i="1" dirty="0" smtClean="0">
                            <a:latin typeface="Cambria Math" panose="02040503050406030204" pitchFamily="18" charset="0"/>
                            <a:ea typeface="Cambria Math" panose="02040503050406030204" pitchFamily="18" charset="0"/>
                          </a:rPr>
                          <m:t>𝑁</m:t>
                        </m:r>
                      </m:sup>
                    </m:sSup>
                  </m:oMath>
                </a14:m>
                <a:r>
                  <a:rPr lang="zh-CN" altLang="en-US" sz="2000" dirty="0" smtClean="0"/>
                  <a:t>，所有</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𝑖</m:t>
                        </m:r>
                      </m:sub>
                    </m:sSub>
                  </m:oMath>
                </a14:m>
                <a:r>
                  <a:rPr lang="zh-CN" altLang="en-US" sz="2000" b="1" dirty="0" smtClean="0"/>
                  <a:t>计算复杂度</a:t>
                </a:r>
                <a14:m>
                  <m:oMath xmlns:m="http://schemas.openxmlformats.org/officeDocument/2006/math">
                    <m:r>
                      <a:rPr lang="en-US" altLang="zh-CN" sz="2000" b="1" i="1">
                        <a:latin typeface="Cambria Math" panose="02040503050406030204" pitchFamily="18" charset="0"/>
                      </a:rPr>
                      <m:t>𝑶</m:t>
                    </m:r>
                    <m:d>
                      <m:dPr>
                        <m:ctrlPr>
                          <a:rPr lang="en-US" altLang="zh-CN" sz="2000" b="1" i="1">
                            <a:latin typeface="Cambria Math" panose="02040503050406030204" pitchFamily="18" charset="0"/>
                          </a:rPr>
                        </m:ctrlPr>
                      </m:dPr>
                      <m:e>
                        <m:sSup>
                          <m:sSupPr>
                            <m:ctrlPr>
                              <a:rPr lang="en-US" altLang="zh-CN" sz="2000" b="1" i="1">
                                <a:latin typeface="Cambria Math" panose="02040503050406030204" pitchFamily="18" charset="0"/>
                              </a:rPr>
                            </m:ctrlPr>
                          </m:sSupPr>
                          <m:e>
                            <m:r>
                              <a:rPr lang="en-US" altLang="zh-CN" sz="2000" b="1" i="1" smtClean="0">
                                <a:latin typeface="Cambria Math" panose="02040503050406030204" pitchFamily="18" charset="0"/>
                              </a:rPr>
                              <m:t>𝑵</m:t>
                            </m:r>
                          </m:e>
                          <m:sup>
                            <m:r>
                              <a:rPr lang="en-US" altLang="zh-CN" sz="2000" b="1" i="1">
                                <a:latin typeface="Cambria Math" panose="02040503050406030204" pitchFamily="18" charset="0"/>
                              </a:rPr>
                              <m:t>𝟑</m:t>
                            </m:r>
                          </m:sup>
                        </m:sSup>
                      </m:e>
                    </m:d>
                  </m:oMath>
                </a14:m>
                <a:endParaRPr lang="zh-CN" altLang="en-US" sz="2000" b="1" dirty="0"/>
              </a:p>
            </p:txBody>
          </p:sp>
        </mc:Choice>
        <mc:Fallback xmlns="">
          <p:sp>
            <p:nvSpPr>
              <p:cNvPr id="21" name="矩形 20"/>
              <p:cNvSpPr>
                <a:spLocks noRot="1" noChangeAspect="1" noMove="1" noResize="1" noEditPoints="1" noAdjustHandles="1" noChangeArrowheads="1" noChangeShapeType="1" noTextEdit="1"/>
              </p:cNvSpPr>
              <p:nvPr/>
            </p:nvSpPr>
            <p:spPr>
              <a:xfrm>
                <a:off x="1665858" y="4790179"/>
                <a:ext cx="7064563" cy="439736"/>
              </a:xfrm>
              <a:prstGeom prst="rect">
                <a:avLst/>
              </a:prstGeom>
              <a:blipFill>
                <a:blip r:embed="rId10"/>
                <a:stretch>
                  <a:fillRect t="-2778" b="-20833"/>
                </a:stretch>
              </a:blipFill>
            </p:spPr>
            <p:txBody>
              <a:bodyPr/>
              <a:lstStyle/>
              <a:p>
                <a:r>
                  <a:rPr lang="zh-CN" altLang="en-US">
                    <a:noFill/>
                  </a:rPr>
                  <a:t> </a:t>
                </a:r>
              </a:p>
            </p:txBody>
          </p:sp>
        </mc:Fallback>
      </mc:AlternateContent>
      <p:pic>
        <p:nvPicPr>
          <p:cNvPr id="22" name="图片 21"/>
          <p:cNvPicPr>
            <a:picLocks noChangeAspect="1"/>
          </p:cNvPicPr>
          <p:nvPr/>
        </p:nvPicPr>
        <p:blipFill>
          <a:blip r:embed="rId11"/>
          <a:stretch>
            <a:fillRect/>
          </a:stretch>
        </p:blipFill>
        <p:spPr>
          <a:xfrm>
            <a:off x="3060122" y="5888262"/>
            <a:ext cx="3962400" cy="676275"/>
          </a:xfrm>
          <a:prstGeom prst="rect">
            <a:avLst/>
          </a:prstGeom>
        </p:spPr>
      </p:pic>
      <p:pic>
        <p:nvPicPr>
          <p:cNvPr id="23" name="图片 22"/>
          <p:cNvPicPr>
            <a:picLocks noChangeAspect="1"/>
          </p:cNvPicPr>
          <p:nvPr/>
        </p:nvPicPr>
        <p:blipFill>
          <a:blip r:embed="rId12"/>
          <a:stretch>
            <a:fillRect/>
          </a:stretch>
        </p:blipFill>
        <p:spPr>
          <a:xfrm>
            <a:off x="7519581" y="5999489"/>
            <a:ext cx="819150" cy="323850"/>
          </a:xfrm>
          <a:prstGeom prst="rect">
            <a:avLst/>
          </a:prstGeom>
        </p:spPr>
      </p:pic>
      <p:sp>
        <p:nvSpPr>
          <p:cNvPr id="24" name="矩形 23"/>
          <p:cNvSpPr/>
          <p:nvPr/>
        </p:nvSpPr>
        <p:spPr>
          <a:xfrm>
            <a:off x="702224" y="528844"/>
            <a:ext cx="1980029" cy="523220"/>
          </a:xfrm>
          <a:prstGeom prst="rect">
            <a:avLst/>
          </a:prstGeom>
        </p:spPr>
        <p:txBody>
          <a:bodyPr wrap="none">
            <a:spAutoFit/>
          </a:bodyPr>
          <a:lstStyle/>
          <a:p>
            <a:r>
              <a:rPr lang="zh-CN" altLang="en-US" sz="2800" b="1" dirty="0" smtClean="0">
                <a:latin typeface="+mn-ea"/>
              </a:rPr>
              <a:t>主成分分析</a:t>
            </a:r>
            <a:endParaRPr lang="zh-CN" altLang="en-US" sz="2800" b="1" dirty="0">
              <a:latin typeface="+mn-ea"/>
            </a:endParaRPr>
          </a:p>
        </p:txBody>
      </p:sp>
    </p:spTree>
    <p:extLst>
      <p:ext uri="{BB962C8B-B14F-4D97-AF65-F5344CB8AC3E}">
        <p14:creationId xmlns:p14="http://schemas.microsoft.com/office/powerpoint/2010/main" val="27127551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28477" y="1210359"/>
            <a:ext cx="1947969" cy="400110"/>
          </a:xfrm>
          <a:prstGeom prst="rect">
            <a:avLst/>
          </a:prstGeom>
        </p:spPr>
        <p:txBody>
          <a:bodyPr wrap="none">
            <a:spAutoFit/>
          </a:bodyPr>
          <a:lstStyle/>
          <a:p>
            <a:r>
              <a:rPr lang="zh-CN" altLang="en-US" sz="2000" b="1" dirty="0" smtClean="0"/>
              <a:t>高维数据的</a:t>
            </a:r>
            <a:r>
              <a:rPr lang="en-US" altLang="zh-CN" sz="2000" b="1" dirty="0" smtClean="0"/>
              <a:t>PCA</a:t>
            </a:r>
            <a:endParaRPr lang="en-US" altLang="zh-CN" b="1" dirty="0"/>
          </a:p>
        </p:txBody>
      </p:sp>
      <p:pic>
        <p:nvPicPr>
          <p:cNvPr id="22" name="图片 21"/>
          <p:cNvPicPr>
            <a:picLocks noChangeAspect="1"/>
          </p:cNvPicPr>
          <p:nvPr/>
        </p:nvPicPr>
        <p:blipFill>
          <a:blip r:embed="rId2"/>
          <a:stretch>
            <a:fillRect/>
          </a:stretch>
        </p:blipFill>
        <p:spPr>
          <a:xfrm>
            <a:off x="2664572" y="1997198"/>
            <a:ext cx="3962400" cy="676275"/>
          </a:xfrm>
          <a:prstGeom prst="rect">
            <a:avLst/>
          </a:prstGeom>
        </p:spPr>
      </p:pic>
      <mc:AlternateContent xmlns:mc="http://schemas.openxmlformats.org/markup-compatibility/2006" xmlns:a14="http://schemas.microsoft.com/office/drawing/2010/main">
        <mc:Choice Requires="a14">
          <p:sp>
            <p:nvSpPr>
              <p:cNvPr id="17" name="矩形 16"/>
              <p:cNvSpPr/>
              <p:nvPr/>
            </p:nvSpPr>
            <p:spPr>
              <a:xfrm>
                <a:off x="1996598" y="2860147"/>
                <a:ext cx="5832559" cy="400110"/>
              </a:xfrm>
              <a:prstGeom prst="rect">
                <a:avLst/>
              </a:prstGeom>
            </p:spPr>
            <p:txBody>
              <a:bodyPr wrap="none">
                <a:spAutoFit/>
              </a:bodyPr>
              <a:lstStyle/>
              <a:p>
                <a14:m>
                  <m:oMath xmlns:m="http://schemas.openxmlformats.org/officeDocument/2006/math">
                    <m:sSub>
                      <m:sSubPr>
                        <m:ctrlPr>
                          <a:rPr lang="en-US" altLang="zh-CN" sz="2000" i="1" smtClean="0">
                            <a:latin typeface="Cambria Math" panose="02040503050406030204" pitchFamily="18" charset="0"/>
                          </a:rPr>
                        </m:ctrlPr>
                      </m:sSubPr>
                      <m:e>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𝑋</m:t>
                            </m:r>
                          </m:e>
                          <m:sup>
                            <m:r>
                              <a:rPr lang="en-US" altLang="zh-CN" sz="2000" i="1" dirty="0">
                                <a:latin typeface="Cambria Math" panose="02040503050406030204" pitchFamily="18" charset="0"/>
                              </a:rPr>
                              <m:t>𝑇</m:t>
                            </m:r>
                          </m:sup>
                        </m:sSup>
                        <m:r>
                          <a:rPr lang="en-US" altLang="zh-CN" sz="2000" i="1">
                            <a:latin typeface="Cambria Math" panose="02040503050406030204" pitchFamily="18" charset="0"/>
                          </a:rPr>
                          <m:t>𝑣</m:t>
                        </m:r>
                      </m:e>
                      <m:sub>
                        <m:r>
                          <a:rPr lang="en-US" altLang="zh-CN" sz="2000" i="1">
                            <a:latin typeface="Cambria Math" panose="02040503050406030204" pitchFamily="18" charset="0"/>
                          </a:rPr>
                          <m:t>𝑖</m:t>
                        </m:r>
                      </m:sub>
                    </m:sSub>
                  </m:oMath>
                </a14:m>
                <a:r>
                  <a:rPr lang="zh-CN" altLang="en-US" sz="2000" dirty="0" smtClean="0"/>
                  <a:t>是</a:t>
                </a:r>
                <a14:m>
                  <m:oMath xmlns:m="http://schemas.openxmlformats.org/officeDocument/2006/math">
                    <m:sSup>
                      <m:sSupPr>
                        <m:ctrlPr>
                          <a:rPr lang="en-US" altLang="zh-CN" sz="2000" i="1" dirty="0" smtClean="0">
                            <a:latin typeface="Cambria Math" panose="02040503050406030204" pitchFamily="18" charset="0"/>
                          </a:rPr>
                        </m:ctrlPr>
                      </m:sSupPr>
                      <m:e>
                        <m:r>
                          <a:rPr lang="en-US" altLang="zh-CN" sz="2000" b="0" i="1" dirty="0" smtClean="0">
                            <a:latin typeface="Cambria Math" panose="02040503050406030204" pitchFamily="18" charset="0"/>
                          </a:rPr>
                          <m:t>𝑆</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𝑋</m:t>
                        </m:r>
                      </m:e>
                      <m:sup>
                        <m:r>
                          <a:rPr lang="en-US" altLang="zh-CN" sz="2000" b="0" i="1" dirty="0" smtClean="0">
                            <a:latin typeface="Cambria Math" panose="02040503050406030204" pitchFamily="18" charset="0"/>
                          </a:rPr>
                          <m:t>𝑇</m:t>
                        </m:r>
                      </m:sup>
                    </m:sSup>
                    <m:r>
                      <a:rPr lang="en-US" altLang="zh-CN" sz="2000" b="0" i="1" dirty="0" smtClean="0">
                        <a:latin typeface="Cambria Math" panose="02040503050406030204" pitchFamily="18" charset="0"/>
                      </a:rPr>
                      <m:t>𝑋</m:t>
                    </m:r>
                  </m:oMath>
                </a14:m>
                <a:r>
                  <a:rPr lang="zh-CN" altLang="en-US" sz="2000" dirty="0" smtClean="0"/>
                  <a:t>的特征向量，对应特征值仍然为</a:t>
                </a:r>
                <a14:m>
                  <m:oMath xmlns:m="http://schemas.openxmlformats.org/officeDocument/2006/math">
                    <m:sSub>
                      <m:sSubPr>
                        <m:ctrlPr>
                          <a:rPr lang="en-US" altLang="zh-CN" sz="2000" i="1" smtClean="0">
                            <a:latin typeface="Cambria Math" panose="02040503050406030204" pitchFamily="18" charset="0"/>
                          </a:rPr>
                        </m:ctrlPr>
                      </m:sSubPr>
                      <m:e>
                        <m:r>
                          <a:rPr lang="zh-CN" altLang="en-US" sz="2000" i="1">
                            <a:latin typeface="Cambria Math" panose="02040503050406030204" pitchFamily="18" charset="0"/>
                          </a:rPr>
                          <m:t>𝜆</m:t>
                        </m:r>
                      </m:e>
                      <m:sub>
                        <m:r>
                          <a:rPr lang="en-US" altLang="zh-CN" sz="2000" b="0" i="1" smtClean="0">
                            <a:latin typeface="Cambria Math" panose="02040503050406030204" pitchFamily="18" charset="0"/>
                          </a:rPr>
                          <m:t>𝑖</m:t>
                        </m:r>
                      </m:sub>
                    </m:sSub>
                  </m:oMath>
                </a14:m>
                <a:endParaRPr lang="zh-CN" altLang="en-US" sz="2000" dirty="0"/>
              </a:p>
            </p:txBody>
          </p:sp>
        </mc:Choice>
        <mc:Fallback xmlns="">
          <p:sp>
            <p:nvSpPr>
              <p:cNvPr id="17" name="矩形 16"/>
              <p:cNvSpPr>
                <a:spLocks noRot="1" noChangeAspect="1" noMove="1" noResize="1" noEditPoints="1" noAdjustHandles="1" noChangeArrowheads="1" noChangeShapeType="1" noTextEdit="1"/>
              </p:cNvSpPr>
              <p:nvPr/>
            </p:nvSpPr>
            <p:spPr>
              <a:xfrm>
                <a:off x="1996598" y="2860147"/>
                <a:ext cx="5832559" cy="400110"/>
              </a:xfrm>
              <a:prstGeom prst="rect">
                <a:avLst/>
              </a:prstGeom>
              <a:blipFill>
                <a:blip r:embed="rId3"/>
                <a:stretch>
                  <a:fillRect t="-7576"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p:cNvSpPr/>
              <p:nvPr/>
            </p:nvSpPr>
            <p:spPr>
              <a:xfrm>
                <a:off x="1996598" y="3618607"/>
                <a:ext cx="7196714" cy="400110"/>
              </a:xfrm>
              <a:prstGeom prst="rect">
                <a:avLst/>
              </a:prstGeom>
            </p:spPr>
            <p:txBody>
              <a:bodyPr wrap="none">
                <a:spAutoFit/>
              </a:bodyPr>
              <a:lstStyle/>
              <a:p>
                <a14:m>
                  <m:oMath xmlns:m="http://schemas.openxmlformats.org/officeDocument/2006/math">
                    <m:r>
                      <a:rPr lang="zh-CN" altLang="en-US" sz="2000" i="1" smtClean="0">
                        <a:latin typeface="Cambria Math" panose="02040503050406030204" pitchFamily="18" charset="0"/>
                      </a:rPr>
                      <m:t>已知</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r>
                      <a:rPr lang="en-US" altLang="zh-CN" sz="2000" i="1">
                        <a:latin typeface="Cambria Math" panose="02040503050406030204" pitchFamily="18" charset="0"/>
                      </a:rPr>
                      <m:t>𝑋</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𝑢</m:t>
                        </m:r>
                      </m:e>
                      <m:sub>
                        <m:r>
                          <a:rPr lang="en-US" altLang="zh-CN" sz="2000" i="1">
                            <a:latin typeface="Cambria Math" panose="02040503050406030204" pitchFamily="18" charset="0"/>
                          </a:rPr>
                          <m:t>𝑖</m:t>
                        </m:r>
                      </m:sub>
                    </m:sSub>
                  </m:oMath>
                </a14:m>
                <a:r>
                  <a:rPr lang="zh-CN" altLang="en-US" sz="2000" dirty="0" smtClean="0"/>
                  <a:t>，</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𝑖</m:t>
                        </m:r>
                      </m:sub>
                    </m:sSub>
                  </m:oMath>
                </a14:m>
                <a:r>
                  <a:rPr lang="zh-CN" altLang="en-US" sz="2000" dirty="0" smtClean="0"/>
                  <a:t>是单位向量，那</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𝑖</m:t>
                        </m:r>
                      </m:sub>
                    </m:sSub>
                  </m:oMath>
                </a14:m>
                <a:r>
                  <a:rPr lang="zh-CN" altLang="en-US" sz="2000" dirty="0" smtClean="0"/>
                  <a:t>如何映射得</a:t>
                </a:r>
                <a:r>
                  <a:rPr lang="zh-CN" altLang="en-US" sz="2000" i="0" dirty="0" smtClean="0">
                    <a:latin typeface="+mj-lt"/>
                  </a:rPr>
                  <a:t>单位向量</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𝑢</m:t>
                        </m:r>
                      </m:e>
                      <m:sub>
                        <m:r>
                          <a:rPr lang="en-US" altLang="zh-CN" sz="2000" i="1">
                            <a:latin typeface="Cambria Math" panose="02040503050406030204" pitchFamily="18" charset="0"/>
                          </a:rPr>
                          <m:t>𝑖</m:t>
                        </m:r>
                      </m:sub>
                    </m:sSub>
                  </m:oMath>
                </a14:m>
                <a:r>
                  <a:rPr lang="zh-CN" altLang="en-US" sz="2000" dirty="0" smtClean="0"/>
                  <a:t>？</a:t>
                </a:r>
                <a:endParaRPr lang="zh-CN" altLang="en-US" sz="2000" dirty="0"/>
              </a:p>
            </p:txBody>
          </p:sp>
        </mc:Choice>
        <mc:Fallback xmlns="">
          <p:sp>
            <p:nvSpPr>
              <p:cNvPr id="24" name="矩形 23"/>
              <p:cNvSpPr>
                <a:spLocks noRot="1" noChangeAspect="1" noMove="1" noResize="1" noEditPoints="1" noAdjustHandles="1" noChangeArrowheads="1" noChangeShapeType="1" noTextEdit="1"/>
              </p:cNvSpPr>
              <p:nvPr/>
            </p:nvSpPr>
            <p:spPr>
              <a:xfrm>
                <a:off x="1996598" y="3618607"/>
                <a:ext cx="7196714" cy="400110"/>
              </a:xfrm>
              <a:prstGeom prst="rect">
                <a:avLst/>
              </a:prstGeom>
              <a:blipFill>
                <a:blip r:embed="rId4"/>
                <a:stretch>
                  <a:fillRect l="-508" t="-9231" b="-27692"/>
                </a:stretch>
              </a:blipFill>
            </p:spPr>
            <p:txBody>
              <a:bodyPr/>
              <a:lstStyle/>
              <a:p>
                <a:r>
                  <a:rPr lang="zh-CN" altLang="en-US">
                    <a:noFill/>
                  </a:rPr>
                  <a:t> </a:t>
                </a:r>
              </a:p>
            </p:txBody>
          </p:sp>
        </mc:Fallback>
      </mc:AlternateContent>
      <p:pic>
        <p:nvPicPr>
          <p:cNvPr id="4" name="图片 3"/>
          <p:cNvPicPr>
            <a:picLocks noChangeAspect="1"/>
          </p:cNvPicPr>
          <p:nvPr/>
        </p:nvPicPr>
        <p:blipFill>
          <a:blip r:embed="rId5"/>
          <a:stretch>
            <a:fillRect/>
          </a:stretch>
        </p:blipFill>
        <p:spPr>
          <a:xfrm>
            <a:off x="2876446" y="4123050"/>
            <a:ext cx="3153785" cy="2233931"/>
          </a:xfrm>
          <a:prstGeom prst="rect">
            <a:avLst/>
          </a:prstGeom>
        </p:spPr>
      </p:pic>
      <p:pic>
        <p:nvPicPr>
          <p:cNvPr id="6" name="图片 5"/>
          <p:cNvPicPr>
            <a:picLocks noChangeAspect="1"/>
          </p:cNvPicPr>
          <p:nvPr/>
        </p:nvPicPr>
        <p:blipFill>
          <a:blip r:embed="rId6"/>
          <a:stretch>
            <a:fillRect/>
          </a:stretch>
        </p:blipFill>
        <p:spPr>
          <a:xfrm>
            <a:off x="6873063" y="4844727"/>
            <a:ext cx="2505075" cy="790575"/>
          </a:xfrm>
          <a:prstGeom prst="rect">
            <a:avLst/>
          </a:prstGeom>
        </p:spPr>
      </p:pic>
      <p:pic>
        <p:nvPicPr>
          <p:cNvPr id="8" name="图片 7"/>
          <p:cNvPicPr>
            <a:picLocks noChangeAspect="1"/>
          </p:cNvPicPr>
          <p:nvPr/>
        </p:nvPicPr>
        <p:blipFill>
          <a:blip r:embed="rId7"/>
          <a:stretch>
            <a:fillRect/>
          </a:stretch>
        </p:blipFill>
        <p:spPr>
          <a:xfrm>
            <a:off x="9961225" y="4965463"/>
            <a:ext cx="771525" cy="409575"/>
          </a:xfrm>
          <a:prstGeom prst="rect">
            <a:avLst/>
          </a:prstGeom>
        </p:spPr>
      </p:pic>
      <p:sp>
        <p:nvSpPr>
          <p:cNvPr id="26" name="矩形 25"/>
          <p:cNvSpPr/>
          <p:nvPr/>
        </p:nvSpPr>
        <p:spPr>
          <a:xfrm>
            <a:off x="702224" y="528844"/>
            <a:ext cx="1980029" cy="523220"/>
          </a:xfrm>
          <a:prstGeom prst="rect">
            <a:avLst/>
          </a:prstGeom>
        </p:spPr>
        <p:txBody>
          <a:bodyPr wrap="none">
            <a:spAutoFit/>
          </a:bodyPr>
          <a:lstStyle/>
          <a:p>
            <a:r>
              <a:rPr lang="zh-CN" altLang="en-US" sz="2800" b="1" dirty="0" smtClean="0">
                <a:latin typeface="+mn-ea"/>
              </a:rPr>
              <a:t>主成分分析</a:t>
            </a:r>
            <a:endParaRPr lang="zh-CN" altLang="en-US" sz="2800" b="1" dirty="0">
              <a:latin typeface="+mn-ea"/>
            </a:endParaRPr>
          </a:p>
        </p:txBody>
      </p:sp>
    </p:spTree>
    <p:extLst>
      <p:ext uri="{BB962C8B-B14F-4D97-AF65-F5344CB8AC3E}">
        <p14:creationId xmlns:p14="http://schemas.microsoft.com/office/powerpoint/2010/main" val="7575977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02224" y="528844"/>
            <a:ext cx="2339102" cy="523220"/>
          </a:xfrm>
          <a:prstGeom prst="rect">
            <a:avLst/>
          </a:prstGeom>
        </p:spPr>
        <p:txBody>
          <a:bodyPr wrap="none">
            <a:spAutoFit/>
          </a:bodyPr>
          <a:lstStyle/>
          <a:p>
            <a:r>
              <a:rPr lang="zh-CN" altLang="en-US" sz="2800" b="1" dirty="0">
                <a:latin typeface="+mn-ea"/>
              </a:rPr>
              <a:t>连续潜在变量</a:t>
            </a:r>
          </a:p>
        </p:txBody>
      </p:sp>
      <p:sp>
        <p:nvSpPr>
          <p:cNvPr id="5" name="矩形 4"/>
          <p:cNvSpPr/>
          <p:nvPr/>
        </p:nvSpPr>
        <p:spPr>
          <a:xfrm>
            <a:off x="3667545" y="2028453"/>
            <a:ext cx="740908" cy="461665"/>
          </a:xfrm>
          <a:prstGeom prst="rect">
            <a:avLst/>
          </a:prstGeom>
        </p:spPr>
        <p:txBody>
          <a:bodyPr wrap="none">
            <a:spAutoFit/>
          </a:bodyPr>
          <a:lstStyle/>
          <a:p>
            <a:r>
              <a:rPr lang="en-US" altLang="zh-CN" sz="2400" dirty="0" smtClean="0">
                <a:latin typeface="+mn-ea"/>
              </a:rPr>
              <a:t>PCA</a:t>
            </a:r>
            <a:endParaRPr lang="zh-CN" altLang="en-US" sz="2400" dirty="0">
              <a:latin typeface="+mn-ea"/>
            </a:endParaRPr>
          </a:p>
        </p:txBody>
      </p:sp>
      <p:sp>
        <p:nvSpPr>
          <p:cNvPr id="6" name="矩形 5"/>
          <p:cNvSpPr/>
          <p:nvPr/>
        </p:nvSpPr>
        <p:spPr>
          <a:xfrm>
            <a:off x="5100404" y="1141687"/>
            <a:ext cx="2031325" cy="461665"/>
          </a:xfrm>
          <a:prstGeom prst="rect">
            <a:avLst/>
          </a:prstGeom>
        </p:spPr>
        <p:txBody>
          <a:bodyPr wrap="none">
            <a:spAutoFit/>
          </a:bodyPr>
          <a:lstStyle/>
          <a:p>
            <a:r>
              <a:rPr lang="zh-CN" altLang="en-US" sz="2400" dirty="0" smtClean="0">
                <a:latin typeface="+mn-ea"/>
              </a:rPr>
              <a:t>最大方差形式</a:t>
            </a:r>
            <a:endParaRPr lang="zh-CN" altLang="en-US" sz="2400" dirty="0">
              <a:latin typeface="+mn-ea"/>
            </a:endParaRPr>
          </a:p>
        </p:txBody>
      </p:sp>
      <p:sp>
        <p:nvSpPr>
          <p:cNvPr id="7" name="矩形 6"/>
          <p:cNvSpPr/>
          <p:nvPr/>
        </p:nvSpPr>
        <p:spPr>
          <a:xfrm>
            <a:off x="5100404" y="1700487"/>
            <a:ext cx="2031325" cy="461665"/>
          </a:xfrm>
          <a:prstGeom prst="rect">
            <a:avLst/>
          </a:prstGeom>
        </p:spPr>
        <p:txBody>
          <a:bodyPr wrap="none">
            <a:spAutoFit/>
          </a:bodyPr>
          <a:lstStyle/>
          <a:p>
            <a:r>
              <a:rPr lang="zh-CN" altLang="en-US" sz="2400" dirty="0" smtClean="0">
                <a:latin typeface="+mn-ea"/>
              </a:rPr>
              <a:t>最小误差形式</a:t>
            </a:r>
            <a:endParaRPr lang="zh-CN" altLang="en-US" sz="2400" dirty="0">
              <a:latin typeface="+mn-ea"/>
            </a:endParaRPr>
          </a:p>
        </p:txBody>
      </p:sp>
      <p:sp>
        <p:nvSpPr>
          <p:cNvPr id="8" name="矩形 7"/>
          <p:cNvSpPr/>
          <p:nvPr/>
        </p:nvSpPr>
        <p:spPr>
          <a:xfrm>
            <a:off x="5100404" y="2259287"/>
            <a:ext cx="2710999" cy="461665"/>
          </a:xfrm>
          <a:prstGeom prst="rect">
            <a:avLst/>
          </a:prstGeom>
        </p:spPr>
        <p:txBody>
          <a:bodyPr wrap="none">
            <a:spAutoFit/>
          </a:bodyPr>
          <a:lstStyle/>
          <a:p>
            <a:r>
              <a:rPr lang="zh-CN" altLang="en-US" sz="2400" dirty="0" smtClean="0">
                <a:latin typeface="+mn-ea"/>
              </a:rPr>
              <a:t>白化（</a:t>
            </a:r>
            <a:r>
              <a:rPr lang="en-US" altLang="zh-CN" sz="2400" dirty="0" smtClean="0">
                <a:latin typeface="+mn-ea"/>
              </a:rPr>
              <a:t>whitening</a:t>
            </a:r>
            <a:r>
              <a:rPr lang="zh-CN" altLang="en-US" sz="2400" dirty="0" smtClean="0">
                <a:latin typeface="+mn-ea"/>
              </a:rPr>
              <a:t>）</a:t>
            </a:r>
            <a:endParaRPr lang="zh-CN" altLang="en-US" sz="2400" dirty="0">
              <a:latin typeface="+mn-ea"/>
            </a:endParaRPr>
          </a:p>
        </p:txBody>
      </p:sp>
      <p:sp>
        <p:nvSpPr>
          <p:cNvPr id="9" name="矩形 8"/>
          <p:cNvSpPr/>
          <p:nvPr/>
        </p:nvSpPr>
        <p:spPr>
          <a:xfrm>
            <a:off x="5100403" y="2818087"/>
            <a:ext cx="2279791" cy="461665"/>
          </a:xfrm>
          <a:prstGeom prst="rect">
            <a:avLst/>
          </a:prstGeom>
        </p:spPr>
        <p:txBody>
          <a:bodyPr wrap="none">
            <a:spAutoFit/>
          </a:bodyPr>
          <a:lstStyle/>
          <a:p>
            <a:r>
              <a:rPr lang="zh-CN" altLang="en-US" sz="2400" dirty="0" smtClean="0">
                <a:latin typeface="+mn-ea"/>
              </a:rPr>
              <a:t>高维数据的</a:t>
            </a:r>
            <a:r>
              <a:rPr lang="en-US" altLang="zh-CN" sz="2400" dirty="0" smtClean="0">
                <a:latin typeface="+mn-ea"/>
              </a:rPr>
              <a:t>PCA</a:t>
            </a:r>
            <a:endParaRPr lang="zh-CN" altLang="en-US" sz="2400" dirty="0">
              <a:latin typeface="+mn-ea"/>
            </a:endParaRPr>
          </a:p>
        </p:txBody>
      </p:sp>
      <p:sp>
        <p:nvSpPr>
          <p:cNvPr id="10" name="左大括号 9"/>
          <p:cNvSpPr/>
          <p:nvPr/>
        </p:nvSpPr>
        <p:spPr>
          <a:xfrm>
            <a:off x="4591094" y="1298705"/>
            <a:ext cx="424872" cy="1921163"/>
          </a:xfrm>
          <a:prstGeom prst="leftBrace">
            <a:avLst>
              <a:gd name="adj1" fmla="val 28939"/>
              <a:gd name="adj2" fmla="val 50000"/>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2" name="直接箭头连接符 11"/>
          <p:cNvCxnSpPr/>
          <p:nvPr/>
        </p:nvCxnSpPr>
        <p:spPr>
          <a:xfrm>
            <a:off x="4037999" y="2594984"/>
            <a:ext cx="0" cy="1249768"/>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3667545" y="3982461"/>
            <a:ext cx="1356462" cy="461665"/>
          </a:xfrm>
          <a:prstGeom prst="rect">
            <a:avLst/>
          </a:prstGeom>
        </p:spPr>
        <p:txBody>
          <a:bodyPr wrap="none">
            <a:spAutoFit/>
          </a:bodyPr>
          <a:lstStyle/>
          <a:p>
            <a:r>
              <a:rPr lang="zh-CN" altLang="en-US" sz="2400" dirty="0" smtClean="0">
                <a:latin typeface="+mn-ea"/>
              </a:rPr>
              <a:t>概率</a:t>
            </a:r>
            <a:r>
              <a:rPr lang="en-US" altLang="zh-CN" sz="2400" dirty="0" smtClean="0">
                <a:latin typeface="+mn-ea"/>
              </a:rPr>
              <a:t>PCA</a:t>
            </a:r>
            <a:endParaRPr lang="zh-CN" altLang="en-US" sz="2400" dirty="0">
              <a:latin typeface="+mn-ea"/>
            </a:endParaRPr>
          </a:p>
        </p:txBody>
      </p:sp>
      <p:sp>
        <p:nvSpPr>
          <p:cNvPr id="14" name="左大括号 13"/>
          <p:cNvSpPr/>
          <p:nvPr/>
        </p:nvSpPr>
        <p:spPr>
          <a:xfrm>
            <a:off x="5130336" y="3741143"/>
            <a:ext cx="424872" cy="1053368"/>
          </a:xfrm>
          <a:prstGeom prst="leftBrace">
            <a:avLst>
              <a:gd name="adj1" fmla="val 28939"/>
              <a:gd name="adj2" fmla="val 50000"/>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矩形 14"/>
          <p:cNvSpPr/>
          <p:nvPr/>
        </p:nvSpPr>
        <p:spPr>
          <a:xfrm>
            <a:off x="5601671" y="3520796"/>
            <a:ext cx="2031325" cy="461665"/>
          </a:xfrm>
          <a:prstGeom prst="rect">
            <a:avLst/>
          </a:prstGeom>
        </p:spPr>
        <p:txBody>
          <a:bodyPr wrap="none">
            <a:spAutoFit/>
          </a:bodyPr>
          <a:lstStyle/>
          <a:p>
            <a:r>
              <a:rPr lang="zh-CN" altLang="en-US" sz="2400" dirty="0" smtClean="0">
                <a:latin typeface="+mn-ea"/>
              </a:rPr>
              <a:t>最大似然求解</a:t>
            </a:r>
            <a:endParaRPr lang="zh-CN" altLang="en-US" sz="2400" dirty="0">
              <a:latin typeface="+mn-ea"/>
            </a:endParaRPr>
          </a:p>
        </p:txBody>
      </p:sp>
      <p:sp>
        <p:nvSpPr>
          <p:cNvPr id="16" name="矩形 15"/>
          <p:cNvSpPr/>
          <p:nvPr/>
        </p:nvSpPr>
        <p:spPr>
          <a:xfrm>
            <a:off x="5601671" y="4044312"/>
            <a:ext cx="1837362" cy="461665"/>
          </a:xfrm>
          <a:prstGeom prst="rect">
            <a:avLst/>
          </a:prstGeom>
        </p:spPr>
        <p:txBody>
          <a:bodyPr wrap="none">
            <a:spAutoFit/>
          </a:bodyPr>
          <a:lstStyle/>
          <a:p>
            <a:r>
              <a:rPr lang="en-US" altLang="zh-CN" sz="2400" dirty="0" smtClean="0">
                <a:latin typeface="+mn-ea"/>
              </a:rPr>
              <a:t>EM</a:t>
            </a:r>
            <a:r>
              <a:rPr lang="zh-CN" altLang="en-US" sz="2400" dirty="0" smtClean="0">
                <a:latin typeface="+mn-ea"/>
              </a:rPr>
              <a:t>算法求解</a:t>
            </a:r>
            <a:endParaRPr lang="zh-CN" altLang="en-US" sz="2400" dirty="0">
              <a:latin typeface="+mn-ea"/>
            </a:endParaRPr>
          </a:p>
        </p:txBody>
      </p:sp>
      <p:sp>
        <p:nvSpPr>
          <p:cNvPr id="17" name="矩形 16"/>
          <p:cNvSpPr/>
          <p:nvPr/>
        </p:nvSpPr>
        <p:spPr>
          <a:xfrm>
            <a:off x="5601671" y="4551472"/>
            <a:ext cx="1664238" cy="461665"/>
          </a:xfrm>
          <a:prstGeom prst="rect">
            <a:avLst/>
          </a:prstGeom>
        </p:spPr>
        <p:txBody>
          <a:bodyPr wrap="none">
            <a:spAutoFit/>
          </a:bodyPr>
          <a:lstStyle/>
          <a:p>
            <a:r>
              <a:rPr lang="zh-CN" altLang="en-US" sz="2400" dirty="0" smtClean="0">
                <a:latin typeface="+mn-ea"/>
              </a:rPr>
              <a:t>贝叶斯</a:t>
            </a:r>
            <a:r>
              <a:rPr lang="en-US" altLang="zh-CN" sz="2400" dirty="0" smtClean="0">
                <a:latin typeface="+mn-ea"/>
              </a:rPr>
              <a:t>PCA</a:t>
            </a:r>
            <a:endParaRPr lang="zh-CN" altLang="en-US" sz="2400" dirty="0">
              <a:latin typeface="+mn-ea"/>
            </a:endParaRPr>
          </a:p>
        </p:txBody>
      </p:sp>
      <p:cxnSp>
        <p:nvCxnSpPr>
          <p:cNvPr id="18" name="直接箭头连接符 17"/>
          <p:cNvCxnSpPr/>
          <p:nvPr/>
        </p:nvCxnSpPr>
        <p:spPr>
          <a:xfrm>
            <a:off x="4037999" y="4505977"/>
            <a:ext cx="0" cy="829245"/>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667545" y="5405728"/>
            <a:ext cx="1415772" cy="461665"/>
          </a:xfrm>
          <a:prstGeom prst="rect">
            <a:avLst/>
          </a:prstGeom>
        </p:spPr>
        <p:txBody>
          <a:bodyPr wrap="none">
            <a:spAutoFit/>
          </a:bodyPr>
          <a:lstStyle/>
          <a:p>
            <a:r>
              <a:rPr lang="zh-CN" altLang="en-US" sz="2400" dirty="0" smtClean="0">
                <a:latin typeface="+mn-ea"/>
              </a:rPr>
              <a:t>因子分析</a:t>
            </a:r>
            <a:endParaRPr lang="zh-CN" altLang="en-US" sz="2400" dirty="0">
              <a:latin typeface="+mn-ea"/>
            </a:endParaRPr>
          </a:p>
        </p:txBody>
      </p:sp>
      <p:sp>
        <p:nvSpPr>
          <p:cNvPr id="21" name="矩形 20"/>
          <p:cNvSpPr/>
          <p:nvPr/>
        </p:nvSpPr>
        <p:spPr>
          <a:xfrm>
            <a:off x="3667545" y="5994170"/>
            <a:ext cx="1048685" cy="461665"/>
          </a:xfrm>
          <a:prstGeom prst="rect">
            <a:avLst/>
          </a:prstGeom>
        </p:spPr>
        <p:txBody>
          <a:bodyPr wrap="none">
            <a:spAutoFit/>
          </a:bodyPr>
          <a:lstStyle/>
          <a:p>
            <a:r>
              <a:rPr lang="zh-CN" altLang="en-US" sz="2400" dirty="0" smtClean="0">
                <a:latin typeface="+mn-ea"/>
              </a:rPr>
              <a:t>核</a:t>
            </a:r>
            <a:r>
              <a:rPr lang="en-US" altLang="zh-CN" sz="2400" dirty="0" smtClean="0">
                <a:latin typeface="+mn-ea"/>
              </a:rPr>
              <a:t>PCA</a:t>
            </a:r>
            <a:endParaRPr lang="zh-CN" altLang="en-US" sz="2400" dirty="0">
              <a:latin typeface="+mn-ea"/>
            </a:endParaRPr>
          </a:p>
        </p:txBody>
      </p:sp>
      <p:sp>
        <p:nvSpPr>
          <p:cNvPr id="2" name="圆角矩形 1"/>
          <p:cNvSpPr/>
          <p:nvPr/>
        </p:nvSpPr>
        <p:spPr>
          <a:xfrm>
            <a:off x="3336587" y="943583"/>
            <a:ext cx="4387175" cy="5050587"/>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677072" y="2458142"/>
            <a:ext cx="2598045" cy="1938992"/>
          </a:xfrm>
          <a:prstGeom prst="rect">
            <a:avLst/>
          </a:prstGeom>
          <a:noFill/>
        </p:spPr>
        <p:txBody>
          <a:bodyPr wrap="square" rtlCol="0">
            <a:spAutoFit/>
          </a:bodyPr>
          <a:lstStyle/>
          <a:p>
            <a:r>
              <a:rPr lang="zh-CN" altLang="en-US" sz="2400" b="1" dirty="0" smtClean="0"/>
              <a:t>研究动机：</a:t>
            </a:r>
            <a:endParaRPr lang="en-US" altLang="zh-CN" sz="2400" b="1" dirty="0" smtClean="0"/>
          </a:p>
          <a:p>
            <a:r>
              <a:rPr lang="zh-CN" altLang="en-US" sz="2400" b="1" dirty="0" smtClean="0"/>
              <a:t>数据点几乎全部位于比原始数据空间的维度低得多的流形中。</a:t>
            </a:r>
            <a:endParaRPr lang="zh-CN" altLang="en-US" sz="2400" b="1" dirty="0"/>
          </a:p>
        </p:txBody>
      </p:sp>
    </p:spTree>
    <p:extLst>
      <p:ext uri="{BB962C8B-B14F-4D97-AF65-F5344CB8AC3E}">
        <p14:creationId xmlns:p14="http://schemas.microsoft.com/office/powerpoint/2010/main" val="19165870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28477" y="1210359"/>
            <a:ext cx="1947969" cy="400110"/>
          </a:xfrm>
          <a:prstGeom prst="rect">
            <a:avLst/>
          </a:prstGeom>
        </p:spPr>
        <p:txBody>
          <a:bodyPr wrap="none">
            <a:spAutoFit/>
          </a:bodyPr>
          <a:lstStyle/>
          <a:p>
            <a:r>
              <a:rPr lang="zh-CN" altLang="en-US" sz="2000" b="1" dirty="0" smtClean="0"/>
              <a:t>高维数据的</a:t>
            </a:r>
            <a:r>
              <a:rPr lang="en-US" altLang="zh-CN" sz="2000" b="1" dirty="0" smtClean="0"/>
              <a:t>PCA</a:t>
            </a:r>
            <a:endParaRPr lang="en-US" altLang="zh-CN" b="1" dirty="0"/>
          </a:p>
        </p:txBody>
      </p:sp>
      <mc:AlternateContent xmlns:mc="http://schemas.openxmlformats.org/markup-compatibility/2006" xmlns:a14="http://schemas.microsoft.com/office/drawing/2010/main">
        <mc:Choice Requires="a14">
          <p:sp>
            <p:nvSpPr>
              <p:cNvPr id="5" name="文本框 4"/>
              <p:cNvSpPr txBox="1"/>
              <p:nvPr/>
            </p:nvSpPr>
            <p:spPr>
              <a:xfrm>
                <a:off x="1692238" y="2548649"/>
                <a:ext cx="8712963" cy="861774"/>
              </a:xfrm>
              <a:prstGeom prst="rect">
                <a:avLst/>
              </a:prstGeom>
              <a:noFill/>
            </p:spPr>
            <p:txBody>
              <a:bodyPr wrap="none" rtlCol="0">
                <a:spAutoFit/>
              </a:bodyPr>
              <a:lstStyle/>
              <a:p>
                <a:pPr marL="342900" indent="-342900">
                  <a:buFont typeface="Arial" panose="020B0604020202020204" pitchFamily="34" charset="0"/>
                  <a:buChar char="•"/>
                </a:pPr>
                <a:r>
                  <a:rPr lang="zh-CN" altLang="en-US" sz="2000" dirty="0" smtClean="0"/>
                  <a:t>当</a:t>
                </a:r>
                <a:r>
                  <a:rPr lang="en-US" altLang="zh-CN" sz="2000" dirty="0" smtClean="0"/>
                  <a:t>N&lt;&lt;D</a:t>
                </a:r>
                <a:r>
                  <a:rPr lang="zh-CN" altLang="en-US" sz="2000" dirty="0" smtClean="0"/>
                  <a:t>时，计算</a:t>
                </a:r>
                <a14:m>
                  <m:oMath xmlns:m="http://schemas.openxmlformats.org/officeDocument/2006/math">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𝑋𝑋</m:t>
                        </m:r>
                      </m:e>
                      <m:sup>
                        <m:r>
                          <a:rPr lang="en-US" altLang="zh-CN" sz="2000" i="1" dirty="0">
                            <a:latin typeface="Cambria Math" panose="02040503050406030204" pitchFamily="18" charset="0"/>
                          </a:rPr>
                          <m:t>𝑇</m:t>
                        </m:r>
                      </m:sup>
                    </m:sSup>
                    <m:r>
                      <a:rPr lang="en-US" altLang="zh-CN" sz="2000" i="1" dirty="0">
                        <a:latin typeface="Cambria Math" panose="02040503050406030204" pitchFamily="18" charset="0"/>
                        <a:ea typeface="Cambria Math" panose="02040503050406030204" pitchFamily="18" charset="0"/>
                      </a:rPr>
                      <m:t>∈</m:t>
                    </m:r>
                    <m:sSup>
                      <m:sSupPr>
                        <m:ctrlPr>
                          <a:rPr lang="en-US" altLang="zh-CN" sz="2000" i="1" dirty="0">
                            <a:latin typeface="Cambria Math" panose="02040503050406030204" pitchFamily="18" charset="0"/>
                            <a:ea typeface="Cambria Math" panose="02040503050406030204" pitchFamily="18" charset="0"/>
                          </a:rPr>
                        </m:ctrlPr>
                      </m:sSupPr>
                      <m:e>
                        <m:r>
                          <a:rPr lang="en-US" altLang="zh-CN" sz="2000" i="1" dirty="0">
                            <a:latin typeface="Cambria Math" panose="02040503050406030204" pitchFamily="18" charset="0"/>
                            <a:ea typeface="Cambria Math" panose="02040503050406030204" pitchFamily="18" charset="0"/>
                          </a:rPr>
                          <m:t>𝑅</m:t>
                        </m:r>
                      </m:e>
                      <m:sup>
                        <m:r>
                          <a:rPr lang="en-US" altLang="zh-CN" sz="2000" i="1" dirty="0">
                            <a:latin typeface="Cambria Math" panose="02040503050406030204" pitchFamily="18" charset="0"/>
                            <a:ea typeface="Cambria Math" panose="02040503050406030204" pitchFamily="18" charset="0"/>
                          </a:rPr>
                          <m:t>𝑁</m:t>
                        </m:r>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𝑁</m:t>
                        </m:r>
                      </m:sup>
                    </m:sSup>
                  </m:oMath>
                </a14:m>
                <a:r>
                  <a:rPr lang="zh-CN" altLang="en-US" sz="2000" dirty="0" smtClean="0"/>
                  <a:t>的特征向量</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𝑖</m:t>
                        </m:r>
                      </m:sub>
                    </m:sSub>
                  </m:oMath>
                </a14:m>
                <a:r>
                  <a:rPr lang="zh-CN" altLang="en-US" sz="2000" dirty="0" smtClean="0"/>
                  <a:t>，再转换成协方差特征向量</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𝑢</m:t>
                        </m:r>
                      </m:e>
                      <m:sub>
                        <m:r>
                          <a:rPr lang="en-US" altLang="zh-CN" sz="2000" i="1">
                            <a:latin typeface="Cambria Math" panose="02040503050406030204" pitchFamily="18" charset="0"/>
                          </a:rPr>
                          <m:t>𝑖</m:t>
                        </m:r>
                      </m:sub>
                    </m:sSub>
                  </m:oMath>
                </a14:m>
                <a:endParaRPr lang="en-US" altLang="zh-CN" sz="2000" dirty="0" smtClean="0"/>
              </a:p>
              <a:p>
                <a:pPr marL="342900" indent="-342900">
                  <a:lnSpc>
                    <a:spcPct val="150000"/>
                  </a:lnSpc>
                  <a:buFont typeface="Arial" panose="020B0604020202020204" pitchFamily="34" charset="0"/>
                  <a:buChar char="•"/>
                </a:pPr>
                <a:r>
                  <a:rPr lang="zh-CN" altLang="en-US" sz="2000" dirty="0"/>
                  <a:t>当</a:t>
                </a:r>
                <a:r>
                  <a:rPr lang="en-US" altLang="zh-CN" sz="2000" dirty="0"/>
                  <a:t>D&lt;&lt;N</a:t>
                </a:r>
                <a:r>
                  <a:rPr lang="zh-CN" altLang="en-US" sz="2000" dirty="0"/>
                  <a:t>时，正常计算</a:t>
                </a:r>
                <a14:m>
                  <m:oMath xmlns:m="http://schemas.openxmlformats.org/officeDocument/2006/math">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𝑋</m:t>
                        </m:r>
                      </m:e>
                      <m:sup>
                        <m:r>
                          <a:rPr lang="en-US" altLang="zh-CN" sz="2000" i="1" dirty="0">
                            <a:latin typeface="Cambria Math" panose="02040503050406030204" pitchFamily="18" charset="0"/>
                          </a:rPr>
                          <m:t>𝑇</m:t>
                        </m:r>
                      </m:sup>
                    </m:sSup>
                    <m:r>
                      <a:rPr lang="en-US" altLang="zh-CN" sz="2000" i="1" dirty="0">
                        <a:latin typeface="Cambria Math" panose="02040503050406030204" pitchFamily="18" charset="0"/>
                      </a:rPr>
                      <m:t>𝑋</m:t>
                    </m:r>
                    <m:r>
                      <a:rPr lang="en-US" altLang="zh-CN" sz="2000" i="1" dirty="0">
                        <a:latin typeface="Cambria Math" panose="02040503050406030204" pitchFamily="18" charset="0"/>
                        <a:ea typeface="Cambria Math" panose="02040503050406030204" pitchFamily="18" charset="0"/>
                      </a:rPr>
                      <m:t>∈</m:t>
                    </m:r>
                    <m:sSup>
                      <m:sSupPr>
                        <m:ctrlPr>
                          <a:rPr lang="en-US" altLang="zh-CN" sz="2000" i="1" dirty="0">
                            <a:latin typeface="Cambria Math" panose="02040503050406030204" pitchFamily="18" charset="0"/>
                            <a:ea typeface="Cambria Math" panose="02040503050406030204" pitchFamily="18" charset="0"/>
                          </a:rPr>
                        </m:ctrlPr>
                      </m:sSupPr>
                      <m:e>
                        <m:r>
                          <a:rPr lang="en-US" altLang="zh-CN" sz="2000" i="1" dirty="0">
                            <a:latin typeface="Cambria Math" panose="02040503050406030204" pitchFamily="18" charset="0"/>
                            <a:ea typeface="Cambria Math" panose="02040503050406030204" pitchFamily="18" charset="0"/>
                          </a:rPr>
                          <m:t>𝑅</m:t>
                        </m:r>
                      </m:e>
                      <m:sup>
                        <m:r>
                          <a:rPr lang="en-US" altLang="zh-CN" sz="2000" i="1" dirty="0">
                            <a:latin typeface="Cambria Math" panose="02040503050406030204" pitchFamily="18" charset="0"/>
                            <a:ea typeface="Cambria Math" panose="02040503050406030204" pitchFamily="18" charset="0"/>
                          </a:rPr>
                          <m:t>𝐷</m:t>
                        </m:r>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𝐷</m:t>
                        </m:r>
                      </m:sup>
                    </m:sSup>
                  </m:oMath>
                </a14:m>
                <a:r>
                  <a:rPr lang="zh-CN" altLang="en-US" sz="2000" dirty="0"/>
                  <a:t>的特征向量</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𝑢</m:t>
                        </m:r>
                      </m:e>
                      <m:sub>
                        <m:r>
                          <a:rPr lang="en-US" altLang="zh-CN" sz="2000" i="1">
                            <a:latin typeface="Cambria Math" panose="02040503050406030204" pitchFamily="18" charset="0"/>
                          </a:rPr>
                          <m:t>𝑖</m:t>
                        </m:r>
                      </m:sub>
                    </m:sSub>
                  </m:oMath>
                </a14:m>
                <a:endParaRPr lang="zh-CN" altLang="en-US" sz="2000" dirty="0"/>
              </a:p>
            </p:txBody>
          </p:sp>
        </mc:Choice>
        <mc:Fallback xmlns="">
          <p:sp>
            <p:nvSpPr>
              <p:cNvPr id="5" name="文本框 4"/>
              <p:cNvSpPr txBox="1">
                <a:spLocks noRot="1" noChangeAspect="1" noMove="1" noResize="1" noEditPoints="1" noAdjustHandles="1" noChangeArrowheads="1" noChangeShapeType="1" noTextEdit="1"/>
              </p:cNvSpPr>
              <p:nvPr/>
            </p:nvSpPr>
            <p:spPr>
              <a:xfrm>
                <a:off x="1692238" y="2548649"/>
                <a:ext cx="8712963" cy="861774"/>
              </a:xfrm>
              <a:prstGeom prst="rect">
                <a:avLst/>
              </a:prstGeom>
              <a:blipFill>
                <a:blip r:embed="rId2"/>
                <a:stretch>
                  <a:fillRect l="-630" t="-3546" b="-6383"/>
                </a:stretch>
              </a:blipFill>
            </p:spPr>
            <p:txBody>
              <a:bodyPr/>
              <a:lstStyle/>
              <a:p>
                <a:r>
                  <a:rPr lang="zh-CN" altLang="en-US">
                    <a:noFill/>
                  </a:rPr>
                  <a:t> </a:t>
                </a:r>
              </a:p>
            </p:txBody>
          </p:sp>
        </mc:Fallback>
      </mc:AlternateContent>
      <p:sp>
        <p:nvSpPr>
          <p:cNvPr id="6" name="矩形 5"/>
          <p:cNvSpPr/>
          <p:nvPr/>
        </p:nvSpPr>
        <p:spPr>
          <a:xfrm>
            <a:off x="702224" y="528844"/>
            <a:ext cx="1980029" cy="523220"/>
          </a:xfrm>
          <a:prstGeom prst="rect">
            <a:avLst/>
          </a:prstGeom>
        </p:spPr>
        <p:txBody>
          <a:bodyPr wrap="none">
            <a:spAutoFit/>
          </a:bodyPr>
          <a:lstStyle/>
          <a:p>
            <a:r>
              <a:rPr lang="zh-CN" altLang="en-US" sz="2800" b="1" dirty="0" smtClean="0">
                <a:latin typeface="+mn-ea"/>
              </a:rPr>
              <a:t>主成分分析</a:t>
            </a:r>
            <a:endParaRPr lang="zh-CN" altLang="en-US" sz="2800" b="1" dirty="0">
              <a:latin typeface="+mn-ea"/>
            </a:endParaRPr>
          </a:p>
        </p:txBody>
      </p:sp>
    </p:spTree>
    <p:extLst>
      <p:ext uri="{BB962C8B-B14F-4D97-AF65-F5344CB8AC3E}">
        <p14:creationId xmlns:p14="http://schemas.microsoft.com/office/powerpoint/2010/main" val="20146362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28477" y="1210359"/>
            <a:ext cx="1210588" cy="400110"/>
          </a:xfrm>
          <a:prstGeom prst="rect">
            <a:avLst/>
          </a:prstGeom>
        </p:spPr>
        <p:txBody>
          <a:bodyPr wrap="none">
            <a:spAutoFit/>
          </a:bodyPr>
          <a:lstStyle/>
          <a:p>
            <a:r>
              <a:rPr lang="zh-CN" altLang="en-US" sz="2000" b="1" dirty="0" smtClean="0"/>
              <a:t>概率建模</a:t>
            </a:r>
            <a:endParaRPr lang="en-US" altLang="zh-CN" b="1" dirty="0"/>
          </a:p>
        </p:txBody>
      </p:sp>
      <p:sp>
        <p:nvSpPr>
          <p:cNvPr id="3" name="矩形 2"/>
          <p:cNvSpPr/>
          <p:nvPr/>
        </p:nvSpPr>
        <p:spPr>
          <a:xfrm>
            <a:off x="702224" y="528844"/>
            <a:ext cx="1576072" cy="523220"/>
          </a:xfrm>
          <a:prstGeom prst="rect">
            <a:avLst/>
          </a:prstGeom>
        </p:spPr>
        <p:txBody>
          <a:bodyPr wrap="none">
            <a:spAutoFit/>
          </a:bodyPr>
          <a:lstStyle/>
          <a:p>
            <a:r>
              <a:rPr lang="zh-CN" altLang="en-US" sz="2800" b="1" dirty="0" smtClean="0">
                <a:latin typeface="+mn-ea"/>
              </a:rPr>
              <a:t>概率</a:t>
            </a:r>
            <a:r>
              <a:rPr lang="en-US" altLang="zh-CN" sz="2800" b="1" dirty="0" smtClean="0">
                <a:latin typeface="+mn-ea"/>
              </a:rPr>
              <a:t>PCA</a:t>
            </a:r>
            <a:endParaRPr lang="zh-CN" altLang="en-US" sz="2800" b="1" dirty="0">
              <a:latin typeface="+mn-ea"/>
            </a:endParaRPr>
          </a:p>
        </p:txBody>
      </p:sp>
      <p:pic>
        <p:nvPicPr>
          <p:cNvPr id="4" name="图片 3"/>
          <p:cNvPicPr>
            <a:picLocks noChangeAspect="1"/>
          </p:cNvPicPr>
          <p:nvPr/>
        </p:nvPicPr>
        <p:blipFill>
          <a:blip r:embed="rId3"/>
          <a:stretch>
            <a:fillRect/>
          </a:stretch>
        </p:blipFill>
        <p:spPr>
          <a:xfrm>
            <a:off x="2881410" y="2847222"/>
            <a:ext cx="2343150" cy="438150"/>
          </a:xfrm>
          <a:prstGeom prst="rect">
            <a:avLst/>
          </a:prstGeom>
        </p:spPr>
      </p:pic>
      <p:sp>
        <p:nvSpPr>
          <p:cNvPr id="5" name="矩形 4"/>
          <p:cNvSpPr/>
          <p:nvPr/>
        </p:nvSpPr>
        <p:spPr>
          <a:xfrm>
            <a:off x="2881410" y="1210359"/>
            <a:ext cx="6340197" cy="400110"/>
          </a:xfrm>
          <a:prstGeom prst="rect">
            <a:avLst/>
          </a:prstGeom>
        </p:spPr>
        <p:txBody>
          <a:bodyPr wrap="none">
            <a:spAutoFit/>
          </a:bodyPr>
          <a:lstStyle/>
          <a:p>
            <a:r>
              <a:rPr lang="zh-CN" altLang="en-US" sz="2000" dirty="0" smtClean="0"/>
              <a:t>所有的边缘概率分布和条件概率分布都假设为高斯分布</a:t>
            </a:r>
            <a:endParaRPr lang="en-US" altLang="zh-CN" dirty="0"/>
          </a:p>
        </p:txBody>
      </p:sp>
      <mc:AlternateContent xmlns:mc="http://schemas.openxmlformats.org/markup-compatibility/2006" xmlns:a14="http://schemas.microsoft.com/office/drawing/2010/main">
        <mc:Choice Requires="a14">
          <p:sp>
            <p:nvSpPr>
              <p:cNvPr id="6" name="矩形 5"/>
              <p:cNvSpPr/>
              <p:nvPr/>
            </p:nvSpPr>
            <p:spPr>
              <a:xfrm>
                <a:off x="1593405" y="2017936"/>
                <a:ext cx="7005134" cy="707886"/>
              </a:xfrm>
              <a:prstGeom prst="rect">
                <a:avLst/>
              </a:prstGeom>
            </p:spPr>
            <p:txBody>
              <a:bodyPr wrap="square">
                <a:spAutoFit/>
              </a:bodyPr>
              <a:lstStyle/>
              <a:p>
                <a:r>
                  <a:rPr lang="zh-CN" altLang="en-US" sz="2000" dirty="0" smtClean="0"/>
                  <a:t>显式地引入潜在变量</a:t>
                </a:r>
                <a14:m>
                  <m:oMath xmlns:m="http://schemas.openxmlformats.org/officeDocument/2006/math">
                    <m:r>
                      <a:rPr lang="en-US" altLang="zh-CN" sz="2000" b="0" i="1" smtClean="0">
                        <a:latin typeface="Cambria Math" panose="02040503050406030204" pitchFamily="18" charset="0"/>
                      </a:rPr>
                      <m:t>𝑧</m:t>
                    </m:r>
                  </m:oMath>
                </a14:m>
                <a:r>
                  <a:rPr lang="zh-CN" altLang="en-US" sz="2000" dirty="0" smtClean="0"/>
                  <a:t>，服从零均值单位协方差高斯分布，对应主子空间。</a:t>
                </a:r>
                <a:endParaRPr lang="en-US" altLang="zh-CN" sz="2000" dirty="0"/>
              </a:p>
            </p:txBody>
          </p:sp>
        </mc:Choice>
        <mc:Fallback xmlns="">
          <p:sp>
            <p:nvSpPr>
              <p:cNvPr id="6" name="矩形 5"/>
              <p:cNvSpPr>
                <a:spLocks noRot="1" noChangeAspect="1" noMove="1" noResize="1" noEditPoints="1" noAdjustHandles="1" noChangeArrowheads="1" noChangeShapeType="1" noTextEdit="1"/>
              </p:cNvSpPr>
              <p:nvPr/>
            </p:nvSpPr>
            <p:spPr>
              <a:xfrm>
                <a:off x="1593405" y="2017936"/>
                <a:ext cx="7005134" cy="707886"/>
              </a:xfrm>
              <a:prstGeom prst="rect">
                <a:avLst/>
              </a:prstGeom>
              <a:blipFill>
                <a:blip r:embed="rId4"/>
                <a:stretch>
                  <a:fillRect l="-870" t="-4310" b="-14655"/>
                </a:stretch>
              </a:blipFill>
            </p:spPr>
            <p:txBody>
              <a:bodyPr/>
              <a:lstStyle/>
              <a:p>
                <a:r>
                  <a:rPr lang="zh-CN" altLang="en-US">
                    <a:noFill/>
                  </a:rPr>
                  <a:t> </a:t>
                </a:r>
              </a:p>
            </p:txBody>
          </p:sp>
        </mc:Fallback>
      </mc:AlternateContent>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0156" y="2017936"/>
            <a:ext cx="2735817" cy="1531753"/>
          </a:xfrm>
          <a:prstGeom prst="rect">
            <a:avLst/>
          </a:prstGeom>
        </p:spPr>
      </p:pic>
      <mc:AlternateContent xmlns:mc="http://schemas.openxmlformats.org/markup-compatibility/2006" xmlns:a14="http://schemas.microsoft.com/office/drawing/2010/main">
        <mc:Choice Requires="a14">
          <p:sp>
            <p:nvSpPr>
              <p:cNvPr id="9" name="矩形 8"/>
              <p:cNvSpPr/>
              <p:nvPr/>
            </p:nvSpPr>
            <p:spPr>
              <a:xfrm>
                <a:off x="1593404" y="3489836"/>
                <a:ext cx="7124964" cy="400110"/>
              </a:xfrm>
              <a:prstGeom prst="rect">
                <a:avLst/>
              </a:prstGeom>
            </p:spPr>
            <p:txBody>
              <a:bodyPr wrap="none">
                <a:spAutoFit/>
              </a:bodyPr>
              <a:lstStyle/>
              <a:p>
                <a:r>
                  <a:rPr lang="zh-CN" altLang="en-US" sz="2000" dirty="0" smtClean="0"/>
                  <a:t>以</a:t>
                </a:r>
                <a14:m>
                  <m:oMath xmlns:m="http://schemas.openxmlformats.org/officeDocument/2006/math">
                    <m:r>
                      <a:rPr lang="en-US" altLang="zh-CN" sz="2000" i="1">
                        <a:latin typeface="Cambria Math" panose="02040503050406030204" pitchFamily="18" charset="0"/>
                      </a:rPr>
                      <m:t>𝑧</m:t>
                    </m:r>
                  </m:oMath>
                </a14:m>
                <a:r>
                  <a:rPr lang="zh-CN" altLang="en-US" sz="2000" dirty="0" smtClean="0"/>
                  <a:t>为条件，设计观测变量</a:t>
                </a:r>
                <a14:m>
                  <m:oMath xmlns:m="http://schemas.openxmlformats.org/officeDocument/2006/math">
                    <m:r>
                      <a:rPr lang="en-US" altLang="zh-CN" sz="2000" b="0" i="1" smtClean="0">
                        <a:latin typeface="Cambria Math" panose="02040503050406030204" pitchFamily="18" charset="0"/>
                      </a:rPr>
                      <m:t>𝑥</m:t>
                    </m:r>
                  </m:oMath>
                </a14:m>
                <a:r>
                  <a:rPr lang="zh-CN" altLang="en-US" sz="2000" dirty="0" smtClean="0"/>
                  <a:t>的条件概率分布仍然是高斯分布。</a:t>
                </a:r>
                <a:endParaRPr lang="en-US" altLang="zh-CN" sz="2000" dirty="0"/>
              </a:p>
            </p:txBody>
          </p:sp>
        </mc:Choice>
        <mc:Fallback xmlns="">
          <p:sp>
            <p:nvSpPr>
              <p:cNvPr id="9" name="矩形 8"/>
              <p:cNvSpPr>
                <a:spLocks noRot="1" noChangeAspect="1" noMove="1" noResize="1" noEditPoints="1" noAdjustHandles="1" noChangeArrowheads="1" noChangeShapeType="1" noTextEdit="1"/>
              </p:cNvSpPr>
              <p:nvPr/>
            </p:nvSpPr>
            <p:spPr>
              <a:xfrm>
                <a:off x="1593404" y="3489836"/>
                <a:ext cx="7124964" cy="400110"/>
              </a:xfrm>
              <a:prstGeom prst="rect">
                <a:avLst/>
              </a:prstGeom>
              <a:blipFill>
                <a:blip r:embed="rId6"/>
                <a:stretch>
                  <a:fillRect l="-855" t="-7576" r="-171" b="-25758"/>
                </a:stretch>
              </a:blipFill>
            </p:spPr>
            <p:txBody>
              <a:bodyPr/>
              <a:lstStyle/>
              <a:p>
                <a:r>
                  <a:rPr lang="zh-CN" altLang="en-US">
                    <a:noFill/>
                  </a:rPr>
                  <a:t> </a:t>
                </a:r>
              </a:p>
            </p:txBody>
          </p:sp>
        </mc:Fallback>
      </mc:AlternateContent>
      <p:pic>
        <p:nvPicPr>
          <p:cNvPr id="10" name="图片 9"/>
          <p:cNvPicPr>
            <a:picLocks noChangeAspect="1"/>
          </p:cNvPicPr>
          <p:nvPr/>
        </p:nvPicPr>
        <p:blipFill>
          <a:blip r:embed="rId7"/>
          <a:stretch>
            <a:fillRect/>
          </a:stretch>
        </p:blipFill>
        <p:spPr>
          <a:xfrm>
            <a:off x="2350110" y="4508456"/>
            <a:ext cx="3857625" cy="581025"/>
          </a:xfrm>
          <a:prstGeom prst="rect">
            <a:avLst/>
          </a:prstGeom>
        </p:spPr>
      </p:pic>
      <p:pic>
        <p:nvPicPr>
          <p:cNvPr id="11" name="图片 10"/>
          <p:cNvPicPr>
            <a:picLocks noChangeAspect="1"/>
          </p:cNvPicPr>
          <p:nvPr/>
        </p:nvPicPr>
        <p:blipFill>
          <a:blip r:embed="rId8"/>
          <a:stretch>
            <a:fillRect/>
          </a:stretch>
        </p:blipFill>
        <p:spPr>
          <a:xfrm>
            <a:off x="6856724" y="3986913"/>
            <a:ext cx="4982685" cy="2692770"/>
          </a:xfrm>
          <a:prstGeom prst="rect">
            <a:avLst/>
          </a:prstGeom>
        </p:spPr>
      </p:pic>
      <mc:AlternateContent xmlns:mc="http://schemas.openxmlformats.org/markup-compatibility/2006" xmlns:a14="http://schemas.microsoft.com/office/drawing/2010/main">
        <mc:Choice Requires="a14">
          <p:sp>
            <p:nvSpPr>
              <p:cNvPr id="23" name="文本框 22"/>
              <p:cNvSpPr txBox="1"/>
              <p:nvPr/>
            </p:nvSpPr>
            <p:spPr>
              <a:xfrm>
                <a:off x="3855953" y="2599146"/>
                <a:ext cx="8459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FF0000"/>
                          </a:solidFill>
                          <a:latin typeface="Cambria Math" panose="02040503050406030204" pitchFamily="18" charset="0"/>
                        </a:rPr>
                        <m:t>𝑀</m:t>
                      </m:r>
                      <m:r>
                        <a:rPr lang="en-US" altLang="zh-CN" b="0" i="1" smtClean="0">
                          <a:solidFill>
                            <a:srgbClr val="FF0000"/>
                          </a:solidFill>
                          <a:latin typeface="Cambria Math" panose="02040503050406030204" pitchFamily="18" charset="0"/>
                          <a:ea typeface="Cambria Math" panose="02040503050406030204" pitchFamily="18" charset="0"/>
                        </a:rPr>
                        <m:t>×1</m:t>
                      </m:r>
                    </m:oMath>
                  </m:oMathPara>
                </a14:m>
                <a:endParaRPr lang="zh-CN" altLang="en-US" dirty="0">
                  <a:solidFill>
                    <a:srgbClr val="FF0000"/>
                  </a:solidFill>
                </a:endParaRPr>
              </a:p>
            </p:txBody>
          </p:sp>
        </mc:Choice>
        <mc:Fallback xmlns="">
          <p:sp>
            <p:nvSpPr>
              <p:cNvPr id="23" name="文本框 22"/>
              <p:cNvSpPr txBox="1">
                <a:spLocks noRot="1" noChangeAspect="1" noMove="1" noResize="1" noEditPoints="1" noAdjustHandles="1" noChangeArrowheads="1" noChangeShapeType="1" noTextEdit="1"/>
              </p:cNvSpPr>
              <p:nvPr/>
            </p:nvSpPr>
            <p:spPr>
              <a:xfrm>
                <a:off x="3855953" y="2599146"/>
                <a:ext cx="845937"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3795027" y="4262425"/>
                <a:ext cx="8101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FF0000"/>
                          </a:solidFill>
                          <a:latin typeface="Cambria Math" panose="02040503050406030204" pitchFamily="18" charset="0"/>
                        </a:rPr>
                        <m:t>𝐷</m:t>
                      </m:r>
                      <m:r>
                        <a:rPr lang="en-US" altLang="zh-CN" b="0" i="1" smtClean="0">
                          <a:solidFill>
                            <a:srgbClr val="FF0000"/>
                          </a:solidFill>
                          <a:latin typeface="Cambria Math" panose="02040503050406030204" pitchFamily="18" charset="0"/>
                          <a:ea typeface="Cambria Math" panose="02040503050406030204" pitchFamily="18" charset="0"/>
                        </a:rPr>
                        <m:t>×1</m:t>
                      </m:r>
                    </m:oMath>
                  </m:oMathPara>
                </a14:m>
                <a:endParaRPr lang="zh-CN" altLang="en-US" dirty="0">
                  <a:solidFill>
                    <a:srgbClr val="FF0000"/>
                  </a:solidFill>
                </a:endParaRPr>
              </a:p>
            </p:txBody>
          </p:sp>
        </mc:Choice>
        <mc:Fallback xmlns="">
          <p:sp>
            <p:nvSpPr>
              <p:cNvPr id="24" name="文本框 23"/>
              <p:cNvSpPr txBox="1">
                <a:spLocks noRot="1" noChangeAspect="1" noMove="1" noResize="1" noEditPoints="1" noAdjustHandles="1" noChangeArrowheads="1" noChangeShapeType="1" noTextEdit="1"/>
              </p:cNvSpPr>
              <p:nvPr/>
            </p:nvSpPr>
            <p:spPr>
              <a:xfrm>
                <a:off x="3795027" y="4262425"/>
                <a:ext cx="810157"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1382544" y="5160113"/>
                <a:ext cx="5577136" cy="707886"/>
              </a:xfrm>
              <a:prstGeom prst="rect">
                <a:avLst/>
              </a:prstGeom>
            </p:spPr>
            <p:txBody>
              <a:bodyPr wrap="square">
                <a:spAutoFit/>
              </a:bodyPr>
              <a:lstStyle/>
              <a:p>
                <a:r>
                  <a:rPr lang="zh-CN" altLang="en-US" sz="2000" dirty="0" smtClean="0"/>
                  <a:t>生成的观点：通过</a:t>
                </a:r>
                <a14:m>
                  <m:oMath xmlns:m="http://schemas.openxmlformats.org/officeDocument/2006/math">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𝑧</m:t>
                        </m:r>
                      </m:e>
                    </m:d>
                  </m:oMath>
                </a14:m>
                <a:r>
                  <a:rPr lang="zh-CN" altLang="en-US" sz="2000" dirty="0" smtClean="0"/>
                  <a:t>选择一个</a:t>
                </a:r>
                <a:r>
                  <a:rPr lang="en-US" altLang="zh-CN" sz="2000" dirty="0" smtClean="0"/>
                  <a:t>M</a:t>
                </a:r>
                <a:r>
                  <a:rPr lang="zh-CN" altLang="en-US" sz="2000" dirty="0" smtClean="0"/>
                  <a:t>维潜在变量</a:t>
                </a:r>
                <a14:m>
                  <m:oMath xmlns:m="http://schemas.openxmlformats.org/officeDocument/2006/math">
                    <m:r>
                      <a:rPr lang="en-US" altLang="zh-CN" sz="2000" i="1">
                        <a:latin typeface="Cambria Math" panose="02040503050406030204" pitchFamily="18" charset="0"/>
                      </a:rPr>
                      <m:t>𝑧</m:t>
                    </m:r>
                  </m:oMath>
                </a14:m>
                <a:r>
                  <a:rPr lang="zh-CN" altLang="en-US" sz="2000" dirty="0" smtClean="0"/>
                  <a:t>，再根据</a:t>
                </a:r>
                <a14:m>
                  <m:oMath xmlns:m="http://schemas.openxmlformats.org/officeDocument/2006/math">
                    <m:r>
                      <a:rPr lang="en-US" altLang="zh-CN" sz="2000" i="1">
                        <a:latin typeface="Cambria Math" panose="02040503050406030204" pitchFamily="18" charset="0"/>
                      </a:rPr>
                      <m:t>𝑧</m:t>
                    </m:r>
                  </m:oMath>
                </a14:m>
                <a:r>
                  <a:rPr lang="zh-CN" altLang="en-US" sz="2000" dirty="0" smtClean="0"/>
                  <a:t>从条件概率</a:t>
                </a:r>
                <a14:m>
                  <m:oMath xmlns:m="http://schemas.openxmlformats.org/officeDocument/2006/math">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i="1">
                            <a:latin typeface="Cambria Math" panose="02040503050406030204" pitchFamily="18" charset="0"/>
                          </a:rPr>
                          <m:t>𝑧</m:t>
                        </m:r>
                      </m:e>
                    </m:d>
                  </m:oMath>
                </a14:m>
                <a:r>
                  <a:rPr lang="zh-CN" altLang="en-US" sz="2000" dirty="0" smtClean="0"/>
                  <a:t>中生成</a:t>
                </a:r>
                <a:r>
                  <a:rPr lang="zh-CN" altLang="en-US" sz="2000" dirty="0"/>
                  <a:t>变量</a:t>
                </a:r>
                <a14:m>
                  <m:oMath xmlns:m="http://schemas.openxmlformats.org/officeDocument/2006/math">
                    <m:r>
                      <a:rPr lang="en-US" altLang="zh-CN" sz="2000" b="0" i="1" smtClean="0">
                        <a:latin typeface="Cambria Math" panose="02040503050406030204" pitchFamily="18" charset="0"/>
                      </a:rPr>
                      <m:t>𝑥</m:t>
                    </m:r>
                  </m:oMath>
                </a14:m>
                <a:r>
                  <a:rPr lang="zh-CN" altLang="en-US" sz="2000" dirty="0" smtClean="0"/>
                  <a:t>。</a:t>
                </a:r>
                <a:endParaRPr lang="en-US" altLang="zh-CN" sz="2000" dirty="0"/>
              </a:p>
            </p:txBody>
          </p:sp>
        </mc:Choice>
        <mc:Fallback xmlns="">
          <p:sp>
            <p:nvSpPr>
              <p:cNvPr id="25" name="矩形 24"/>
              <p:cNvSpPr>
                <a:spLocks noRot="1" noChangeAspect="1" noMove="1" noResize="1" noEditPoints="1" noAdjustHandles="1" noChangeArrowheads="1" noChangeShapeType="1" noTextEdit="1"/>
              </p:cNvSpPr>
              <p:nvPr/>
            </p:nvSpPr>
            <p:spPr>
              <a:xfrm>
                <a:off x="1382544" y="5160113"/>
                <a:ext cx="5577136" cy="707886"/>
              </a:xfrm>
              <a:prstGeom prst="rect">
                <a:avLst/>
              </a:prstGeom>
              <a:blipFill>
                <a:blip r:embed="rId11"/>
                <a:stretch>
                  <a:fillRect l="-1202" t="-4274" r="-5574" b="-13675"/>
                </a:stretch>
              </a:blipFill>
            </p:spPr>
            <p:txBody>
              <a:bodyPr/>
              <a:lstStyle/>
              <a:p>
                <a:r>
                  <a:rPr lang="zh-CN" altLang="en-US">
                    <a:noFill/>
                  </a:rPr>
                  <a:t> </a:t>
                </a:r>
              </a:p>
            </p:txBody>
          </p:sp>
        </mc:Fallback>
      </mc:AlternateContent>
      <p:pic>
        <p:nvPicPr>
          <p:cNvPr id="26" name="图片 25"/>
          <p:cNvPicPr>
            <a:picLocks noChangeAspect="1"/>
          </p:cNvPicPr>
          <p:nvPr/>
        </p:nvPicPr>
        <p:blipFill>
          <a:blip r:embed="rId12"/>
          <a:stretch>
            <a:fillRect/>
          </a:stretch>
        </p:blipFill>
        <p:spPr>
          <a:xfrm>
            <a:off x="3009997" y="5961801"/>
            <a:ext cx="2085975" cy="428625"/>
          </a:xfrm>
          <a:prstGeom prst="rect">
            <a:avLst/>
          </a:prstGeom>
        </p:spPr>
      </p:pic>
    </p:spTree>
    <p:extLst>
      <p:ext uri="{BB962C8B-B14F-4D97-AF65-F5344CB8AC3E}">
        <p14:creationId xmlns:p14="http://schemas.microsoft.com/office/powerpoint/2010/main" val="19175559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835328" y="1663237"/>
            <a:ext cx="7755649" cy="3785652"/>
          </a:xfrm>
          <a:prstGeom prst="rect">
            <a:avLst/>
          </a:prstGeom>
          <a:noFill/>
        </p:spPr>
        <p:txBody>
          <a:bodyPr wrap="none" rtlCol="0">
            <a:spAutoFit/>
          </a:bodyPr>
          <a:lstStyle/>
          <a:p>
            <a:pPr marL="342900" indent="-342900">
              <a:lnSpc>
                <a:spcPct val="150000"/>
              </a:lnSpc>
              <a:buFont typeface="Arial" panose="020B0604020202020204" pitchFamily="34" charset="0"/>
              <a:buChar char="•"/>
            </a:pPr>
            <a:r>
              <a:rPr lang="zh-CN" altLang="en-US" sz="2000" dirty="0" smtClean="0"/>
              <a:t>自由参数数量可以限制</a:t>
            </a:r>
            <a:endParaRPr lang="en-US" altLang="zh-CN" sz="2000" dirty="0" smtClean="0"/>
          </a:p>
          <a:p>
            <a:pPr marL="342900" indent="-342900">
              <a:lnSpc>
                <a:spcPct val="150000"/>
              </a:lnSpc>
              <a:buFont typeface="Arial" panose="020B0604020202020204" pitchFamily="34" charset="0"/>
              <a:buChar char="•"/>
            </a:pPr>
            <a:r>
              <a:rPr lang="zh-CN" altLang="en-US" sz="2000" dirty="0" smtClean="0"/>
              <a:t>可以为</a:t>
            </a:r>
            <a:r>
              <a:rPr lang="en-US" altLang="zh-CN" sz="2000" dirty="0" smtClean="0"/>
              <a:t>PCA</a:t>
            </a:r>
            <a:r>
              <a:rPr lang="zh-CN" altLang="en-US" sz="2000" dirty="0" smtClean="0"/>
              <a:t>推导</a:t>
            </a:r>
            <a:r>
              <a:rPr lang="en-US" altLang="zh-CN" sz="2000" dirty="0" smtClean="0"/>
              <a:t>EM</a:t>
            </a:r>
            <a:r>
              <a:rPr lang="zh-CN" altLang="en-US" sz="2000" dirty="0" smtClean="0"/>
              <a:t>算法，避免了</a:t>
            </a:r>
            <a:r>
              <a:rPr lang="zh-CN" altLang="en-US" sz="2000" dirty="0"/>
              <a:t>计算</a:t>
            </a:r>
            <a:r>
              <a:rPr lang="zh-CN" altLang="en-US" sz="2000" dirty="0" smtClean="0"/>
              <a:t>协方差矩阵，计算效率更高</a:t>
            </a:r>
            <a:endParaRPr lang="en-US" altLang="zh-CN" sz="2000" dirty="0" smtClean="0"/>
          </a:p>
          <a:p>
            <a:pPr marL="342900" indent="-342900">
              <a:lnSpc>
                <a:spcPct val="150000"/>
              </a:lnSpc>
              <a:buFont typeface="Arial" panose="020B0604020202020204" pitchFamily="34" charset="0"/>
              <a:buChar char="•"/>
            </a:pPr>
            <a:r>
              <a:rPr lang="zh-CN" altLang="en-US" sz="2000" dirty="0" smtClean="0"/>
              <a:t>使用</a:t>
            </a:r>
            <a:r>
              <a:rPr lang="en-US" altLang="zh-CN" sz="2000" dirty="0" smtClean="0"/>
              <a:t>EM</a:t>
            </a:r>
            <a:r>
              <a:rPr lang="zh-CN" altLang="en-US" sz="2000" dirty="0" smtClean="0"/>
              <a:t>算法可以处理缺失值</a:t>
            </a:r>
            <a:endParaRPr lang="en-US" altLang="zh-CN" sz="2000" dirty="0" smtClean="0"/>
          </a:p>
          <a:p>
            <a:pPr marL="342900" indent="-342900">
              <a:lnSpc>
                <a:spcPct val="150000"/>
              </a:lnSpc>
              <a:buFont typeface="Arial" panose="020B0604020202020204" pitchFamily="34" charset="0"/>
              <a:buChar char="•"/>
            </a:pPr>
            <a:r>
              <a:rPr lang="zh-CN" altLang="en-US" sz="2000" dirty="0" smtClean="0"/>
              <a:t>概率</a:t>
            </a:r>
            <a:r>
              <a:rPr lang="en-US" altLang="zh-CN" sz="2000" dirty="0" smtClean="0"/>
              <a:t>PCA</a:t>
            </a:r>
            <a:r>
              <a:rPr lang="zh-CN" altLang="en-US" sz="2000" dirty="0" smtClean="0"/>
              <a:t>混合模型</a:t>
            </a:r>
            <a:endParaRPr lang="en-US" altLang="zh-CN" sz="2000" dirty="0" smtClean="0"/>
          </a:p>
          <a:p>
            <a:pPr marL="342900" indent="-342900">
              <a:lnSpc>
                <a:spcPct val="150000"/>
              </a:lnSpc>
              <a:buFont typeface="Arial" panose="020B0604020202020204" pitchFamily="34" charset="0"/>
              <a:buChar char="•"/>
            </a:pPr>
            <a:r>
              <a:rPr lang="zh-CN" altLang="en-US" sz="2000" dirty="0" smtClean="0"/>
              <a:t>概率</a:t>
            </a:r>
            <a:r>
              <a:rPr lang="en-US" altLang="zh-CN" sz="2000" dirty="0" smtClean="0"/>
              <a:t>PCA</a:t>
            </a:r>
            <a:r>
              <a:rPr lang="zh-CN" altLang="en-US" sz="2000" dirty="0" smtClean="0"/>
              <a:t>贝叶斯模型</a:t>
            </a:r>
            <a:endParaRPr lang="en-US" altLang="zh-CN" sz="2000" dirty="0" smtClean="0"/>
          </a:p>
          <a:p>
            <a:pPr marL="342900" indent="-342900">
              <a:lnSpc>
                <a:spcPct val="150000"/>
              </a:lnSpc>
              <a:buFont typeface="Arial" panose="020B0604020202020204" pitchFamily="34" charset="0"/>
              <a:buChar char="•"/>
            </a:pPr>
            <a:r>
              <a:rPr lang="zh-CN" altLang="en-US" sz="2000" dirty="0" smtClean="0"/>
              <a:t>可以与其他概率密度模型对比</a:t>
            </a:r>
            <a:endParaRPr lang="en-US" altLang="zh-CN" sz="2000" dirty="0" smtClean="0"/>
          </a:p>
          <a:p>
            <a:pPr marL="342900" indent="-342900">
              <a:lnSpc>
                <a:spcPct val="150000"/>
              </a:lnSpc>
              <a:buFont typeface="Arial" panose="020B0604020202020204" pitchFamily="34" charset="0"/>
              <a:buChar char="•"/>
            </a:pPr>
            <a:r>
              <a:rPr lang="zh-CN" altLang="en-US" sz="2000" dirty="0" smtClean="0"/>
              <a:t>可以以生成式的方式运行</a:t>
            </a:r>
            <a:endParaRPr lang="en-US" altLang="zh-CN" sz="2000" dirty="0" smtClean="0"/>
          </a:p>
          <a:p>
            <a:pPr marL="342900" indent="-342900">
              <a:lnSpc>
                <a:spcPct val="150000"/>
              </a:lnSpc>
              <a:buFont typeface="Arial" panose="020B0604020202020204" pitchFamily="34" charset="0"/>
              <a:buChar char="•"/>
            </a:pPr>
            <a:r>
              <a:rPr lang="zh-CN" altLang="en-US" sz="2000" dirty="0" smtClean="0"/>
              <a:t>可以用来对类条件概率进行概率密度建模，可以用于分类问题</a:t>
            </a:r>
            <a:endParaRPr lang="zh-CN" altLang="en-US" sz="2000" dirty="0"/>
          </a:p>
        </p:txBody>
      </p:sp>
      <p:sp>
        <p:nvSpPr>
          <p:cNvPr id="6" name="矩形 5"/>
          <p:cNvSpPr/>
          <p:nvPr/>
        </p:nvSpPr>
        <p:spPr>
          <a:xfrm>
            <a:off x="702224" y="528844"/>
            <a:ext cx="1576072" cy="523220"/>
          </a:xfrm>
          <a:prstGeom prst="rect">
            <a:avLst/>
          </a:prstGeom>
        </p:spPr>
        <p:txBody>
          <a:bodyPr wrap="none">
            <a:spAutoFit/>
          </a:bodyPr>
          <a:lstStyle/>
          <a:p>
            <a:r>
              <a:rPr lang="zh-CN" altLang="en-US" sz="2800" b="1" dirty="0" smtClean="0">
                <a:latin typeface="+mn-ea"/>
              </a:rPr>
              <a:t>概率</a:t>
            </a:r>
            <a:r>
              <a:rPr lang="en-US" altLang="zh-CN" sz="2800" b="1" dirty="0" smtClean="0">
                <a:latin typeface="+mn-ea"/>
              </a:rPr>
              <a:t>PCA</a:t>
            </a:r>
            <a:endParaRPr lang="zh-CN" altLang="en-US" sz="2800" b="1" dirty="0">
              <a:latin typeface="+mn-ea"/>
            </a:endParaRPr>
          </a:p>
        </p:txBody>
      </p:sp>
      <p:sp>
        <p:nvSpPr>
          <p:cNvPr id="4" name="矩形 3"/>
          <p:cNvSpPr/>
          <p:nvPr/>
        </p:nvSpPr>
        <p:spPr>
          <a:xfrm>
            <a:off x="928477" y="1210359"/>
            <a:ext cx="697627" cy="400110"/>
          </a:xfrm>
          <a:prstGeom prst="rect">
            <a:avLst/>
          </a:prstGeom>
        </p:spPr>
        <p:txBody>
          <a:bodyPr wrap="none">
            <a:spAutoFit/>
          </a:bodyPr>
          <a:lstStyle/>
          <a:p>
            <a:r>
              <a:rPr lang="zh-CN" altLang="en-US" sz="2000" b="1" dirty="0" smtClean="0"/>
              <a:t>优点</a:t>
            </a:r>
            <a:endParaRPr lang="en-US" altLang="zh-CN" b="1" dirty="0"/>
          </a:p>
        </p:txBody>
      </p:sp>
    </p:spTree>
    <p:extLst>
      <p:ext uri="{BB962C8B-B14F-4D97-AF65-F5344CB8AC3E}">
        <p14:creationId xmlns:p14="http://schemas.microsoft.com/office/powerpoint/2010/main" val="23609954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28477" y="1210359"/>
            <a:ext cx="1210588" cy="400110"/>
          </a:xfrm>
          <a:prstGeom prst="rect">
            <a:avLst/>
          </a:prstGeom>
        </p:spPr>
        <p:txBody>
          <a:bodyPr wrap="none">
            <a:spAutoFit/>
          </a:bodyPr>
          <a:lstStyle/>
          <a:p>
            <a:r>
              <a:rPr lang="zh-CN" altLang="en-US" sz="2000" b="1" dirty="0" smtClean="0"/>
              <a:t>概率建模</a:t>
            </a:r>
            <a:endParaRPr lang="en-US" altLang="zh-CN" b="1" dirty="0"/>
          </a:p>
        </p:txBody>
      </p:sp>
      <p:sp>
        <p:nvSpPr>
          <p:cNvPr id="3" name="矩形 2"/>
          <p:cNvSpPr/>
          <p:nvPr/>
        </p:nvSpPr>
        <p:spPr>
          <a:xfrm>
            <a:off x="702224" y="528844"/>
            <a:ext cx="1576072" cy="523220"/>
          </a:xfrm>
          <a:prstGeom prst="rect">
            <a:avLst/>
          </a:prstGeom>
        </p:spPr>
        <p:txBody>
          <a:bodyPr wrap="none">
            <a:spAutoFit/>
          </a:bodyPr>
          <a:lstStyle/>
          <a:p>
            <a:r>
              <a:rPr lang="zh-CN" altLang="en-US" sz="2800" b="1" dirty="0" smtClean="0">
                <a:latin typeface="+mn-ea"/>
              </a:rPr>
              <a:t>概率</a:t>
            </a:r>
            <a:r>
              <a:rPr lang="en-US" altLang="zh-CN" sz="2800" b="1" dirty="0" smtClean="0">
                <a:latin typeface="+mn-ea"/>
              </a:rPr>
              <a:t>PCA</a:t>
            </a:r>
            <a:endParaRPr lang="zh-CN" altLang="en-US" sz="2800" b="1" dirty="0">
              <a:latin typeface="+mn-ea"/>
            </a:endParaRPr>
          </a:p>
        </p:txBody>
      </p:sp>
      <p:pic>
        <p:nvPicPr>
          <p:cNvPr id="4" name="图片 3"/>
          <p:cNvPicPr>
            <a:picLocks noChangeAspect="1"/>
          </p:cNvPicPr>
          <p:nvPr/>
        </p:nvPicPr>
        <p:blipFill>
          <a:blip r:embed="rId2"/>
          <a:stretch>
            <a:fillRect/>
          </a:stretch>
        </p:blipFill>
        <p:spPr>
          <a:xfrm>
            <a:off x="1721796" y="3554057"/>
            <a:ext cx="8453336" cy="2789290"/>
          </a:xfrm>
          <a:prstGeom prst="rect">
            <a:avLst/>
          </a:prstGeom>
        </p:spPr>
      </p:pic>
      <p:pic>
        <p:nvPicPr>
          <p:cNvPr id="5" name="图片 4"/>
          <p:cNvPicPr>
            <a:picLocks noChangeAspect="1"/>
          </p:cNvPicPr>
          <p:nvPr/>
        </p:nvPicPr>
        <p:blipFill>
          <a:blip r:embed="rId3"/>
          <a:stretch>
            <a:fillRect/>
          </a:stretch>
        </p:blipFill>
        <p:spPr>
          <a:xfrm>
            <a:off x="3114473" y="1253281"/>
            <a:ext cx="3200400" cy="714375"/>
          </a:xfrm>
          <a:prstGeom prst="rect">
            <a:avLst/>
          </a:prstGeom>
        </p:spPr>
      </p:pic>
      <p:pic>
        <p:nvPicPr>
          <p:cNvPr id="6" name="图片 5"/>
          <p:cNvPicPr>
            <a:picLocks noChangeAspect="1"/>
          </p:cNvPicPr>
          <p:nvPr/>
        </p:nvPicPr>
        <p:blipFill>
          <a:blip r:embed="rId4"/>
          <a:stretch>
            <a:fillRect/>
          </a:stretch>
        </p:blipFill>
        <p:spPr>
          <a:xfrm>
            <a:off x="7831678" y="1410414"/>
            <a:ext cx="847725" cy="447675"/>
          </a:xfrm>
          <a:prstGeom prst="rect">
            <a:avLst/>
          </a:prstGeom>
        </p:spPr>
      </p:pic>
      <p:sp>
        <p:nvSpPr>
          <p:cNvPr id="7" name="文本框 6"/>
          <p:cNvSpPr txBox="1"/>
          <p:nvPr/>
        </p:nvSpPr>
        <p:spPr>
          <a:xfrm>
            <a:off x="4097430" y="2149445"/>
            <a:ext cx="1162498" cy="400110"/>
          </a:xfrm>
          <a:prstGeom prst="rect">
            <a:avLst/>
          </a:prstGeom>
          <a:noFill/>
        </p:spPr>
        <p:txBody>
          <a:bodyPr wrap="none" rtlCol="0">
            <a:spAutoFit/>
          </a:bodyPr>
          <a:lstStyle/>
          <a:p>
            <a:r>
              <a:rPr lang="en-US" altLang="zh-CN" sz="2000" dirty="0" smtClean="0"/>
              <a:t>Gaussian</a:t>
            </a:r>
            <a:endParaRPr lang="zh-CN" altLang="en-US" sz="2000" dirty="0"/>
          </a:p>
        </p:txBody>
      </p:sp>
      <p:sp>
        <p:nvSpPr>
          <p:cNvPr id="8" name="文本框 7"/>
          <p:cNvSpPr txBox="1"/>
          <p:nvPr/>
        </p:nvSpPr>
        <p:spPr>
          <a:xfrm>
            <a:off x="5259928" y="2149445"/>
            <a:ext cx="1162498" cy="400110"/>
          </a:xfrm>
          <a:prstGeom prst="rect">
            <a:avLst/>
          </a:prstGeom>
          <a:noFill/>
        </p:spPr>
        <p:txBody>
          <a:bodyPr wrap="none" rtlCol="0">
            <a:spAutoFit/>
          </a:bodyPr>
          <a:lstStyle/>
          <a:p>
            <a:r>
              <a:rPr lang="en-US" altLang="zh-CN" sz="2000" dirty="0" smtClean="0"/>
              <a:t>Gaussian</a:t>
            </a:r>
            <a:endParaRPr lang="zh-CN" altLang="en-US" sz="2000" dirty="0"/>
          </a:p>
        </p:txBody>
      </p:sp>
      <p:sp>
        <p:nvSpPr>
          <p:cNvPr id="9" name="文本框 8"/>
          <p:cNvSpPr txBox="1"/>
          <p:nvPr/>
        </p:nvSpPr>
        <p:spPr>
          <a:xfrm>
            <a:off x="2730390" y="2149445"/>
            <a:ext cx="1162498" cy="400110"/>
          </a:xfrm>
          <a:prstGeom prst="rect">
            <a:avLst/>
          </a:prstGeom>
          <a:noFill/>
        </p:spPr>
        <p:txBody>
          <a:bodyPr wrap="none" rtlCol="0">
            <a:spAutoFit/>
          </a:bodyPr>
          <a:lstStyle/>
          <a:p>
            <a:r>
              <a:rPr lang="en-US" altLang="zh-CN" sz="2000" dirty="0" smtClean="0"/>
              <a:t>Gaussian</a:t>
            </a:r>
            <a:endParaRPr lang="zh-CN" altLang="en-US" sz="2000" dirty="0"/>
          </a:p>
        </p:txBody>
      </p:sp>
      <p:pic>
        <p:nvPicPr>
          <p:cNvPr id="10" name="图片 9"/>
          <p:cNvPicPr>
            <a:picLocks noChangeAspect="1"/>
          </p:cNvPicPr>
          <p:nvPr/>
        </p:nvPicPr>
        <p:blipFill>
          <a:blip r:embed="rId5"/>
          <a:stretch>
            <a:fillRect/>
          </a:stretch>
        </p:blipFill>
        <p:spPr>
          <a:xfrm>
            <a:off x="3833234" y="2149445"/>
            <a:ext cx="323850" cy="333375"/>
          </a:xfrm>
          <a:prstGeom prst="rect">
            <a:avLst/>
          </a:prstGeom>
        </p:spPr>
      </p:pic>
      <mc:AlternateContent xmlns:mc="http://schemas.openxmlformats.org/markup-compatibility/2006" xmlns:a14="http://schemas.microsoft.com/office/drawing/2010/main">
        <mc:Choice Requires="a14">
          <p:sp>
            <p:nvSpPr>
              <p:cNvPr id="11" name="文本框 10"/>
              <p:cNvSpPr txBox="1"/>
              <p:nvPr/>
            </p:nvSpPr>
            <p:spPr>
              <a:xfrm>
                <a:off x="5126659" y="2220728"/>
                <a:ext cx="2276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5126659" y="2220728"/>
                <a:ext cx="227626" cy="276999"/>
              </a:xfrm>
              <a:prstGeom prst="rect">
                <a:avLst/>
              </a:prstGeom>
              <a:blipFill>
                <a:blip r:embed="rId6"/>
                <a:stretch>
                  <a:fillRect l="-16216" r="-16216"/>
                </a:stretch>
              </a:blipFill>
            </p:spPr>
            <p:txBody>
              <a:bodyPr/>
              <a:lstStyle/>
              <a:p>
                <a:r>
                  <a:rPr lang="zh-CN" altLang="en-US">
                    <a:noFill/>
                  </a:rPr>
                  <a:t> </a:t>
                </a:r>
              </a:p>
            </p:txBody>
          </p:sp>
        </mc:Fallback>
      </mc:AlternateContent>
      <p:sp>
        <p:nvSpPr>
          <p:cNvPr id="12" name="矩形 11"/>
          <p:cNvSpPr/>
          <p:nvPr/>
        </p:nvSpPr>
        <p:spPr>
          <a:xfrm>
            <a:off x="4932402" y="3184725"/>
            <a:ext cx="2262158" cy="369332"/>
          </a:xfrm>
          <a:prstGeom prst="rect">
            <a:avLst/>
          </a:prstGeom>
        </p:spPr>
        <p:txBody>
          <a:bodyPr wrap="none">
            <a:spAutoFit/>
          </a:bodyPr>
          <a:lstStyle/>
          <a:p>
            <a:r>
              <a:rPr lang="zh-CN" altLang="en-US" dirty="0" smtClean="0"/>
              <a:t>各向同性的条件概率</a:t>
            </a:r>
            <a:endParaRPr lang="zh-CN" altLang="en-US" dirty="0"/>
          </a:p>
        </p:txBody>
      </p:sp>
    </p:spTree>
    <p:extLst>
      <p:ext uri="{BB962C8B-B14F-4D97-AF65-F5344CB8AC3E}">
        <p14:creationId xmlns:p14="http://schemas.microsoft.com/office/powerpoint/2010/main" val="14558534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28477" y="1210359"/>
            <a:ext cx="1210588" cy="400110"/>
          </a:xfrm>
          <a:prstGeom prst="rect">
            <a:avLst/>
          </a:prstGeom>
        </p:spPr>
        <p:txBody>
          <a:bodyPr wrap="none">
            <a:spAutoFit/>
          </a:bodyPr>
          <a:lstStyle/>
          <a:p>
            <a:r>
              <a:rPr lang="zh-CN" altLang="en-US" sz="2000" b="1" dirty="0" smtClean="0"/>
              <a:t>概率建模</a:t>
            </a:r>
            <a:endParaRPr lang="en-US" altLang="zh-CN" b="1" dirty="0"/>
          </a:p>
        </p:txBody>
      </p:sp>
      <p:sp>
        <p:nvSpPr>
          <p:cNvPr id="3" name="矩形 2"/>
          <p:cNvSpPr/>
          <p:nvPr/>
        </p:nvSpPr>
        <p:spPr>
          <a:xfrm>
            <a:off x="702224" y="528844"/>
            <a:ext cx="1576072" cy="523220"/>
          </a:xfrm>
          <a:prstGeom prst="rect">
            <a:avLst/>
          </a:prstGeom>
        </p:spPr>
        <p:txBody>
          <a:bodyPr wrap="none">
            <a:spAutoFit/>
          </a:bodyPr>
          <a:lstStyle/>
          <a:p>
            <a:r>
              <a:rPr lang="zh-CN" altLang="en-US" sz="2800" b="1" dirty="0" smtClean="0">
                <a:latin typeface="+mn-ea"/>
              </a:rPr>
              <a:t>概率</a:t>
            </a:r>
            <a:r>
              <a:rPr lang="en-US" altLang="zh-CN" sz="2800" b="1" dirty="0" smtClean="0">
                <a:latin typeface="+mn-ea"/>
              </a:rPr>
              <a:t>PCA</a:t>
            </a:r>
            <a:endParaRPr lang="zh-CN" altLang="en-US" sz="2800" b="1" dirty="0">
              <a:latin typeface="+mn-ea"/>
            </a:endParaRPr>
          </a:p>
        </p:txBody>
      </p:sp>
      <p:pic>
        <p:nvPicPr>
          <p:cNvPr id="5" name="图片 4"/>
          <p:cNvPicPr>
            <a:picLocks noChangeAspect="1"/>
          </p:cNvPicPr>
          <p:nvPr/>
        </p:nvPicPr>
        <p:blipFill>
          <a:blip r:embed="rId2"/>
          <a:stretch>
            <a:fillRect/>
          </a:stretch>
        </p:blipFill>
        <p:spPr>
          <a:xfrm>
            <a:off x="3114473" y="1253281"/>
            <a:ext cx="3200400" cy="714375"/>
          </a:xfrm>
          <a:prstGeom prst="rect">
            <a:avLst/>
          </a:prstGeom>
        </p:spPr>
      </p:pic>
      <p:pic>
        <p:nvPicPr>
          <p:cNvPr id="12" name="图片 11"/>
          <p:cNvPicPr>
            <a:picLocks noChangeAspect="1"/>
          </p:cNvPicPr>
          <p:nvPr/>
        </p:nvPicPr>
        <p:blipFill>
          <a:blip r:embed="rId3"/>
          <a:stretch>
            <a:fillRect/>
          </a:stretch>
        </p:blipFill>
        <p:spPr>
          <a:xfrm>
            <a:off x="3114473" y="1967656"/>
            <a:ext cx="2352675" cy="533400"/>
          </a:xfrm>
          <a:prstGeom prst="rect">
            <a:avLst/>
          </a:prstGeom>
        </p:spPr>
      </p:pic>
      <p:pic>
        <p:nvPicPr>
          <p:cNvPr id="13" name="图片 12"/>
          <p:cNvPicPr>
            <a:picLocks noChangeAspect="1"/>
          </p:cNvPicPr>
          <p:nvPr/>
        </p:nvPicPr>
        <p:blipFill>
          <a:blip r:embed="rId4"/>
          <a:stretch>
            <a:fillRect/>
          </a:stretch>
        </p:blipFill>
        <p:spPr>
          <a:xfrm>
            <a:off x="3114473" y="2488120"/>
            <a:ext cx="3324225" cy="552450"/>
          </a:xfrm>
          <a:prstGeom prst="rect">
            <a:avLst/>
          </a:prstGeom>
        </p:spPr>
      </p:pic>
      <p:pic>
        <p:nvPicPr>
          <p:cNvPr id="14" name="图片 13"/>
          <p:cNvPicPr>
            <a:picLocks noChangeAspect="1"/>
          </p:cNvPicPr>
          <p:nvPr/>
        </p:nvPicPr>
        <p:blipFill>
          <a:blip r:embed="rId5"/>
          <a:stretch>
            <a:fillRect/>
          </a:stretch>
        </p:blipFill>
        <p:spPr>
          <a:xfrm>
            <a:off x="3007469" y="3137576"/>
            <a:ext cx="5962650" cy="952500"/>
          </a:xfrm>
          <a:prstGeom prst="rect">
            <a:avLst/>
          </a:prstGeom>
        </p:spPr>
      </p:pic>
      <p:pic>
        <p:nvPicPr>
          <p:cNvPr id="15" name="图片 14"/>
          <p:cNvPicPr>
            <a:picLocks noChangeAspect="1"/>
          </p:cNvPicPr>
          <p:nvPr/>
        </p:nvPicPr>
        <p:blipFill>
          <a:blip r:embed="rId6"/>
          <a:stretch>
            <a:fillRect/>
          </a:stretch>
        </p:blipFill>
        <p:spPr>
          <a:xfrm>
            <a:off x="9150485" y="2501056"/>
            <a:ext cx="914400" cy="400050"/>
          </a:xfrm>
          <a:prstGeom prst="rect">
            <a:avLst/>
          </a:prstGeom>
        </p:spPr>
      </p:pic>
      <p:pic>
        <p:nvPicPr>
          <p:cNvPr id="16" name="图片 15"/>
          <p:cNvPicPr>
            <a:picLocks noChangeAspect="1"/>
          </p:cNvPicPr>
          <p:nvPr/>
        </p:nvPicPr>
        <p:blipFill>
          <a:blip r:embed="rId7"/>
          <a:stretch>
            <a:fillRect/>
          </a:stretch>
        </p:blipFill>
        <p:spPr>
          <a:xfrm>
            <a:off x="9264785" y="3413801"/>
            <a:ext cx="800100" cy="400050"/>
          </a:xfrm>
          <a:prstGeom prst="rect">
            <a:avLst/>
          </a:prstGeom>
        </p:spPr>
      </p:pic>
      <p:pic>
        <p:nvPicPr>
          <p:cNvPr id="18" name="图片 17"/>
          <p:cNvPicPr>
            <a:picLocks noChangeAspect="1"/>
          </p:cNvPicPr>
          <p:nvPr/>
        </p:nvPicPr>
        <p:blipFill>
          <a:blip r:embed="rId8"/>
          <a:stretch>
            <a:fillRect/>
          </a:stretch>
        </p:blipFill>
        <p:spPr>
          <a:xfrm>
            <a:off x="3924604" y="4186474"/>
            <a:ext cx="257175" cy="228600"/>
          </a:xfrm>
          <a:prstGeom prst="rect">
            <a:avLst/>
          </a:prstGeom>
        </p:spPr>
      </p:pic>
      <p:pic>
        <p:nvPicPr>
          <p:cNvPr id="19" name="图片 18"/>
          <p:cNvPicPr>
            <a:picLocks noChangeAspect="1"/>
          </p:cNvPicPr>
          <p:nvPr/>
        </p:nvPicPr>
        <p:blipFill>
          <a:blip r:embed="rId9"/>
          <a:stretch>
            <a:fillRect/>
          </a:stretch>
        </p:blipFill>
        <p:spPr>
          <a:xfrm>
            <a:off x="4181779" y="4143611"/>
            <a:ext cx="266700" cy="314325"/>
          </a:xfrm>
          <a:prstGeom prst="rect">
            <a:avLst/>
          </a:prstGeom>
        </p:spPr>
      </p:pic>
      <mc:AlternateContent xmlns:mc="http://schemas.openxmlformats.org/markup-compatibility/2006" xmlns:a14="http://schemas.microsoft.com/office/drawing/2010/main">
        <mc:Choice Requires="a14">
          <p:sp>
            <p:nvSpPr>
              <p:cNvPr id="20" name="文本框 19"/>
              <p:cNvSpPr txBox="1"/>
              <p:nvPr/>
            </p:nvSpPr>
            <p:spPr>
              <a:xfrm>
                <a:off x="7248494" y="3213746"/>
                <a:ext cx="1721625" cy="400110"/>
              </a:xfrm>
              <a:prstGeom prst="rect">
                <a:avLst/>
              </a:prstGeom>
              <a:noFill/>
            </p:spPr>
            <p:txBody>
              <a:bodyPr wrap="none" rtlCol="0">
                <a:spAutoFit/>
              </a:bodyPr>
              <a:lstStyle/>
              <a:p>
                <a:r>
                  <a:rPr lang="zh-CN" altLang="en-US" sz="2000" dirty="0" smtClean="0"/>
                  <a:t>（</a:t>
                </a:r>
                <a14:m>
                  <m:oMath xmlns:m="http://schemas.openxmlformats.org/officeDocument/2006/math">
                    <m:r>
                      <a:rPr lang="en-US" altLang="zh-CN" sz="2000" i="1" dirty="0" smtClean="0">
                        <a:latin typeface="Cambria Math" panose="02040503050406030204" pitchFamily="18" charset="0"/>
                      </a:rPr>
                      <m:t>𝑧</m:t>
                    </m:r>
                  </m:oMath>
                </a14:m>
                <a:r>
                  <a:rPr lang="zh-CN" altLang="en-US" sz="2000" dirty="0" smtClean="0"/>
                  <a:t>与</a:t>
                </a:r>
                <a14:m>
                  <m:oMath xmlns:m="http://schemas.openxmlformats.org/officeDocument/2006/math">
                    <m:r>
                      <a:rPr lang="zh-CN" altLang="en-US" sz="2000" i="1" dirty="0" smtClean="0">
                        <a:latin typeface="Cambria Math" panose="02040503050406030204" pitchFamily="18" charset="0"/>
                      </a:rPr>
                      <m:t>𝜖</m:t>
                    </m:r>
                  </m:oMath>
                </a14:m>
                <a:r>
                  <a:rPr lang="zh-CN" altLang="en-US" sz="2000" dirty="0" smtClean="0"/>
                  <a:t>无关）</a:t>
                </a:r>
                <a:endParaRPr lang="zh-CN" altLang="en-US" sz="2000" dirty="0"/>
              </a:p>
            </p:txBody>
          </p:sp>
        </mc:Choice>
        <mc:Fallback xmlns="">
          <p:sp>
            <p:nvSpPr>
              <p:cNvPr id="20" name="文本框 19"/>
              <p:cNvSpPr txBox="1">
                <a:spLocks noRot="1" noChangeAspect="1" noMove="1" noResize="1" noEditPoints="1" noAdjustHandles="1" noChangeArrowheads="1" noChangeShapeType="1" noTextEdit="1"/>
              </p:cNvSpPr>
              <p:nvPr/>
            </p:nvSpPr>
            <p:spPr>
              <a:xfrm>
                <a:off x="7248494" y="3213746"/>
                <a:ext cx="1721625" cy="400110"/>
              </a:xfrm>
              <a:prstGeom prst="rect">
                <a:avLst/>
              </a:prstGeom>
              <a:blipFill>
                <a:blip r:embed="rId10"/>
                <a:stretch>
                  <a:fillRect l="-3546" t="-7576" r="-3901"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p:cNvSpPr txBox="1"/>
              <p:nvPr/>
            </p:nvSpPr>
            <p:spPr>
              <a:xfrm>
                <a:off x="2531667" y="5176672"/>
                <a:ext cx="4638386" cy="439736"/>
              </a:xfrm>
              <a:prstGeom prst="rect">
                <a:avLst/>
              </a:prstGeom>
              <a:noFill/>
            </p:spPr>
            <p:txBody>
              <a:bodyPr wrap="none" rtlCol="0">
                <a:spAutoFit/>
              </a:bodyPr>
              <a:lstStyle/>
              <a:p>
                <a:r>
                  <a:rPr lang="zh-CN" altLang="en-US" sz="2000" dirty="0" smtClean="0"/>
                  <a:t>但是</a:t>
                </a:r>
                <a14:m>
                  <m:oMath xmlns:m="http://schemas.openxmlformats.org/officeDocument/2006/math">
                    <m:r>
                      <a:rPr lang="en-US" altLang="zh-CN" sz="2000" b="0" i="1" smtClean="0">
                        <a:latin typeface="Cambria Math" panose="02040503050406030204" pitchFamily="18" charset="0"/>
                      </a:rPr>
                      <m:t>𝐶</m:t>
                    </m:r>
                    <m:r>
                      <a:rPr lang="en-US" altLang="zh-CN" sz="2000" b="0" i="1" smtClean="0">
                        <a:latin typeface="Cambria Math" panose="02040503050406030204" pitchFamily="18" charset="0"/>
                        <a:ea typeface="Cambria Math" panose="02040503050406030204" pitchFamily="18" charset="0"/>
                      </a:rPr>
                      <m:t>∈</m:t>
                    </m:r>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𝑅</m:t>
                        </m:r>
                      </m:e>
                      <m:sup>
                        <m:r>
                          <a:rPr lang="en-US" altLang="zh-CN" sz="2000" i="1">
                            <a:latin typeface="Cambria Math" panose="02040503050406030204" pitchFamily="18" charset="0"/>
                            <a:ea typeface="Cambria Math" panose="02040503050406030204" pitchFamily="18" charset="0"/>
                          </a:rPr>
                          <m:t>𝐷</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𝐷</m:t>
                        </m:r>
                      </m:sup>
                    </m:sSup>
                  </m:oMath>
                </a14:m>
                <a:r>
                  <a:rPr lang="zh-CN" altLang="en-US" sz="2000" dirty="0" smtClean="0"/>
                  <a:t>，计算</a:t>
                </a:r>
                <a14:m>
                  <m:oMath xmlns:m="http://schemas.openxmlformats.org/officeDocument/2006/math">
                    <m:sSup>
                      <m:sSupPr>
                        <m:ctrlPr>
                          <a:rPr lang="en-US" altLang="zh-CN" sz="2000" i="1" smtClean="0">
                            <a:latin typeface="Cambria Math" panose="02040503050406030204" pitchFamily="18" charset="0"/>
                          </a:rPr>
                        </m:ctrlPr>
                      </m:sSupPr>
                      <m:e>
                        <m:r>
                          <a:rPr lang="en-US" altLang="zh-CN" sz="2000" i="1">
                            <a:latin typeface="Cambria Math" panose="02040503050406030204" pitchFamily="18" charset="0"/>
                          </a:rPr>
                          <m:t>𝐶</m:t>
                        </m:r>
                      </m:e>
                      <m:sup>
                        <m:r>
                          <a:rPr lang="en-US" altLang="zh-CN" sz="2000" i="1">
                            <a:latin typeface="Cambria Math" panose="02040503050406030204" pitchFamily="18" charset="0"/>
                          </a:rPr>
                          <m:t>−</m:t>
                        </m:r>
                        <m:r>
                          <a:rPr lang="en-US" altLang="zh-CN" sz="2000" b="0" i="1" smtClean="0">
                            <a:latin typeface="Cambria Math" panose="02040503050406030204" pitchFamily="18" charset="0"/>
                          </a:rPr>
                          <m:t>1</m:t>
                        </m:r>
                      </m:sup>
                    </m:sSup>
                  </m:oMath>
                </a14:m>
                <a:r>
                  <a:rPr lang="zh-CN" altLang="en-US" sz="2000" dirty="0" smtClean="0"/>
                  <a:t>复杂度为</a:t>
                </a:r>
                <a14:m>
                  <m:oMath xmlns:m="http://schemas.openxmlformats.org/officeDocument/2006/math">
                    <m:r>
                      <a:rPr lang="en-US" altLang="zh-CN" sz="2000" b="1" i="1">
                        <a:latin typeface="Cambria Math" panose="02040503050406030204" pitchFamily="18" charset="0"/>
                      </a:rPr>
                      <m:t>𝑶</m:t>
                    </m:r>
                    <m:d>
                      <m:dPr>
                        <m:ctrlPr>
                          <a:rPr lang="en-US" altLang="zh-CN" sz="2000" b="1" i="1">
                            <a:latin typeface="Cambria Math" panose="02040503050406030204" pitchFamily="18" charset="0"/>
                          </a:rPr>
                        </m:ctrlPr>
                      </m:dPr>
                      <m:e>
                        <m:sSup>
                          <m:sSupPr>
                            <m:ctrlPr>
                              <a:rPr lang="en-US" altLang="zh-CN" sz="2000" b="1" i="1">
                                <a:latin typeface="Cambria Math" panose="02040503050406030204" pitchFamily="18" charset="0"/>
                              </a:rPr>
                            </m:ctrlPr>
                          </m:sSupPr>
                          <m:e>
                            <m:r>
                              <a:rPr lang="en-US" altLang="zh-CN" sz="2000" b="1" i="1" smtClean="0">
                                <a:latin typeface="Cambria Math" panose="02040503050406030204" pitchFamily="18" charset="0"/>
                              </a:rPr>
                              <m:t>𝑫</m:t>
                            </m:r>
                          </m:e>
                          <m:sup>
                            <m:r>
                              <a:rPr lang="en-US" altLang="zh-CN" sz="2000" b="1" i="1">
                                <a:latin typeface="Cambria Math" panose="02040503050406030204" pitchFamily="18" charset="0"/>
                              </a:rPr>
                              <m:t>𝟑</m:t>
                            </m:r>
                          </m:sup>
                        </m:sSup>
                      </m:e>
                    </m:d>
                  </m:oMath>
                </a14:m>
                <a:endParaRPr lang="zh-CN" altLang="en-US" sz="2000" dirty="0"/>
              </a:p>
            </p:txBody>
          </p:sp>
        </mc:Choice>
        <mc:Fallback xmlns="">
          <p:sp>
            <p:nvSpPr>
              <p:cNvPr id="22" name="文本框 21"/>
              <p:cNvSpPr txBox="1">
                <a:spLocks noRot="1" noChangeAspect="1" noMove="1" noResize="1" noEditPoints="1" noAdjustHandles="1" noChangeArrowheads="1" noChangeShapeType="1" noTextEdit="1"/>
              </p:cNvSpPr>
              <p:nvPr/>
            </p:nvSpPr>
            <p:spPr>
              <a:xfrm>
                <a:off x="2531667" y="5176672"/>
                <a:ext cx="4638386" cy="439736"/>
              </a:xfrm>
              <a:prstGeom prst="rect">
                <a:avLst/>
              </a:prstGeom>
              <a:blipFill>
                <a:blip r:embed="rId11"/>
                <a:stretch>
                  <a:fillRect l="-1314" t="-1389" b="-208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20516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28477" y="1210359"/>
            <a:ext cx="1210588" cy="400110"/>
          </a:xfrm>
          <a:prstGeom prst="rect">
            <a:avLst/>
          </a:prstGeom>
        </p:spPr>
        <p:txBody>
          <a:bodyPr wrap="none">
            <a:spAutoFit/>
          </a:bodyPr>
          <a:lstStyle/>
          <a:p>
            <a:r>
              <a:rPr lang="zh-CN" altLang="en-US" sz="2000" b="1" dirty="0" smtClean="0"/>
              <a:t>概率建模</a:t>
            </a:r>
            <a:endParaRPr lang="en-US" altLang="zh-CN" b="1" dirty="0"/>
          </a:p>
        </p:txBody>
      </p:sp>
      <p:sp>
        <p:nvSpPr>
          <p:cNvPr id="4" name="矩形 3"/>
          <p:cNvSpPr/>
          <p:nvPr/>
        </p:nvSpPr>
        <p:spPr>
          <a:xfrm>
            <a:off x="702224" y="528844"/>
            <a:ext cx="1576072" cy="523220"/>
          </a:xfrm>
          <a:prstGeom prst="rect">
            <a:avLst/>
          </a:prstGeom>
        </p:spPr>
        <p:txBody>
          <a:bodyPr wrap="none">
            <a:spAutoFit/>
          </a:bodyPr>
          <a:lstStyle/>
          <a:p>
            <a:r>
              <a:rPr lang="zh-CN" altLang="en-US" sz="2800" b="1" dirty="0" smtClean="0">
                <a:latin typeface="+mn-ea"/>
              </a:rPr>
              <a:t>概率</a:t>
            </a:r>
            <a:r>
              <a:rPr lang="en-US" altLang="zh-CN" sz="2800" b="1" dirty="0" smtClean="0">
                <a:latin typeface="+mn-ea"/>
              </a:rPr>
              <a:t>PCA</a:t>
            </a:r>
            <a:endParaRPr lang="zh-CN" altLang="en-US" sz="2800" b="1" dirty="0">
              <a:latin typeface="+mn-ea"/>
            </a:endParaRPr>
          </a:p>
        </p:txBody>
      </p:sp>
      <p:pic>
        <p:nvPicPr>
          <p:cNvPr id="5" name="图片 4"/>
          <p:cNvPicPr>
            <a:picLocks noChangeAspect="1"/>
          </p:cNvPicPr>
          <p:nvPr/>
        </p:nvPicPr>
        <p:blipFill>
          <a:blip r:embed="rId2"/>
          <a:stretch>
            <a:fillRect/>
          </a:stretch>
        </p:blipFill>
        <p:spPr>
          <a:xfrm>
            <a:off x="624403" y="2048685"/>
            <a:ext cx="10868025" cy="1924050"/>
          </a:xfrm>
          <a:prstGeom prst="rect">
            <a:avLst/>
          </a:prstGeom>
        </p:spPr>
      </p:pic>
      <p:pic>
        <p:nvPicPr>
          <p:cNvPr id="6" name="图片 5"/>
          <p:cNvPicPr>
            <a:picLocks noChangeAspect="1"/>
          </p:cNvPicPr>
          <p:nvPr/>
        </p:nvPicPr>
        <p:blipFill>
          <a:blip r:embed="rId3"/>
          <a:stretch>
            <a:fillRect/>
          </a:stretch>
        </p:blipFill>
        <p:spPr>
          <a:xfrm>
            <a:off x="3122781" y="4969356"/>
            <a:ext cx="3981450" cy="542925"/>
          </a:xfrm>
          <a:prstGeom prst="rect">
            <a:avLst/>
          </a:prstGeom>
        </p:spPr>
      </p:pic>
      <p:pic>
        <p:nvPicPr>
          <p:cNvPr id="7" name="图片 6"/>
          <p:cNvPicPr>
            <a:picLocks noChangeAspect="1"/>
          </p:cNvPicPr>
          <p:nvPr/>
        </p:nvPicPr>
        <p:blipFill>
          <a:blip r:embed="rId4"/>
          <a:stretch>
            <a:fillRect/>
          </a:stretch>
        </p:blipFill>
        <p:spPr>
          <a:xfrm>
            <a:off x="3207391" y="4201401"/>
            <a:ext cx="2333625" cy="419100"/>
          </a:xfrm>
          <a:prstGeom prst="rect">
            <a:avLst/>
          </a:prstGeom>
        </p:spPr>
      </p:pic>
      <mc:AlternateContent xmlns:mc="http://schemas.openxmlformats.org/markup-compatibility/2006" xmlns:a14="http://schemas.microsoft.com/office/drawing/2010/main">
        <mc:Choice Requires="a14">
          <p:sp>
            <p:nvSpPr>
              <p:cNvPr id="8" name="矩形 7"/>
              <p:cNvSpPr/>
              <p:nvPr/>
            </p:nvSpPr>
            <p:spPr>
              <a:xfrm>
                <a:off x="3489474" y="3925197"/>
                <a:ext cx="88472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solidFill>
                            <a:srgbClr val="FF0000"/>
                          </a:solidFill>
                          <a:latin typeface="Cambria Math" panose="02040503050406030204" pitchFamily="18" charset="0"/>
                          <a:ea typeface="Cambria Math" panose="02040503050406030204" pitchFamily="18" charset="0"/>
                        </a:rPr>
                        <m:t>𝐷</m:t>
                      </m:r>
                      <m:r>
                        <a:rPr lang="en-US" altLang="zh-CN"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𝑀</m:t>
                      </m:r>
                    </m:oMath>
                  </m:oMathPara>
                </a14:m>
                <a:endParaRPr lang="zh-CN" altLang="en-US" dirty="0">
                  <a:solidFill>
                    <a:srgbClr val="FF0000"/>
                  </a:solidFill>
                </a:endParaRPr>
              </a:p>
            </p:txBody>
          </p:sp>
        </mc:Choice>
        <mc:Fallback xmlns="">
          <p:sp>
            <p:nvSpPr>
              <p:cNvPr id="8" name="矩形 7"/>
              <p:cNvSpPr>
                <a:spLocks noRot="1" noChangeAspect="1" noMove="1" noResize="1" noEditPoints="1" noAdjustHandles="1" noChangeArrowheads="1" noChangeShapeType="1" noTextEdit="1"/>
              </p:cNvSpPr>
              <p:nvPr/>
            </p:nvSpPr>
            <p:spPr>
              <a:xfrm>
                <a:off x="3489474" y="3925197"/>
                <a:ext cx="884729"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4108798" y="3924687"/>
                <a:ext cx="88472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FF0000"/>
                          </a:solidFill>
                          <a:latin typeface="Cambria Math" panose="02040503050406030204" pitchFamily="18" charset="0"/>
                          <a:ea typeface="Cambria Math" panose="02040503050406030204" pitchFamily="18" charset="0"/>
                        </a:rPr>
                        <m:t>𝑀</m:t>
                      </m:r>
                      <m:r>
                        <a:rPr lang="en-US" altLang="zh-CN"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𝐷</m:t>
                      </m:r>
                    </m:oMath>
                  </m:oMathPara>
                </a14:m>
                <a:endParaRPr lang="zh-CN" altLang="en-US" dirty="0">
                  <a:solidFill>
                    <a:srgbClr val="FF0000"/>
                  </a:solidFill>
                </a:endParaRPr>
              </a:p>
            </p:txBody>
          </p:sp>
        </mc:Choice>
        <mc:Fallback xmlns="">
          <p:sp>
            <p:nvSpPr>
              <p:cNvPr id="9" name="矩形 8"/>
              <p:cNvSpPr>
                <a:spLocks noRot="1" noChangeAspect="1" noMove="1" noResize="1" noEditPoints="1" noAdjustHandles="1" noChangeArrowheads="1" noChangeShapeType="1" noTextEdit="1"/>
              </p:cNvSpPr>
              <p:nvPr/>
            </p:nvSpPr>
            <p:spPr>
              <a:xfrm>
                <a:off x="4108798" y="3924687"/>
                <a:ext cx="884729"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7383372" y="4201401"/>
                <a:ext cx="95045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FF0000"/>
                          </a:solidFill>
                          <a:latin typeface="Cambria Math" panose="02040503050406030204" pitchFamily="18" charset="0"/>
                          <a:ea typeface="Cambria Math" panose="02040503050406030204" pitchFamily="18" charset="0"/>
                        </a:rPr>
                        <m:t>𝑀</m:t>
                      </m:r>
                      <m:r>
                        <a:rPr lang="en-US" altLang="zh-CN" b="0"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𝐷</m:t>
                      </m:r>
                    </m:oMath>
                  </m:oMathPara>
                </a14:m>
                <a:endParaRPr lang="zh-CN" altLang="en-US" dirty="0">
                  <a:solidFill>
                    <a:srgbClr val="FF0000"/>
                  </a:solidFill>
                </a:endParaRPr>
              </a:p>
            </p:txBody>
          </p:sp>
        </mc:Choice>
        <mc:Fallback xmlns="">
          <p:sp>
            <p:nvSpPr>
              <p:cNvPr id="10" name="矩形 9"/>
              <p:cNvSpPr>
                <a:spLocks noRot="1" noChangeAspect="1" noMove="1" noResize="1" noEditPoints="1" noAdjustHandles="1" noChangeArrowheads="1" noChangeShapeType="1" noTextEdit="1"/>
              </p:cNvSpPr>
              <p:nvPr/>
            </p:nvSpPr>
            <p:spPr>
              <a:xfrm>
                <a:off x="7383372" y="4201401"/>
                <a:ext cx="950452" cy="369332"/>
              </a:xfrm>
              <a:prstGeom prst="rect">
                <a:avLst/>
              </a:prstGeom>
              <a:blipFill>
                <a:blip r:embed="rId7"/>
                <a:stretch>
                  <a:fillRect/>
                </a:stretch>
              </a:blipFill>
            </p:spPr>
            <p:txBody>
              <a:bodyPr/>
              <a:lstStyle/>
              <a:p>
                <a:r>
                  <a:rPr lang="zh-CN" altLang="en-US">
                    <a:noFill/>
                  </a:rPr>
                  <a:t> </a:t>
                </a:r>
              </a:p>
            </p:txBody>
          </p:sp>
        </mc:Fallback>
      </mc:AlternateContent>
      <p:pic>
        <p:nvPicPr>
          <p:cNvPr id="11" name="图片 10"/>
          <p:cNvPicPr>
            <a:picLocks noChangeAspect="1"/>
          </p:cNvPicPr>
          <p:nvPr/>
        </p:nvPicPr>
        <p:blipFill>
          <a:blip r:embed="rId8"/>
          <a:stretch>
            <a:fillRect/>
          </a:stretch>
        </p:blipFill>
        <p:spPr>
          <a:xfrm>
            <a:off x="9134779" y="5064605"/>
            <a:ext cx="809625" cy="352425"/>
          </a:xfrm>
          <a:prstGeom prst="rect">
            <a:avLst/>
          </a:prstGeom>
        </p:spPr>
      </p:pic>
      <p:pic>
        <p:nvPicPr>
          <p:cNvPr id="12" name="图片 11"/>
          <p:cNvPicPr>
            <a:picLocks noChangeAspect="1"/>
          </p:cNvPicPr>
          <p:nvPr/>
        </p:nvPicPr>
        <p:blipFill>
          <a:blip r:embed="rId9"/>
          <a:stretch>
            <a:fillRect/>
          </a:stretch>
        </p:blipFill>
        <p:spPr>
          <a:xfrm>
            <a:off x="9125254" y="4201401"/>
            <a:ext cx="819150" cy="390525"/>
          </a:xfrm>
          <a:prstGeom prst="rect">
            <a:avLst/>
          </a:prstGeom>
        </p:spPr>
      </p:pic>
      <p:pic>
        <p:nvPicPr>
          <p:cNvPr id="13" name="图片 12"/>
          <p:cNvPicPr>
            <a:picLocks noChangeAspect="1"/>
          </p:cNvPicPr>
          <p:nvPr/>
        </p:nvPicPr>
        <p:blipFill>
          <a:blip r:embed="rId10"/>
          <a:stretch>
            <a:fillRect/>
          </a:stretch>
        </p:blipFill>
        <p:spPr>
          <a:xfrm>
            <a:off x="3207391" y="5451561"/>
            <a:ext cx="2390775" cy="409575"/>
          </a:xfrm>
          <a:prstGeom prst="rect">
            <a:avLst/>
          </a:prstGeom>
        </p:spPr>
      </p:pic>
      <p:pic>
        <p:nvPicPr>
          <p:cNvPr id="14" name="图片 13"/>
          <p:cNvPicPr>
            <a:picLocks noChangeAspect="1"/>
          </p:cNvPicPr>
          <p:nvPr/>
        </p:nvPicPr>
        <p:blipFill>
          <a:blip r:embed="rId11"/>
          <a:stretch>
            <a:fillRect/>
          </a:stretch>
        </p:blipFill>
        <p:spPr>
          <a:xfrm>
            <a:off x="9134779" y="5451561"/>
            <a:ext cx="819150" cy="352425"/>
          </a:xfrm>
          <a:prstGeom prst="rect">
            <a:avLst/>
          </a:prstGeom>
        </p:spPr>
      </p:pic>
      <mc:AlternateContent xmlns:mc="http://schemas.openxmlformats.org/markup-compatibility/2006" xmlns:a14="http://schemas.microsoft.com/office/drawing/2010/main">
        <mc:Choice Requires="a14">
          <p:sp>
            <p:nvSpPr>
              <p:cNvPr id="15" name="矩形 14"/>
              <p:cNvSpPr/>
              <p:nvPr/>
            </p:nvSpPr>
            <p:spPr>
              <a:xfrm>
                <a:off x="3518049" y="5718995"/>
                <a:ext cx="88472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FF0000"/>
                          </a:solidFill>
                          <a:latin typeface="Cambria Math" panose="02040503050406030204" pitchFamily="18" charset="0"/>
                          <a:ea typeface="Cambria Math" panose="02040503050406030204" pitchFamily="18" charset="0"/>
                        </a:rPr>
                        <m:t>𝑀</m:t>
                      </m:r>
                      <m:r>
                        <a:rPr lang="en-US" altLang="zh-CN"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𝐷</m:t>
                      </m:r>
                    </m:oMath>
                  </m:oMathPara>
                </a14:m>
                <a:endParaRPr lang="zh-CN" altLang="en-US" dirty="0">
                  <a:solidFill>
                    <a:srgbClr val="FF0000"/>
                  </a:solidFill>
                </a:endParaRPr>
              </a:p>
            </p:txBody>
          </p:sp>
        </mc:Choice>
        <mc:Fallback xmlns="">
          <p:sp>
            <p:nvSpPr>
              <p:cNvPr id="15" name="矩形 14"/>
              <p:cNvSpPr>
                <a:spLocks noRot="1" noChangeAspect="1" noMove="1" noResize="1" noEditPoints="1" noAdjustHandles="1" noChangeArrowheads="1" noChangeShapeType="1" noTextEdit="1"/>
              </p:cNvSpPr>
              <p:nvPr/>
            </p:nvSpPr>
            <p:spPr>
              <a:xfrm>
                <a:off x="3518049" y="5718995"/>
                <a:ext cx="884729" cy="369332"/>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4222283" y="5718995"/>
                <a:ext cx="88472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solidFill>
                            <a:srgbClr val="FF0000"/>
                          </a:solidFill>
                          <a:latin typeface="Cambria Math" panose="02040503050406030204" pitchFamily="18" charset="0"/>
                          <a:ea typeface="Cambria Math" panose="02040503050406030204" pitchFamily="18" charset="0"/>
                        </a:rPr>
                        <m:t>𝐷</m:t>
                      </m:r>
                      <m:r>
                        <a:rPr lang="en-US" altLang="zh-CN"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𝑀</m:t>
                      </m:r>
                    </m:oMath>
                  </m:oMathPara>
                </a14:m>
                <a:endParaRPr lang="zh-CN" altLang="en-US" dirty="0">
                  <a:solidFill>
                    <a:srgbClr val="FF0000"/>
                  </a:solidFill>
                </a:endParaRPr>
              </a:p>
            </p:txBody>
          </p:sp>
        </mc:Choice>
        <mc:Fallback xmlns="">
          <p:sp>
            <p:nvSpPr>
              <p:cNvPr id="16" name="矩形 15"/>
              <p:cNvSpPr>
                <a:spLocks noRot="1" noChangeAspect="1" noMove="1" noResize="1" noEditPoints="1" noAdjustHandles="1" noChangeArrowheads="1" noChangeShapeType="1" noTextEdit="1"/>
              </p:cNvSpPr>
              <p:nvPr/>
            </p:nvSpPr>
            <p:spPr>
              <a:xfrm>
                <a:off x="4222283" y="5718995"/>
                <a:ext cx="884729" cy="369332"/>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2497451" y="6170021"/>
                <a:ext cx="3691139" cy="439736"/>
              </a:xfrm>
              <a:prstGeom prst="rect">
                <a:avLst/>
              </a:prstGeom>
            </p:spPr>
            <p:txBody>
              <a:bodyPr wrap="none">
                <a:spAutoFit/>
              </a:bodyPr>
              <a:lstStyle/>
              <a:p>
                <a:r>
                  <a:rPr lang="zh-CN" altLang="en-US" sz="2000" dirty="0" smtClean="0"/>
                  <a:t>计算</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𝐶</m:t>
                        </m:r>
                      </m:e>
                      <m:sup>
                        <m:r>
                          <a:rPr lang="en-US" altLang="zh-CN" sz="2000" i="1">
                            <a:latin typeface="Cambria Math" panose="02040503050406030204" pitchFamily="18" charset="0"/>
                          </a:rPr>
                          <m:t>−1</m:t>
                        </m:r>
                      </m:sup>
                    </m:sSup>
                  </m:oMath>
                </a14:m>
                <a:r>
                  <a:rPr lang="zh-CN" altLang="en-US" sz="2000" dirty="0" smtClean="0"/>
                  <a:t>复杂度</a:t>
                </a:r>
                <a:r>
                  <a:rPr lang="zh-CN" altLang="en-US" sz="2000" i="0" dirty="0" smtClean="0">
                    <a:latin typeface="+mj-lt"/>
                  </a:rPr>
                  <a:t>减少到了</a:t>
                </a:r>
                <a14:m>
                  <m:oMath xmlns:m="http://schemas.openxmlformats.org/officeDocument/2006/math">
                    <m:r>
                      <a:rPr lang="en-US" altLang="zh-CN" sz="2000" b="1" i="1">
                        <a:latin typeface="Cambria Math" panose="02040503050406030204" pitchFamily="18" charset="0"/>
                      </a:rPr>
                      <m:t>𝑶</m:t>
                    </m:r>
                    <m:d>
                      <m:dPr>
                        <m:ctrlPr>
                          <a:rPr lang="en-US" altLang="zh-CN" sz="2000" b="1" i="1">
                            <a:latin typeface="Cambria Math" panose="02040503050406030204" pitchFamily="18" charset="0"/>
                          </a:rPr>
                        </m:ctrlPr>
                      </m:dPr>
                      <m:e>
                        <m:sSup>
                          <m:sSupPr>
                            <m:ctrlPr>
                              <a:rPr lang="en-US" altLang="zh-CN" sz="2000" b="1" i="1">
                                <a:latin typeface="Cambria Math" panose="02040503050406030204" pitchFamily="18" charset="0"/>
                              </a:rPr>
                            </m:ctrlPr>
                          </m:sSupPr>
                          <m:e>
                            <m:r>
                              <a:rPr lang="en-US" altLang="zh-CN" sz="2000" b="1" i="1" smtClean="0">
                                <a:latin typeface="Cambria Math" panose="02040503050406030204" pitchFamily="18" charset="0"/>
                              </a:rPr>
                              <m:t>𝑴</m:t>
                            </m:r>
                          </m:e>
                          <m:sup>
                            <m:r>
                              <a:rPr lang="en-US" altLang="zh-CN" sz="2000" b="1" i="1">
                                <a:latin typeface="Cambria Math" panose="02040503050406030204" pitchFamily="18" charset="0"/>
                              </a:rPr>
                              <m:t>𝟑</m:t>
                            </m:r>
                          </m:sup>
                        </m:sSup>
                      </m:e>
                    </m:d>
                  </m:oMath>
                </a14:m>
                <a:endParaRPr lang="zh-CN" altLang="en-US" sz="2000" dirty="0"/>
              </a:p>
            </p:txBody>
          </p:sp>
        </mc:Choice>
        <mc:Fallback xmlns="">
          <p:sp>
            <p:nvSpPr>
              <p:cNvPr id="17" name="矩形 16"/>
              <p:cNvSpPr>
                <a:spLocks noRot="1" noChangeAspect="1" noMove="1" noResize="1" noEditPoints="1" noAdjustHandles="1" noChangeArrowheads="1" noChangeShapeType="1" noTextEdit="1"/>
              </p:cNvSpPr>
              <p:nvPr/>
            </p:nvSpPr>
            <p:spPr>
              <a:xfrm>
                <a:off x="2497451" y="6170021"/>
                <a:ext cx="3691139" cy="439736"/>
              </a:xfrm>
              <a:prstGeom prst="rect">
                <a:avLst/>
              </a:prstGeom>
              <a:blipFill>
                <a:blip r:embed="rId14"/>
                <a:stretch>
                  <a:fillRect l="-1818" t="-1389" b="-208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732495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28477" y="1210359"/>
            <a:ext cx="1210588" cy="400110"/>
          </a:xfrm>
          <a:prstGeom prst="rect">
            <a:avLst/>
          </a:prstGeom>
        </p:spPr>
        <p:txBody>
          <a:bodyPr wrap="none">
            <a:spAutoFit/>
          </a:bodyPr>
          <a:lstStyle/>
          <a:p>
            <a:r>
              <a:rPr lang="zh-CN" altLang="en-US" sz="2000" b="1" dirty="0" smtClean="0"/>
              <a:t>概率建模</a:t>
            </a:r>
            <a:endParaRPr lang="en-US" altLang="zh-CN" b="1" dirty="0"/>
          </a:p>
        </p:txBody>
      </p:sp>
      <p:sp>
        <p:nvSpPr>
          <p:cNvPr id="4" name="矩形 3"/>
          <p:cNvSpPr/>
          <p:nvPr/>
        </p:nvSpPr>
        <p:spPr>
          <a:xfrm>
            <a:off x="702224" y="528844"/>
            <a:ext cx="1576072" cy="523220"/>
          </a:xfrm>
          <a:prstGeom prst="rect">
            <a:avLst/>
          </a:prstGeom>
        </p:spPr>
        <p:txBody>
          <a:bodyPr wrap="none">
            <a:spAutoFit/>
          </a:bodyPr>
          <a:lstStyle/>
          <a:p>
            <a:r>
              <a:rPr lang="zh-CN" altLang="en-US" sz="2800" b="1" dirty="0" smtClean="0">
                <a:latin typeface="+mn-ea"/>
              </a:rPr>
              <a:t>概率</a:t>
            </a:r>
            <a:r>
              <a:rPr lang="en-US" altLang="zh-CN" sz="2800" b="1" dirty="0" smtClean="0">
                <a:latin typeface="+mn-ea"/>
              </a:rPr>
              <a:t>PCA</a:t>
            </a:r>
            <a:endParaRPr lang="zh-CN" altLang="en-US" sz="2800" b="1" dirty="0">
              <a:latin typeface="+mn-ea"/>
            </a:endParaRPr>
          </a:p>
        </p:txBody>
      </p:sp>
      <p:pic>
        <p:nvPicPr>
          <p:cNvPr id="18" name="图片 17"/>
          <p:cNvPicPr>
            <a:picLocks noChangeAspect="1"/>
          </p:cNvPicPr>
          <p:nvPr/>
        </p:nvPicPr>
        <p:blipFill>
          <a:blip r:embed="rId2"/>
          <a:stretch>
            <a:fillRect/>
          </a:stretch>
        </p:blipFill>
        <p:spPr>
          <a:xfrm>
            <a:off x="456570" y="2223378"/>
            <a:ext cx="11401425" cy="3714750"/>
          </a:xfrm>
          <a:prstGeom prst="rect">
            <a:avLst/>
          </a:prstGeom>
        </p:spPr>
      </p:pic>
      <p:sp>
        <p:nvSpPr>
          <p:cNvPr id="19" name="文本框 18"/>
          <p:cNvSpPr txBox="1"/>
          <p:nvPr/>
        </p:nvSpPr>
        <p:spPr>
          <a:xfrm>
            <a:off x="5576034" y="1210359"/>
            <a:ext cx="1162498" cy="400110"/>
          </a:xfrm>
          <a:prstGeom prst="rect">
            <a:avLst/>
          </a:prstGeom>
          <a:noFill/>
        </p:spPr>
        <p:txBody>
          <a:bodyPr wrap="none" rtlCol="0">
            <a:spAutoFit/>
          </a:bodyPr>
          <a:lstStyle/>
          <a:p>
            <a:r>
              <a:rPr lang="en-US" altLang="zh-CN" sz="2000" dirty="0" smtClean="0"/>
              <a:t>Gaussian</a:t>
            </a:r>
            <a:endParaRPr lang="zh-CN" altLang="en-US" sz="2000" dirty="0"/>
          </a:p>
        </p:txBody>
      </p:sp>
      <p:sp>
        <p:nvSpPr>
          <p:cNvPr id="20" name="文本框 19"/>
          <p:cNvSpPr txBox="1"/>
          <p:nvPr/>
        </p:nvSpPr>
        <p:spPr>
          <a:xfrm>
            <a:off x="6738532" y="1210359"/>
            <a:ext cx="1162498" cy="400110"/>
          </a:xfrm>
          <a:prstGeom prst="rect">
            <a:avLst/>
          </a:prstGeom>
          <a:noFill/>
        </p:spPr>
        <p:txBody>
          <a:bodyPr wrap="none" rtlCol="0">
            <a:spAutoFit/>
          </a:bodyPr>
          <a:lstStyle/>
          <a:p>
            <a:r>
              <a:rPr lang="en-US" altLang="zh-CN" sz="2000" dirty="0" smtClean="0"/>
              <a:t>Gaussian</a:t>
            </a:r>
            <a:endParaRPr lang="zh-CN" altLang="en-US" sz="2000" dirty="0"/>
          </a:p>
        </p:txBody>
      </p:sp>
      <p:sp>
        <p:nvSpPr>
          <p:cNvPr id="21" name="文本框 20"/>
          <p:cNvSpPr txBox="1"/>
          <p:nvPr/>
        </p:nvSpPr>
        <p:spPr>
          <a:xfrm>
            <a:off x="4208994" y="1210359"/>
            <a:ext cx="1162498" cy="400110"/>
          </a:xfrm>
          <a:prstGeom prst="rect">
            <a:avLst/>
          </a:prstGeom>
          <a:noFill/>
        </p:spPr>
        <p:txBody>
          <a:bodyPr wrap="none" rtlCol="0">
            <a:spAutoFit/>
          </a:bodyPr>
          <a:lstStyle/>
          <a:p>
            <a:r>
              <a:rPr lang="en-US" altLang="zh-CN" sz="2000" dirty="0" smtClean="0"/>
              <a:t>Gaussian</a:t>
            </a:r>
            <a:endParaRPr lang="zh-CN" altLang="en-US" sz="2000" dirty="0"/>
          </a:p>
        </p:txBody>
      </p:sp>
      <p:pic>
        <p:nvPicPr>
          <p:cNvPr id="22" name="图片 21"/>
          <p:cNvPicPr>
            <a:picLocks noChangeAspect="1"/>
          </p:cNvPicPr>
          <p:nvPr/>
        </p:nvPicPr>
        <p:blipFill>
          <a:blip r:embed="rId3"/>
          <a:stretch>
            <a:fillRect/>
          </a:stretch>
        </p:blipFill>
        <p:spPr>
          <a:xfrm>
            <a:off x="5311838" y="1210359"/>
            <a:ext cx="323850" cy="333375"/>
          </a:xfrm>
          <a:prstGeom prst="rect">
            <a:avLst/>
          </a:prstGeom>
        </p:spPr>
      </p:pic>
      <mc:AlternateContent xmlns:mc="http://schemas.openxmlformats.org/markup-compatibility/2006" xmlns:a14="http://schemas.microsoft.com/office/drawing/2010/main">
        <mc:Choice Requires="a14">
          <p:sp>
            <p:nvSpPr>
              <p:cNvPr id="23" name="文本框 22"/>
              <p:cNvSpPr txBox="1"/>
              <p:nvPr/>
            </p:nvSpPr>
            <p:spPr>
              <a:xfrm>
                <a:off x="6605263" y="1281642"/>
                <a:ext cx="2276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23" name="文本框 22"/>
              <p:cNvSpPr txBox="1">
                <a:spLocks noRot="1" noChangeAspect="1" noMove="1" noResize="1" noEditPoints="1" noAdjustHandles="1" noChangeArrowheads="1" noChangeShapeType="1" noTextEdit="1"/>
              </p:cNvSpPr>
              <p:nvPr/>
            </p:nvSpPr>
            <p:spPr>
              <a:xfrm>
                <a:off x="6605263" y="1281642"/>
                <a:ext cx="227626" cy="276999"/>
              </a:xfrm>
              <a:prstGeom prst="rect">
                <a:avLst/>
              </a:prstGeom>
              <a:blipFill>
                <a:blip r:embed="rId4"/>
                <a:stretch>
                  <a:fillRect l="-16216" r="-16216"/>
                </a:stretch>
              </a:blipFill>
            </p:spPr>
            <p:txBody>
              <a:bodyPr/>
              <a:lstStyle/>
              <a:p>
                <a:r>
                  <a:rPr lang="zh-CN" altLang="en-US">
                    <a:noFill/>
                  </a:rPr>
                  <a:t> </a:t>
                </a:r>
              </a:p>
            </p:txBody>
          </p:sp>
        </mc:Fallback>
      </mc:AlternateContent>
      <p:pic>
        <p:nvPicPr>
          <p:cNvPr id="24" name="图片 23"/>
          <p:cNvPicPr>
            <a:picLocks noChangeAspect="1"/>
          </p:cNvPicPr>
          <p:nvPr/>
        </p:nvPicPr>
        <p:blipFill>
          <a:blip r:embed="rId5"/>
          <a:stretch>
            <a:fillRect/>
          </a:stretch>
        </p:blipFill>
        <p:spPr>
          <a:xfrm>
            <a:off x="5768957" y="848409"/>
            <a:ext cx="638175" cy="361950"/>
          </a:xfrm>
          <a:prstGeom prst="rect">
            <a:avLst/>
          </a:prstGeom>
        </p:spPr>
      </p:pic>
      <p:pic>
        <p:nvPicPr>
          <p:cNvPr id="25" name="图片 24"/>
          <p:cNvPicPr>
            <a:picLocks noChangeAspect="1"/>
          </p:cNvPicPr>
          <p:nvPr/>
        </p:nvPicPr>
        <p:blipFill>
          <a:blip r:embed="rId6"/>
          <a:stretch>
            <a:fillRect/>
          </a:stretch>
        </p:blipFill>
        <p:spPr>
          <a:xfrm>
            <a:off x="6798186" y="848409"/>
            <a:ext cx="962025" cy="409575"/>
          </a:xfrm>
          <a:prstGeom prst="rect">
            <a:avLst/>
          </a:prstGeom>
        </p:spPr>
      </p:pic>
      <p:pic>
        <p:nvPicPr>
          <p:cNvPr id="26" name="图片 25"/>
          <p:cNvPicPr>
            <a:picLocks noChangeAspect="1"/>
          </p:cNvPicPr>
          <p:nvPr/>
        </p:nvPicPr>
        <p:blipFill>
          <a:blip r:embed="rId7"/>
          <a:stretch>
            <a:fillRect/>
          </a:stretch>
        </p:blipFill>
        <p:spPr>
          <a:xfrm>
            <a:off x="4484191" y="880614"/>
            <a:ext cx="552450" cy="342900"/>
          </a:xfrm>
          <a:prstGeom prst="rect">
            <a:avLst/>
          </a:prstGeom>
        </p:spPr>
      </p:pic>
    </p:spTree>
    <p:extLst>
      <p:ext uri="{BB962C8B-B14F-4D97-AF65-F5344CB8AC3E}">
        <p14:creationId xmlns:p14="http://schemas.microsoft.com/office/powerpoint/2010/main" val="2731097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44762" y="1845717"/>
            <a:ext cx="1467068" cy="400110"/>
          </a:xfrm>
          <a:prstGeom prst="rect">
            <a:avLst/>
          </a:prstGeom>
          <a:noFill/>
        </p:spPr>
        <p:txBody>
          <a:bodyPr wrap="none" rtlCol="0">
            <a:spAutoFit/>
          </a:bodyPr>
          <a:lstStyle/>
          <a:p>
            <a:r>
              <a:rPr lang="zh-CN" altLang="en-US" sz="2000" dirty="0"/>
              <a:t>套入公式</a:t>
            </a:r>
            <a:r>
              <a:rPr lang="zh-CN" altLang="en-US" sz="2000" dirty="0" smtClean="0"/>
              <a:t>得</a:t>
            </a:r>
            <a:endParaRPr lang="zh-CN" altLang="en-US" sz="2000" dirty="0"/>
          </a:p>
        </p:txBody>
      </p:sp>
      <p:pic>
        <p:nvPicPr>
          <p:cNvPr id="3" name="图片 2"/>
          <p:cNvPicPr>
            <a:picLocks noChangeAspect="1"/>
          </p:cNvPicPr>
          <p:nvPr/>
        </p:nvPicPr>
        <p:blipFill>
          <a:blip r:embed="rId2"/>
          <a:stretch>
            <a:fillRect/>
          </a:stretch>
        </p:blipFill>
        <p:spPr>
          <a:xfrm>
            <a:off x="3011830" y="3934425"/>
            <a:ext cx="5314950" cy="676275"/>
          </a:xfrm>
          <a:prstGeom prst="rect">
            <a:avLst/>
          </a:prstGeom>
        </p:spPr>
      </p:pic>
      <p:sp>
        <p:nvSpPr>
          <p:cNvPr id="4" name="矩形 3"/>
          <p:cNvSpPr/>
          <p:nvPr/>
        </p:nvSpPr>
        <p:spPr>
          <a:xfrm>
            <a:off x="928477" y="1210359"/>
            <a:ext cx="1210588" cy="400110"/>
          </a:xfrm>
          <a:prstGeom prst="rect">
            <a:avLst/>
          </a:prstGeom>
        </p:spPr>
        <p:txBody>
          <a:bodyPr wrap="none">
            <a:spAutoFit/>
          </a:bodyPr>
          <a:lstStyle/>
          <a:p>
            <a:r>
              <a:rPr lang="zh-CN" altLang="en-US" sz="2000" b="1" dirty="0" smtClean="0"/>
              <a:t>概率建模</a:t>
            </a:r>
            <a:endParaRPr lang="en-US" altLang="zh-CN" b="1" dirty="0"/>
          </a:p>
        </p:txBody>
      </p:sp>
      <p:sp>
        <p:nvSpPr>
          <p:cNvPr id="5" name="矩形 4"/>
          <p:cNvSpPr/>
          <p:nvPr/>
        </p:nvSpPr>
        <p:spPr>
          <a:xfrm>
            <a:off x="702224" y="528844"/>
            <a:ext cx="1576072" cy="523220"/>
          </a:xfrm>
          <a:prstGeom prst="rect">
            <a:avLst/>
          </a:prstGeom>
        </p:spPr>
        <p:txBody>
          <a:bodyPr wrap="none">
            <a:spAutoFit/>
          </a:bodyPr>
          <a:lstStyle/>
          <a:p>
            <a:r>
              <a:rPr lang="zh-CN" altLang="en-US" sz="2800" b="1" dirty="0" smtClean="0">
                <a:latin typeface="+mn-ea"/>
              </a:rPr>
              <a:t>概率</a:t>
            </a:r>
            <a:r>
              <a:rPr lang="en-US" altLang="zh-CN" sz="2800" b="1" dirty="0" smtClean="0">
                <a:latin typeface="+mn-ea"/>
              </a:rPr>
              <a:t>PCA</a:t>
            </a:r>
            <a:endParaRPr lang="zh-CN" altLang="en-US" sz="2800" b="1" dirty="0">
              <a:latin typeface="+mn-ea"/>
            </a:endParaRPr>
          </a:p>
        </p:txBody>
      </p:sp>
      <p:pic>
        <p:nvPicPr>
          <p:cNvPr id="6" name="图片 5"/>
          <p:cNvPicPr>
            <a:picLocks noChangeAspect="1"/>
          </p:cNvPicPr>
          <p:nvPr/>
        </p:nvPicPr>
        <p:blipFill>
          <a:blip r:embed="rId3"/>
          <a:stretch>
            <a:fillRect/>
          </a:stretch>
        </p:blipFill>
        <p:spPr>
          <a:xfrm>
            <a:off x="3109106" y="3475444"/>
            <a:ext cx="2352675" cy="533400"/>
          </a:xfrm>
          <a:prstGeom prst="rect">
            <a:avLst/>
          </a:prstGeom>
        </p:spPr>
      </p:pic>
      <p:pic>
        <p:nvPicPr>
          <p:cNvPr id="7" name="图片 6"/>
          <p:cNvPicPr>
            <a:picLocks noChangeAspect="1"/>
          </p:cNvPicPr>
          <p:nvPr/>
        </p:nvPicPr>
        <p:blipFill>
          <a:blip r:embed="rId4"/>
          <a:stretch>
            <a:fillRect/>
          </a:stretch>
        </p:blipFill>
        <p:spPr>
          <a:xfrm>
            <a:off x="3109106" y="2370897"/>
            <a:ext cx="2343150" cy="438150"/>
          </a:xfrm>
          <a:prstGeom prst="rect">
            <a:avLst/>
          </a:prstGeom>
        </p:spPr>
      </p:pic>
      <p:pic>
        <p:nvPicPr>
          <p:cNvPr id="8" name="图片 7"/>
          <p:cNvPicPr>
            <a:picLocks noChangeAspect="1"/>
          </p:cNvPicPr>
          <p:nvPr/>
        </p:nvPicPr>
        <p:blipFill>
          <a:blip r:embed="rId5"/>
          <a:stretch>
            <a:fillRect/>
          </a:stretch>
        </p:blipFill>
        <p:spPr>
          <a:xfrm>
            <a:off x="3011830" y="2851733"/>
            <a:ext cx="3857625" cy="581025"/>
          </a:xfrm>
          <a:prstGeom prst="rect">
            <a:avLst/>
          </a:prstGeom>
        </p:spPr>
      </p:pic>
      <p:pic>
        <p:nvPicPr>
          <p:cNvPr id="9" name="图片 8"/>
          <p:cNvPicPr>
            <a:picLocks noChangeAspect="1"/>
          </p:cNvPicPr>
          <p:nvPr/>
        </p:nvPicPr>
        <p:blipFill>
          <a:blip r:embed="rId6"/>
          <a:stretch>
            <a:fillRect/>
          </a:stretch>
        </p:blipFill>
        <p:spPr>
          <a:xfrm>
            <a:off x="3011830" y="5669383"/>
            <a:ext cx="3981450" cy="542925"/>
          </a:xfrm>
          <a:prstGeom prst="rect">
            <a:avLst/>
          </a:prstGeom>
        </p:spPr>
      </p:pic>
      <p:pic>
        <p:nvPicPr>
          <p:cNvPr id="10" name="图片 9"/>
          <p:cNvPicPr>
            <a:picLocks noChangeAspect="1"/>
          </p:cNvPicPr>
          <p:nvPr/>
        </p:nvPicPr>
        <p:blipFill>
          <a:blip r:embed="rId7"/>
          <a:stretch>
            <a:fillRect/>
          </a:stretch>
        </p:blipFill>
        <p:spPr>
          <a:xfrm>
            <a:off x="3109106" y="5312196"/>
            <a:ext cx="2333625" cy="419100"/>
          </a:xfrm>
          <a:prstGeom prst="rect">
            <a:avLst/>
          </a:prstGeom>
        </p:spPr>
      </p:pic>
      <p:pic>
        <p:nvPicPr>
          <p:cNvPr id="11" name="图片 10"/>
          <p:cNvPicPr>
            <a:picLocks noChangeAspect="1"/>
          </p:cNvPicPr>
          <p:nvPr/>
        </p:nvPicPr>
        <p:blipFill>
          <a:blip r:embed="rId8"/>
          <a:stretch>
            <a:fillRect/>
          </a:stretch>
        </p:blipFill>
        <p:spPr>
          <a:xfrm>
            <a:off x="3135655" y="6212308"/>
            <a:ext cx="2390775" cy="409575"/>
          </a:xfrm>
          <a:prstGeom prst="rect">
            <a:avLst/>
          </a:prstGeom>
        </p:spPr>
      </p:pic>
      <p:pic>
        <p:nvPicPr>
          <p:cNvPr id="12" name="图片 11"/>
          <p:cNvPicPr>
            <a:picLocks noChangeAspect="1"/>
          </p:cNvPicPr>
          <p:nvPr/>
        </p:nvPicPr>
        <p:blipFill>
          <a:blip r:embed="rId9"/>
          <a:stretch>
            <a:fillRect/>
          </a:stretch>
        </p:blipFill>
        <p:spPr>
          <a:xfrm>
            <a:off x="9508990" y="4053487"/>
            <a:ext cx="781050" cy="438150"/>
          </a:xfrm>
          <a:prstGeom prst="rect">
            <a:avLst/>
          </a:prstGeom>
        </p:spPr>
      </p:pic>
    </p:spTree>
    <p:extLst>
      <p:ext uri="{BB962C8B-B14F-4D97-AF65-F5344CB8AC3E}">
        <p14:creationId xmlns:p14="http://schemas.microsoft.com/office/powerpoint/2010/main" val="2514625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28477" y="1210359"/>
            <a:ext cx="1723549" cy="400110"/>
          </a:xfrm>
          <a:prstGeom prst="rect">
            <a:avLst/>
          </a:prstGeom>
        </p:spPr>
        <p:txBody>
          <a:bodyPr wrap="none">
            <a:spAutoFit/>
          </a:bodyPr>
          <a:lstStyle/>
          <a:p>
            <a:r>
              <a:rPr lang="zh-CN" altLang="en-US" sz="2000" b="1" dirty="0"/>
              <a:t>最大似然</a:t>
            </a:r>
            <a:r>
              <a:rPr lang="zh-CN" altLang="en-US" sz="2000" b="1" dirty="0" smtClean="0"/>
              <a:t>求解</a:t>
            </a:r>
            <a:endParaRPr lang="zh-CN" altLang="en-US" sz="2000" b="1" dirty="0"/>
          </a:p>
        </p:txBody>
      </p:sp>
      <p:sp>
        <p:nvSpPr>
          <p:cNvPr id="5" name="矩形 4"/>
          <p:cNvSpPr/>
          <p:nvPr/>
        </p:nvSpPr>
        <p:spPr>
          <a:xfrm>
            <a:off x="702224" y="528844"/>
            <a:ext cx="1576072" cy="523220"/>
          </a:xfrm>
          <a:prstGeom prst="rect">
            <a:avLst/>
          </a:prstGeom>
        </p:spPr>
        <p:txBody>
          <a:bodyPr wrap="none">
            <a:spAutoFit/>
          </a:bodyPr>
          <a:lstStyle/>
          <a:p>
            <a:r>
              <a:rPr lang="zh-CN" altLang="en-US" sz="2800" b="1" dirty="0" smtClean="0">
                <a:latin typeface="+mn-ea"/>
              </a:rPr>
              <a:t>概率</a:t>
            </a:r>
            <a:r>
              <a:rPr lang="en-US" altLang="zh-CN" sz="2800" b="1" dirty="0" smtClean="0">
                <a:latin typeface="+mn-ea"/>
              </a:rPr>
              <a:t>PCA</a:t>
            </a:r>
            <a:endParaRPr lang="zh-CN" altLang="en-US" sz="2800" b="1" dirty="0">
              <a:latin typeface="+mn-ea"/>
            </a:endParaRPr>
          </a:p>
        </p:txBody>
      </p:sp>
      <p:pic>
        <p:nvPicPr>
          <p:cNvPr id="7" name="图片 6"/>
          <p:cNvPicPr>
            <a:picLocks noChangeAspect="1"/>
          </p:cNvPicPr>
          <p:nvPr/>
        </p:nvPicPr>
        <p:blipFill>
          <a:blip r:embed="rId2"/>
          <a:stretch>
            <a:fillRect/>
          </a:stretch>
        </p:blipFill>
        <p:spPr>
          <a:xfrm>
            <a:off x="4071228" y="143589"/>
            <a:ext cx="3524250" cy="2533650"/>
          </a:xfrm>
          <a:prstGeom prst="rect">
            <a:avLst/>
          </a:prstGeom>
        </p:spPr>
      </p:pic>
      <p:pic>
        <p:nvPicPr>
          <p:cNvPr id="8" name="图片 7"/>
          <p:cNvPicPr>
            <a:picLocks noChangeAspect="1"/>
          </p:cNvPicPr>
          <p:nvPr/>
        </p:nvPicPr>
        <p:blipFill>
          <a:blip r:embed="rId3"/>
          <a:stretch>
            <a:fillRect/>
          </a:stretch>
        </p:blipFill>
        <p:spPr>
          <a:xfrm>
            <a:off x="1965899" y="4313811"/>
            <a:ext cx="7248525" cy="1790700"/>
          </a:xfrm>
          <a:prstGeom prst="rect">
            <a:avLst/>
          </a:prstGeom>
        </p:spPr>
      </p:pic>
      <p:pic>
        <p:nvPicPr>
          <p:cNvPr id="11" name="图片 10"/>
          <p:cNvPicPr>
            <a:picLocks noChangeAspect="1"/>
          </p:cNvPicPr>
          <p:nvPr/>
        </p:nvPicPr>
        <p:blipFill>
          <a:blip r:embed="rId4"/>
          <a:stretch>
            <a:fillRect/>
          </a:stretch>
        </p:blipFill>
        <p:spPr>
          <a:xfrm>
            <a:off x="2106544" y="3393507"/>
            <a:ext cx="7784003" cy="723798"/>
          </a:xfrm>
          <a:prstGeom prst="rect">
            <a:avLst/>
          </a:prstGeom>
        </p:spPr>
      </p:pic>
      <p:pic>
        <p:nvPicPr>
          <p:cNvPr id="12" name="图片 11"/>
          <p:cNvPicPr>
            <a:picLocks noChangeAspect="1"/>
          </p:cNvPicPr>
          <p:nvPr/>
        </p:nvPicPr>
        <p:blipFill>
          <a:blip r:embed="rId5"/>
          <a:stretch>
            <a:fillRect/>
          </a:stretch>
        </p:blipFill>
        <p:spPr>
          <a:xfrm>
            <a:off x="10384682" y="5408376"/>
            <a:ext cx="800100" cy="438150"/>
          </a:xfrm>
          <a:prstGeom prst="rect">
            <a:avLst/>
          </a:prstGeom>
        </p:spPr>
      </p:pic>
    </p:spTree>
    <p:extLst>
      <p:ext uri="{BB962C8B-B14F-4D97-AF65-F5344CB8AC3E}">
        <p14:creationId xmlns:p14="http://schemas.microsoft.com/office/powerpoint/2010/main" val="11403566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28477" y="1210359"/>
            <a:ext cx="1723549" cy="400110"/>
          </a:xfrm>
          <a:prstGeom prst="rect">
            <a:avLst/>
          </a:prstGeom>
        </p:spPr>
        <p:txBody>
          <a:bodyPr wrap="none">
            <a:spAutoFit/>
          </a:bodyPr>
          <a:lstStyle/>
          <a:p>
            <a:r>
              <a:rPr lang="zh-CN" altLang="en-US" sz="2000" b="1" dirty="0"/>
              <a:t>最大似然</a:t>
            </a:r>
            <a:r>
              <a:rPr lang="zh-CN" altLang="en-US" sz="2000" b="1" dirty="0" smtClean="0"/>
              <a:t>求解</a:t>
            </a:r>
            <a:endParaRPr lang="zh-CN" altLang="en-US" sz="2000" b="1" dirty="0"/>
          </a:p>
        </p:txBody>
      </p:sp>
      <p:sp>
        <p:nvSpPr>
          <p:cNvPr id="5" name="矩形 4"/>
          <p:cNvSpPr/>
          <p:nvPr/>
        </p:nvSpPr>
        <p:spPr>
          <a:xfrm>
            <a:off x="702224" y="528844"/>
            <a:ext cx="1576072" cy="523220"/>
          </a:xfrm>
          <a:prstGeom prst="rect">
            <a:avLst/>
          </a:prstGeom>
        </p:spPr>
        <p:txBody>
          <a:bodyPr wrap="none">
            <a:spAutoFit/>
          </a:bodyPr>
          <a:lstStyle/>
          <a:p>
            <a:r>
              <a:rPr lang="zh-CN" altLang="en-US" sz="2800" b="1" dirty="0" smtClean="0">
                <a:latin typeface="+mn-ea"/>
              </a:rPr>
              <a:t>概率</a:t>
            </a:r>
            <a:r>
              <a:rPr lang="en-US" altLang="zh-CN" sz="2800" b="1" dirty="0" smtClean="0">
                <a:latin typeface="+mn-ea"/>
              </a:rPr>
              <a:t>PCA</a:t>
            </a:r>
            <a:endParaRPr lang="zh-CN" altLang="en-US" sz="2800" b="1" dirty="0">
              <a:latin typeface="+mn-ea"/>
            </a:endParaRPr>
          </a:p>
        </p:txBody>
      </p:sp>
      <mc:AlternateContent xmlns:mc="http://schemas.openxmlformats.org/markup-compatibility/2006" xmlns:a14="http://schemas.microsoft.com/office/drawing/2010/main">
        <mc:Choice Requires="a14">
          <p:sp>
            <p:nvSpPr>
              <p:cNvPr id="13" name="文本框 12"/>
              <p:cNvSpPr txBox="1"/>
              <p:nvPr/>
            </p:nvSpPr>
            <p:spPr>
              <a:xfrm>
                <a:off x="2791838" y="935241"/>
                <a:ext cx="2384435" cy="400110"/>
              </a:xfrm>
              <a:prstGeom prst="rect">
                <a:avLst/>
              </a:prstGeom>
              <a:noFill/>
            </p:spPr>
            <p:txBody>
              <a:bodyPr wrap="none" rtlCol="0">
                <a:spAutoFit/>
              </a:bodyPr>
              <a:lstStyle/>
              <a:p>
                <a:r>
                  <a:rPr lang="zh-CN" altLang="en-US" sz="2000" dirty="0" smtClean="0"/>
                  <a:t>直接对</a:t>
                </a:r>
                <a14:m>
                  <m:oMath xmlns:m="http://schemas.openxmlformats.org/officeDocument/2006/math">
                    <m:r>
                      <a:rPr lang="zh-CN" altLang="en-US" sz="2000" i="1" smtClean="0">
                        <a:latin typeface="Cambria Math" panose="02040503050406030204" pitchFamily="18" charset="0"/>
                      </a:rPr>
                      <m:t>𝜇</m:t>
                    </m:r>
                  </m:oMath>
                </a14:m>
                <a:r>
                  <a:rPr lang="zh-CN" altLang="en-US" sz="2000" dirty="0" smtClean="0"/>
                  <a:t>求导，可得</a:t>
                </a:r>
                <a:endParaRPr lang="zh-CN" altLang="en-US" sz="2000" dirty="0"/>
              </a:p>
            </p:txBody>
          </p:sp>
        </mc:Choice>
        <mc:Fallback xmlns="">
          <p:sp>
            <p:nvSpPr>
              <p:cNvPr id="13" name="文本框 12"/>
              <p:cNvSpPr txBox="1">
                <a:spLocks noRot="1" noChangeAspect="1" noMove="1" noResize="1" noEditPoints="1" noAdjustHandles="1" noChangeArrowheads="1" noChangeShapeType="1" noTextEdit="1"/>
              </p:cNvSpPr>
              <p:nvPr/>
            </p:nvSpPr>
            <p:spPr>
              <a:xfrm>
                <a:off x="2791838" y="935241"/>
                <a:ext cx="2384435" cy="400110"/>
              </a:xfrm>
              <a:prstGeom prst="rect">
                <a:avLst/>
              </a:prstGeom>
              <a:blipFill>
                <a:blip r:embed="rId2"/>
                <a:stretch>
                  <a:fillRect l="-2813" t="-7576" r="-2302" b="-25758"/>
                </a:stretch>
              </a:blipFill>
            </p:spPr>
            <p:txBody>
              <a:bodyPr/>
              <a:lstStyle/>
              <a:p>
                <a:r>
                  <a:rPr lang="zh-CN" altLang="en-US">
                    <a:noFill/>
                  </a:rPr>
                  <a:t> </a:t>
                </a:r>
              </a:p>
            </p:txBody>
          </p:sp>
        </mc:Fallback>
      </mc:AlternateContent>
      <p:pic>
        <p:nvPicPr>
          <p:cNvPr id="14" name="图片 13"/>
          <p:cNvPicPr>
            <a:picLocks noChangeAspect="1"/>
          </p:cNvPicPr>
          <p:nvPr/>
        </p:nvPicPr>
        <p:blipFill>
          <a:blip r:embed="rId3"/>
          <a:stretch>
            <a:fillRect/>
          </a:stretch>
        </p:blipFill>
        <p:spPr>
          <a:xfrm>
            <a:off x="4789277" y="1317363"/>
            <a:ext cx="3099855" cy="895776"/>
          </a:xfrm>
          <a:prstGeom prst="rect">
            <a:avLst/>
          </a:prstGeom>
        </p:spPr>
      </p:pic>
      <p:pic>
        <p:nvPicPr>
          <p:cNvPr id="15" name="图片 14"/>
          <p:cNvPicPr>
            <a:picLocks noChangeAspect="1"/>
          </p:cNvPicPr>
          <p:nvPr/>
        </p:nvPicPr>
        <p:blipFill>
          <a:blip r:embed="rId4"/>
          <a:stretch>
            <a:fillRect/>
          </a:stretch>
        </p:blipFill>
        <p:spPr>
          <a:xfrm>
            <a:off x="4789277" y="2213139"/>
            <a:ext cx="2618125" cy="1023328"/>
          </a:xfrm>
          <a:prstGeom prst="rect">
            <a:avLst/>
          </a:prstGeom>
        </p:spPr>
      </p:pic>
      <p:pic>
        <p:nvPicPr>
          <p:cNvPr id="16" name="图片 15"/>
          <p:cNvPicPr>
            <a:picLocks noChangeAspect="1"/>
          </p:cNvPicPr>
          <p:nvPr/>
        </p:nvPicPr>
        <p:blipFill>
          <a:blip r:embed="rId5"/>
          <a:stretch>
            <a:fillRect/>
          </a:stretch>
        </p:blipFill>
        <p:spPr>
          <a:xfrm>
            <a:off x="4892000" y="3900380"/>
            <a:ext cx="3562350" cy="571500"/>
          </a:xfrm>
          <a:prstGeom prst="rect">
            <a:avLst/>
          </a:prstGeom>
        </p:spPr>
      </p:pic>
      <p:sp>
        <p:nvSpPr>
          <p:cNvPr id="17" name="文本框 16"/>
          <p:cNvSpPr txBox="1"/>
          <p:nvPr/>
        </p:nvSpPr>
        <p:spPr>
          <a:xfrm>
            <a:off x="2791838" y="3184246"/>
            <a:ext cx="5035353" cy="400110"/>
          </a:xfrm>
          <a:prstGeom prst="rect">
            <a:avLst/>
          </a:prstGeom>
          <a:noFill/>
        </p:spPr>
        <p:txBody>
          <a:bodyPr wrap="none" rtlCol="0">
            <a:spAutoFit/>
          </a:bodyPr>
          <a:lstStyle/>
          <a:p>
            <a:r>
              <a:rPr lang="zh-CN" altLang="en-US" sz="2000" dirty="0" smtClean="0"/>
              <a:t>此外，对数似然函数所有</a:t>
            </a:r>
            <a:r>
              <a:rPr lang="en-US" altLang="zh-CN" sz="2000" dirty="0" smtClean="0"/>
              <a:t>W</a:t>
            </a:r>
            <a:r>
              <a:rPr lang="zh-CN" altLang="en-US" sz="2000" dirty="0" smtClean="0"/>
              <a:t>的驻点可以写成</a:t>
            </a:r>
            <a:endParaRPr lang="zh-CN" altLang="en-US" sz="2000" dirty="0"/>
          </a:p>
        </p:txBody>
      </p:sp>
      <p:pic>
        <p:nvPicPr>
          <p:cNvPr id="18" name="图片 17"/>
          <p:cNvPicPr>
            <a:picLocks noChangeAspect="1"/>
          </p:cNvPicPr>
          <p:nvPr/>
        </p:nvPicPr>
        <p:blipFill>
          <a:blip r:embed="rId6"/>
          <a:stretch>
            <a:fillRect/>
          </a:stretch>
        </p:blipFill>
        <p:spPr>
          <a:xfrm>
            <a:off x="9978450" y="3962292"/>
            <a:ext cx="866775" cy="447675"/>
          </a:xfrm>
          <a:prstGeom prst="rect">
            <a:avLst/>
          </a:prstGeom>
        </p:spPr>
      </p:pic>
      <mc:AlternateContent xmlns:mc="http://schemas.openxmlformats.org/markup-compatibility/2006" xmlns:a14="http://schemas.microsoft.com/office/drawing/2010/main">
        <mc:Choice Requires="a14">
          <p:sp>
            <p:nvSpPr>
              <p:cNvPr id="19" name="矩形 18"/>
              <p:cNvSpPr/>
              <p:nvPr/>
            </p:nvSpPr>
            <p:spPr>
              <a:xfrm>
                <a:off x="2928387" y="4555463"/>
                <a:ext cx="7117595" cy="1015663"/>
              </a:xfrm>
              <a:prstGeom prst="rect">
                <a:avLst/>
              </a:prstGeom>
            </p:spPr>
            <p:txBody>
              <a:bodyPr wrap="square">
                <a:spAutoFit/>
              </a:bodyPr>
              <a:lstStyle/>
              <a:p>
                <a14:m>
                  <m:oMath xmlns:m="http://schemas.openxmlformats.org/officeDocument/2006/math">
                    <m:sSub>
                      <m:sSubPr>
                        <m:ctrlPr>
                          <a:rPr lang="zh-CN" altLang="en-US" sz="2000" i="1" dirty="0" smtClean="0">
                            <a:solidFill>
                              <a:schemeClr val="tx1"/>
                            </a:solidFill>
                            <a:latin typeface="Cambria Math" panose="02040503050406030204" pitchFamily="18" charset="0"/>
                          </a:rPr>
                        </m:ctrlPr>
                      </m:sSubPr>
                      <m:e>
                        <m:r>
                          <a:rPr lang="en-US" altLang="zh-CN" sz="2000" b="0" i="1" dirty="0" smtClean="0">
                            <a:solidFill>
                              <a:schemeClr val="tx1"/>
                            </a:solidFill>
                            <a:latin typeface="Cambria Math" panose="02040503050406030204" pitchFamily="18" charset="0"/>
                          </a:rPr>
                          <m:t>𝑈</m:t>
                        </m:r>
                      </m:e>
                      <m:sub>
                        <m:r>
                          <a:rPr lang="en-US" altLang="zh-CN" sz="2000" b="0" i="1" dirty="0" smtClean="0">
                            <a:solidFill>
                              <a:schemeClr val="tx1"/>
                            </a:solidFill>
                            <a:latin typeface="Cambria Math" panose="02040503050406030204" pitchFamily="18" charset="0"/>
                          </a:rPr>
                          <m:t>𝑀</m:t>
                        </m:r>
                      </m:sub>
                    </m:sSub>
                    <m:r>
                      <a:rPr lang="zh-CN" altLang="en-US" sz="2000" i="1" dirty="0" smtClean="0">
                        <a:solidFill>
                          <a:schemeClr val="tx1"/>
                        </a:solidFill>
                        <a:latin typeface="Cambria Math" panose="02040503050406030204" pitchFamily="18" charset="0"/>
                      </a:rPr>
                      <m:t>𝜖</m:t>
                    </m:r>
                    <m:sSup>
                      <m:sSupPr>
                        <m:ctrlPr>
                          <a:rPr lang="en-US" altLang="zh-CN" sz="2000" i="1" dirty="0" smtClean="0">
                            <a:solidFill>
                              <a:schemeClr val="tx1"/>
                            </a:solidFill>
                            <a:latin typeface="Cambria Math" panose="02040503050406030204" pitchFamily="18" charset="0"/>
                          </a:rPr>
                        </m:ctrlPr>
                      </m:sSupPr>
                      <m:e>
                        <m:r>
                          <a:rPr lang="en-US" altLang="zh-CN" sz="2000" b="0" i="1" dirty="0" smtClean="0">
                            <a:solidFill>
                              <a:schemeClr val="tx1"/>
                            </a:solidFill>
                            <a:latin typeface="Cambria Math" panose="02040503050406030204" pitchFamily="18" charset="0"/>
                          </a:rPr>
                          <m:t>𝑅</m:t>
                        </m:r>
                      </m:e>
                      <m:sup>
                        <m:r>
                          <a:rPr lang="en-US" altLang="zh-CN" sz="2000" i="1">
                            <a:solidFill>
                              <a:schemeClr val="tx1"/>
                            </a:solidFill>
                            <a:latin typeface="Cambria Math" panose="02040503050406030204" pitchFamily="18" charset="0"/>
                            <a:ea typeface="Cambria Math" panose="02040503050406030204" pitchFamily="18" charset="0"/>
                          </a:rPr>
                          <m:t>𝐷</m:t>
                        </m:r>
                        <m:r>
                          <a:rPr lang="en-US" altLang="zh-CN" sz="2000" i="1">
                            <a:solidFill>
                              <a:schemeClr val="tx1"/>
                            </a:solidFill>
                            <a:latin typeface="Cambria Math" panose="02040503050406030204" pitchFamily="18" charset="0"/>
                            <a:ea typeface="Cambria Math" panose="02040503050406030204" pitchFamily="18" charset="0"/>
                          </a:rPr>
                          <m:t>×</m:t>
                        </m:r>
                        <m:r>
                          <a:rPr lang="en-US" altLang="zh-CN" sz="2000" i="1">
                            <a:solidFill>
                              <a:schemeClr val="tx1"/>
                            </a:solidFill>
                            <a:latin typeface="Cambria Math" panose="02040503050406030204" pitchFamily="18" charset="0"/>
                            <a:ea typeface="Cambria Math" panose="02040503050406030204" pitchFamily="18" charset="0"/>
                          </a:rPr>
                          <m:t>𝑀</m:t>
                        </m:r>
                      </m:sup>
                    </m:sSup>
                    <m:r>
                      <a:rPr lang="zh-CN" altLang="en-US" sz="2000" i="1" dirty="0">
                        <a:solidFill>
                          <a:schemeClr val="tx1"/>
                        </a:solidFill>
                        <a:latin typeface="Cambria Math" panose="02040503050406030204" pitchFamily="18" charset="0"/>
                      </a:rPr>
                      <m:t>，</m:t>
                    </m:r>
                  </m:oMath>
                </a14:m>
                <a:r>
                  <a:rPr lang="zh-CN" altLang="en-US" sz="2000" dirty="0" smtClean="0">
                    <a:solidFill>
                      <a:schemeClr val="tx1"/>
                    </a:solidFill>
                  </a:rPr>
                  <a:t>由协方差矩阵</a:t>
                </a:r>
                <a:r>
                  <a:rPr lang="en-US" altLang="zh-CN" sz="2000" dirty="0" smtClean="0">
                    <a:solidFill>
                      <a:schemeClr val="tx1"/>
                    </a:solidFill>
                  </a:rPr>
                  <a:t>S</a:t>
                </a:r>
                <a:r>
                  <a:rPr lang="zh-CN" altLang="en-US" sz="2000" dirty="0" smtClean="0">
                    <a:solidFill>
                      <a:schemeClr val="tx1"/>
                    </a:solidFill>
                  </a:rPr>
                  <a:t>的特征向量的任意</a:t>
                </a:r>
                <a:r>
                  <a:rPr lang="en-US" altLang="zh-CN" sz="2000" dirty="0" smtClean="0">
                    <a:solidFill>
                      <a:schemeClr val="tx1"/>
                    </a:solidFill>
                  </a:rPr>
                  <a:t>M</a:t>
                </a:r>
                <a:r>
                  <a:rPr lang="zh-CN" altLang="en-US" sz="2000" dirty="0" smtClean="0">
                    <a:solidFill>
                      <a:schemeClr val="tx1"/>
                    </a:solidFill>
                  </a:rPr>
                  <a:t>个组合而成</a:t>
                </a:r>
                <a:endParaRPr lang="en-US" altLang="zh-CN" sz="2000" dirty="0" smtClean="0">
                  <a:solidFill>
                    <a:schemeClr val="tx1"/>
                  </a:solidFill>
                </a:endParaRPr>
              </a:p>
              <a:p>
                <a14:m>
                  <m:oMath xmlns:m="http://schemas.openxmlformats.org/officeDocument/2006/math">
                    <m:sSub>
                      <m:sSubPr>
                        <m:ctrlPr>
                          <a:rPr lang="zh-CN" altLang="en-US" sz="2000" i="1" dirty="0">
                            <a:latin typeface="Cambria Math" panose="02040503050406030204" pitchFamily="18" charset="0"/>
                          </a:rPr>
                        </m:ctrlPr>
                      </m:sSubPr>
                      <m:e>
                        <m:r>
                          <a:rPr lang="en-US" altLang="zh-CN" sz="2000" b="0" i="1" dirty="0" smtClean="0">
                            <a:latin typeface="Cambria Math" panose="02040503050406030204" pitchFamily="18" charset="0"/>
                          </a:rPr>
                          <m:t>𝐿</m:t>
                        </m:r>
                      </m:e>
                      <m:sub>
                        <m:r>
                          <a:rPr lang="en-US" altLang="zh-CN" sz="2000" i="1" dirty="0">
                            <a:latin typeface="Cambria Math" panose="02040503050406030204" pitchFamily="18" charset="0"/>
                          </a:rPr>
                          <m:t>𝑀</m:t>
                        </m:r>
                      </m:sub>
                    </m:sSub>
                    <m:r>
                      <a:rPr lang="zh-CN" altLang="en-US" sz="2000" i="1" dirty="0">
                        <a:latin typeface="Cambria Math" panose="02040503050406030204" pitchFamily="18" charset="0"/>
                      </a:rPr>
                      <m:t>𝜖</m:t>
                    </m:r>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𝑅</m:t>
                        </m:r>
                      </m:e>
                      <m:sup>
                        <m:r>
                          <a:rPr lang="en-US" altLang="zh-CN" sz="2000" b="0" i="1" dirty="0" smtClean="0">
                            <a:latin typeface="Cambria Math" panose="02040503050406030204" pitchFamily="18" charset="0"/>
                          </a:rPr>
                          <m:t>𝑀</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𝑀</m:t>
                        </m:r>
                      </m:sup>
                    </m:sSup>
                  </m:oMath>
                </a14:m>
                <a:r>
                  <a:rPr lang="zh-CN" altLang="en-US" sz="2000" dirty="0" smtClean="0">
                    <a:solidFill>
                      <a:schemeClr val="tx1"/>
                    </a:solidFill>
                  </a:rPr>
                  <a:t>，是对角矩阵，对角线上元素对应特征值为</a:t>
                </a:r>
                <a14:m>
                  <m:oMath xmlns:m="http://schemas.openxmlformats.org/officeDocument/2006/math">
                    <m:sSub>
                      <m:sSubPr>
                        <m:ctrlPr>
                          <a:rPr lang="en-US" altLang="zh-CN" sz="2000" i="1" dirty="0" smtClean="0">
                            <a:latin typeface="Cambria Math" panose="02040503050406030204" pitchFamily="18" charset="0"/>
                          </a:rPr>
                        </m:ctrlPr>
                      </m:sSubPr>
                      <m:e>
                        <m:r>
                          <a:rPr lang="zh-CN" altLang="en-US" sz="2000" i="1" dirty="0">
                            <a:latin typeface="Cambria Math" panose="02040503050406030204" pitchFamily="18" charset="0"/>
                          </a:rPr>
                          <m:t>𝜆</m:t>
                        </m:r>
                      </m:e>
                      <m:sub>
                        <m:r>
                          <a:rPr lang="en-US" altLang="zh-CN" sz="2000" b="0" i="1" dirty="0" smtClean="0">
                            <a:latin typeface="Cambria Math" panose="02040503050406030204" pitchFamily="18" charset="0"/>
                          </a:rPr>
                          <m:t>𝑖</m:t>
                        </m:r>
                      </m:sub>
                    </m:sSub>
                  </m:oMath>
                </a14:m>
                <a:endParaRPr lang="en-US" altLang="zh-CN" sz="2000" dirty="0" smtClean="0">
                  <a:solidFill>
                    <a:schemeClr val="tx1"/>
                  </a:solidFill>
                </a:endParaRPr>
              </a:p>
              <a:p>
                <a14:m>
                  <m:oMath xmlns:m="http://schemas.openxmlformats.org/officeDocument/2006/math">
                    <m:r>
                      <a:rPr lang="en-US" altLang="zh-CN" sz="2000" b="0" i="1" dirty="0" smtClean="0">
                        <a:latin typeface="Cambria Math" panose="02040503050406030204" pitchFamily="18" charset="0"/>
                      </a:rPr>
                      <m:t>𝑅</m:t>
                    </m:r>
                    <m:r>
                      <a:rPr lang="zh-CN" altLang="en-US" sz="2000" i="1" dirty="0">
                        <a:latin typeface="Cambria Math" panose="02040503050406030204" pitchFamily="18" charset="0"/>
                      </a:rPr>
                      <m:t>𝜖</m:t>
                    </m:r>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𝑅</m:t>
                        </m:r>
                      </m:e>
                      <m:sup>
                        <m:r>
                          <a:rPr lang="en-US" altLang="zh-CN" sz="2000" i="1" dirty="0">
                            <a:latin typeface="Cambria Math" panose="02040503050406030204" pitchFamily="18" charset="0"/>
                          </a:rPr>
                          <m:t>𝑀</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𝑀</m:t>
                        </m:r>
                      </m:sup>
                    </m:sSup>
                  </m:oMath>
                </a14:m>
                <a:r>
                  <a:rPr lang="zh-CN" altLang="en-US" sz="2000" dirty="0" smtClean="0">
                    <a:solidFill>
                      <a:schemeClr val="tx1"/>
                    </a:solidFill>
                  </a:rPr>
                  <a:t>，是正交矩阵</a:t>
                </a:r>
                <a:endParaRPr lang="zh-CN" altLang="en-US" sz="2000" dirty="0">
                  <a:solidFill>
                    <a:schemeClr val="tx1"/>
                  </a:solidFill>
                </a:endParaRPr>
              </a:p>
            </p:txBody>
          </p:sp>
        </mc:Choice>
        <mc:Fallback xmlns="">
          <p:sp>
            <p:nvSpPr>
              <p:cNvPr id="19" name="矩形 18"/>
              <p:cNvSpPr>
                <a:spLocks noRot="1" noChangeAspect="1" noMove="1" noResize="1" noEditPoints="1" noAdjustHandles="1" noChangeArrowheads="1" noChangeShapeType="1" noTextEdit="1"/>
              </p:cNvSpPr>
              <p:nvPr/>
            </p:nvSpPr>
            <p:spPr>
              <a:xfrm>
                <a:off x="2928387" y="4555463"/>
                <a:ext cx="7117595" cy="1015663"/>
              </a:xfrm>
              <a:prstGeom prst="rect">
                <a:avLst/>
              </a:prstGeom>
              <a:blipFill>
                <a:blip r:embed="rId7"/>
                <a:stretch>
                  <a:fillRect t="-2994" b="-9581"/>
                </a:stretch>
              </a:blipFill>
            </p:spPr>
            <p:txBody>
              <a:bodyPr/>
              <a:lstStyle/>
              <a:p>
                <a:r>
                  <a:rPr lang="zh-CN" altLang="en-US">
                    <a:noFill/>
                  </a:rPr>
                  <a:t> </a:t>
                </a:r>
              </a:p>
            </p:txBody>
          </p:sp>
        </mc:Fallback>
      </mc:AlternateContent>
      <p:pic>
        <p:nvPicPr>
          <p:cNvPr id="22" name="图片 21"/>
          <p:cNvPicPr>
            <a:picLocks noChangeAspect="1"/>
          </p:cNvPicPr>
          <p:nvPr/>
        </p:nvPicPr>
        <p:blipFill>
          <a:blip r:embed="rId8"/>
          <a:stretch>
            <a:fillRect/>
          </a:stretch>
        </p:blipFill>
        <p:spPr>
          <a:xfrm>
            <a:off x="4819966" y="5579250"/>
            <a:ext cx="3038475" cy="1000125"/>
          </a:xfrm>
          <a:prstGeom prst="rect">
            <a:avLst/>
          </a:prstGeom>
        </p:spPr>
      </p:pic>
      <p:pic>
        <p:nvPicPr>
          <p:cNvPr id="23" name="图片 22"/>
          <p:cNvPicPr>
            <a:picLocks noChangeAspect="1"/>
          </p:cNvPicPr>
          <p:nvPr/>
        </p:nvPicPr>
        <p:blipFill>
          <a:blip r:embed="rId9"/>
          <a:stretch>
            <a:fillRect/>
          </a:stretch>
        </p:blipFill>
        <p:spPr>
          <a:xfrm>
            <a:off x="10040059" y="5845949"/>
            <a:ext cx="895350" cy="466725"/>
          </a:xfrm>
          <a:prstGeom prst="rect">
            <a:avLst/>
          </a:prstGeom>
        </p:spPr>
      </p:pic>
    </p:spTree>
    <p:extLst>
      <p:ext uri="{BB962C8B-B14F-4D97-AF65-F5344CB8AC3E}">
        <p14:creationId xmlns:p14="http://schemas.microsoft.com/office/powerpoint/2010/main" val="6392888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06927" y="930614"/>
            <a:ext cx="9429750" cy="707886"/>
          </a:xfrm>
          <a:prstGeom prst="rect">
            <a:avLst/>
          </a:prstGeom>
          <a:noFill/>
        </p:spPr>
        <p:txBody>
          <a:bodyPr wrap="square" rtlCol="0">
            <a:spAutoFit/>
          </a:bodyPr>
          <a:lstStyle/>
          <a:p>
            <a:r>
              <a:rPr lang="zh-CN" altLang="en-US" sz="2000" dirty="0" smtClean="0"/>
              <a:t>考虑一个人造数据集，将</a:t>
            </a:r>
            <a:r>
              <a:rPr lang="en-US" altLang="zh-CN" sz="2000" dirty="0" smtClean="0"/>
              <a:t>64</a:t>
            </a:r>
            <a:r>
              <a:rPr lang="zh-CN" altLang="en-US" sz="2000" dirty="0" smtClean="0"/>
              <a:t>*</a:t>
            </a:r>
            <a:r>
              <a:rPr lang="en-US" altLang="zh-CN" sz="2000" dirty="0" smtClean="0"/>
              <a:t>64</a:t>
            </a:r>
            <a:r>
              <a:rPr lang="zh-CN" altLang="en-US" sz="2000" dirty="0" smtClean="0"/>
              <a:t>的灰度手写数字“</a:t>
            </a:r>
            <a:r>
              <a:rPr lang="en-US" altLang="zh-CN" sz="2000" dirty="0" smtClean="0"/>
              <a:t>3</a:t>
            </a:r>
            <a:r>
              <a:rPr lang="zh-CN" altLang="en-US" sz="2000" dirty="0" smtClean="0"/>
              <a:t>”嵌入到</a:t>
            </a:r>
            <a:r>
              <a:rPr lang="en-US" altLang="zh-CN" sz="2000" dirty="0" smtClean="0"/>
              <a:t>100</a:t>
            </a:r>
            <a:r>
              <a:rPr lang="zh-CN" altLang="en-US" sz="2000" dirty="0" smtClean="0"/>
              <a:t>*</a:t>
            </a:r>
            <a:r>
              <a:rPr lang="en-US" altLang="zh-CN" sz="2000" dirty="0" smtClean="0"/>
              <a:t>100</a:t>
            </a:r>
            <a:r>
              <a:rPr lang="zh-CN" altLang="en-US" sz="2000" dirty="0" smtClean="0"/>
              <a:t>的图像中。其中每个生成的图像只有三个变化的自由度：垂直平移、水平平移和旋转。</a:t>
            </a:r>
            <a:endParaRPr lang="zh-CN" altLang="en-US" sz="2000" dirty="0"/>
          </a:p>
        </p:txBody>
      </p:sp>
      <p:pic>
        <p:nvPicPr>
          <p:cNvPr id="3" name="图片 2"/>
          <p:cNvPicPr>
            <a:picLocks noChangeAspect="1"/>
          </p:cNvPicPr>
          <p:nvPr/>
        </p:nvPicPr>
        <p:blipFill>
          <a:blip r:embed="rId3"/>
          <a:stretch>
            <a:fillRect/>
          </a:stretch>
        </p:blipFill>
        <p:spPr>
          <a:xfrm>
            <a:off x="305913" y="2066723"/>
            <a:ext cx="11229975" cy="2705100"/>
          </a:xfrm>
          <a:prstGeom prst="rect">
            <a:avLst/>
          </a:prstGeom>
        </p:spPr>
      </p:pic>
      <p:sp>
        <p:nvSpPr>
          <p:cNvPr id="5" name="矩形 4"/>
          <p:cNvSpPr/>
          <p:nvPr/>
        </p:nvSpPr>
        <p:spPr>
          <a:xfrm>
            <a:off x="2302174" y="5637338"/>
            <a:ext cx="5644494" cy="400110"/>
          </a:xfrm>
          <a:prstGeom prst="rect">
            <a:avLst/>
          </a:prstGeom>
        </p:spPr>
        <p:txBody>
          <a:bodyPr wrap="none">
            <a:spAutoFit/>
          </a:bodyPr>
          <a:lstStyle/>
          <a:p>
            <a:r>
              <a:rPr lang="zh-CN" altLang="en-US" sz="2000" dirty="0" smtClean="0"/>
              <a:t>数据集的本质维度（</a:t>
            </a:r>
            <a:r>
              <a:rPr lang="en-US" altLang="zh-CN" sz="2000" dirty="0" smtClean="0"/>
              <a:t>intrinsic dimensionality</a:t>
            </a:r>
            <a:r>
              <a:rPr lang="zh-CN" altLang="en-US" sz="2000" dirty="0" smtClean="0"/>
              <a:t>）为</a:t>
            </a:r>
            <a:r>
              <a:rPr lang="en-US" altLang="zh-CN" sz="2000" dirty="0" smtClean="0"/>
              <a:t>3</a:t>
            </a:r>
            <a:endParaRPr lang="zh-CN" altLang="en-US" sz="2000" dirty="0"/>
          </a:p>
        </p:txBody>
      </p:sp>
    </p:spTree>
    <p:extLst>
      <p:ext uri="{BB962C8B-B14F-4D97-AF65-F5344CB8AC3E}">
        <p14:creationId xmlns:p14="http://schemas.microsoft.com/office/powerpoint/2010/main" val="39898696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28477" y="1210359"/>
            <a:ext cx="1723549" cy="400110"/>
          </a:xfrm>
          <a:prstGeom prst="rect">
            <a:avLst/>
          </a:prstGeom>
        </p:spPr>
        <p:txBody>
          <a:bodyPr wrap="none">
            <a:spAutoFit/>
          </a:bodyPr>
          <a:lstStyle/>
          <a:p>
            <a:r>
              <a:rPr lang="zh-CN" altLang="en-US" sz="2000" b="1" dirty="0"/>
              <a:t>最大似然</a:t>
            </a:r>
            <a:r>
              <a:rPr lang="zh-CN" altLang="en-US" sz="2000" b="1" dirty="0" smtClean="0"/>
              <a:t>求解</a:t>
            </a:r>
            <a:endParaRPr lang="zh-CN" altLang="en-US" sz="2000" b="1" dirty="0"/>
          </a:p>
        </p:txBody>
      </p:sp>
      <p:sp>
        <p:nvSpPr>
          <p:cNvPr id="5" name="矩形 4"/>
          <p:cNvSpPr/>
          <p:nvPr/>
        </p:nvSpPr>
        <p:spPr>
          <a:xfrm>
            <a:off x="702224" y="528844"/>
            <a:ext cx="1576072" cy="523220"/>
          </a:xfrm>
          <a:prstGeom prst="rect">
            <a:avLst/>
          </a:prstGeom>
        </p:spPr>
        <p:txBody>
          <a:bodyPr wrap="none">
            <a:spAutoFit/>
          </a:bodyPr>
          <a:lstStyle/>
          <a:p>
            <a:r>
              <a:rPr lang="zh-CN" altLang="en-US" sz="2800" b="1" dirty="0" smtClean="0">
                <a:latin typeface="+mn-ea"/>
              </a:rPr>
              <a:t>概率</a:t>
            </a:r>
            <a:r>
              <a:rPr lang="en-US" altLang="zh-CN" sz="2800" b="1" dirty="0" smtClean="0">
                <a:latin typeface="+mn-ea"/>
              </a:rPr>
              <a:t>PCA</a:t>
            </a:r>
            <a:endParaRPr lang="zh-CN" altLang="en-US" sz="2800" b="1" dirty="0">
              <a:latin typeface="+mn-ea"/>
            </a:endParaRPr>
          </a:p>
        </p:txBody>
      </p:sp>
      <p:pic>
        <p:nvPicPr>
          <p:cNvPr id="16" name="图片 15"/>
          <p:cNvPicPr>
            <a:picLocks noChangeAspect="1"/>
          </p:cNvPicPr>
          <p:nvPr/>
        </p:nvPicPr>
        <p:blipFill>
          <a:blip r:embed="rId2"/>
          <a:stretch>
            <a:fillRect/>
          </a:stretch>
        </p:blipFill>
        <p:spPr>
          <a:xfrm>
            <a:off x="3345303" y="1610469"/>
            <a:ext cx="3562350" cy="571500"/>
          </a:xfrm>
          <a:prstGeom prst="rect">
            <a:avLst/>
          </a:prstGeom>
        </p:spPr>
      </p:pic>
      <mc:AlternateContent xmlns:mc="http://schemas.openxmlformats.org/markup-compatibility/2006" xmlns:a14="http://schemas.microsoft.com/office/drawing/2010/main">
        <mc:Choice Requires="a14">
          <p:sp>
            <p:nvSpPr>
              <p:cNvPr id="19" name="矩形 18"/>
              <p:cNvSpPr/>
              <p:nvPr/>
            </p:nvSpPr>
            <p:spPr>
              <a:xfrm>
                <a:off x="2198813" y="2408672"/>
                <a:ext cx="7117595" cy="1015663"/>
              </a:xfrm>
              <a:prstGeom prst="rect">
                <a:avLst/>
              </a:prstGeom>
            </p:spPr>
            <p:txBody>
              <a:bodyPr wrap="square">
                <a:spAutoFit/>
              </a:bodyPr>
              <a:lstStyle/>
              <a:p>
                <a14:m>
                  <m:oMath xmlns:m="http://schemas.openxmlformats.org/officeDocument/2006/math">
                    <m:sSub>
                      <m:sSubPr>
                        <m:ctrlPr>
                          <a:rPr lang="zh-CN" altLang="en-US" sz="2000" i="1" dirty="0" smtClean="0">
                            <a:solidFill>
                              <a:schemeClr val="tx1"/>
                            </a:solidFill>
                            <a:latin typeface="Cambria Math" panose="02040503050406030204" pitchFamily="18" charset="0"/>
                          </a:rPr>
                        </m:ctrlPr>
                      </m:sSubPr>
                      <m:e>
                        <m:r>
                          <a:rPr lang="en-US" altLang="zh-CN" sz="2000" b="0" i="1" dirty="0" smtClean="0">
                            <a:solidFill>
                              <a:schemeClr val="tx1"/>
                            </a:solidFill>
                            <a:latin typeface="Cambria Math" panose="02040503050406030204" pitchFamily="18" charset="0"/>
                          </a:rPr>
                          <m:t>𝑈</m:t>
                        </m:r>
                      </m:e>
                      <m:sub>
                        <m:r>
                          <a:rPr lang="en-US" altLang="zh-CN" sz="2000" b="0" i="1" dirty="0" smtClean="0">
                            <a:solidFill>
                              <a:schemeClr val="tx1"/>
                            </a:solidFill>
                            <a:latin typeface="Cambria Math" panose="02040503050406030204" pitchFamily="18" charset="0"/>
                          </a:rPr>
                          <m:t>𝑀</m:t>
                        </m:r>
                      </m:sub>
                    </m:sSub>
                    <m:r>
                      <a:rPr lang="zh-CN" altLang="en-US" sz="2000" i="1" dirty="0" smtClean="0">
                        <a:solidFill>
                          <a:schemeClr val="tx1"/>
                        </a:solidFill>
                        <a:latin typeface="Cambria Math" panose="02040503050406030204" pitchFamily="18" charset="0"/>
                      </a:rPr>
                      <m:t>𝜖</m:t>
                    </m:r>
                    <m:sSup>
                      <m:sSupPr>
                        <m:ctrlPr>
                          <a:rPr lang="en-US" altLang="zh-CN" sz="2000" i="1" dirty="0" smtClean="0">
                            <a:solidFill>
                              <a:schemeClr val="tx1"/>
                            </a:solidFill>
                            <a:latin typeface="Cambria Math" panose="02040503050406030204" pitchFamily="18" charset="0"/>
                          </a:rPr>
                        </m:ctrlPr>
                      </m:sSupPr>
                      <m:e>
                        <m:r>
                          <a:rPr lang="en-US" altLang="zh-CN" sz="2000" b="0" i="1" dirty="0" smtClean="0">
                            <a:solidFill>
                              <a:schemeClr val="tx1"/>
                            </a:solidFill>
                            <a:latin typeface="Cambria Math" panose="02040503050406030204" pitchFamily="18" charset="0"/>
                          </a:rPr>
                          <m:t>𝑅</m:t>
                        </m:r>
                      </m:e>
                      <m:sup>
                        <m:r>
                          <a:rPr lang="en-US" altLang="zh-CN" sz="2000" i="1">
                            <a:solidFill>
                              <a:schemeClr val="tx1"/>
                            </a:solidFill>
                            <a:latin typeface="Cambria Math" panose="02040503050406030204" pitchFamily="18" charset="0"/>
                            <a:ea typeface="Cambria Math" panose="02040503050406030204" pitchFamily="18" charset="0"/>
                          </a:rPr>
                          <m:t>𝐷</m:t>
                        </m:r>
                        <m:r>
                          <a:rPr lang="en-US" altLang="zh-CN" sz="2000" i="1">
                            <a:solidFill>
                              <a:schemeClr val="tx1"/>
                            </a:solidFill>
                            <a:latin typeface="Cambria Math" panose="02040503050406030204" pitchFamily="18" charset="0"/>
                            <a:ea typeface="Cambria Math" panose="02040503050406030204" pitchFamily="18" charset="0"/>
                          </a:rPr>
                          <m:t>×</m:t>
                        </m:r>
                        <m:r>
                          <a:rPr lang="en-US" altLang="zh-CN" sz="2000" i="1">
                            <a:solidFill>
                              <a:schemeClr val="tx1"/>
                            </a:solidFill>
                            <a:latin typeface="Cambria Math" panose="02040503050406030204" pitchFamily="18" charset="0"/>
                            <a:ea typeface="Cambria Math" panose="02040503050406030204" pitchFamily="18" charset="0"/>
                          </a:rPr>
                          <m:t>𝑀</m:t>
                        </m:r>
                      </m:sup>
                    </m:sSup>
                    <m:r>
                      <a:rPr lang="zh-CN" altLang="en-US" sz="2000" i="1" dirty="0">
                        <a:solidFill>
                          <a:schemeClr val="tx1"/>
                        </a:solidFill>
                        <a:latin typeface="Cambria Math" panose="02040503050406030204" pitchFamily="18" charset="0"/>
                      </a:rPr>
                      <m:t>，</m:t>
                    </m:r>
                  </m:oMath>
                </a14:m>
                <a:r>
                  <a:rPr lang="zh-CN" altLang="en-US" sz="2000" dirty="0" smtClean="0">
                    <a:solidFill>
                      <a:schemeClr val="tx1"/>
                    </a:solidFill>
                  </a:rPr>
                  <a:t>由协方差矩阵</a:t>
                </a:r>
                <a:r>
                  <a:rPr lang="en-US" altLang="zh-CN" sz="2000" dirty="0" smtClean="0">
                    <a:solidFill>
                      <a:schemeClr val="tx1"/>
                    </a:solidFill>
                  </a:rPr>
                  <a:t>S</a:t>
                </a:r>
                <a:r>
                  <a:rPr lang="zh-CN" altLang="en-US" sz="2000" dirty="0" smtClean="0">
                    <a:solidFill>
                      <a:schemeClr val="tx1"/>
                    </a:solidFill>
                  </a:rPr>
                  <a:t>的特征向量</a:t>
                </a:r>
                <a14:m>
                  <m:oMath xmlns:m="http://schemas.openxmlformats.org/officeDocument/2006/math">
                    <m:sSub>
                      <m:sSubPr>
                        <m:ctrlPr>
                          <a:rPr lang="en-US" altLang="zh-CN" sz="2000" i="1" smtClean="0">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𝑢</m:t>
                        </m:r>
                      </m:e>
                      <m:sub>
                        <m:r>
                          <a:rPr lang="en-US" altLang="zh-CN" sz="2000" b="0" i="1" smtClean="0">
                            <a:solidFill>
                              <a:schemeClr val="tx1"/>
                            </a:solidFill>
                            <a:latin typeface="Cambria Math" panose="02040503050406030204" pitchFamily="18" charset="0"/>
                          </a:rPr>
                          <m:t>𝑖</m:t>
                        </m:r>
                      </m:sub>
                    </m:sSub>
                  </m:oMath>
                </a14:m>
                <a:r>
                  <a:rPr lang="zh-CN" altLang="en-US" sz="2000" dirty="0" smtClean="0">
                    <a:solidFill>
                      <a:schemeClr val="tx1"/>
                    </a:solidFill>
                  </a:rPr>
                  <a:t>任意</a:t>
                </a:r>
                <a:r>
                  <a:rPr lang="en-US" altLang="zh-CN" sz="2000" dirty="0" smtClean="0">
                    <a:solidFill>
                      <a:schemeClr val="tx1"/>
                    </a:solidFill>
                  </a:rPr>
                  <a:t>M</a:t>
                </a:r>
                <a:r>
                  <a:rPr lang="zh-CN" altLang="en-US" sz="2000" dirty="0" smtClean="0">
                    <a:solidFill>
                      <a:schemeClr val="tx1"/>
                    </a:solidFill>
                  </a:rPr>
                  <a:t>个组合而成</a:t>
                </a:r>
                <a:endParaRPr lang="en-US" altLang="zh-CN" sz="2000" dirty="0" smtClean="0">
                  <a:solidFill>
                    <a:schemeClr val="tx1"/>
                  </a:solidFill>
                </a:endParaRPr>
              </a:p>
              <a:p>
                <a14:m>
                  <m:oMath xmlns:m="http://schemas.openxmlformats.org/officeDocument/2006/math">
                    <m:sSub>
                      <m:sSubPr>
                        <m:ctrlPr>
                          <a:rPr lang="zh-CN" altLang="en-US" sz="2000" i="1" dirty="0">
                            <a:latin typeface="Cambria Math" panose="02040503050406030204" pitchFamily="18" charset="0"/>
                          </a:rPr>
                        </m:ctrlPr>
                      </m:sSubPr>
                      <m:e>
                        <m:r>
                          <a:rPr lang="en-US" altLang="zh-CN" sz="2000" b="0" i="1" dirty="0" smtClean="0">
                            <a:latin typeface="Cambria Math" panose="02040503050406030204" pitchFamily="18" charset="0"/>
                          </a:rPr>
                          <m:t>𝐿</m:t>
                        </m:r>
                      </m:e>
                      <m:sub>
                        <m:r>
                          <a:rPr lang="en-US" altLang="zh-CN" sz="2000" i="1" dirty="0">
                            <a:latin typeface="Cambria Math" panose="02040503050406030204" pitchFamily="18" charset="0"/>
                          </a:rPr>
                          <m:t>𝑀</m:t>
                        </m:r>
                      </m:sub>
                    </m:sSub>
                    <m:r>
                      <a:rPr lang="zh-CN" altLang="en-US" sz="2000" i="1" dirty="0">
                        <a:latin typeface="Cambria Math" panose="02040503050406030204" pitchFamily="18" charset="0"/>
                      </a:rPr>
                      <m:t>𝜖</m:t>
                    </m:r>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𝑅</m:t>
                        </m:r>
                      </m:e>
                      <m:sup>
                        <m:r>
                          <a:rPr lang="en-US" altLang="zh-CN" sz="2000" b="0" i="1" dirty="0" smtClean="0">
                            <a:latin typeface="Cambria Math" panose="02040503050406030204" pitchFamily="18" charset="0"/>
                          </a:rPr>
                          <m:t>𝑀</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𝑀</m:t>
                        </m:r>
                      </m:sup>
                    </m:sSup>
                  </m:oMath>
                </a14:m>
                <a:r>
                  <a:rPr lang="zh-CN" altLang="en-US" sz="2000" dirty="0" smtClean="0">
                    <a:solidFill>
                      <a:schemeClr val="tx1"/>
                    </a:solidFill>
                  </a:rPr>
                  <a:t>，是对角矩阵，对角线上元素对应特征值为</a:t>
                </a:r>
                <a14:m>
                  <m:oMath xmlns:m="http://schemas.openxmlformats.org/officeDocument/2006/math">
                    <m:sSub>
                      <m:sSubPr>
                        <m:ctrlPr>
                          <a:rPr lang="en-US" altLang="zh-CN" sz="2000" i="1" dirty="0" smtClean="0">
                            <a:latin typeface="Cambria Math" panose="02040503050406030204" pitchFamily="18" charset="0"/>
                          </a:rPr>
                        </m:ctrlPr>
                      </m:sSubPr>
                      <m:e>
                        <m:r>
                          <a:rPr lang="zh-CN" altLang="en-US" sz="2000" i="1" dirty="0">
                            <a:latin typeface="Cambria Math" panose="02040503050406030204" pitchFamily="18" charset="0"/>
                          </a:rPr>
                          <m:t>𝜆</m:t>
                        </m:r>
                      </m:e>
                      <m:sub>
                        <m:r>
                          <a:rPr lang="en-US" altLang="zh-CN" sz="2000" b="0" i="1" dirty="0" smtClean="0">
                            <a:latin typeface="Cambria Math" panose="02040503050406030204" pitchFamily="18" charset="0"/>
                          </a:rPr>
                          <m:t>𝑖</m:t>
                        </m:r>
                      </m:sub>
                    </m:sSub>
                  </m:oMath>
                </a14:m>
                <a:endParaRPr lang="en-US" altLang="zh-CN" sz="2000" dirty="0" smtClean="0">
                  <a:solidFill>
                    <a:schemeClr val="tx1"/>
                  </a:solidFill>
                </a:endParaRPr>
              </a:p>
              <a:p>
                <a14:m>
                  <m:oMath xmlns:m="http://schemas.openxmlformats.org/officeDocument/2006/math">
                    <m:r>
                      <a:rPr lang="en-US" altLang="zh-CN" sz="2000" b="0" i="1" dirty="0" smtClean="0">
                        <a:latin typeface="Cambria Math" panose="02040503050406030204" pitchFamily="18" charset="0"/>
                      </a:rPr>
                      <m:t>𝑅</m:t>
                    </m:r>
                    <m:r>
                      <a:rPr lang="zh-CN" altLang="en-US" sz="2000" i="1" dirty="0">
                        <a:latin typeface="Cambria Math" panose="02040503050406030204" pitchFamily="18" charset="0"/>
                      </a:rPr>
                      <m:t>𝜖</m:t>
                    </m:r>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𝑅</m:t>
                        </m:r>
                      </m:e>
                      <m:sup>
                        <m:r>
                          <a:rPr lang="en-US" altLang="zh-CN" sz="2000" i="1" dirty="0">
                            <a:latin typeface="Cambria Math" panose="02040503050406030204" pitchFamily="18" charset="0"/>
                          </a:rPr>
                          <m:t>𝑀</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𝑀</m:t>
                        </m:r>
                      </m:sup>
                    </m:sSup>
                  </m:oMath>
                </a14:m>
                <a:r>
                  <a:rPr lang="zh-CN" altLang="en-US" sz="2000" dirty="0" smtClean="0">
                    <a:solidFill>
                      <a:schemeClr val="tx1"/>
                    </a:solidFill>
                  </a:rPr>
                  <a:t>，是正交矩阵</a:t>
                </a:r>
                <a:endParaRPr lang="zh-CN" altLang="en-US" sz="2000" dirty="0">
                  <a:solidFill>
                    <a:schemeClr val="tx1"/>
                  </a:solidFill>
                </a:endParaRPr>
              </a:p>
            </p:txBody>
          </p:sp>
        </mc:Choice>
        <mc:Fallback xmlns="">
          <p:sp>
            <p:nvSpPr>
              <p:cNvPr id="19" name="矩形 18"/>
              <p:cNvSpPr>
                <a:spLocks noRot="1" noChangeAspect="1" noMove="1" noResize="1" noEditPoints="1" noAdjustHandles="1" noChangeArrowheads="1" noChangeShapeType="1" noTextEdit="1"/>
              </p:cNvSpPr>
              <p:nvPr/>
            </p:nvSpPr>
            <p:spPr>
              <a:xfrm>
                <a:off x="2198813" y="2408672"/>
                <a:ext cx="7117595" cy="1015663"/>
              </a:xfrm>
              <a:prstGeom prst="rect">
                <a:avLst/>
              </a:prstGeom>
              <a:blipFill>
                <a:blip r:embed="rId3"/>
                <a:stretch>
                  <a:fillRect t="-2994" b="-95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1978594" y="3920980"/>
                <a:ext cx="7680971" cy="1015663"/>
              </a:xfrm>
              <a:prstGeom prst="rect">
                <a:avLst/>
              </a:prstGeom>
            </p:spPr>
            <p:txBody>
              <a:bodyPr wrap="square">
                <a:spAutoFit/>
              </a:bodyPr>
              <a:lstStyle/>
              <a:p>
                <a:r>
                  <a:rPr lang="en-US" altLang="zh-CN" sz="2000" dirty="0" smtClean="0"/>
                  <a:t>PPCA</a:t>
                </a:r>
                <a:r>
                  <a:rPr lang="zh-CN" altLang="en-US" sz="2000" dirty="0" smtClean="0"/>
                  <a:t>解释中，特征向量</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𝑢</m:t>
                        </m:r>
                      </m:e>
                      <m:sub>
                        <m:r>
                          <a:rPr lang="en-US" altLang="zh-CN" sz="2000" i="1">
                            <a:latin typeface="Cambria Math" panose="02040503050406030204" pitchFamily="18" charset="0"/>
                          </a:rPr>
                          <m:t>𝑖</m:t>
                        </m:r>
                      </m:sub>
                    </m:sSub>
                  </m:oMath>
                </a14:m>
                <a:r>
                  <a:rPr lang="zh-CN" altLang="en-US" sz="2000" dirty="0" smtClean="0"/>
                  <a:t>方向上的方差由两部分组成，一部分来自于数据点投影到</a:t>
                </a:r>
                <a:r>
                  <a:rPr lang="en-US" altLang="zh-CN" sz="2000" dirty="0" smtClean="0"/>
                  <a:t>W</a:t>
                </a:r>
                <a:r>
                  <a:rPr lang="zh-CN" altLang="en-US" sz="2000" dirty="0" smtClean="0"/>
                  <a:t>上后的投影方差</a:t>
                </a:r>
                <a14:m>
                  <m:oMath xmlns:m="http://schemas.openxmlformats.org/officeDocument/2006/math">
                    <m:sSub>
                      <m:sSubPr>
                        <m:ctrlPr>
                          <a:rPr lang="en-US" altLang="zh-CN" sz="2000" i="1" dirty="0" smtClean="0">
                            <a:latin typeface="Cambria Math" panose="02040503050406030204" pitchFamily="18" charset="0"/>
                          </a:rPr>
                        </m:ctrlPr>
                      </m:sSubPr>
                      <m:e>
                        <m:r>
                          <a:rPr lang="zh-CN" altLang="en-US" sz="2000" i="1" dirty="0">
                            <a:latin typeface="Cambria Math" panose="02040503050406030204" pitchFamily="18" charset="0"/>
                          </a:rPr>
                          <m:t>𝜆</m:t>
                        </m:r>
                      </m:e>
                      <m:sub>
                        <m:r>
                          <a:rPr lang="en-US" altLang="zh-CN" sz="2000" b="0" i="1" dirty="0" smtClean="0">
                            <a:latin typeface="Cambria Math" panose="02040503050406030204" pitchFamily="18" charset="0"/>
                          </a:rPr>
                          <m:t>𝑖</m:t>
                        </m:r>
                      </m:sub>
                    </m:sSub>
                    <m:r>
                      <a:rPr lang="en-US" altLang="zh-CN" sz="2000" i="1" dirty="0" smtClean="0">
                        <a:latin typeface="Cambria Math" panose="02040503050406030204" pitchFamily="18" charset="0"/>
                      </a:rPr>
                      <m:t>−</m:t>
                    </m:r>
                    <m:sSup>
                      <m:sSupPr>
                        <m:ctrlPr>
                          <a:rPr lang="en-US" altLang="zh-CN" sz="2000" i="1" dirty="0" smtClean="0">
                            <a:latin typeface="Cambria Math" panose="02040503050406030204" pitchFamily="18" charset="0"/>
                          </a:rPr>
                        </m:ctrlPr>
                      </m:sSupPr>
                      <m:e>
                        <m:r>
                          <a:rPr lang="zh-CN" altLang="en-US" sz="2000" i="1" dirty="0" smtClean="0">
                            <a:latin typeface="Cambria Math" panose="02040503050406030204" pitchFamily="18" charset="0"/>
                          </a:rPr>
                          <m:t>𝜎</m:t>
                        </m:r>
                      </m:e>
                      <m:sup>
                        <m:r>
                          <a:rPr lang="en-US" altLang="zh-CN" sz="2000" b="0" i="1" dirty="0" smtClean="0">
                            <a:latin typeface="Cambria Math" panose="02040503050406030204" pitchFamily="18" charset="0"/>
                          </a:rPr>
                          <m:t>2</m:t>
                        </m:r>
                      </m:sup>
                    </m:sSup>
                  </m:oMath>
                </a14:m>
                <a:r>
                  <a:rPr lang="zh-CN" altLang="en-US" sz="2000" dirty="0" smtClean="0"/>
                  <a:t>，另一部分来自于噪声模型在所有方向上各向同性的方差</a:t>
                </a:r>
                <a14:m>
                  <m:oMath xmlns:m="http://schemas.openxmlformats.org/officeDocument/2006/math">
                    <m:sSup>
                      <m:sSupPr>
                        <m:ctrlPr>
                          <a:rPr lang="en-US" altLang="zh-CN" sz="2000" i="1" dirty="0">
                            <a:latin typeface="Cambria Math" panose="02040503050406030204" pitchFamily="18" charset="0"/>
                          </a:rPr>
                        </m:ctrlPr>
                      </m:sSupPr>
                      <m:e>
                        <m:r>
                          <a:rPr lang="zh-CN" altLang="en-US" sz="2000" i="1" dirty="0">
                            <a:latin typeface="Cambria Math" panose="02040503050406030204" pitchFamily="18" charset="0"/>
                          </a:rPr>
                          <m:t>𝜎</m:t>
                        </m:r>
                      </m:e>
                      <m:sup>
                        <m:r>
                          <a:rPr lang="en-US" altLang="zh-CN" sz="2000" i="1" dirty="0">
                            <a:latin typeface="Cambria Math" panose="02040503050406030204" pitchFamily="18" charset="0"/>
                          </a:rPr>
                          <m:t>2</m:t>
                        </m:r>
                      </m:sup>
                    </m:sSup>
                  </m:oMath>
                </a14:m>
                <a:r>
                  <a:rPr lang="zh-CN" altLang="en-US" sz="2000" dirty="0" smtClean="0"/>
                  <a:t>。</a:t>
                </a:r>
                <a:endParaRPr lang="zh-CN" altLang="en-US" sz="2000" dirty="0"/>
              </a:p>
            </p:txBody>
          </p:sp>
        </mc:Choice>
        <mc:Fallback xmlns="">
          <p:sp>
            <p:nvSpPr>
              <p:cNvPr id="25" name="矩形 24"/>
              <p:cNvSpPr>
                <a:spLocks noRot="1" noChangeAspect="1" noMove="1" noResize="1" noEditPoints="1" noAdjustHandles="1" noChangeArrowheads="1" noChangeShapeType="1" noTextEdit="1"/>
              </p:cNvSpPr>
              <p:nvPr/>
            </p:nvSpPr>
            <p:spPr>
              <a:xfrm>
                <a:off x="1978594" y="3920980"/>
                <a:ext cx="7680971" cy="1015663"/>
              </a:xfrm>
              <a:prstGeom prst="rect">
                <a:avLst/>
              </a:prstGeom>
              <a:blipFill>
                <a:blip r:embed="rId4"/>
                <a:stretch>
                  <a:fillRect l="-873" t="-2994" r="-159" b="-95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p:cNvSpPr/>
              <p:nvPr/>
            </p:nvSpPr>
            <p:spPr>
              <a:xfrm>
                <a:off x="1969882" y="5127210"/>
                <a:ext cx="7558030" cy="772840"/>
              </a:xfrm>
              <a:prstGeom prst="rect">
                <a:avLst/>
              </a:prstGeom>
            </p:spPr>
            <p:txBody>
              <a:bodyPr wrap="square">
                <a:spAutoFit/>
              </a:bodyPr>
              <a:lstStyle/>
              <a:p>
                <a:r>
                  <a:rPr lang="zh-CN" altLang="en-US" sz="2000" dirty="0" smtClean="0"/>
                  <a:t>当</a:t>
                </a:r>
                <a:r>
                  <a:rPr lang="en-US" altLang="zh-CN" sz="2000" dirty="0" smtClean="0"/>
                  <a:t>R</a:t>
                </a:r>
                <a:r>
                  <a:rPr lang="zh-CN" altLang="en-US" sz="2000" dirty="0" smtClean="0"/>
                  <a:t>为单位矩阵时，</a:t>
                </a:r>
                <a:r>
                  <a:rPr lang="en-US" altLang="zh-CN" sz="2000" dirty="0" smtClean="0"/>
                  <a:t>W</a:t>
                </a:r>
                <a:r>
                  <a:rPr lang="zh-CN" altLang="en-US" sz="2000" dirty="0" smtClean="0"/>
                  <a:t>的列是主成分特征向量</a:t>
                </a:r>
                <a14:m>
                  <m:oMath xmlns:m="http://schemas.openxmlformats.org/officeDocument/2006/math">
                    <m:sSub>
                      <m:sSubPr>
                        <m:ctrlPr>
                          <a:rPr lang="en-US" altLang="zh-CN" sz="2000" i="1" dirty="0">
                            <a:latin typeface="Cambria Math" panose="02040503050406030204" pitchFamily="18" charset="0"/>
                          </a:rPr>
                        </m:ctrlPr>
                      </m:sSubPr>
                      <m:e>
                        <m:r>
                          <a:rPr lang="en-US" altLang="zh-CN" sz="2000" b="0" i="1" dirty="0" smtClean="0">
                            <a:latin typeface="Cambria Math" panose="02040503050406030204" pitchFamily="18" charset="0"/>
                          </a:rPr>
                          <m:t>𝑢</m:t>
                        </m:r>
                      </m:e>
                      <m:sub>
                        <m:r>
                          <a:rPr lang="en-US" altLang="zh-CN" sz="2000" i="1" dirty="0">
                            <a:latin typeface="Cambria Math" panose="02040503050406030204" pitchFamily="18" charset="0"/>
                          </a:rPr>
                          <m:t>𝑖</m:t>
                        </m:r>
                      </m:sub>
                    </m:sSub>
                  </m:oMath>
                </a14:m>
                <a:r>
                  <a:rPr lang="zh-CN" altLang="en-US" sz="2000" dirty="0" smtClean="0"/>
                  <a:t>经由方差参数平方根</a:t>
                </a:r>
                <a14:m>
                  <m:oMath xmlns:m="http://schemas.openxmlformats.org/officeDocument/2006/math">
                    <m:rad>
                      <m:radPr>
                        <m:degHide m:val="on"/>
                        <m:ctrlPr>
                          <a:rPr lang="zh-CN" altLang="en-US" sz="2000" i="1" smtClean="0">
                            <a:latin typeface="Cambria Math" panose="02040503050406030204" pitchFamily="18" charset="0"/>
                          </a:rPr>
                        </m:ctrlPr>
                      </m:radPr>
                      <m:deg/>
                      <m:e>
                        <m:sSub>
                          <m:sSubPr>
                            <m:ctrlPr>
                              <a:rPr lang="en-US" altLang="zh-CN" sz="2000" i="1" dirty="0">
                                <a:latin typeface="Cambria Math" panose="02040503050406030204" pitchFamily="18" charset="0"/>
                              </a:rPr>
                            </m:ctrlPr>
                          </m:sSubPr>
                          <m:e>
                            <m:r>
                              <a:rPr lang="zh-CN" altLang="en-US" sz="2000" i="1" dirty="0">
                                <a:latin typeface="Cambria Math" panose="02040503050406030204" pitchFamily="18" charset="0"/>
                              </a:rPr>
                              <m:t>𝜆</m:t>
                            </m:r>
                          </m:e>
                          <m:sub>
                            <m:r>
                              <a:rPr lang="en-US" altLang="zh-CN" sz="2000" i="1" dirty="0">
                                <a:latin typeface="Cambria Math" panose="02040503050406030204" pitchFamily="18" charset="0"/>
                              </a:rPr>
                              <m:t>𝑖</m:t>
                            </m:r>
                          </m:sub>
                        </m:sSub>
                        <m:r>
                          <a:rPr lang="en-US" altLang="zh-CN" sz="2000" i="1" dirty="0">
                            <a:latin typeface="Cambria Math" panose="02040503050406030204" pitchFamily="18" charset="0"/>
                          </a:rPr>
                          <m:t>−</m:t>
                        </m:r>
                        <m:sSup>
                          <m:sSupPr>
                            <m:ctrlPr>
                              <a:rPr lang="en-US" altLang="zh-CN" sz="2000" i="1" dirty="0">
                                <a:latin typeface="Cambria Math" panose="02040503050406030204" pitchFamily="18" charset="0"/>
                              </a:rPr>
                            </m:ctrlPr>
                          </m:sSupPr>
                          <m:e>
                            <m:r>
                              <a:rPr lang="zh-CN" altLang="en-US" sz="2000" i="1" dirty="0">
                                <a:latin typeface="Cambria Math" panose="02040503050406030204" pitchFamily="18" charset="0"/>
                              </a:rPr>
                              <m:t>𝜎</m:t>
                            </m:r>
                          </m:e>
                          <m:sup>
                            <m:r>
                              <a:rPr lang="en-US" altLang="zh-CN" sz="2000" i="1" dirty="0">
                                <a:latin typeface="Cambria Math" panose="02040503050406030204" pitchFamily="18" charset="0"/>
                              </a:rPr>
                              <m:t>2</m:t>
                            </m:r>
                          </m:sup>
                        </m:sSup>
                      </m:e>
                    </m:rad>
                  </m:oMath>
                </a14:m>
                <a:r>
                  <a:rPr lang="zh-CN" altLang="en-US" sz="2000" dirty="0" smtClean="0"/>
                  <a:t>缩放后的结果。</a:t>
                </a:r>
                <a:endParaRPr lang="zh-CN" altLang="en-US" sz="2000" dirty="0"/>
              </a:p>
            </p:txBody>
          </p:sp>
        </mc:Choice>
        <mc:Fallback xmlns="">
          <p:sp>
            <p:nvSpPr>
              <p:cNvPr id="26" name="矩形 25"/>
              <p:cNvSpPr>
                <a:spLocks noRot="1" noChangeAspect="1" noMove="1" noResize="1" noEditPoints="1" noAdjustHandles="1" noChangeArrowheads="1" noChangeShapeType="1" noTextEdit="1"/>
              </p:cNvSpPr>
              <p:nvPr/>
            </p:nvSpPr>
            <p:spPr>
              <a:xfrm>
                <a:off x="1969882" y="5127210"/>
                <a:ext cx="7558030" cy="772840"/>
              </a:xfrm>
              <a:prstGeom prst="rect">
                <a:avLst/>
              </a:prstGeom>
              <a:blipFill>
                <a:blip r:embed="rId5"/>
                <a:stretch>
                  <a:fillRect l="-806" t="-3937" b="-125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523719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28477" y="1210359"/>
            <a:ext cx="1723549" cy="400110"/>
          </a:xfrm>
          <a:prstGeom prst="rect">
            <a:avLst/>
          </a:prstGeom>
        </p:spPr>
        <p:txBody>
          <a:bodyPr wrap="none">
            <a:spAutoFit/>
          </a:bodyPr>
          <a:lstStyle/>
          <a:p>
            <a:r>
              <a:rPr lang="zh-CN" altLang="en-US" sz="2000" b="1" dirty="0"/>
              <a:t>最大似然</a:t>
            </a:r>
            <a:r>
              <a:rPr lang="zh-CN" altLang="en-US" sz="2000" b="1" dirty="0" smtClean="0"/>
              <a:t>求解</a:t>
            </a:r>
            <a:endParaRPr lang="zh-CN" altLang="en-US" sz="2000" b="1" dirty="0"/>
          </a:p>
        </p:txBody>
      </p:sp>
      <p:sp>
        <p:nvSpPr>
          <p:cNvPr id="5" name="矩形 4"/>
          <p:cNvSpPr/>
          <p:nvPr/>
        </p:nvSpPr>
        <p:spPr>
          <a:xfrm>
            <a:off x="702224" y="528844"/>
            <a:ext cx="1576072" cy="523220"/>
          </a:xfrm>
          <a:prstGeom prst="rect">
            <a:avLst/>
          </a:prstGeom>
        </p:spPr>
        <p:txBody>
          <a:bodyPr wrap="none">
            <a:spAutoFit/>
          </a:bodyPr>
          <a:lstStyle/>
          <a:p>
            <a:r>
              <a:rPr lang="zh-CN" altLang="en-US" sz="2800" b="1" dirty="0" smtClean="0">
                <a:latin typeface="+mn-ea"/>
              </a:rPr>
              <a:t>概率</a:t>
            </a:r>
            <a:r>
              <a:rPr lang="en-US" altLang="zh-CN" sz="2800" b="1" dirty="0" smtClean="0">
                <a:latin typeface="+mn-ea"/>
              </a:rPr>
              <a:t>PCA</a:t>
            </a:r>
            <a:endParaRPr lang="zh-CN" altLang="en-US" sz="2800" b="1" dirty="0">
              <a:latin typeface="+mn-ea"/>
            </a:endParaRPr>
          </a:p>
        </p:txBody>
      </p:sp>
      <p:pic>
        <p:nvPicPr>
          <p:cNvPr id="16" name="图片 15"/>
          <p:cNvPicPr>
            <a:picLocks noChangeAspect="1"/>
          </p:cNvPicPr>
          <p:nvPr/>
        </p:nvPicPr>
        <p:blipFill>
          <a:blip r:embed="rId2"/>
          <a:stretch>
            <a:fillRect/>
          </a:stretch>
        </p:blipFill>
        <p:spPr>
          <a:xfrm>
            <a:off x="3345303" y="1610469"/>
            <a:ext cx="3562350" cy="571500"/>
          </a:xfrm>
          <a:prstGeom prst="rect">
            <a:avLst/>
          </a:prstGeom>
        </p:spPr>
      </p:pic>
      <mc:AlternateContent xmlns:mc="http://schemas.openxmlformats.org/markup-compatibility/2006" xmlns:a14="http://schemas.microsoft.com/office/drawing/2010/main">
        <mc:Choice Requires="a14">
          <p:sp>
            <p:nvSpPr>
              <p:cNvPr id="19" name="矩形 18"/>
              <p:cNvSpPr/>
              <p:nvPr/>
            </p:nvSpPr>
            <p:spPr>
              <a:xfrm>
                <a:off x="2198813" y="2408672"/>
                <a:ext cx="7117595" cy="1015663"/>
              </a:xfrm>
              <a:prstGeom prst="rect">
                <a:avLst/>
              </a:prstGeom>
            </p:spPr>
            <p:txBody>
              <a:bodyPr wrap="square">
                <a:spAutoFit/>
              </a:bodyPr>
              <a:lstStyle/>
              <a:p>
                <a14:m>
                  <m:oMath xmlns:m="http://schemas.openxmlformats.org/officeDocument/2006/math">
                    <m:sSub>
                      <m:sSubPr>
                        <m:ctrlPr>
                          <a:rPr lang="zh-CN" altLang="en-US" sz="2000" i="1" dirty="0" smtClean="0">
                            <a:solidFill>
                              <a:schemeClr val="tx1"/>
                            </a:solidFill>
                            <a:latin typeface="Cambria Math" panose="02040503050406030204" pitchFamily="18" charset="0"/>
                          </a:rPr>
                        </m:ctrlPr>
                      </m:sSubPr>
                      <m:e>
                        <m:r>
                          <a:rPr lang="en-US" altLang="zh-CN" sz="2000" b="0" i="1" dirty="0" smtClean="0">
                            <a:solidFill>
                              <a:schemeClr val="tx1"/>
                            </a:solidFill>
                            <a:latin typeface="Cambria Math" panose="02040503050406030204" pitchFamily="18" charset="0"/>
                          </a:rPr>
                          <m:t>𝑈</m:t>
                        </m:r>
                      </m:e>
                      <m:sub>
                        <m:r>
                          <a:rPr lang="en-US" altLang="zh-CN" sz="2000" b="0" i="1" dirty="0" smtClean="0">
                            <a:solidFill>
                              <a:schemeClr val="tx1"/>
                            </a:solidFill>
                            <a:latin typeface="Cambria Math" panose="02040503050406030204" pitchFamily="18" charset="0"/>
                          </a:rPr>
                          <m:t>𝑀</m:t>
                        </m:r>
                      </m:sub>
                    </m:sSub>
                    <m:r>
                      <a:rPr lang="zh-CN" altLang="en-US" sz="2000" i="1" dirty="0" smtClean="0">
                        <a:solidFill>
                          <a:schemeClr val="tx1"/>
                        </a:solidFill>
                        <a:latin typeface="Cambria Math" panose="02040503050406030204" pitchFamily="18" charset="0"/>
                      </a:rPr>
                      <m:t>𝜖</m:t>
                    </m:r>
                    <m:sSup>
                      <m:sSupPr>
                        <m:ctrlPr>
                          <a:rPr lang="en-US" altLang="zh-CN" sz="2000" i="1" dirty="0" smtClean="0">
                            <a:solidFill>
                              <a:schemeClr val="tx1"/>
                            </a:solidFill>
                            <a:latin typeface="Cambria Math" panose="02040503050406030204" pitchFamily="18" charset="0"/>
                          </a:rPr>
                        </m:ctrlPr>
                      </m:sSupPr>
                      <m:e>
                        <m:r>
                          <a:rPr lang="en-US" altLang="zh-CN" sz="2000" b="0" i="1" dirty="0" smtClean="0">
                            <a:solidFill>
                              <a:schemeClr val="tx1"/>
                            </a:solidFill>
                            <a:latin typeface="Cambria Math" panose="02040503050406030204" pitchFamily="18" charset="0"/>
                          </a:rPr>
                          <m:t>𝑅</m:t>
                        </m:r>
                      </m:e>
                      <m:sup>
                        <m:r>
                          <a:rPr lang="en-US" altLang="zh-CN" sz="2000" i="1">
                            <a:solidFill>
                              <a:schemeClr val="tx1"/>
                            </a:solidFill>
                            <a:latin typeface="Cambria Math" panose="02040503050406030204" pitchFamily="18" charset="0"/>
                            <a:ea typeface="Cambria Math" panose="02040503050406030204" pitchFamily="18" charset="0"/>
                          </a:rPr>
                          <m:t>𝐷</m:t>
                        </m:r>
                        <m:r>
                          <a:rPr lang="en-US" altLang="zh-CN" sz="2000" i="1">
                            <a:solidFill>
                              <a:schemeClr val="tx1"/>
                            </a:solidFill>
                            <a:latin typeface="Cambria Math" panose="02040503050406030204" pitchFamily="18" charset="0"/>
                            <a:ea typeface="Cambria Math" panose="02040503050406030204" pitchFamily="18" charset="0"/>
                          </a:rPr>
                          <m:t>×</m:t>
                        </m:r>
                        <m:r>
                          <a:rPr lang="en-US" altLang="zh-CN" sz="2000" i="1">
                            <a:solidFill>
                              <a:schemeClr val="tx1"/>
                            </a:solidFill>
                            <a:latin typeface="Cambria Math" panose="02040503050406030204" pitchFamily="18" charset="0"/>
                            <a:ea typeface="Cambria Math" panose="02040503050406030204" pitchFamily="18" charset="0"/>
                          </a:rPr>
                          <m:t>𝑀</m:t>
                        </m:r>
                      </m:sup>
                    </m:sSup>
                    <m:r>
                      <a:rPr lang="zh-CN" altLang="en-US" sz="2000" i="1" dirty="0">
                        <a:solidFill>
                          <a:schemeClr val="tx1"/>
                        </a:solidFill>
                        <a:latin typeface="Cambria Math" panose="02040503050406030204" pitchFamily="18" charset="0"/>
                      </a:rPr>
                      <m:t>，</m:t>
                    </m:r>
                  </m:oMath>
                </a14:m>
                <a:r>
                  <a:rPr lang="zh-CN" altLang="en-US" sz="2000" dirty="0" smtClean="0">
                    <a:solidFill>
                      <a:schemeClr val="tx1"/>
                    </a:solidFill>
                  </a:rPr>
                  <a:t>由协方差矩阵</a:t>
                </a:r>
                <a:r>
                  <a:rPr lang="en-US" altLang="zh-CN" sz="2000" dirty="0" smtClean="0">
                    <a:solidFill>
                      <a:schemeClr val="tx1"/>
                    </a:solidFill>
                  </a:rPr>
                  <a:t>S</a:t>
                </a:r>
                <a:r>
                  <a:rPr lang="zh-CN" altLang="en-US" sz="2000" dirty="0" smtClean="0">
                    <a:solidFill>
                      <a:schemeClr val="tx1"/>
                    </a:solidFill>
                  </a:rPr>
                  <a:t>的特征向量</a:t>
                </a:r>
                <a14:m>
                  <m:oMath xmlns:m="http://schemas.openxmlformats.org/officeDocument/2006/math">
                    <m:sSub>
                      <m:sSubPr>
                        <m:ctrlPr>
                          <a:rPr lang="en-US" altLang="zh-CN" sz="2000" i="1" smtClean="0">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𝑢</m:t>
                        </m:r>
                      </m:e>
                      <m:sub>
                        <m:r>
                          <a:rPr lang="en-US" altLang="zh-CN" sz="2000" b="0" i="1" smtClean="0">
                            <a:solidFill>
                              <a:schemeClr val="tx1"/>
                            </a:solidFill>
                            <a:latin typeface="Cambria Math" panose="02040503050406030204" pitchFamily="18" charset="0"/>
                          </a:rPr>
                          <m:t>𝑖</m:t>
                        </m:r>
                      </m:sub>
                    </m:sSub>
                  </m:oMath>
                </a14:m>
                <a:r>
                  <a:rPr lang="zh-CN" altLang="en-US" sz="2000" dirty="0" smtClean="0">
                    <a:solidFill>
                      <a:schemeClr val="tx1"/>
                    </a:solidFill>
                  </a:rPr>
                  <a:t>任意</a:t>
                </a:r>
                <a:r>
                  <a:rPr lang="en-US" altLang="zh-CN" sz="2000" dirty="0" smtClean="0">
                    <a:solidFill>
                      <a:schemeClr val="tx1"/>
                    </a:solidFill>
                  </a:rPr>
                  <a:t>M</a:t>
                </a:r>
                <a:r>
                  <a:rPr lang="zh-CN" altLang="en-US" sz="2000" dirty="0" smtClean="0">
                    <a:solidFill>
                      <a:schemeClr val="tx1"/>
                    </a:solidFill>
                  </a:rPr>
                  <a:t>个组合而成</a:t>
                </a:r>
                <a:endParaRPr lang="en-US" altLang="zh-CN" sz="2000" dirty="0" smtClean="0">
                  <a:solidFill>
                    <a:schemeClr val="tx1"/>
                  </a:solidFill>
                </a:endParaRPr>
              </a:p>
              <a:p>
                <a14:m>
                  <m:oMath xmlns:m="http://schemas.openxmlformats.org/officeDocument/2006/math">
                    <m:sSub>
                      <m:sSubPr>
                        <m:ctrlPr>
                          <a:rPr lang="zh-CN" altLang="en-US" sz="2000" i="1" dirty="0">
                            <a:latin typeface="Cambria Math" panose="02040503050406030204" pitchFamily="18" charset="0"/>
                          </a:rPr>
                        </m:ctrlPr>
                      </m:sSubPr>
                      <m:e>
                        <m:r>
                          <a:rPr lang="en-US" altLang="zh-CN" sz="2000" b="0" i="1" dirty="0" smtClean="0">
                            <a:latin typeface="Cambria Math" panose="02040503050406030204" pitchFamily="18" charset="0"/>
                          </a:rPr>
                          <m:t>𝐿</m:t>
                        </m:r>
                      </m:e>
                      <m:sub>
                        <m:r>
                          <a:rPr lang="en-US" altLang="zh-CN" sz="2000" i="1" dirty="0">
                            <a:latin typeface="Cambria Math" panose="02040503050406030204" pitchFamily="18" charset="0"/>
                          </a:rPr>
                          <m:t>𝑀</m:t>
                        </m:r>
                      </m:sub>
                    </m:sSub>
                    <m:r>
                      <a:rPr lang="zh-CN" altLang="en-US" sz="2000" i="1" dirty="0">
                        <a:latin typeface="Cambria Math" panose="02040503050406030204" pitchFamily="18" charset="0"/>
                      </a:rPr>
                      <m:t>𝜖</m:t>
                    </m:r>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𝑅</m:t>
                        </m:r>
                      </m:e>
                      <m:sup>
                        <m:r>
                          <a:rPr lang="en-US" altLang="zh-CN" sz="2000" b="0" i="1" dirty="0" smtClean="0">
                            <a:latin typeface="Cambria Math" panose="02040503050406030204" pitchFamily="18" charset="0"/>
                          </a:rPr>
                          <m:t>𝑀</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𝑀</m:t>
                        </m:r>
                      </m:sup>
                    </m:sSup>
                  </m:oMath>
                </a14:m>
                <a:r>
                  <a:rPr lang="zh-CN" altLang="en-US" sz="2000" dirty="0" smtClean="0">
                    <a:solidFill>
                      <a:schemeClr val="tx1"/>
                    </a:solidFill>
                  </a:rPr>
                  <a:t>，是对角矩阵，对角线上元素对应特征值为</a:t>
                </a:r>
                <a14:m>
                  <m:oMath xmlns:m="http://schemas.openxmlformats.org/officeDocument/2006/math">
                    <m:sSub>
                      <m:sSubPr>
                        <m:ctrlPr>
                          <a:rPr lang="en-US" altLang="zh-CN" sz="2000" i="1" dirty="0" smtClean="0">
                            <a:latin typeface="Cambria Math" panose="02040503050406030204" pitchFamily="18" charset="0"/>
                          </a:rPr>
                        </m:ctrlPr>
                      </m:sSubPr>
                      <m:e>
                        <m:r>
                          <a:rPr lang="zh-CN" altLang="en-US" sz="2000" i="1" dirty="0">
                            <a:latin typeface="Cambria Math" panose="02040503050406030204" pitchFamily="18" charset="0"/>
                          </a:rPr>
                          <m:t>𝜆</m:t>
                        </m:r>
                      </m:e>
                      <m:sub>
                        <m:r>
                          <a:rPr lang="en-US" altLang="zh-CN" sz="2000" b="0" i="1" dirty="0" smtClean="0">
                            <a:latin typeface="Cambria Math" panose="02040503050406030204" pitchFamily="18" charset="0"/>
                          </a:rPr>
                          <m:t>𝑖</m:t>
                        </m:r>
                      </m:sub>
                    </m:sSub>
                  </m:oMath>
                </a14:m>
                <a:endParaRPr lang="en-US" altLang="zh-CN" sz="2000" dirty="0" smtClean="0">
                  <a:solidFill>
                    <a:schemeClr val="tx1"/>
                  </a:solidFill>
                </a:endParaRPr>
              </a:p>
              <a:p>
                <a14:m>
                  <m:oMath xmlns:m="http://schemas.openxmlformats.org/officeDocument/2006/math">
                    <m:r>
                      <a:rPr lang="en-US" altLang="zh-CN" sz="2000" b="0" i="1" dirty="0" smtClean="0">
                        <a:latin typeface="Cambria Math" panose="02040503050406030204" pitchFamily="18" charset="0"/>
                      </a:rPr>
                      <m:t>𝑅</m:t>
                    </m:r>
                    <m:r>
                      <a:rPr lang="zh-CN" altLang="en-US" sz="2000" i="1" dirty="0">
                        <a:latin typeface="Cambria Math" panose="02040503050406030204" pitchFamily="18" charset="0"/>
                      </a:rPr>
                      <m:t>𝜖</m:t>
                    </m:r>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𝑅</m:t>
                        </m:r>
                      </m:e>
                      <m:sup>
                        <m:r>
                          <a:rPr lang="en-US" altLang="zh-CN" sz="2000" i="1" dirty="0">
                            <a:latin typeface="Cambria Math" panose="02040503050406030204" pitchFamily="18" charset="0"/>
                          </a:rPr>
                          <m:t>𝑀</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𝑀</m:t>
                        </m:r>
                      </m:sup>
                    </m:sSup>
                  </m:oMath>
                </a14:m>
                <a:r>
                  <a:rPr lang="zh-CN" altLang="en-US" sz="2000" dirty="0" smtClean="0">
                    <a:solidFill>
                      <a:schemeClr val="tx1"/>
                    </a:solidFill>
                  </a:rPr>
                  <a:t>，是正交矩阵</a:t>
                </a:r>
                <a:endParaRPr lang="zh-CN" altLang="en-US" sz="2000" dirty="0">
                  <a:solidFill>
                    <a:schemeClr val="tx1"/>
                  </a:solidFill>
                </a:endParaRPr>
              </a:p>
            </p:txBody>
          </p:sp>
        </mc:Choice>
        <mc:Fallback xmlns="">
          <p:sp>
            <p:nvSpPr>
              <p:cNvPr id="19" name="矩形 18"/>
              <p:cNvSpPr>
                <a:spLocks noRot="1" noChangeAspect="1" noMove="1" noResize="1" noEditPoints="1" noAdjustHandles="1" noChangeArrowheads="1" noChangeShapeType="1" noTextEdit="1"/>
              </p:cNvSpPr>
              <p:nvPr/>
            </p:nvSpPr>
            <p:spPr>
              <a:xfrm>
                <a:off x="2198813" y="2408672"/>
                <a:ext cx="7117595" cy="1015663"/>
              </a:xfrm>
              <a:prstGeom prst="rect">
                <a:avLst/>
              </a:prstGeom>
              <a:blipFill>
                <a:blip r:embed="rId3"/>
                <a:stretch>
                  <a:fillRect t="-2994" b="-95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336951" y="4221262"/>
                <a:ext cx="7680971" cy="1043747"/>
              </a:xfrm>
              <a:prstGeom prst="rect">
                <a:avLst/>
              </a:prstGeom>
            </p:spPr>
            <p:txBody>
              <a:bodyPr wrap="square">
                <a:spAutoFit/>
              </a:bodyPr>
              <a:lstStyle/>
              <a:p>
                <a:pPr>
                  <a:lnSpc>
                    <a:spcPct val="150000"/>
                  </a:lnSpc>
                </a:pPr>
                <a:r>
                  <a:rPr lang="zh-CN" altLang="en-US" sz="2000" dirty="0" smtClean="0"/>
                  <a:t>若取与主子空间</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𝑊</m:t>
                        </m:r>
                      </m:e>
                      <m:sub>
                        <m:r>
                          <a:rPr lang="en-US" altLang="zh-CN" sz="2000" b="0" i="1" smtClean="0">
                            <a:latin typeface="Cambria Math" panose="02040503050406030204" pitchFamily="18" charset="0"/>
                          </a:rPr>
                          <m:t>𝑀𝐿</m:t>
                        </m:r>
                      </m:sub>
                    </m:sSub>
                  </m:oMath>
                </a14:m>
                <a:r>
                  <a:rPr lang="zh-CN" altLang="en-US" sz="2000" dirty="0" smtClean="0"/>
                  <a:t>正交的</a:t>
                </a:r>
                <a14:m>
                  <m:oMath xmlns:m="http://schemas.openxmlformats.org/officeDocument/2006/math">
                    <m:r>
                      <a:rPr lang="en-US" altLang="zh-CN" sz="2000" i="1" dirty="0" smtClean="0">
                        <a:latin typeface="Cambria Math" panose="02040503050406030204" pitchFamily="18" charset="0"/>
                      </a:rPr>
                      <m:t>𝑣</m:t>
                    </m:r>
                  </m:oMath>
                </a14:m>
                <a:r>
                  <a:rPr lang="zh-CN" altLang="en-US" sz="2000" dirty="0" smtClean="0"/>
                  <a:t>，</a:t>
                </a:r>
                <a14:m>
                  <m:oMath xmlns:m="http://schemas.openxmlformats.org/officeDocument/2006/math">
                    <m:sSup>
                      <m:sSupPr>
                        <m:ctrlPr>
                          <a:rPr lang="en-US" altLang="zh-CN" sz="2000" i="1" dirty="0" smtClean="0">
                            <a:latin typeface="Cambria Math" panose="02040503050406030204" pitchFamily="18" charset="0"/>
                          </a:rPr>
                        </m:ctrlPr>
                      </m:sSupPr>
                      <m:e>
                        <m:r>
                          <a:rPr lang="en-US" altLang="zh-CN" sz="2000" b="0" i="1" dirty="0" smtClean="0">
                            <a:latin typeface="Cambria Math" panose="02040503050406030204" pitchFamily="18" charset="0"/>
                          </a:rPr>
                          <m:t>𝑣</m:t>
                        </m:r>
                      </m:e>
                      <m:sup>
                        <m:r>
                          <a:rPr lang="en-US" altLang="zh-CN" sz="2000" b="0" i="1" dirty="0" smtClean="0">
                            <a:latin typeface="Cambria Math" panose="02040503050406030204" pitchFamily="18" charset="0"/>
                          </a:rPr>
                          <m:t>𝑇</m:t>
                        </m:r>
                      </m:sup>
                    </m:sSup>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𝑀𝐿</m:t>
                        </m:r>
                      </m:sub>
                    </m:sSub>
                    <m:r>
                      <a:rPr lang="en-US" altLang="zh-CN" sz="2000" b="0" i="1" dirty="0" smtClean="0">
                        <a:latin typeface="Cambria Math" panose="02040503050406030204" pitchFamily="18" charset="0"/>
                      </a:rPr>
                      <m:t>=0</m:t>
                    </m:r>
                  </m:oMath>
                </a14:m>
                <a:r>
                  <a:rPr lang="zh-CN" altLang="en-US" sz="2000" dirty="0" smtClean="0"/>
                  <a:t>，此时</a:t>
                </a:r>
                <a:endParaRPr lang="en-US" altLang="zh-CN" sz="2000" dirty="0" smtClean="0"/>
              </a:p>
              <a:p>
                <a:pPr>
                  <a:lnSpc>
                    <a:spcPct val="150000"/>
                  </a:lnSpc>
                </a:pPr>
                <a14:m>
                  <m:oMathPara xmlns:m="http://schemas.openxmlformats.org/officeDocument/2006/math">
                    <m:oMathParaPr>
                      <m:jc m:val="centerGroup"/>
                    </m:oMathParaPr>
                    <m:oMath xmlns:m="http://schemas.openxmlformats.org/officeDocument/2006/math">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𝑣</m:t>
                          </m:r>
                        </m:e>
                        <m:sup>
                          <m:r>
                            <a:rPr lang="en-US" altLang="zh-CN" sz="2000" i="1" dirty="0">
                              <a:latin typeface="Cambria Math" panose="02040503050406030204" pitchFamily="18" charset="0"/>
                            </a:rPr>
                            <m:t>𝑇</m:t>
                          </m:r>
                        </m:sup>
                      </m:sSup>
                      <m:r>
                        <a:rPr lang="en-US" altLang="zh-CN" sz="2000" i="1">
                          <a:latin typeface="Cambria Math" panose="02040503050406030204" pitchFamily="18" charset="0"/>
                        </a:rPr>
                        <m:t>𝐶</m:t>
                      </m:r>
                      <m:r>
                        <a:rPr lang="en-US" altLang="zh-CN" sz="2000" b="0" i="1" dirty="0" smtClean="0">
                          <a:latin typeface="Cambria Math" panose="02040503050406030204" pitchFamily="18" charset="0"/>
                        </a:rPr>
                        <m:t>𝑣</m:t>
                      </m:r>
                      <m:r>
                        <a:rPr lang="en-US" altLang="zh-CN" sz="2000" b="0" i="1" dirty="0" smtClean="0">
                          <a:latin typeface="Cambria Math" panose="02040503050406030204" pitchFamily="18" charset="0"/>
                        </a:rPr>
                        <m:t>=</m:t>
                      </m:r>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𝑣</m:t>
                          </m:r>
                        </m:e>
                        <m:sup>
                          <m:r>
                            <a:rPr lang="en-US" altLang="zh-CN" sz="2000" i="1" dirty="0">
                              <a:latin typeface="Cambria Math" panose="02040503050406030204" pitchFamily="18" charset="0"/>
                            </a:rPr>
                            <m:t>𝑇</m:t>
                          </m:r>
                        </m:sup>
                      </m:sSup>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𝑀𝐿</m:t>
                          </m:r>
                        </m:sub>
                      </m:sSub>
                      <m:sSup>
                        <m:sSupPr>
                          <m:ctrlPr>
                            <a:rPr lang="en-US" altLang="zh-CN" sz="2000" i="1" smtClean="0">
                              <a:latin typeface="Cambria Math" panose="02040503050406030204" pitchFamily="18" charset="0"/>
                            </a:rPr>
                          </m:ctrlPr>
                        </m:sSupP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𝑊</m:t>
                              </m:r>
                            </m:e>
                            <m:sub>
                              <m:r>
                                <a:rPr lang="en-US" altLang="zh-CN" sz="2000" i="1">
                                  <a:latin typeface="Cambria Math" panose="02040503050406030204" pitchFamily="18" charset="0"/>
                                </a:rPr>
                                <m:t>𝑀𝐿</m:t>
                              </m:r>
                            </m:sub>
                          </m:sSub>
                        </m:e>
                        <m:sup>
                          <m:r>
                            <a:rPr lang="en-US" altLang="zh-CN" sz="2000" b="0" i="1" smtClean="0">
                              <a:latin typeface="Cambria Math" panose="02040503050406030204" pitchFamily="18" charset="0"/>
                            </a:rPr>
                            <m:t>𝑇</m:t>
                          </m:r>
                        </m:sup>
                      </m:sSup>
                      <m:r>
                        <a:rPr lang="en-US" altLang="zh-CN" sz="2000" i="1" dirty="0">
                          <a:latin typeface="Cambria Math" panose="02040503050406030204" pitchFamily="18" charset="0"/>
                        </a:rPr>
                        <m:t>𝑣</m:t>
                      </m:r>
                      <m:r>
                        <a:rPr lang="en-US" altLang="zh-CN" sz="2000" b="0" i="1" dirty="0" smtClean="0">
                          <a:latin typeface="Cambria Math" panose="02040503050406030204" pitchFamily="18" charset="0"/>
                        </a:rPr>
                        <m:t>+</m:t>
                      </m:r>
                      <m:sSup>
                        <m:sSupPr>
                          <m:ctrlPr>
                            <a:rPr lang="en-US" altLang="zh-CN" sz="2000" b="0" i="1" dirty="0" smtClean="0">
                              <a:latin typeface="Cambria Math" panose="02040503050406030204" pitchFamily="18" charset="0"/>
                            </a:rPr>
                          </m:ctrlPr>
                        </m:sSupPr>
                        <m:e>
                          <m:r>
                            <a:rPr lang="zh-CN" altLang="en-US" sz="2000" b="0" i="1" dirty="0" smtClean="0">
                              <a:latin typeface="Cambria Math" panose="02040503050406030204" pitchFamily="18" charset="0"/>
                            </a:rPr>
                            <m:t>𝜎</m:t>
                          </m:r>
                        </m:e>
                        <m:sup>
                          <m:r>
                            <a:rPr lang="en-US" altLang="zh-CN" sz="2000" b="0" i="1" dirty="0" smtClean="0">
                              <a:latin typeface="Cambria Math" panose="02040503050406030204" pitchFamily="18" charset="0"/>
                            </a:rPr>
                            <m:t>2</m:t>
                          </m:r>
                        </m:sup>
                      </m:sSup>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𝑣</m:t>
                          </m:r>
                        </m:e>
                        <m:sup>
                          <m:r>
                            <a:rPr lang="en-US" altLang="zh-CN" sz="2000" i="1" dirty="0">
                              <a:latin typeface="Cambria Math" panose="02040503050406030204" pitchFamily="18" charset="0"/>
                            </a:rPr>
                            <m:t>𝑇</m:t>
                          </m:r>
                        </m:sup>
                      </m:sSup>
                      <m:r>
                        <a:rPr lang="en-US" altLang="zh-CN" sz="2000" b="0" i="1" dirty="0" smtClean="0">
                          <a:latin typeface="Cambria Math" panose="02040503050406030204" pitchFamily="18" charset="0"/>
                        </a:rPr>
                        <m:t>𝑣</m:t>
                      </m:r>
                      <m:r>
                        <a:rPr lang="en-US" altLang="zh-CN" sz="2000" b="0" i="1" dirty="0" smtClean="0">
                          <a:latin typeface="Cambria Math" panose="02040503050406030204" pitchFamily="18" charset="0"/>
                        </a:rPr>
                        <m:t>=</m:t>
                      </m:r>
                      <m:sSup>
                        <m:sSupPr>
                          <m:ctrlPr>
                            <a:rPr lang="en-US" altLang="zh-CN" sz="2000" i="1" dirty="0">
                              <a:latin typeface="Cambria Math" panose="02040503050406030204" pitchFamily="18" charset="0"/>
                            </a:rPr>
                          </m:ctrlPr>
                        </m:sSupPr>
                        <m:e>
                          <m:r>
                            <a:rPr lang="zh-CN" altLang="en-US" sz="2000" i="1" dirty="0">
                              <a:latin typeface="Cambria Math" panose="02040503050406030204" pitchFamily="18" charset="0"/>
                            </a:rPr>
                            <m:t>𝜎</m:t>
                          </m:r>
                        </m:e>
                        <m:sup>
                          <m:r>
                            <a:rPr lang="en-US" altLang="zh-CN" sz="2000" i="1" dirty="0">
                              <a:latin typeface="Cambria Math" panose="02040503050406030204" pitchFamily="18" charset="0"/>
                            </a:rPr>
                            <m:t>2</m:t>
                          </m:r>
                        </m:sup>
                      </m:sSup>
                    </m:oMath>
                  </m:oMathPara>
                </a14:m>
                <a:endParaRPr lang="zh-CN" altLang="en-US" sz="2000" dirty="0"/>
              </a:p>
            </p:txBody>
          </p:sp>
        </mc:Choice>
        <mc:Fallback xmlns="">
          <p:sp>
            <p:nvSpPr>
              <p:cNvPr id="8" name="矩形 7"/>
              <p:cNvSpPr>
                <a:spLocks noRot="1" noChangeAspect="1" noMove="1" noResize="1" noEditPoints="1" noAdjustHandles="1" noChangeArrowheads="1" noChangeShapeType="1" noTextEdit="1"/>
              </p:cNvSpPr>
              <p:nvPr/>
            </p:nvSpPr>
            <p:spPr>
              <a:xfrm>
                <a:off x="2336951" y="4221262"/>
                <a:ext cx="7680971" cy="1043747"/>
              </a:xfrm>
              <a:prstGeom prst="rect">
                <a:avLst/>
              </a:prstGeom>
              <a:blipFill>
                <a:blip r:embed="rId4"/>
                <a:stretch>
                  <a:fillRect l="-7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2336951" y="5353595"/>
                <a:ext cx="7680971" cy="1043747"/>
              </a:xfrm>
              <a:prstGeom prst="rect">
                <a:avLst/>
              </a:prstGeom>
            </p:spPr>
            <p:txBody>
              <a:bodyPr wrap="square">
                <a:spAutoFit/>
              </a:bodyPr>
              <a:lstStyle/>
              <a:p>
                <a:pPr>
                  <a:lnSpc>
                    <a:spcPct val="150000"/>
                  </a:lnSpc>
                </a:pPr>
                <a:r>
                  <a:rPr lang="zh-CN" altLang="en-US" sz="2000" dirty="0" smtClean="0"/>
                  <a:t>若取</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𝑊</m:t>
                        </m:r>
                      </m:e>
                      <m:sub>
                        <m:r>
                          <a:rPr lang="en-US" altLang="zh-CN" sz="2000" b="0" i="1" smtClean="0">
                            <a:latin typeface="Cambria Math" panose="02040503050406030204" pitchFamily="18" charset="0"/>
                          </a:rPr>
                          <m:t>𝑀𝐿</m:t>
                        </m:r>
                      </m:sub>
                    </m:sSub>
                  </m:oMath>
                </a14:m>
                <a:r>
                  <a:rPr lang="zh-CN" altLang="en-US" sz="2000" dirty="0" smtClean="0"/>
                  <a:t>包含的特征向量</a:t>
                </a:r>
                <a14:m>
                  <m:oMath xmlns:m="http://schemas.openxmlformats.org/officeDocument/2006/math">
                    <m:r>
                      <a:rPr lang="en-US" altLang="zh-CN" sz="2000" i="1" dirty="0">
                        <a:latin typeface="Cambria Math" panose="02040503050406030204" pitchFamily="18" charset="0"/>
                      </a:rPr>
                      <m:t>𝑣</m:t>
                    </m:r>
                    <m:r>
                      <a:rPr lang="en-US" altLang="zh-CN" sz="2000" i="1" dirty="0">
                        <a:latin typeface="Cambria Math" panose="02040503050406030204" pitchFamily="18" charset="0"/>
                      </a:rPr>
                      <m:t>=</m:t>
                    </m:r>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𝑢</m:t>
                        </m:r>
                      </m:e>
                      <m:sub>
                        <m:r>
                          <a:rPr lang="en-US" altLang="zh-CN" sz="2000" b="0" i="1" dirty="0" smtClean="0">
                            <a:latin typeface="Cambria Math" panose="02040503050406030204" pitchFamily="18" charset="0"/>
                          </a:rPr>
                          <m:t>𝑖</m:t>
                        </m:r>
                      </m:sub>
                    </m:sSub>
                  </m:oMath>
                </a14:m>
                <a:r>
                  <a:rPr lang="zh-CN" altLang="en-US" sz="2000" dirty="0" smtClean="0"/>
                  <a:t>，此时</a:t>
                </a:r>
                <a:endParaRPr lang="en-US" altLang="zh-CN" sz="2000" dirty="0" smtClean="0"/>
              </a:p>
              <a:p>
                <a:pPr>
                  <a:lnSpc>
                    <a:spcPct val="150000"/>
                  </a:lnSpc>
                </a:pPr>
                <a14:m>
                  <m:oMathPara xmlns:m="http://schemas.openxmlformats.org/officeDocument/2006/math">
                    <m:oMathParaPr>
                      <m:jc m:val="centerGroup"/>
                    </m:oMathParaPr>
                    <m:oMath xmlns:m="http://schemas.openxmlformats.org/officeDocument/2006/math">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𝑣</m:t>
                          </m:r>
                        </m:e>
                        <m:sup>
                          <m:r>
                            <a:rPr lang="en-US" altLang="zh-CN" sz="2000" i="1" dirty="0">
                              <a:latin typeface="Cambria Math" panose="02040503050406030204" pitchFamily="18" charset="0"/>
                            </a:rPr>
                            <m:t>𝑇</m:t>
                          </m:r>
                        </m:sup>
                      </m:sSup>
                      <m:r>
                        <a:rPr lang="en-US" altLang="zh-CN" sz="2000" i="1">
                          <a:latin typeface="Cambria Math" panose="02040503050406030204" pitchFamily="18" charset="0"/>
                        </a:rPr>
                        <m:t>𝐶</m:t>
                      </m:r>
                      <m:r>
                        <a:rPr lang="en-US" altLang="zh-CN" sz="2000" b="0" i="1" dirty="0" smtClean="0">
                          <a:latin typeface="Cambria Math" panose="02040503050406030204" pitchFamily="18" charset="0"/>
                        </a:rPr>
                        <m:t>𝑣</m:t>
                      </m:r>
                      <m:r>
                        <a:rPr lang="en-US" altLang="zh-CN" sz="2000" b="0" i="1" dirty="0" smtClean="0">
                          <a:latin typeface="Cambria Math" panose="02040503050406030204" pitchFamily="18" charset="0"/>
                        </a:rPr>
                        <m:t>=</m:t>
                      </m:r>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𝑣</m:t>
                          </m:r>
                        </m:e>
                        <m:sup>
                          <m:r>
                            <a:rPr lang="en-US" altLang="zh-CN" sz="2000" i="1" dirty="0">
                              <a:latin typeface="Cambria Math" panose="02040503050406030204" pitchFamily="18" charset="0"/>
                            </a:rPr>
                            <m:t>𝑇</m:t>
                          </m:r>
                        </m:sup>
                      </m:sSup>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i="1">
                              <a:latin typeface="Cambria Math" panose="02040503050406030204" pitchFamily="18" charset="0"/>
                            </a:rPr>
                            <m:t>𝑀𝐿</m:t>
                          </m:r>
                        </m:sub>
                      </m:sSub>
                      <m:sSup>
                        <m:sSupPr>
                          <m:ctrlPr>
                            <a:rPr lang="en-US" altLang="zh-CN" sz="2000" i="1" smtClean="0">
                              <a:latin typeface="Cambria Math" panose="02040503050406030204" pitchFamily="18" charset="0"/>
                            </a:rPr>
                          </m:ctrlPr>
                        </m:sSupP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𝑊</m:t>
                              </m:r>
                            </m:e>
                            <m:sub>
                              <m:r>
                                <a:rPr lang="en-US" altLang="zh-CN" sz="2000" i="1">
                                  <a:latin typeface="Cambria Math" panose="02040503050406030204" pitchFamily="18" charset="0"/>
                                </a:rPr>
                                <m:t>𝑀𝐿</m:t>
                              </m:r>
                            </m:sub>
                          </m:sSub>
                        </m:e>
                        <m:sup>
                          <m:r>
                            <a:rPr lang="en-US" altLang="zh-CN" sz="2000" b="0" i="1" smtClean="0">
                              <a:latin typeface="Cambria Math" panose="02040503050406030204" pitchFamily="18" charset="0"/>
                            </a:rPr>
                            <m:t>𝑇</m:t>
                          </m:r>
                        </m:sup>
                      </m:sSup>
                      <m:r>
                        <a:rPr lang="en-US" altLang="zh-CN" sz="2000" i="1" dirty="0">
                          <a:latin typeface="Cambria Math" panose="02040503050406030204" pitchFamily="18" charset="0"/>
                        </a:rPr>
                        <m:t>𝑣</m:t>
                      </m:r>
                      <m:r>
                        <a:rPr lang="en-US" altLang="zh-CN" sz="2000" b="0" i="1" dirty="0" smtClean="0">
                          <a:latin typeface="Cambria Math" panose="02040503050406030204" pitchFamily="18" charset="0"/>
                        </a:rPr>
                        <m:t>+</m:t>
                      </m:r>
                      <m:sSup>
                        <m:sSupPr>
                          <m:ctrlPr>
                            <a:rPr lang="en-US" altLang="zh-CN" sz="2000" b="0" i="1" dirty="0" smtClean="0">
                              <a:latin typeface="Cambria Math" panose="02040503050406030204" pitchFamily="18" charset="0"/>
                            </a:rPr>
                          </m:ctrlPr>
                        </m:sSupPr>
                        <m:e>
                          <m:r>
                            <a:rPr lang="zh-CN" altLang="en-US" sz="2000" b="0" i="1" dirty="0" smtClean="0">
                              <a:latin typeface="Cambria Math" panose="02040503050406030204" pitchFamily="18" charset="0"/>
                            </a:rPr>
                            <m:t>𝜎</m:t>
                          </m:r>
                        </m:e>
                        <m:sup>
                          <m:r>
                            <a:rPr lang="en-US" altLang="zh-CN" sz="2000" b="0" i="1" dirty="0" smtClean="0">
                              <a:latin typeface="Cambria Math" panose="02040503050406030204" pitchFamily="18" charset="0"/>
                            </a:rPr>
                            <m:t>2</m:t>
                          </m:r>
                        </m:sup>
                      </m:sSup>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𝑣</m:t>
                          </m:r>
                        </m:e>
                        <m:sup>
                          <m:r>
                            <a:rPr lang="en-US" altLang="zh-CN" sz="2000" i="1" dirty="0">
                              <a:latin typeface="Cambria Math" panose="02040503050406030204" pitchFamily="18" charset="0"/>
                            </a:rPr>
                            <m:t>𝑇</m:t>
                          </m:r>
                        </m:sup>
                      </m:sSup>
                      <m:r>
                        <a:rPr lang="en-US" altLang="zh-CN" sz="2000" b="0" i="1" dirty="0" smtClean="0">
                          <a:latin typeface="Cambria Math" panose="02040503050406030204" pitchFamily="18" charset="0"/>
                        </a:rPr>
                        <m:t>𝑣</m:t>
                      </m:r>
                      <m:r>
                        <a:rPr lang="en-US" altLang="zh-CN" sz="2000" b="0" i="1" dirty="0" smtClean="0">
                          <a:latin typeface="Cambria Math" panose="02040503050406030204" pitchFamily="18" charset="0"/>
                        </a:rPr>
                        <m:t>=</m:t>
                      </m:r>
                      <m:sSub>
                        <m:sSubPr>
                          <m:ctrlPr>
                            <a:rPr lang="en-US" altLang="zh-CN" sz="2000" i="1" dirty="0">
                              <a:latin typeface="Cambria Math" panose="02040503050406030204" pitchFamily="18" charset="0"/>
                            </a:rPr>
                          </m:ctrlPr>
                        </m:sSubPr>
                        <m:e>
                          <m:r>
                            <a:rPr lang="zh-CN" altLang="en-US" sz="2000" i="1" dirty="0">
                              <a:latin typeface="Cambria Math" panose="02040503050406030204" pitchFamily="18" charset="0"/>
                            </a:rPr>
                            <m:t>𝜆</m:t>
                          </m:r>
                        </m:e>
                        <m:sub>
                          <m:r>
                            <a:rPr lang="en-US" altLang="zh-CN" sz="2000" i="1" dirty="0">
                              <a:latin typeface="Cambria Math" panose="02040503050406030204" pitchFamily="18" charset="0"/>
                            </a:rPr>
                            <m:t>𝑖</m:t>
                          </m:r>
                        </m:sub>
                      </m:sSub>
                      <m:r>
                        <a:rPr lang="en-US" altLang="zh-CN" sz="2000" i="1" dirty="0">
                          <a:latin typeface="Cambria Math" panose="02040503050406030204" pitchFamily="18" charset="0"/>
                        </a:rPr>
                        <m:t>−</m:t>
                      </m:r>
                      <m:sSup>
                        <m:sSupPr>
                          <m:ctrlPr>
                            <a:rPr lang="en-US" altLang="zh-CN" sz="2000" i="1" dirty="0">
                              <a:latin typeface="Cambria Math" panose="02040503050406030204" pitchFamily="18" charset="0"/>
                            </a:rPr>
                          </m:ctrlPr>
                        </m:sSupPr>
                        <m:e>
                          <m:r>
                            <a:rPr lang="zh-CN" altLang="en-US" sz="2000" i="1" dirty="0">
                              <a:latin typeface="Cambria Math" panose="02040503050406030204" pitchFamily="18" charset="0"/>
                            </a:rPr>
                            <m:t>𝜎</m:t>
                          </m:r>
                        </m:e>
                        <m:sup>
                          <m:r>
                            <a:rPr lang="en-US" altLang="zh-CN" sz="2000" i="1" dirty="0">
                              <a:latin typeface="Cambria Math" panose="02040503050406030204" pitchFamily="18" charset="0"/>
                            </a:rPr>
                            <m:t>2</m:t>
                          </m:r>
                        </m:sup>
                      </m:sSup>
                      <m:r>
                        <a:rPr lang="en-US" altLang="zh-CN" sz="2000" i="1" dirty="0" smtClean="0">
                          <a:latin typeface="Cambria Math" panose="02040503050406030204" pitchFamily="18" charset="0"/>
                        </a:rPr>
                        <m:t>+</m:t>
                      </m:r>
                      <m:sSup>
                        <m:sSupPr>
                          <m:ctrlPr>
                            <a:rPr lang="en-US" altLang="zh-CN" sz="2000" i="1" dirty="0">
                              <a:latin typeface="Cambria Math" panose="02040503050406030204" pitchFamily="18" charset="0"/>
                            </a:rPr>
                          </m:ctrlPr>
                        </m:sSupPr>
                        <m:e>
                          <m:r>
                            <a:rPr lang="zh-CN" altLang="en-US" sz="2000" i="1" dirty="0">
                              <a:latin typeface="Cambria Math" panose="02040503050406030204" pitchFamily="18" charset="0"/>
                            </a:rPr>
                            <m:t>𝜎</m:t>
                          </m:r>
                        </m:e>
                        <m:sup>
                          <m:r>
                            <a:rPr lang="en-US" altLang="zh-CN" sz="2000" i="1" dirty="0">
                              <a:latin typeface="Cambria Math" panose="02040503050406030204" pitchFamily="18" charset="0"/>
                            </a:rPr>
                            <m:t>2</m:t>
                          </m:r>
                        </m:sup>
                      </m:sSup>
                      <m:r>
                        <a:rPr lang="en-US" altLang="zh-CN" sz="2000" i="1" dirty="0">
                          <a:latin typeface="Cambria Math" panose="02040503050406030204" pitchFamily="18" charset="0"/>
                        </a:rPr>
                        <m:t>=</m:t>
                      </m:r>
                      <m:sSub>
                        <m:sSubPr>
                          <m:ctrlPr>
                            <a:rPr lang="en-US" altLang="zh-CN" sz="2000" i="1" dirty="0">
                              <a:latin typeface="Cambria Math" panose="02040503050406030204" pitchFamily="18" charset="0"/>
                            </a:rPr>
                          </m:ctrlPr>
                        </m:sSubPr>
                        <m:e>
                          <m:r>
                            <a:rPr lang="zh-CN" altLang="en-US" sz="2000" i="1" dirty="0">
                              <a:latin typeface="Cambria Math" panose="02040503050406030204" pitchFamily="18" charset="0"/>
                            </a:rPr>
                            <m:t>𝜆</m:t>
                          </m:r>
                        </m:e>
                        <m:sub>
                          <m:r>
                            <a:rPr lang="en-US" altLang="zh-CN" sz="2000" i="1" dirty="0">
                              <a:latin typeface="Cambria Math" panose="02040503050406030204" pitchFamily="18" charset="0"/>
                            </a:rPr>
                            <m:t>𝑖</m:t>
                          </m:r>
                        </m:sub>
                      </m:sSub>
                    </m:oMath>
                  </m:oMathPara>
                </a14:m>
                <a:endParaRPr lang="zh-CN" altLang="en-US" sz="2000" dirty="0"/>
              </a:p>
            </p:txBody>
          </p:sp>
        </mc:Choice>
        <mc:Fallback xmlns="">
          <p:sp>
            <p:nvSpPr>
              <p:cNvPr id="10" name="矩形 9"/>
              <p:cNvSpPr>
                <a:spLocks noRot="1" noChangeAspect="1" noMove="1" noResize="1" noEditPoints="1" noAdjustHandles="1" noChangeArrowheads="1" noChangeShapeType="1" noTextEdit="1"/>
              </p:cNvSpPr>
              <p:nvPr/>
            </p:nvSpPr>
            <p:spPr>
              <a:xfrm>
                <a:off x="2336951" y="5353595"/>
                <a:ext cx="7680971" cy="1043747"/>
              </a:xfrm>
              <a:prstGeom prst="rect">
                <a:avLst/>
              </a:prstGeom>
              <a:blipFill>
                <a:blip r:embed="rId5"/>
                <a:stretch>
                  <a:fillRect l="-7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1858345" y="3788800"/>
                <a:ext cx="4435317" cy="400110"/>
              </a:xfrm>
              <a:prstGeom prst="rect">
                <a:avLst/>
              </a:prstGeom>
            </p:spPr>
            <p:txBody>
              <a:bodyPr wrap="none">
                <a:spAutoFit/>
              </a:bodyPr>
              <a:lstStyle/>
              <a:p>
                <a:r>
                  <a:rPr lang="zh-CN" altLang="en-US" sz="2000" dirty="0" smtClean="0"/>
                  <a:t>已知协方差，计算某个方向</a:t>
                </a:r>
                <a14:m>
                  <m:oMath xmlns:m="http://schemas.openxmlformats.org/officeDocument/2006/math">
                    <m:r>
                      <a:rPr lang="en-US" altLang="zh-CN" sz="2000" i="1" dirty="0">
                        <a:latin typeface="Cambria Math" panose="02040503050406030204" pitchFamily="18" charset="0"/>
                      </a:rPr>
                      <m:t>𝑣</m:t>
                    </m:r>
                  </m:oMath>
                </a14:m>
                <a:r>
                  <a:rPr lang="zh-CN" altLang="en-US" sz="2000" dirty="0" smtClean="0"/>
                  <a:t>上的方差</a:t>
                </a:r>
                <a:endParaRPr lang="zh-CN" altLang="en-US" sz="2000" dirty="0"/>
              </a:p>
            </p:txBody>
          </p:sp>
        </mc:Choice>
        <mc:Fallback xmlns="">
          <p:sp>
            <p:nvSpPr>
              <p:cNvPr id="3" name="矩形 2"/>
              <p:cNvSpPr>
                <a:spLocks noRot="1" noChangeAspect="1" noMove="1" noResize="1" noEditPoints="1" noAdjustHandles="1" noChangeArrowheads="1" noChangeShapeType="1" noTextEdit="1"/>
              </p:cNvSpPr>
              <p:nvPr/>
            </p:nvSpPr>
            <p:spPr>
              <a:xfrm>
                <a:off x="1858345" y="3788800"/>
                <a:ext cx="4435317" cy="400110"/>
              </a:xfrm>
              <a:prstGeom prst="rect">
                <a:avLst/>
              </a:prstGeom>
              <a:blipFill>
                <a:blip r:embed="rId6"/>
                <a:stretch>
                  <a:fillRect l="-1513" t="-9231" r="-963" b="-276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48702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28477" y="1210359"/>
            <a:ext cx="1723549" cy="400110"/>
          </a:xfrm>
          <a:prstGeom prst="rect">
            <a:avLst/>
          </a:prstGeom>
        </p:spPr>
        <p:txBody>
          <a:bodyPr wrap="none">
            <a:spAutoFit/>
          </a:bodyPr>
          <a:lstStyle/>
          <a:p>
            <a:r>
              <a:rPr lang="zh-CN" altLang="en-US" sz="2000" b="1" dirty="0"/>
              <a:t>最大似然</a:t>
            </a:r>
            <a:r>
              <a:rPr lang="zh-CN" altLang="en-US" sz="2000" b="1" dirty="0" smtClean="0"/>
              <a:t>求解</a:t>
            </a:r>
            <a:endParaRPr lang="zh-CN" altLang="en-US" sz="2000" b="1" dirty="0"/>
          </a:p>
        </p:txBody>
      </p:sp>
      <p:sp>
        <p:nvSpPr>
          <p:cNvPr id="3" name="矩形 2"/>
          <p:cNvSpPr/>
          <p:nvPr/>
        </p:nvSpPr>
        <p:spPr>
          <a:xfrm>
            <a:off x="702224" y="528844"/>
            <a:ext cx="1576072" cy="523220"/>
          </a:xfrm>
          <a:prstGeom prst="rect">
            <a:avLst/>
          </a:prstGeom>
        </p:spPr>
        <p:txBody>
          <a:bodyPr wrap="none">
            <a:spAutoFit/>
          </a:bodyPr>
          <a:lstStyle/>
          <a:p>
            <a:r>
              <a:rPr lang="zh-CN" altLang="en-US" sz="2800" b="1" dirty="0" smtClean="0">
                <a:latin typeface="+mn-ea"/>
              </a:rPr>
              <a:t>概率</a:t>
            </a:r>
            <a:r>
              <a:rPr lang="en-US" altLang="zh-CN" sz="2800" b="1" dirty="0" smtClean="0">
                <a:latin typeface="+mn-ea"/>
              </a:rPr>
              <a:t>PCA</a:t>
            </a:r>
            <a:endParaRPr lang="zh-CN" altLang="en-US" sz="2800" b="1" dirty="0">
              <a:latin typeface="+mn-ea"/>
            </a:endParaRPr>
          </a:p>
        </p:txBody>
      </p:sp>
      <p:pic>
        <p:nvPicPr>
          <p:cNvPr id="4" name="图片 3"/>
          <p:cNvPicPr>
            <a:picLocks noChangeAspect="1"/>
          </p:cNvPicPr>
          <p:nvPr/>
        </p:nvPicPr>
        <p:blipFill>
          <a:blip r:embed="rId2"/>
          <a:stretch>
            <a:fillRect/>
          </a:stretch>
        </p:blipFill>
        <p:spPr>
          <a:xfrm>
            <a:off x="2389260" y="2277488"/>
            <a:ext cx="3733800" cy="571500"/>
          </a:xfrm>
          <a:prstGeom prst="rect">
            <a:avLst/>
          </a:prstGeom>
        </p:spPr>
      </p:pic>
      <p:pic>
        <p:nvPicPr>
          <p:cNvPr id="5" name="图片 4"/>
          <p:cNvPicPr>
            <a:picLocks noChangeAspect="1"/>
          </p:cNvPicPr>
          <p:nvPr/>
        </p:nvPicPr>
        <p:blipFill>
          <a:blip r:embed="rId3"/>
          <a:stretch>
            <a:fillRect/>
          </a:stretch>
        </p:blipFill>
        <p:spPr>
          <a:xfrm>
            <a:off x="2389260" y="1601213"/>
            <a:ext cx="5314950" cy="676275"/>
          </a:xfrm>
          <a:prstGeom prst="rect">
            <a:avLst/>
          </a:prstGeom>
        </p:spPr>
      </p:pic>
      <p:pic>
        <p:nvPicPr>
          <p:cNvPr id="6" name="图片 5"/>
          <p:cNvPicPr>
            <a:picLocks noChangeAspect="1"/>
          </p:cNvPicPr>
          <p:nvPr/>
        </p:nvPicPr>
        <p:blipFill>
          <a:blip r:embed="rId4"/>
          <a:stretch>
            <a:fillRect/>
          </a:stretch>
        </p:blipFill>
        <p:spPr>
          <a:xfrm>
            <a:off x="8395477" y="2377500"/>
            <a:ext cx="809625" cy="371475"/>
          </a:xfrm>
          <a:prstGeom prst="rect">
            <a:avLst/>
          </a:prstGeom>
        </p:spPr>
      </p:pic>
      <p:pic>
        <p:nvPicPr>
          <p:cNvPr id="7" name="图片 6"/>
          <p:cNvPicPr>
            <a:picLocks noChangeAspect="1"/>
          </p:cNvPicPr>
          <p:nvPr/>
        </p:nvPicPr>
        <p:blipFill>
          <a:blip r:embed="rId5"/>
          <a:stretch>
            <a:fillRect/>
          </a:stretch>
        </p:blipFill>
        <p:spPr>
          <a:xfrm>
            <a:off x="3060772" y="3115688"/>
            <a:ext cx="2390775" cy="409575"/>
          </a:xfrm>
          <a:prstGeom prst="rect">
            <a:avLst/>
          </a:prstGeom>
        </p:spPr>
      </p:pic>
      <p:pic>
        <p:nvPicPr>
          <p:cNvPr id="10" name="图片 9"/>
          <p:cNvPicPr>
            <a:picLocks noChangeAspect="1"/>
          </p:cNvPicPr>
          <p:nvPr/>
        </p:nvPicPr>
        <p:blipFill>
          <a:blip r:embed="rId6"/>
          <a:stretch>
            <a:fillRect/>
          </a:stretch>
        </p:blipFill>
        <p:spPr>
          <a:xfrm>
            <a:off x="3431131" y="4335495"/>
            <a:ext cx="3829050" cy="485775"/>
          </a:xfrm>
          <a:prstGeom prst="rect">
            <a:avLst/>
          </a:prstGeom>
        </p:spPr>
      </p:pic>
      <p:pic>
        <p:nvPicPr>
          <p:cNvPr id="11" name="图片 10"/>
          <p:cNvPicPr>
            <a:picLocks noChangeAspect="1"/>
          </p:cNvPicPr>
          <p:nvPr/>
        </p:nvPicPr>
        <p:blipFill>
          <a:blip r:embed="rId7"/>
          <a:stretch>
            <a:fillRect/>
          </a:stretch>
        </p:blipFill>
        <p:spPr>
          <a:xfrm>
            <a:off x="8431550" y="4459320"/>
            <a:ext cx="828675" cy="361950"/>
          </a:xfrm>
          <a:prstGeom prst="rect">
            <a:avLst/>
          </a:prstGeom>
        </p:spPr>
      </p:pic>
      <p:pic>
        <p:nvPicPr>
          <p:cNvPr id="12" name="图片 11"/>
          <p:cNvPicPr>
            <a:picLocks noChangeAspect="1"/>
          </p:cNvPicPr>
          <p:nvPr/>
        </p:nvPicPr>
        <p:blipFill>
          <a:blip r:embed="rId8"/>
          <a:stretch>
            <a:fillRect/>
          </a:stretch>
        </p:blipFill>
        <p:spPr>
          <a:xfrm>
            <a:off x="1401593" y="3902108"/>
            <a:ext cx="4953000" cy="333375"/>
          </a:xfrm>
          <a:prstGeom prst="rect">
            <a:avLst/>
          </a:prstGeom>
        </p:spPr>
      </p:pic>
      <p:pic>
        <p:nvPicPr>
          <p:cNvPr id="13" name="图片 12"/>
          <p:cNvPicPr>
            <a:picLocks noChangeAspect="1"/>
          </p:cNvPicPr>
          <p:nvPr/>
        </p:nvPicPr>
        <p:blipFill>
          <a:blip r:embed="rId9"/>
          <a:stretch>
            <a:fillRect/>
          </a:stretch>
        </p:blipFill>
        <p:spPr>
          <a:xfrm>
            <a:off x="2389260" y="4402778"/>
            <a:ext cx="1285875" cy="419100"/>
          </a:xfrm>
          <a:prstGeom prst="rect">
            <a:avLst/>
          </a:prstGeom>
        </p:spPr>
      </p:pic>
      <mc:AlternateContent xmlns:mc="http://schemas.openxmlformats.org/markup-compatibility/2006" xmlns:a14="http://schemas.microsoft.com/office/drawing/2010/main">
        <mc:Choice Requires="a14">
          <p:sp>
            <p:nvSpPr>
              <p:cNvPr id="14" name="文本框 13"/>
              <p:cNvSpPr txBox="1"/>
              <p:nvPr/>
            </p:nvSpPr>
            <p:spPr>
              <a:xfrm>
                <a:off x="1401593" y="5506160"/>
                <a:ext cx="9241277" cy="707886"/>
              </a:xfrm>
              <a:prstGeom prst="rect">
                <a:avLst/>
              </a:prstGeom>
              <a:noFill/>
            </p:spPr>
            <p:txBody>
              <a:bodyPr wrap="square" rtlCol="0">
                <a:spAutoFit/>
              </a:bodyPr>
              <a:lstStyle/>
              <a:p>
                <a:r>
                  <a:rPr lang="zh-CN" altLang="en-US" sz="2000" dirty="0" smtClean="0"/>
                  <a:t>此时表示标准</a:t>
                </a:r>
                <a:r>
                  <a:rPr lang="en-US" altLang="zh-CN" sz="2000" dirty="0" smtClean="0"/>
                  <a:t>PCA</a:t>
                </a:r>
                <a:r>
                  <a:rPr lang="zh-CN" altLang="en-US" sz="2000" dirty="0" smtClean="0"/>
                  <a:t>模型，后验协方差为</a:t>
                </a:r>
                <a:r>
                  <a:rPr lang="en-US" altLang="zh-CN" sz="2000" dirty="0" smtClean="0"/>
                  <a:t>0</a:t>
                </a:r>
                <a:r>
                  <a:rPr lang="zh-CN" altLang="en-US" sz="2000" dirty="0" smtClean="0"/>
                  <a:t>。</a:t>
                </a:r>
                <a:endParaRPr lang="en-US" altLang="zh-CN" sz="2000" i="1" dirty="0" smtClean="0">
                  <a:latin typeface="Cambria Math" panose="02040503050406030204" pitchFamily="18" charset="0"/>
                </a:endParaRPr>
              </a:p>
              <a:p>
                <a14:m>
                  <m:oMath xmlns:m="http://schemas.openxmlformats.org/officeDocument/2006/math">
                    <m:sSup>
                      <m:sSupPr>
                        <m:ctrlPr>
                          <a:rPr lang="en-US" altLang="zh-CN" sz="2000" i="1" smtClean="0">
                            <a:latin typeface="Cambria Math" panose="02040503050406030204" pitchFamily="18" charset="0"/>
                          </a:rPr>
                        </m:ctrlPr>
                      </m:sSupPr>
                      <m:e>
                        <m:r>
                          <a:rPr lang="zh-CN" altLang="en-US" sz="2000" i="1" smtClean="0">
                            <a:latin typeface="Cambria Math" panose="02040503050406030204" pitchFamily="18" charset="0"/>
                          </a:rPr>
                          <m:t>𝜎</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&gt;0</m:t>
                    </m:r>
                  </m:oMath>
                </a14:m>
                <a:r>
                  <a:rPr lang="zh-CN" altLang="en-US" sz="2000" dirty="0" smtClean="0"/>
                  <a:t>的情形下，潜在投影比正交投影更向原点方向偏移。</a:t>
                </a:r>
                <a:endParaRPr lang="zh-CN" altLang="en-US" sz="2000" dirty="0"/>
              </a:p>
            </p:txBody>
          </p:sp>
        </mc:Choice>
        <mc:Fallback xmlns="">
          <p:sp>
            <p:nvSpPr>
              <p:cNvPr id="14" name="文本框 13"/>
              <p:cNvSpPr txBox="1">
                <a:spLocks noRot="1" noChangeAspect="1" noMove="1" noResize="1" noEditPoints="1" noAdjustHandles="1" noChangeArrowheads="1" noChangeShapeType="1" noTextEdit="1"/>
              </p:cNvSpPr>
              <p:nvPr/>
            </p:nvSpPr>
            <p:spPr>
              <a:xfrm>
                <a:off x="1401593" y="5506160"/>
                <a:ext cx="9241277" cy="707886"/>
              </a:xfrm>
              <a:prstGeom prst="rect">
                <a:avLst/>
              </a:prstGeom>
              <a:blipFill>
                <a:blip r:embed="rId10"/>
                <a:stretch>
                  <a:fillRect l="-726" t="-4310" b="-14655"/>
                </a:stretch>
              </a:blipFill>
            </p:spPr>
            <p:txBody>
              <a:bodyPr/>
              <a:lstStyle/>
              <a:p>
                <a:r>
                  <a:rPr lang="zh-CN" altLang="en-US">
                    <a:noFill/>
                  </a:rPr>
                  <a:t> </a:t>
                </a:r>
              </a:p>
            </p:txBody>
          </p:sp>
        </mc:Fallback>
      </mc:AlternateContent>
      <p:grpSp>
        <p:nvGrpSpPr>
          <p:cNvPr id="20" name="组合 19"/>
          <p:cNvGrpSpPr/>
          <p:nvPr/>
        </p:nvGrpSpPr>
        <p:grpSpPr>
          <a:xfrm>
            <a:off x="2859425" y="4980102"/>
            <a:ext cx="2037335" cy="440125"/>
            <a:chOff x="2483188" y="4942612"/>
            <a:chExt cx="2037335" cy="440125"/>
          </a:xfrm>
        </p:grpSpPr>
        <p:pic>
          <p:nvPicPr>
            <p:cNvPr id="19" name="图片 18"/>
            <p:cNvPicPr>
              <a:picLocks noChangeAspect="1"/>
            </p:cNvPicPr>
            <p:nvPr/>
          </p:nvPicPr>
          <p:blipFill>
            <a:blip r:embed="rId11"/>
            <a:stretch>
              <a:fillRect/>
            </a:stretch>
          </p:blipFill>
          <p:spPr>
            <a:xfrm>
              <a:off x="4339548" y="4942612"/>
              <a:ext cx="180975" cy="428625"/>
            </a:xfrm>
            <a:prstGeom prst="rect">
              <a:avLst/>
            </a:prstGeom>
          </p:spPr>
        </p:pic>
        <p:pic>
          <p:nvPicPr>
            <p:cNvPr id="17" name="图片 16"/>
            <p:cNvPicPr>
              <a:picLocks noChangeAspect="1"/>
            </p:cNvPicPr>
            <p:nvPr/>
          </p:nvPicPr>
          <p:blipFill>
            <a:blip r:embed="rId12"/>
            <a:stretch>
              <a:fillRect/>
            </a:stretch>
          </p:blipFill>
          <p:spPr>
            <a:xfrm>
              <a:off x="2483188" y="5011262"/>
              <a:ext cx="1466850" cy="371475"/>
            </a:xfrm>
            <a:prstGeom prst="rect">
              <a:avLst/>
            </a:prstGeom>
          </p:spPr>
        </p:pic>
        <p:pic>
          <p:nvPicPr>
            <p:cNvPr id="18" name="图片 17"/>
            <p:cNvPicPr>
              <a:picLocks noChangeAspect="1"/>
            </p:cNvPicPr>
            <p:nvPr/>
          </p:nvPicPr>
          <p:blipFill>
            <a:blip r:embed="rId13"/>
            <a:stretch>
              <a:fillRect/>
            </a:stretch>
          </p:blipFill>
          <p:spPr>
            <a:xfrm>
              <a:off x="3950038" y="5020787"/>
              <a:ext cx="438150" cy="361950"/>
            </a:xfrm>
            <a:prstGeom prst="rect">
              <a:avLst/>
            </a:prstGeom>
          </p:spPr>
        </p:pic>
      </p:grpSp>
    </p:spTree>
    <p:extLst>
      <p:ext uri="{BB962C8B-B14F-4D97-AF65-F5344CB8AC3E}">
        <p14:creationId xmlns:p14="http://schemas.microsoft.com/office/powerpoint/2010/main" val="28765616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28477" y="1210359"/>
            <a:ext cx="1723549" cy="400110"/>
          </a:xfrm>
          <a:prstGeom prst="rect">
            <a:avLst/>
          </a:prstGeom>
        </p:spPr>
        <p:txBody>
          <a:bodyPr wrap="none">
            <a:spAutoFit/>
          </a:bodyPr>
          <a:lstStyle/>
          <a:p>
            <a:r>
              <a:rPr lang="zh-CN" altLang="en-US" sz="2000" b="1" dirty="0"/>
              <a:t>最大似然</a:t>
            </a:r>
            <a:r>
              <a:rPr lang="zh-CN" altLang="en-US" sz="2000" b="1" dirty="0" smtClean="0"/>
              <a:t>求解</a:t>
            </a:r>
            <a:endParaRPr lang="zh-CN" altLang="en-US" sz="2000" b="1" dirty="0"/>
          </a:p>
        </p:txBody>
      </p:sp>
      <p:sp>
        <p:nvSpPr>
          <p:cNvPr id="3" name="矩形 2"/>
          <p:cNvSpPr/>
          <p:nvPr/>
        </p:nvSpPr>
        <p:spPr>
          <a:xfrm>
            <a:off x="702224" y="528844"/>
            <a:ext cx="1576072" cy="523220"/>
          </a:xfrm>
          <a:prstGeom prst="rect">
            <a:avLst/>
          </a:prstGeom>
        </p:spPr>
        <p:txBody>
          <a:bodyPr wrap="none">
            <a:spAutoFit/>
          </a:bodyPr>
          <a:lstStyle/>
          <a:p>
            <a:r>
              <a:rPr lang="zh-CN" altLang="en-US" sz="2800" b="1" dirty="0" smtClean="0">
                <a:latin typeface="+mn-ea"/>
              </a:rPr>
              <a:t>概率</a:t>
            </a:r>
            <a:r>
              <a:rPr lang="en-US" altLang="zh-CN" sz="2800" b="1" dirty="0" smtClean="0">
                <a:latin typeface="+mn-ea"/>
              </a:rPr>
              <a:t>PCA</a:t>
            </a:r>
            <a:endParaRPr lang="zh-CN" altLang="en-US" sz="2800" b="1" dirty="0">
              <a:latin typeface="+mn-ea"/>
            </a:endParaRPr>
          </a:p>
        </p:txBody>
      </p:sp>
      <mc:AlternateContent xmlns:mc="http://schemas.openxmlformats.org/markup-compatibility/2006" xmlns:a14="http://schemas.microsoft.com/office/drawing/2010/main">
        <mc:Choice Requires="a14">
          <p:sp>
            <p:nvSpPr>
              <p:cNvPr id="6" name="文本框 5"/>
              <p:cNvSpPr txBox="1"/>
              <p:nvPr/>
            </p:nvSpPr>
            <p:spPr>
              <a:xfrm>
                <a:off x="1490260" y="1994170"/>
                <a:ext cx="9347919" cy="857158"/>
              </a:xfrm>
              <a:prstGeom prst="rect">
                <a:avLst/>
              </a:prstGeom>
              <a:noFill/>
            </p:spPr>
            <p:txBody>
              <a:bodyPr wrap="square" rtlCol="0">
                <a:spAutoFit/>
              </a:bodyPr>
              <a:lstStyle/>
              <a:p>
                <a:r>
                  <a:rPr lang="zh-CN" altLang="en-US" sz="2000" dirty="0" smtClean="0"/>
                  <a:t>多维高斯分布的协方差中有</a:t>
                </a:r>
                <a14:m>
                  <m:oMath xmlns:m="http://schemas.openxmlformats.org/officeDocument/2006/math">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𝐷</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𝐷</m:t>
                            </m:r>
                            <m:r>
                              <a:rPr lang="en-US" altLang="zh-CN" sz="2000" b="0" i="1" smtClean="0">
                                <a:latin typeface="Cambria Math" panose="02040503050406030204" pitchFamily="18" charset="0"/>
                              </a:rPr>
                              <m:t>+1</m:t>
                            </m:r>
                          </m:e>
                        </m:d>
                      </m:num>
                      <m:den>
                        <m:r>
                          <a:rPr lang="en-US" altLang="zh-CN" sz="2000" b="0" i="1" smtClean="0">
                            <a:latin typeface="Cambria Math" panose="02040503050406030204" pitchFamily="18" charset="0"/>
                          </a:rPr>
                          <m:t>2</m:t>
                        </m:r>
                      </m:den>
                    </m:f>
                  </m:oMath>
                </a14:m>
                <a:r>
                  <a:rPr lang="zh-CN" altLang="en-US" sz="2000" dirty="0" smtClean="0"/>
                  <a:t>个独立参数，均值中有</a:t>
                </a:r>
                <a14:m>
                  <m:oMath xmlns:m="http://schemas.openxmlformats.org/officeDocument/2006/math">
                    <m:r>
                      <a:rPr lang="en-US" altLang="zh-CN" sz="2000" i="1">
                        <a:latin typeface="Cambria Math" panose="02040503050406030204" pitchFamily="18" charset="0"/>
                      </a:rPr>
                      <m:t>𝐷</m:t>
                    </m:r>
                  </m:oMath>
                </a14:m>
                <a:r>
                  <a:rPr lang="zh-CN" altLang="en-US" sz="2000" dirty="0" smtClean="0"/>
                  <a:t>个参数。</a:t>
                </a:r>
                <a:endParaRPr lang="en-US" altLang="zh-CN" sz="2000" dirty="0" smtClean="0"/>
              </a:p>
              <a:p>
                <a:r>
                  <a:rPr lang="zh-CN" altLang="en-US" sz="2000" dirty="0" smtClean="0"/>
                  <a:t>随着</a:t>
                </a:r>
                <a14:m>
                  <m:oMath xmlns:m="http://schemas.openxmlformats.org/officeDocument/2006/math">
                    <m:r>
                      <a:rPr lang="en-US" altLang="zh-CN" sz="2000" i="1" dirty="0" smtClean="0">
                        <a:latin typeface="Cambria Math" panose="02040503050406030204" pitchFamily="18" charset="0"/>
                      </a:rPr>
                      <m:t>𝐷</m:t>
                    </m:r>
                  </m:oMath>
                </a14:m>
                <a:r>
                  <a:rPr lang="zh-CN" altLang="en-US" sz="2000" dirty="0" smtClean="0"/>
                  <a:t>增加，自由度以二次函数趋势增加。</a:t>
                </a:r>
                <a:endParaRPr lang="en-US" altLang="zh-CN" sz="2000" dirty="0" smtClean="0"/>
              </a:p>
            </p:txBody>
          </p:sp>
        </mc:Choice>
        <mc:Fallback xmlns="">
          <p:sp>
            <p:nvSpPr>
              <p:cNvPr id="6" name="文本框 5"/>
              <p:cNvSpPr txBox="1">
                <a:spLocks noRot="1" noChangeAspect="1" noMove="1" noResize="1" noEditPoints="1" noAdjustHandles="1" noChangeArrowheads="1" noChangeShapeType="1" noTextEdit="1"/>
              </p:cNvSpPr>
              <p:nvPr/>
            </p:nvSpPr>
            <p:spPr>
              <a:xfrm>
                <a:off x="1490260" y="1994170"/>
                <a:ext cx="9347919" cy="857158"/>
              </a:xfrm>
              <a:prstGeom prst="rect">
                <a:avLst/>
              </a:prstGeom>
              <a:blipFill>
                <a:blip r:embed="rId2"/>
                <a:stretch>
                  <a:fillRect l="-652" b="-11348"/>
                </a:stretch>
              </a:blipFill>
            </p:spPr>
            <p:txBody>
              <a:bodyPr/>
              <a:lstStyle/>
              <a:p>
                <a:r>
                  <a:rPr lang="zh-CN" altLang="en-US">
                    <a:noFill/>
                  </a:rPr>
                  <a:t> </a:t>
                </a:r>
              </a:p>
            </p:txBody>
          </p:sp>
        </mc:Fallback>
      </mc:AlternateContent>
      <p:pic>
        <p:nvPicPr>
          <p:cNvPr id="8" name="图片 7"/>
          <p:cNvPicPr>
            <a:picLocks noChangeAspect="1"/>
          </p:cNvPicPr>
          <p:nvPr/>
        </p:nvPicPr>
        <p:blipFill>
          <a:blip r:embed="rId3"/>
          <a:stretch>
            <a:fillRect/>
          </a:stretch>
        </p:blipFill>
        <p:spPr>
          <a:xfrm>
            <a:off x="3439847" y="3948808"/>
            <a:ext cx="2333625" cy="419100"/>
          </a:xfrm>
          <a:prstGeom prst="rect">
            <a:avLst/>
          </a:prstGeom>
        </p:spPr>
      </p:pic>
      <mc:AlternateContent xmlns:mc="http://schemas.openxmlformats.org/markup-compatibility/2006" xmlns:a14="http://schemas.microsoft.com/office/drawing/2010/main">
        <mc:Choice Requires="a14">
          <p:sp>
            <p:nvSpPr>
              <p:cNvPr id="9" name="矩形 8"/>
              <p:cNvSpPr/>
              <p:nvPr/>
            </p:nvSpPr>
            <p:spPr>
              <a:xfrm>
                <a:off x="1490260" y="4599803"/>
                <a:ext cx="8675144" cy="707886"/>
              </a:xfrm>
              <a:prstGeom prst="rect">
                <a:avLst/>
              </a:prstGeom>
            </p:spPr>
            <p:txBody>
              <a:bodyPr wrap="square">
                <a:spAutoFit/>
              </a:bodyPr>
              <a:lstStyle/>
              <a:p>
                <a:r>
                  <a:rPr lang="zh-CN" altLang="en-US" sz="2000" dirty="0"/>
                  <a:t>概率</a:t>
                </a:r>
                <a:r>
                  <a:rPr lang="en-US" altLang="zh-CN" sz="2000" dirty="0"/>
                  <a:t>PCA</a:t>
                </a:r>
                <a:r>
                  <a:rPr lang="zh-CN" altLang="en-US" sz="2000" dirty="0"/>
                  <a:t>进行了折衷，它能描述</a:t>
                </a:r>
                <a14:m>
                  <m:oMath xmlns:m="http://schemas.openxmlformats.org/officeDocument/2006/math">
                    <m:r>
                      <a:rPr lang="en-US" altLang="zh-CN" sz="2000" i="1" dirty="0">
                        <a:latin typeface="Cambria Math" panose="02040503050406030204" pitchFamily="18" charset="0"/>
                      </a:rPr>
                      <m:t>𝑀</m:t>
                    </m:r>
                  </m:oMath>
                </a14:m>
                <a:r>
                  <a:rPr lang="zh-CN" altLang="en-US" sz="2000" dirty="0"/>
                  <a:t>个最显著的相关性关系，同时保证参数总数随着</a:t>
                </a:r>
                <a14:m>
                  <m:oMath xmlns:m="http://schemas.openxmlformats.org/officeDocument/2006/math">
                    <m:r>
                      <a:rPr lang="en-US" altLang="zh-CN" sz="2000" i="1" dirty="0">
                        <a:latin typeface="Cambria Math" panose="02040503050406030204" pitchFamily="18" charset="0"/>
                      </a:rPr>
                      <m:t>𝐷</m:t>
                    </m:r>
                  </m:oMath>
                </a14:m>
                <a:r>
                  <a:rPr lang="zh-CN" altLang="en-US" sz="2000" dirty="0"/>
                  <a:t>线性增加。协方差</a:t>
                </a:r>
                <a14:m>
                  <m:oMath xmlns:m="http://schemas.openxmlformats.org/officeDocument/2006/math">
                    <m:r>
                      <a:rPr lang="en-US" altLang="zh-CN" sz="2000" i="1" dirty="0">
                        <a:latin typeface="Cambria Math" panose="02040503050406030204" pitchFamily="18" charset="0"/>
                      </a:rPr>
                      <m:t>𝐶</m:t>
                    </m:r>
                  </m:oMath>
                </a14:m>
                <a:r>
                  <a:rPr lang="zh-CN" altLang="en-US" sz="2000" dirty="0"/>
                  <a:t>依赖于参数</a:t>
                </a:r>
                <a14:m>
                  <m:oMath xmlns:m="http://schemas.openxmlformats.org/officeDocument/2006/math">
                    <m:r>
                      <a:rPr lang="en-US" altLang="zh-CN" sz="2000" i="1" dirty="0">
                        <a:latin typeface="Cambria Math" panose="02040503050406030204" pitchFamily="18" charset="0"/>
                      </a:rPr>
                      <m:t>𝑊</m:t>
                    </m:r>
                  </m:oMath>
                </a14:m>
                <a:r>
                  <a:rPr lang="zh-CN" altLang="en-US" sz="2000" dirty="0"/>
                  <a:t>和</a:t>
                </a:r>
                <a14:m>
                  <m:oMath xmlns:m="http://schemas.openxmlformats.org/officeDocument/2006/math">
                    <m:sSup>
                      <m:sSupPr>
                        <m:ctrlPr>
                          <a:rPr lang="en-US" altLang="zh-CN" sz="2000" i="1">
                            <a:latin typeface="Cambria Math" panose="02040503050406030204" pitchFamily="18" charset="0"/>
                          </a:rPr>
                        </m:ctrlPr>
                      </m:sSupPr>
                      <m:e>
                        <m:r>
                          <a:rPr lang="zh-CN" altLang="en-US" sz="2000" i="1">
                            <a:latin typeface="Cambria Math" panose="02040503050406030204" pitchFamily="18" charset="0"/>
                          </a:rPr>
                          <m:t>𝜎</m:t>
                        </m:r>
                      </m:e>
                      <m:sup>
                        <m:r>
                          <a:rPr lang="en-US" altLang="zh-CN" sz="2000" i="1">
                            <a:latin typeface="Cambria Math" panose="02040503050406030204" pitchFamily="18" charset="0"/>
                          </a:rPr>
                          <m:t>2</m:t>
                        </m:r>
                      </m:sup>
                    </m:sSup>
                  </m:oMath>
                </a14:m>
                <a:r>
                  <a:rPr lang="zh-CN" altLang="en-US" sz="2000" dirty="0"/>
                  <a:t>，总数量为</a:t>
                </a:r>
                <a14:m>
                  <m:oMath xmlns:m="http://schemas.openxmlformats.org/officeDocument/2006/math">
                    <m:r>
                      <a:rPr lang="en-US" altLang="zh-CN" sz="2000" i="1" dirty="0">
                        <a:latin typeface="Cambria Math" panose="02040503050406030204" pitchFamily="18" charset="0"/>
                      </a:rPr>
                      <m:t>𝐷𝑀</m:t>
                    </m:r>
                    <m:r>
                      <a:rPr lang="en-US" altLang="zh-CN" sz="2000" i="1" dirty="0">
                        <a:latin typeface="Cambria Math" panose="02040503050406030204" pitchFamily="18" charset="0"/>
                      </a:rPr>
                      <m:t>+1</m:t>
                    </m:r>
                  </m:oMath>
                </a14:m>
                <a:r>
                  <a:rPr lang="zh-CN" altLang="en-US" sz="2000" dirty="0"/>
                  <a:t>。</a:t>
                </a:r>
              </a:p>
            </p:txBody>
          </p:sp>
        </mc:Choice>
        <mc:Fallback xmlns="">
          <p:sp>
            <p:nvSpPr>
              <p:cNvPr id="9" name="矩形 8"/>
              <p:cNvSpPr>
                <a:spLocks noRot="1" noChangeAspect="1" noMove="1" noResize="1" noEditPoints="1" noAdjustHandles="1" noChangeArrowheads="1" noChangeShapeType="1" noTextEdit="1"/>
              </p:cNvSpPr>
              <p:nvPr/>
            </p:nvSpPr>
            <p:spPr>
              <a:xfrm>
                <a:off x="1490260" y="4599803"/>
                <a:ext cx="8675144" cy="707886"/>
              </a:xfrm>
              <a:prstGeom prst="rect">
                <a:avLst/>
              </a:prstGeom>
              <a:blipFill>
                <a:blip r:embed="rId4"/>
                <a:stretch>
                  <a:fillRect l="-702" t="-5172" b="-146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1490260" y="3142695"/>
                <a:ext cx="9190710" cy="707886"/>
              </a:xfrm>
              <a:prstGeom prst="rect">
                <a:avLst/>
              </a:prstGeom>
            </p:spPr>
            <p:txBody>
              <a:bodyPr wrap="square">
                <a:spAutoFit/>
              </a:bodyPr>
              <a:lstStyle/>
              <a:p>
                <a:r>
                  <a:rPr lang="zh-CN" altLang="en-US" sz="2000" dirty="0"/>
                  <a:t>概率</a:t>
                </a:r>
                <a:r>
                  <a:rPr lang="en-US" altLang="zh-CN" sz="2000" dirty="0"/>
                  <a:t>PCA</a:t>
                </a:r>
                <a:r>
                  <a:rPr lang="zh-CN" altLang="en-US" sz="2000" dirty="0"/>
                  <a:t>进行了折衷，它能描述</a:t>
                </a:r>
                <a14:m>
                  <m:oMath xmlns:m="http://schemas.openxmlformats.org/officeDocument/2006/math">
                    <m:r>
                      <a:rPr lang="en-US" altLang="zh-CN" sz="2000" i="1" dirty="0">
                        <a:latin typeface="Cambria Math" panose="02040503050406030204" pitchFamily="18" charset="0"/>
                      </a:rPr>
                      <m:t>𝑀</m:t>
                    </m:r>
                  </m:oMath>
                </a14:m>
                <a:r>
                  <a:rPr lang="zh-CN" altLang="en-US" sz="2000" dirty="0"/>
                  <a:t>个最显著的相关性关系，同时保证参数总数随着</a:t>
                </a:r>
                <a14:m>
                  <m:oMath xmlns:m="http://schemas.openxmlformats.org/officeDocument/2006/math">
                    <m:r>
                      <a:rPr lang="en-US" altLang="zh-CN" sz="2000" i="1" dirty="0">
                        <a:latin typeface="Cambria Math" panose="02040503050406030204" pitchFamily="18" charset="0"/>
                      </a:rPr>
                      <m:t>𝐷</m:t>
                    </m:r>
                  </m:oMath>
                </a14:m>
                <a:r>
                  <a:rPr lang="zh-CN" altLang="en-US" sz="2000" dirty="0"/>
                  <a:t>线性增加。协方差</a:t>
                </a:r>
                <a14:m>
                  <m:oMath xmlns:m="http://schemas.openxmlformats.org/officeDocument/2006/math">
                    <m:r>
                      <a:rPr lang="en-US" altLang="zh-CN" sz="2000" i="1" dirty="0">
                        <a:latin typeface="Cambria Math" panose="02040503050406030204" pitchFamily="18" charset="0"/>
                      </a:rPr>
                      <m:t>𝐶</m:t>
                    </m:r>
                  </m:oMath>
                </a14:m>
                <a:r>
                  <a:rPr lang="zh-CN" altLang="en-US" sz="2000" dirty="0"/>
                  <a:t>依赖于参数</a:t>
                </a:r>
                <a14:m>
                  <m:oMath xmlns:m="http://schemas.openxmlformats.org/officeDocument/2006/math">
                    <m:r>
                      <a:rPr lang="en-US" altLang="zh-CN" sz="2000" i="1" dirty="0">
                        <a:latin typeface="Cambria Math" panose="02040503050406030204" pitchFamily="18" charset="0"/>
                      </a:rPr>
                      <m:t>𝑊</m:t>
                    </m:r>
                  </m:oMath>
                </a14:m>
                <a:r>
                  <a:rPr lang="zh-CN" altLang="en-US" sz="2000" dirty="0"/>
                  <a:t>和</a:t>
                </a:r>
                <a14:m>
                  <m:oMath xmlns:m="http://schemas.openxmlformats.org/officeDocument/2006/math">
                    <m:sSup>
                      <m:sSupPr>
                        <m:ctrlPr>
                          <a:rPr lang="en-US" altLang="zh-CN" sz="2000" i="1">
                            <a:latin typeface="Cambria Math" panose="02040503050406030204" pitchFamily="18" charset="0"/>
                          </a:rPr>
                        </m:ctrlPr>
                      </m:sSupPr>
                      <m:e>
                        <m:r>
                          <a:rPr lang="zh-CN" altLang="en-US" sz="2000" i="1">
                            <a:latin typeface="Cambria Math" panose="02040503050406030204" pitchFamily="18" charset="0"/>
                          </a:rPr>
                          <m:t>𝜎</m:t>
                        </m:r>
                      </m:e>
                      <m:sup>
                        <m:r>
                          <a:rPr lang="en-US" altLang="zh-CN" sz="2000" i="1">
                            <a:latin typeface="Cambria Math" panose="02040503050406030204" pitchFamily="18" charset="0"/>
                          </a:rPr>
                          <m:t>2</m:t>
                        </m:r>
                      </m:sup>
                    </m:sSup>
                  </m:oMath>
                </a14:m>
                <a:r>
                  <a:rPr lang="zh-CN" altLang="en-US" sz="2000" dirty="0"/>
                  <a:t>，总数量为</a:t>
                </a:r>
                <a14:m>
                  <m:oMath xmlns:m="http://schemas.openxmlformats.org/officeDocument/2006/math">
                    <m:r>
                      <a:rPr lang="en-US" altLang="zh-CN" sz="2000" i="1" dirty="0">
                        <a:latin typeface="Cambria Math" panose="02040503050406030204" pitchFamily="18" charset="0"/>
                      </a:rPr>
                      <m:t>𝐷𝑀</m:t>
                    </m:r>
                    <m:r>
                      <a:rPr lang="en-US" altLang="zh-CN" sz="2000" i="1" dirty="0">
                        <a:latin typeface="Cambria Math" panose="02040503050406030204" pitchFamily="18" charset="0"/>
                      </a:rPr>
                      <m:t>+1</m:t>
                    </m:r>
                  </m:oMath>
                </a14:m>
                <a:r>
                  <a:rPr lang="zh-CN" altLang="en-US" sz="2000" dirty="0"/>
                  <a:t>。</a:t>
                </a:r>
              </a:p>
            </p:txBody>
          </p:sp>
        </mc:Choice>
        <mc:Fallback xmlns="">
          <p:sp>
            <p:nvSpPr>
              <p:cNvPr id="10" name="矩形 9"/>
              <p:cNvSpPr>
                <a:spLocks noRot="1" noChangeAspect="1" noMove="1" noResize="1" noEditPoints="1" noAdjustHandles="1" noChangeArrowheads="1" noChangeShapeType="1" noTextEdit="1"/>
              </p:cNvSpPr>
              <p:nvPr/>
            </p:nvSpPr>
            <p:spPr>
              <a:xfrm>
                <a:off x="1490260" y="3142695"/>
                <a:ext cx="9190710" cy="707886"/>
              </a:xfrm>
              <a:prstGeom prst="rect">
                <a:avLst/>
              </a:prstGeom>
              <a:blipFill>
                <a:blip r:embed="rId5"/>
                <a:stretch>
                  <a:fillRect l="-663" t="-5172" b="-146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745209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1968978" y="2771494"/>
                <a:ext cx="8675144" cy="707886"/>
              </a:xfrm>
              <a:prstGeom prst="rect">
                <a:avLst/>
              </a:prstGeom>
            </p:spPr>
            <p:txBody>
              <a:bodyPr wrap="square">
                <a:spAutoFit/>
              </a:bodyPr>
              <a:lstStyle/>
              <a:p>
                <a:r>
                  <a:rPr lang="zh-CN" altLang="en-US" sz="2000" dirty="0" smtClean="0"/>
                  <a:t>然而潜在空间</a:t>
                </a:r>
                <a14:m>
                  <m:oMath xmlns:m="http://schemas.openxmlformats.org/officeDocument/2006/math">
                    <m:r>
                      <a:rPr lang="en-US" altLang="zh-CN" sz="2000" i="1" dirty="0" smtClean="0">
                        <a:latin typeface="Cambria Math" panose="02040503050406030204" pitchFamily="18" charset="0"/>
                      </a:rPr>
                      <m:t>𝑊</m:t>
                    </m:r>
                  </m:oMath>
                </a14:m>
                <a:r>
                  <a:rPr lang="zh-CN" altLang="en-US" sz="2000" dirty="0" smtClean="0"/>
                  <a:t>仍然存在冗余性，表示为</a:t>
                </a:r>
                <a14:m>
                  <m:oMath xmlns:m="http://schemas.openxmlformats.org/officeDocument/2006/math">
                    <m:r>
                      <a:rPr lang="en-US" altLang="zh-CN" sz="2000" i="1" dirty="0" smtClean="0">
                        <a:latin typeface="Cambria Math" panose="02040503050406030204" pitchFamily="18" charset="0"/>
                      </a:rPr>
                      <m:t>𝑊</m:t>
                    </m:r>
                  </m:oMath>
                </a14:m>
                <a:r>
                  <a:rPr lang="zh-CN" altLang="en-US" sz="2000" dirty="0" smtClean="0"/>
                  <a:t>的旋转不会影响协方差矩阵</a:t>
                </a:r>
                <a14:m>
                  <m:oMath xmlns:m="http://schemas.openxmlformats.org/officeDocument/2006/math">
                    <m:r>
                      <a:rPr lang="en-US" altLang="zh-CN" sz="2000" i="1" dirty="0" smtClean="0">
                        <a:latin typeface="Cambria Math" panose="02040503050406030204" pitchFamily="18" charset="0"/>
                      </a:rPr>
                      <m:t>𝐶</m:t>
                    </m:r>
                  </m:oMath>
                </a14:m>
                <a:r>
                  <a:rPr lang="zh-CN" altLang="en-US" sz="2000" dirty="0" smtClean="0"/>
                  <a:t>。</a:t>
                </a:r>
                <a:endParaRPr lang="en-US" altLang="zh-CN" sz="2000" dirty="0" smtClean="0"/>
              </a:p>
              <a:p>
                <a:r>
                  <a:rPr lang="zh-CN" altLang="en-US" sz="2000" dirty="0" smtClean="0"/>
                  <a:t>（</a:t>
                </a:r>
                <a:r>
                  <a:rPr lang="zh-CN" altLang="en-US" sz="2000" i="0" dirty="0" smtClean="0">
                    <a:latin typeface="+mj-lt"/>
                  </a:rPr>
                  <a:t>拥有</a:t>
                </a:r>
                <a14:m>
                  <m:oMath xmlns:m="http://schemas.openxmlformats.org/officeDocument/2006/math">
                    <m:r>
                      <a:rPr lang="en-US" altLang="zh-CN" sz="2000" i="1" dirty="0">
                        <a:latin typeface="Cambria Math" panose="02040503050406030204" pitchFamily="18" charset="0"/>
                      </a:rPr>
                      <m:t>𝐷𝑀</m:t>
                    </m:r>
                    <m:r>
                      <a:rPr lang="en-US" altLang="zh-CN" sz="2000" i="1" dirty="0">
                        <a:latin typeface="Cambria Math" panose="02040503050406030204" pitchFamily="18" charset="0"/>
                      </a:rPr>
                      <m:t> </m:t>
                    </m:r>
                  </m:oMath>
                </a14:m>
                <a:r>
                  <a:rPr lang="zh-CN" altLang="en-US" sz="2000" dirty="0" smtClean="0"/>
                  <a:t>个参数的</a:t>
                </a:r>
                <a14:m>
                  <m:oMath xmlns:m="http://schemas.openxmlformats.org/officeDocument/2006/math">
                    <m:r>
                      <a:rPr lang="en-US" altLang="zh-CN" sz="2000" i="1" dirty="0">
                        <a:latin typeface="Cambria Math" panose="02040503050406030204" pitchFamily="18" charset="0"/>
                      </a:rPr>
                      <m:t>𝑊</m:t>
                    </m:r>
                  </m:oMath>
                </a14:m>
                <a:r>
                  <a:rPr lang="zh-CN" altLang="en-US" sz="2000" dirty="0" smtClean="0"/>
                  <a:t>是不必要的）</a:t>
                </a:r>
                <a:endParaRPr lang="zh-CN" altLang="en-US" sz="2000" dirty="0"/>
              </a:p>
            </p:txBody>
          </p:sp>
        </mc:Choice>
        <mc:Fallback xmlns="">
          <p:sp>
            <p:nvSpPr>
              <p:cNvPr id="2" name="矩形 1"/>
              <p:cNvSpPr>
                <a:spLocks noRot="1" noChangeAspect="1" noMove="1" noResize="1" noEditPoints="1" noAdjustHandles="1" noChangeArrowheads="1" noChangeShapeType="1" noTextEdit="1"/>
              </p:cNvSpPr>
              <p:nvPr/>
            </p:nvSpPr>
            <p:spPr>
              <a:xfrm>
                <a:off x="1968978" y="2771494"/>
                <a:ext cx="8675144" cy="707886"/>
              </a:xfrm>
              <a:prstGeom prst="rect">
                <a:avLst/>
              </a:prstGeom>
              <a:blipFill>
                <a:blip r:embed="rId3"/>
                <a:stretch>
                  <a:fillRect l="-773" t="-5172" b="-14655"/>
                </a:stretch>
              </a:blipFill>
            </p:spPr>
            <p:txBody>
              <a:bodyPr/>
              <a:lstStyle/>
              <a:p>
                <a:r>
                  <a:rPr lang="zh-CN" altLang="en-US">
                    <a:noFill/>
                  </a:rPr>
                  <a:t> </a:t>
                </a:r>
              </a:p>
            </p:txBody>
          </p:sp>
        </mc:Fallback>
      </mc:AlternateContent>
      <p:sp>
        <p:nvSpPr>
          <p:cNvPr id="3" name="矩形 2"/>
          <p:cNvSpPr/>
          <p:nvPr/>
        </p:nvSpPr>
        <p:spPr>
          <a:xfrm>
            <a:off x="928477" y="1210359"/>
            <a:ext cx="1723549" cy="400110"/>
          </a:xfrm>
          <a:prstGeom prst="rect">
            <a:avLst/>
          </a:prstGeom>
        </p:spPr>
        <p:txBody>
          <a:bodyPr wrap="none">
            <a:spAutoFit/>
          </a:bodyPr>
          <a:lstStyle/>
          <a:p>
            <a:r>
              <a:rPr lang="zh-CN" altLang="en-US" sz="2000" b="1" dirty="0"/>
              <a:t>最大似然</a:t>
            </a:r>
            <a:r>
              <a:rPr lang="zh-CN" altLang="en-US" sz="2000" b="1" dirty="0" smtClean="0"/>
              <a:t>求解</a:t>
            </a:r>
            <a:endParaRPr lang="zh-CN" altLang="en-US" sz="2000" b="1" dirty="0"/>
          </a:p>
        </p:txBody>
      </p:sp>
      <p:sp>
        <p:nvSpPr>
          <p:cNvPr id="4" name="矩形 3"/>
          <p:cNvSpPr/>
          <p:nvPr/>
        </p:nvSpPr>
        <p:spPr>
          <a:xfrm>
            <a:off x="702224" y="528844"/>
            <a:ext cx="1576072" cy="523220"/>
          </a:xfrm>
          <a:prstGeom prst="rect">
            <a:avLst/>
          </a:prstGeom>
        </p:spPr>
        <p:txBody>
          <a:bodyPr wrap="none">
            <a:spAutoFit/>
          </a:bodyPr>
          <a:lstStyle/>
          <a:p>
            <a:r>
              <a:rPr lang="zh-CN" altLang="en-US" sz="2800" b="1" dirty="0" smtClean="0">
                <a:latin typeface="+mn-ea"/>
              </a:rPr>
              <a:t>概率</a:t>
            </a:r>
            <a:r>
              <a:rPr lang="en-US" altLang="zh-CN" sz="2800" b="1" dirty="0" smtClean="0">
                <a:latin typeface="+mn-ea"/>
              </a:rPr>
              <a:t>PCA</a:t>
            </a:r>
            <a:endParaRPr lang="zh-CN" altLang="en-US" sz="2800" b="1" dirty="0">
              <a:latin typeface="+mn-ea"/>
            </a:endParaRPr>
          </a:p>
        </p:txBody>
      </p:sp>
      <p:pic>
        <p:nvPicPr>
          <p:cNvPr id="5" name="图片 4"/>
          <p:cNvPicPr>
            <a:picLocks noChangeAspect="1"/>
          </p:cNvPicPr>
          <p:nvPr/>
        </p:nvPicPr>
        <p:blipFill>
          <a:blip r:embed="rId4"/>
          <a:stretch>
            <a:fillRect/>
          </a:stretch>
        </p:blipFill>
        <p:spPr>
          <a:xfrm>
            <a:off x="4074208" y="2062134"/>
            <a:ext cx="2333625" cy="419100"/>
          </a:xfrm>
          <a:prstGeom prst="rect">
            <a:avLst/>
          </a:prstGeom>
        </p:spPr>
      </p:pic>
      <p:pic>
        <p:nvPicPr>
          <p:cNvPr id="6" name="图片 5"/>
          <p:cNvPicPr>
            <a:picLocks noChangeAspect="1"/>
          </p:cNvPicPr>
          <p:nvPr/>
        </p:nvPicPr>
        <p:blipFill>
          <a:blip r:embed="rId5"/>
          <a:stretch>
            <a:fillRect/>
          </a:stretch>
        </p:blipFill>
        <p:spPr>
          <a:xfrm>
            <a:off x="3577079" y="3559140"/>
            <a:ext cx="3971925" cy="571500"/>
          </a:xfrm>
          <a:prstGeom prst="rect">
            <a:avLst/>
          </a:prstGeom>
        </p:spPr>
      </p:pic>
      <mc:AlternateContent xmlns:mc="http://schemas.openxmlformats.org/markup-compatibility/2006" xmlns:a14="http://schemas.microsoft.com/office/drawing/2010/main">
        <mc:Choice Requires="a14">
          <p:sp>
            <p:nvSpPr>
              <p:cNvPr id="7" name="矩形 6"/>
              <p:cNvSpPr/>
              <p:nvPr/>
            </p:nvSpPr>
            <p:spPr>
              <a:xfrm>
                <a:off x="4229118" y="4341865"/>
                <a:ext cx="2667846" cy="400110"/>
              </a:xfrm>
              <a:prstGeom prst="rect">
                <a:avLst/>
              </a:prstGeom>
            </p:spPr>
            <p:txBody>
              <a:bodyPr wrap="none">
                <a:spAutoFit/>
              </a:bodyPr>
              <a:lstStyle/>
              <a:p>
                <a14:m>
                  <m:oMath xmlns:m="http://schemas.openxmlformats.org/officeDocument/2006/math">
                    <m:r>
                      <a:rPr lang="en-US" altLang="zh-CN" sz="2000" i="1" dirty="0">
                        <a:latin typeface="Cambria Math" panose="02040503050406030204" pitchFamily="18" charset="0"/>
                      </a:rPr>
                      <m:t>𝑅</m:t>
                    </m:r>
                    <m:r>
                      <a:rPr lang="zh-CN" altLang="en-US" sz="2000" i="1" dirty="0">
                        <a:latin typeface="Cambria Math" panose="02040503050406030204" pitchFamily="18" charset="0"/>
                      </a:rPr>
                      <m:t>𝜖</m:t>
                    </m:r>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𝑅</m:t>
                        </m:r>
                      </m:e>
                      <m:sup>
                        <m:r>
                          <a:rPr lang="en-US" altLang="zh-CN" sz="2000" i="1" dirty="0">
                            <a:latin typeface="Cambria Math" panose="02040503050406030204" pitchFamily="18" charset="0"/>
                          </a:rPr>
                          <m:t>𝑀</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𝑀</m:t>
                        </m:r>
                      </m:sup>
                    </m:sSup>
                  </m:oMath>
                </a14:m>
                <a:r>
                  <a:rPr lang="zh-CN" altLang="en-US" sz="2000" dirty="0"/>
                  <a:t>，是正交矩阵</a:t>
                </a:r>
              </a:p>
            </p:txBody>
          </p:sp>
        </mc:Choice>
        <mc:Fallback xmlns="">
          <p:sp>
            <p:nvSpPr>
              <p:cNvPr id="7" name="矩形 6"/>
              <p:cNvSpPr>
                <a:spLocks noRot="1" noChangeAspect="1" noMove="1" noResize="1" noEditPoints="1" noAdjustHandles="1" noChangeArrowheads="1" noChangeShapeType="1" noTextEdit="1"/>
              </p:cNvSpPr>
              <p:nvPr/>
            </p:nvSpPr>
            <p:spPr>
              <a:xfrm>
                <a:off x="4229118" y="4341865"/>
                <a:ext cx="2667846" cy="400110"/>
              </a:xfrm>
              <a:prstGeom prst="rect">
                <a:avLst/>
              </a:prstGeom>
              <a:blipFill>
                <a:blip r:embed="rId6"/>
                <a:stretch>
                  <a:fillRect t="-7576" r="-1831" b="-25758"/>
                </a:stretch>
              </a:blipFill>
            </p:spPr>
            <p:txBody>
              <a:bodyPr/>
              <a:lstStyle/>
              <a:p>
                <a:r>
                  <a:rPr lang="zh-CN" altLang="en-US">
                    <a:noFill/>
                  </a:rPr>
                  <a:t> </a:t>
                </a:r>
              </a:p>
            </p:txBody>
          </p:sp>
        </mc:Fallback>
      </mc:AlternateContent>
      <p:pic>
        <p:nvPicPr>
          <p:cNvPr id="8" name="图片 7"/>
          <p:cNvPicPr>
            <a:picLocks noChangeAspect="1"/>
          </p:cNvPicPr>
          <p:nvPr/>
        </p:nvPicPr>
        <p:blipFill>
          <a:blip r:embed="rId7"/>
          <a:stretch>
            <a:fillRect/>
          </a:stretch>
        </p:blipFill>
        <p:spPr>
          <a:xfrm>
            <a:off x="9370711" y="3621052"/>
            <a:ext cx="847725" cy="447675"/>
          </a:xfrm>
          <a:prstGeom prst="rect">
            <a:avLst/>
          </a:prstGeom>
        </p:spPr>
      </p:pic>
      <mc:AlternateContent xmlns:mc="http://schemas.openxmlformats.org/markup-compatibility/2006" xmlns:a14="http://schemas.microsoft.com/office/drawing/2010/main">
        <mc:Choice Requires="a14">
          <p:sp>
            <p:nvSpPr>
              <p:cNvPr id="9" name="矩形 8"/>
              <p:cNvSpPr/>
              <p:nvPr/>
            </p:nvSpPr>
            <p:spPr>
              <a:xfrm>
                <a:off x="1968978" y="5202785"/>
                <a:ext cx="8605737" cy="554832"/>
              </a:xfrm>
              <a:prstGeom prst="rect">
                <a:avLst/>
              </a:prstGeom>
            </p:spPr>
            <p:txBody>
              <a:bodyPr wrap="square">
                <a:spAutoFit/>
              </a:bodyPr>
              <a:lstStyle/>
              <a:p>
                <a14:m>
                  <m:oMath xmlns:m="http://schemas.openxmlformats.org/officeDocument/2006/math">
                    <m:r>
                      <a:rPr lang="en-US" altLang="zh-CN" sz="2000" i="1" dirty="0" smtClean="0">
                        <a:latin typeface="Cambria Math" panose="02040503050406030204" pitchFamily="18" charset="0"/>
                      </a:rPr>
                      <m:t>𝑅</m:t>
                    </m:r>
                  </m:oMath>
                </a14:m>
                <a:r>
                  <a:rPr lang="zh-CN" altLang="en-US" sz="2000" dirty="0" smtClean="0"/>
                  <a:t>的参数数量为</a:t>
                </a:r>
                <a14:m>
                  <m:oMath xmlns:m="http://schemas.openxmlformats.org/officeDocument/2006/math">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𝑀</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𝑀</m:t>
                            </m:r>
                            <m:r>
                              <a:rPr lang="en-US" altLang="zh-CN" sz="2000" b="0" i="1" smtClean="0">
                                <a:latin typeface="Cambria Math" panose="02040503050406030204" pitchFamily="18" charset="0"/>
                              </a:rPr>
                              <m:t>−1</m:t>
                            </m:r>
                          </m:e>
                        </m:d>
                      </m:num>
                      <m:den>
                        <m:r>
                          <a:rPr lang="en-US" altLang="zh-CN" sz="2000" b="0" i="1" smtClean="0">
                            <a:latin typeface="Cambria Math" panose="02040503050406030204" pitchFamily="18" charset="0"/>
                          </a:rPr>
                          <m:t>2</m:t>
                        </m:r>
                      </m:den>
                    </m:f>
                  </m:oMath>
                </a14:m>
                <a:r>
                  <a:rPr lang="zh-CN" altLang="en-US" sz="2000" dirty="0" smtClean="0"/>
                  <a:t>，则协方差矩阵</a:t>
                </a:r>
                <a14:m>
                  <m:oMath xmlns:m="http://schemas.openxmlformats.org/officeDocument/2006/math">
                    <m:r>
                      <a:rPr lang="en-US" altLang="zh-CN" sz="2000" i="1" dirty="0">
                        <a:latin typeface="Cambria Math" panose="02040503050406030204" pitchFamily="18" charset="0"/>
                      </a:rPr>
                      <m:t>𝐶</m:t>
                    </m:r>
                  </m:oMath>
                </a14:m>
                <a:r>
                  <a:rPr lang="zh-CN" altLang="en-US" sz="2000" dirty="0" smtClean="0"/>
                  <a:t>的自由度为</a:t>
                </a:r>
                <a14:m>
                  <m:oMath xmlns:m="http://schemas.openxmlformats.org/officeDocument/2006/math">
                    <m:r>
                      <a:rPr lang="en-US" altLang="zh-CN" sz="2000" i="1" dirty="0">
                        <a:latin typeface="Cambria Math" panose="02040503050406030204" pitchFamily="18" charset="0"/>
                      </a:rPr>
                      <m:t>𝐷𝑀</m:t>
                    </m:r>
                    <m:r>
                      <a:rPr lang="en-US" altLang="zh-CN" sz="2000" i="1" dirty="0">
                        <a:latin typeface="Cambria Math" panose="02040503050406030204" pitchFamily="18" charset="0"/>
                      </a:rPr>
                      <m:t>+1−</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𝑀</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𝑀</m:t>
                            </m:r>
                            <m:r>
                              <a:rPr lang="en-US" altLang="zh-CN" sz="2000" i="1">
                                <a:latin typeface="Cambria Math" panose="02040503050406030204" pitchFamily="18" charset="0"/>
                              </a:rPr>
                              <m:t>−1</m:t>
                            </m:r>
                          </m:e>
                        </m:d>
                      </m:num>
                      <m:den>
                        <m:r>
                          <a:rPr lang="en-US" altLang="zh-CN" sz="2000" i="1">
                            <a:latin typeface="Cambria Math" panose="02040503050406030204" pitchFamily="18" charset="0"/>
                          </a:rPr>
                          <m:t>2</m:t>
                        </m:r>
                      </m:den>
                    </m:f>
                  </m:oMath>
                </a14:m>
                <a:r>
                  <a:rPr lang="zh-CN" altLang="en-US" sz="2000" dirty="0" smtClean="0"/>
                  <a:t>。</a:t>
                </a:r>
                <a:endParaRPr lang="zh-CN" altLang="en-US" sz="2000" dirty="0"/>
              </a:p>
            </p:txBody>
          </p:sp>
        </mc:Choice>
        <mc:Fallback xmlns="">
          <p:sp>
            <p:nvSpPr>
              <p:cNvPr id="9" name="矩形 8"/>
              <p:cNvSpPr>
                <a:spLocks noRot="1" noChangeAspect="1" noMove="1" noResize="1" noEditPoints="1" noAdjustHandles="1" noChangeArrowheads="1" noChangeShapeType="1" noTextEdit="1"/>
              </p:cNvSpPr>
              <p:nvPr/>
            </p:nvSpPr>
            <p:spPr>
              <a:xfrm>
                <a:off x="1968978" y="5202785"/>
                <a:ext cx="8605737" cy="554832"/>
              </a:xfrm>
              <a:prstGeom prst="rect">
                <a:avLst/>
              </a:prstGeom>
              <a:blipFill>
                <a:blip r:embed="rId8"/>
                <a:stretch>
                  <a:fillRect b="-65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592334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28477" y="1210359"/>
            <a:ext cx="1580882" cy="400110"/>
          </a:xfrm>
          <a:prstGeom prst="rect">
            <a:avLst/>
          </a:prstGeom>
        </p:spPr>
        <p:txBody>
          <a:bodyPr wrap="none">
            <a:spAutoFit/>
          </a:bodyPr>
          <a:lstStyle/>
          <a:p>
            <a:r>
              <a:rPr lang="en-US" altLang="zh-CN" sz="2000" b="1" dirty="0" smtClean="0"/>
              <a:t>EM</a:t>
            </a:r>
            <a:r>
              <a:rPr lang="zh-CN" altLang="en-US" sz="2000" b="1" dirty="0" smtClean="0"/>
              <a:t>算法求解</a:t>
            </a:r>
            <a:endParaRPr lang="zh-CN" altLang="en-US" sz="2000" b="1" dirty="0"/>
          </a:p>
        </p:txBody>
      </p:sp>
      <p:sp>
        <p:nvSpPr>
          <p:cNvPr id="3" name="矩形 2"/>
          <p:cNvSpPr/>
          <p:nvPr/>
        </p:nvSpPr>
        <p:spPr>
          <a:xfrm>
            <a:off x="702224" y="528844"/>
            <a:ext cx="1576072" cy="523220"/>
          </a:xfrm>
          <a:prstGeom prst="rect">
            <a:avLst/>
          </a:prstGeom>
        </p:spPr>
        <p:txBody>
          <a:bodyPr wrap="none">
            <a:spAutoFit/>
          </a:bodyPr>
          <a:lstStyle/>
          <a:p>
            <a:r>
              <a:rPr lang="zh-CN" altLang="en-US" sz="2800" b="1" dirty="0" smtClean="0">
                <a:latin typeface="+mn-ea"/>
              </a:rPr>
              <a:t>概率</a:t>
            </a:r>
            <a:r>
              <a:rPr lang="en-US" altLang="zh-CN" sz="2800" b="1" dirty="0" smtClean="0">
                <a:latin typeface="+mn-ea"/>
              </a:rPr>
              <a:t>PCA</a:t>
            </a:r>
            <a:endParaRPr lang="zh-CN" altLang="en-US" sz="2800" b="1" dirty="0">
              <a:latin typeface="+mn-ea"/>
            </a:endParaRPr>
          </a:p>
        </p:txBody>
      </p:sp>
      <p:pic>
        <p:nvPicPr>
          <p:cNvPr id="4" name="图片 3"/>
          <p:cNvPicPr>
            <a:picLocks noChangeAspect="1"/>
          </p:cNvPicPr>
          <p:nvPr/>
        </p:nvPicPr>
        <p:blipFill>
          <a:blip r:embed="rId2"/>
          <a:stretch>
            <a:fillRect/>
          </a:stretch>
        </p:blipFill>
        <p:spPr>
          <a:xfrm>
            <a:off x="2721796" y="2955491"/>
            <a:ext cx="5191125" cy="466725"/>
          </a:xfrm>
          <a:prstGeom prst="rect">
            <a:avLst/>
          </a:prstGeom>
        </p:spPr>
      </p:pic>
      <mc:AlternateContent xmlns:mc="http://schemas.openxmlformats.org/markup-compatibility/2006" xmlns:a14="http://schemas.microsoft.com/office/drawing/2010/main">
        <mc:Choice Requires="a14">
          <p:sp>
            <p:nvSpPr>
              <p:cNvPr id="5" name="矩形 4"/>
              <p:cNvSpPr/>
              <p:nvPr/>
            </p:nvSpPr>
            <p:spPr>
              <a:xfrm>
                <a:off x="1478380" y="1768764"/>
                <a:ext cx="9095344" cy="860748"/>
              </a:xfrm>
              <a:prstGeom prst="rect">
                <a:avLst/>
              </a:prstGeom>
            </p:spPr>
            <p:txBody>
              <a:bodyPr wrap="square">
                <a:spAutoFit/>
              </a:bodyPr>
              <a:lstStyle/>
              <a:p>
                <a:r>
                  <a:rPr lang="en-US" altLang="zh-CN" sz="2000" dirty="0" smtClean="0"/>
                  <a:t>E</a:t>
                </a:r>
                <a:r>
                  <a:rPr lang="zh-CN" altLang="en-US" sz="2000" dirty="0" smtClean="0"/>
                  <a:t>步：使用当前参数</a:t>
                </a:r>
                <a14:m>
                  <m:oMath xmlns:m="http://schemas.openxmlformats.org/officeDocument/2006/math">
                    <m:sSup>
                      <m:sSupPr>
                        <m:ctrlPr>
                          <a:rPr lang="en-US" altLang="zh-CN" sz="2000" i="1" smtClean="0">
                            <a:latin typeface="Cambria Math" panose="02040503050406030204" pitchFamily="18" charset="0"/>
                          </a:rPr>
                        </m:ctrlPr>
                      </m:sSupPr>
                      <m:e>
                        <m:r>
                          <a:rPr lang="zh-CN" altLang="en-US" sz="2000" i="1" smtClean="0">
                            <a:latin typeface="Cambria Math" panose="02040503050406030204" pitchFamily="18" charset="0"/>
                          </a:rPr>
                          <m:t>𝜃</m:t>
                        </m:r>
                      </m:e>
                      <m:sup>
                        <m:r>
                          <a:rPr lang="zh-CN" altLang="en-US" sz="2000" i="1">
                            <a:latin typeface="Cambria Math" panose="02040503050406030204" pitchFamily="18" charset="0"/>
                          </a:rPr>
                          <m:t>旧</m:t>
                        </m:r>
                      </m:sup>
                    </m:sSup>
                  </m:oMath>
                </a14:m>
                <a:r>
                  <a:rPr lang="zh-CN" altLang="en-US" sz="2000" dirty="0" smtClean="0"/>
                  <a:t>寻找潜在变量的后验概率分布</a:t>
                </a:r>
                <a14:m>
                  <m:oMath xmlns:m="http://schemas.openxmlformats.org/officeDocument/2006/math">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𝑍</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𝑋</m:t>
                        </m:r>
                        <m:r>
                          <a:rPr lang="en-US" altLang="zh-CN" sz="2000" b="0" i="1" smtClean="0">
                            <a:latin typeface="Cambria Math" panose="02040503050406030204" pitchFamily="18" charset="0"/>
                          </a:rPr>
                          <m:t>,</m:t>
                        </m:r>
                        <m:sSup>
                          <m:sSupPr>
                            <m:ctrlPr>
                              <a:rPr lang="en-US" altLang="zh-CN" sz="2000" i="1">
                                <a:latin typeface="Cambria Math" panose="02040503050406030204" pitchFamily="18" charset="0"/>
                              </a:rPr>
                            </m:ctrlPr>
                          </m:sSupPr>
                          <m:e>
                            <m:r>
                              <a:rPr lang="zh-CN" altLang="en-US" sz="2000" i="1">
                                <a:latin typeface="Cambria Math" panose="02040503050406030204" pitchFamily="18" charset="0"/>
                              </a:rPr>
                              <m:t>𝜃</m:t>
                            </m:r>
                          </m:e>
                          <m:sup>
                            <m:r>
                              <a:rPr lang="zh-CN" altLang="en-US" sz="2000" i="1">
                                <a:latin typeface="Cambria Math" panose="02040503050406030204" pitchFamily="18" charset="0"/>
                              </a:rPr>
                              <m:t>旧</m:t>
                            </m:r>
                          </m:sup>
                        </m:sSup>
                      </m:e>
                    </m:d>
                  </m:oMath>
                </a14:m>
                <a:r>
                  <a:rPr lang="zh-CN" altLang="en-US" sz="2000" dirty="0" smtClean="0"/>
                  <a:t>，然后使用后验概率分布计算对数似然函数的期望</a:t>
                </a:r>
                <a:endParaRPr lang="zh-CN" altLang="en-US" sz="2000" dirty="0"/>
              </a:p>
            </p:txBody>
          </p:sp>
        </mc:Choice>
        <mc:Fallback xmlns="">
          <p:sp>
            <p:nvSpPr>
              <p:cNvPr id="5" name="矩形 4"/>
              <p:cNvSpPr>
                <a:spLocks noRot="1" noChangeAspect="1" noMove="1" noResize="1" noEditPoints="1" noAdjustHandles="1" noChangeArrowheads="1" noChangeShapeType="1" noTextEdit="1"/>
              </p:cNvSpPr>
              <p:nvPr/>
            </p:nvSpPr>
            <p:spPr>
              <a:xfrm>
                <a:off x="1478380" y="1768764"/>
                <a:ext cx="9095344" cy="860748"/>
              </a:xfrm>
              <a:prstGeom prst="rect">
                <a:avLst/>
              </a:prstGeom>
              <a:blipFill>
                <a:blip r:embed="rId3"/>
                <a:stretch>
                  <a:fillRect l="-737" b="-120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1478380" y="3574473"/>
                <a:ext cx="9095344" cy="480324"/>
              </a:xfrm>
              <a:prstGeom prst="rect">
                <a:avLst/>
              </a:prstGeom>
            </p:spPr>
            <p:txBody>
              <a:bodyPr wrap="square">
                <a:spAutoFit/>
              </a:bodyPr>
              <a:lstStyle/>
              <a:p>
                <a:r>
                  <a:rPr lang="en-US" altLang="zh-CN" sz="2000" dirty="0" smtClean="0"/>
                  <a:t>M</a:t>
                </a:r>
                <a:r>
                  <a:rPr lang="zh-CN" altLang="en-US" sz="2000" dirty="0" smtClean="0"/>
                  <a:t>步：最大化</a:t>
                </a:r>
                <a:r>
                  <a:rPr lang="en-US" altLang="zh-CN" sz="2000" dirty="0" smtClean="0"/>
                  <a:t>Q</a:t>
                </a:r>
                <a:r>
                  <a:rPr lang="zh-CN" altLang="en-US" sz="2000" dirty="0" smtClean="0"/>
                  <a:t>函数得到更新后的参数</a:t>
                </a:r>
                <a14:m>
                  <m:oMath xmlns:m="http://schemas.openxmlformats.org/officeDocument/2006/math">
                    <m:sSup>
                      <m:sSupPr>
                        <m:ctrlPr>
                          <a:rPr lang="en-US" altLang="zh-CN" sz="2000" i="1">
                            <a:latin typeface="Cambria Math" panose="02040503050406030204" pitchFamily="18" charset="0"/>
                          </a:rPr>
                        </m:ctrlPr>
                      </m:sSupPr>
                      <m:e>
                        <m:r>
                          <a:rPr lang="zh-CN" altLang="en-US" sz="2000" i="1">
                            <a:latin typeface="Cambria Math" panose="02040503050406030204" pitchFamily="18" charset="0"/>
                          </a:rPr>
                          <m:t>𝜃</m:t>
                        </m:r>
                      </m:e>
                      <m:sup>
                        <m:r>
                          <a:rPr lang="zh-CN" altLang="en-US" sz="2000" i="1" smtClean="0">
                            <a:latin typeface="Cambria Math" panose="02040503050406030204" pitchFamily="18" charset="0"/>
                          </a:rPr>
                          <m:t>新</m:t>
                        </m:r>
                      </m:sup>
                    </m:sSup>
                  </m:oMath>
                </a14:m>
                <a:endParaRPr lang="zh-CN" altLang="en-US" sz="2000" dirty="0"/>
              </a:p>
            </p:txBody>
          </p:sp>
        </mc:Choice>
        <mc:Fallback xmlns="">
          <p:sp>
            <p:nvSpPr>
              <p:cNvPr id="6" name="矩形 5"/>
              <p:cNvSpPr>
                <a:spLocks noRot="1" noChangeAspect="1" noMove="1" noResize="1" noEditPoints="1" noAdjustHandles="1" noChangeArrowheads="1" noChangeShapeType="1" noTextEdit="1"/>
              </p:cNvSpPr>
              <p:nvPr/>
            </p:nvSpPr>
            <p:spPr>
              <a:xfrm>
                <a:off x="1478380" y="3574473"/>
                <a:ext cx="9095344" cy="480324"/>
              </a:xfrm>
              <a:prstGeom prst="rect">
                <a:avLst/>
              </a:prstGeom>
              <a:blipFill>
                <a:blip r:embed="rId4"/>
                <a:stretch>
                  <a:fillRect l="-737" b="-21519"/>
                </a:stretch>
              </a:blipFill>
            </p:spPr>
            <p:txBody>
              <a:bodyPr/>
              <a:lstStyle/>
              <a:p>
                <a:r>
                  <a:rPr lang="zh-CN" altLang="en-US">
                    <a:noFill/>
                  </a:rPr>
                  <a:t> </a:t>
                </a:r>
              </a:p>
            </p:txBody>
          </p:sp>
        </mc:Fallback>
      </mc:AlternateContent>
      <p:pic>
        <p:nvPicPr>
          <p:cNvPr id="7" name="图片 6"/>
          <p:cNvPicPr>
            <a:picLocks noChangeAspect="1"/>
          </p:cNvPicPr>
          <p:nvPr/>
        </p:nvPicPr>
        <p:blipFill>
          <a:blip r:embed="rId5"/>
          <a:stretch>
            <a:fillRect/>
          </a:stretch>
        </p:blipFill>
        <p:spPr>
          <a:xfrm>
            <a:off x="3506787" y="4439369"/>
            <a:ext cx="2943225" cy="666750"/>
          </a:xfrm>
          <a:prstGeom prst="rect">
            <a:avLst/>
          </a:prstGeom>
        </p:spPr>
      </p:pic>
    </p:spTree>
    <p:extLst>
      <p:ext uri="{BB962C8B-B14F-4D97-AF65-F5344CB8AC3E}">
        <p14:creationId xmlns:p14="http://schemas.microsoft.com/office/powerpoint/2010/main" val="2083722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28477" y="1210359"/>
            <a:ext cx="1580882" cy="400110"/>
          </a:xfrm>
          <a:prstGeom prst="rect">
            <a:avLst/>
          </a:prstGeom>
        </p:spPr>
        <p:txBody>
          <a:bodyPr wrap="none">
            <a:spAutoFit/>
          </a:bodyPr>
          <a:lstStyle/>
          <a:p>
            <a:r>
              <a:rPr lang="en-US" altLang="zh-CN" sz="2000" b="1" dirty="0" smtClean="0"/>
              <a:t>EM</a:t>
            </a:r>
            <a:r>
              <a:rPr lang="zh-CN" altLang="en-US" sz="2000" b="1" dirty="0" smtClean="0"/>
              <a:t>算法求解</a:t>
            </a:r>
            <a:endParaRPr lang="zh-CN" altLang="en-US" sz="2000" b="1" dirty="0"/>
          </a:p>
        </p:txBody>
      </p:sp>
      <p:sp>
        <p:nvSpPr>
          <p:cNvPr id="3" name="矩形 2"/>
          <p:cNvSpPr/>
          <p:nvPr/>
        </p:nvSpPr>
        <p:spPr>
          <a:xfrm>
            <a:off x="702224" y="528844"/>
            <a:ext cx="1576072" cy="523220"/>
          </a:xfrm>
          <a:prstGeom prst="rect">
            <a:avLst/>
          </a:prstGeom>
        </p:spPr>
        <p:txBody>
          <a:bodyPr wrap="none">
            <a:spAutoFit/>
          </a:bodyPr>
          <a:lstStyle/>
          <a:p>
            <a:r>
              <a:rPr lang="zh-CN" altLang="en-US" sz="2800" b="1" dirty="0" smtClean="0">
                <a:latin typeface="+mn-ea"/>
              </a:rPr>
              <a:t>概率</a:t>
            </a:r>
            <a:r>
              <a:rPr lang="en-US" altLang="zh-CN" sz="2800" b="1" dirty="0" smtClean="0">
                <a:latin typeface="+mn-ea"/>
              </a:rPr>
              <a:t>PCA</a:t>
            </a:r>
            <a:endParaRPr lang="zh-CN" altLang="en-US" sz="2800" b="1" dirty="0">
              <a:latin typeface="+mn-ea"/>
            </a:endParaRPr>
          </a:p>
        </p:txBody>
      </p:sp>
      <p:pic>
        <p:nvPicPr>
          <p:cNvPr id="8" name="图片 7"/>
          <p:cNvPicPr>
            <a:picLocks noChangeAspect="1"/>
          </p:cNvPicPr>
          <p:nvPr/>
        </p:nvPicPr>
        <p:blipFill>
          <a:blip r:embed="rId2"/>
          <a:stretch>
            <a:fillRect/>
          </a:stretch>
        </p:blipFill>
        <p:spPr>
          <a:xfrm>
            <a:off x="2509359" y="933340"/>
            <a:ext cx="6353175" cy="895350"/>
          </a:xfrm>
          <a:prstGeom prst="rect">
            <a:avLst/>
          </a:prstGeom>
        </p:spPr>
      </p:pic>
      <p:pic>
        <p:nvPicPr>
          <p:cNvPr id="9" name="图片 8"/>
          <p:cNvPicPr>
            <a:picLocks noChangeAspect="1"/>
          </p:cNvPicPr>
          <p:nvPr/>
        </p:nvPicPr>
        <p:blipFill>
          <a:blip r:embed="rId3"/>
          <a:stretch>
            <a:fillRect/>
          </a:stretch>
        </p:blipFill>
        <p:spPr>
          <a:xfrm>
            <a:off x="4596260" y="2451424"/>
            <a:ext cx="2343150" cy="438150"/>
          </a:xfrm>
          <a:prstGeom prst="rect">
            <a:avLst/>
          </a:prstGeom>
        </p:spPr>
      </p:pic>
      <p:pic>
        <p:nvPicPr>
          <p:cNvPr id="10" name="图片 9"/>
          <p:cNvPicPr>
            <a:picLocks noChangeAspect="1"/>
          </p:cNvPicPr>
          <p:nvPr/>
        </p:nvPicPr>
        <p:blipFill>
          <a:blip r:embed="rId4"/>
          <a:stretch>
            <a:fillRect/>
          </a:stretch>
        </p:blipFill>
        <p:spPr>
          <a:xfrm>
            <a:off x="4129528" y="1816580"/>
            <a:ext cx="3857625" cy="581025"/>
          </a:xfrm>
          <a:prstGeom prst="rect">
            <a:avLst/>
          </a:prstGeom>
        </p:spPr>
      </p:pic>
      <p:pic>
        <p:nvPicPr>
          <p:cNvPr id="12" name="图片 11"/>
          <p:cNvPicPr>
            <a:picLocks noChangeAspect="1"/>
          </p:cNvPicPr>
          <p:nvPr/>
        </p:nvPicPr>
        <p:blipFill>
          <a:blip r:embed="rId5"/>
          <a:stretch>
            <a:fillRect/>
          </a:stretch>
        </p:blipFill>
        <p:spPr>
          <a:xfrm>
            <a:off x="1865320" y="3175866"/>
            <a:ext cx="3981450" cy="857250"/>
          </a:xfrm>
          <a:prstGeom prst="rect">
            <a:avLst/>
          </a:prstGeom>
        </p:spPr>
      </p:pic>
      <p:pic>
        <p:nvPicPr>
          <p:cNvPr id="13" name="图片 12"/>
          <p:cNvPicPr>
            <a:picLocks noChangeAspect="1"/>
          </p:cNvPicPr>
          <p:nvPr/>
        </p:nvPicPr>
        <p:blipFill>
          <a:blip r:embed="rId6"/>
          <a:stretch>
            <a:fillRect/>
          </a:stretch>
        </p:blipFill>
        <p:spPr>
          <a:xfrm>
            <a:off x="5846770" y="3285403"/>
            <a:ext cx="1533525" cy="638175"/>
          </a:xfrm>
          <a:prstGeom prst="rect">
            <a:avLst/>
          </a:prstGeom>
        </p:spPr>
      </p:pic>
      <p:pic>
        <p:nvPicPr>
          <p:cNvPr id="14" name="图片 13"/>
          <p:cNvPicPr>
            <a:picLocks noChangeAspect="1"/>
          </p:cNvPicPr>
          <p:nvPr/>
        </p:nvPicPr>
        <p:blipFill>
          <a:blip r:embed="rId7"/>
          <a:stretch>
            <a:fillRect/>
          </a:stretch>
        </p:blipFill>
        <p:spPr>
          <a:xfrm>
            <a:off x="7380295" y="3299763"/>
            <a:ext cx="1943100" cy="600075"/>
          </a:xfrm>
          <a:prstGeom prst="rect">
            <a:avLst/>
          </a:prstGeom>
        </p:spPr>
      </p:pic>
      <p:pic>
        <p:nvPicPr>
          <p:cNvPr id="15" name="图片 14"/>
          <p:cNvPicPr>
            <a:picLocks noChangeAspect="1"/>
          </p:cNvPicPr>
          <p:nvPr/>
        </p:nvPicPr>
        <p:blipFill>
          <a:blip r:embed="rId8"/>
          <a:stretch>
            <a:fillRect/>
          </a:stretch>
        </p:blipFill>
        <p:spPr>
          <a:xfrm>
            <a:off x="3756465" y="4058012"/>
            <a:ext cx="5010150" cy="657225"/>
          </a:xfrm>
          <a:prstGeom prst="rect">
            <a:avLst/>
          </a:prstGeom>
        </p:spPr>
      </p:pic>
      <p:pic>
        <p:nvPicPr>
          <p:cNvPr id="16" name="图片 15"/>
          <p:cNvPicPr>
            <a:picLocks noChangeAspect="1"/>
          </p:cNvPicPr>
          <p:nvPr/>
        </p:nvPicPr>
        <p:blipFill>
          <a:blip r:embed="rId9"/>
          <a:stretch>
            <a:fillRect/>
          </a:stretch>
        </p:blipFill>
        <p:spPr>
          <a:xfrm>
            <a:off x="3856045" y="4755645"/>
            <a:ext cx="4705350" cy="600075"/>
          </a:xfrm>
          <a:prstGeom prst="rect">
            <a:avLst/>
          </a:prstGeom>
        </p:spPr>
      </p:pic>
      <p:pic>
        <p:nvPicPr>
          <p:cNvPr id="17" name="图片 16"/>
          <p:cNvPicPr>
            <a:picLocks noChangeAspect="1"/>
          </p:cNvPicPr>
          <p:nvPr/>
        </p:nvPicPr>
        <p:blipFill>
          <a:blip r:embed="rId10"/>
          <a:stretch>
            <a:fillRect/>
          </a:stretch>
        </p:blipFill>
        <p:spPr>
          <a:xfrm>
            <a:off x="10379229" y="4125191"/>
            <a:ext cx="781050" cy="381000"/>
          </a:xfrm>
          <a:prstGeom prst="rect">
            <a:avLst/>
          </a:prstGeom>
        </p:spPr>
      </p:pic>
      <p:pic>
        <p:nvPicPr>
          <p:cNvPr id="20" name="图片 19"/>
          <p:cNvPicPr>
            <a:picLocks noChangeAspect="1"/>
          </p:cNvPicPr>
          <p:nvPr/>
        </p:nvPicPr>
        <p:blipFill>
          <a:blip r:embed="rId11"/>
          <a:stretch>
            <a:fillRect/>
          </a:stretch>
        </p:blipFill>
        <p:spPr>
          <a:xfrm>
            <a:off x="3360745" y="5718606"/>
            <a:ext cx="3190875" cy="447675"/>
          </a:xfrm>
          <a:prstGeom prst="rect">
            <a:avLst/>
          </a:prstGeom>
        </p:spPr>
      </p:pic>
      <p:pic>
        <p:nvPicPr>
          <p:cNvPr id="21" name="图片 20"/>
          <p:cNvPicPr>
            <a:picLocks noChangeAspect="1"/>
          </p:cNvPicPr>
          <p:nvPr/>
        </p:nvPicPr>
        <p:blipFill>
          <a:blip r:embed="rId12"/>
          <a:stretch>
            <a:fillRect/>
          </a:stretch>
        </p:blipFill>
        <p:spPr>
          <a:xfrm>
            <a:off x="3360745" y="6178729"/>
            <a:ext cx="4019550" cy="466725"/>
          </a:xfrm>
          <a:prstGeom prst="rect">
            <a:avLst/>
          </a:prstGeom>
        </p:spPr>
      </p:pic>
      <p:pic>
        <p:nvPicPr>
          <p:cNvPr id="22" name="图片 21"/>
          <p:cNvPicPr>
            <a:picLocks noChangeAspect="1"/>
          </p:cNvPicPr>
          <p:nvPr/>
        </p:nvPicPr>
        <p:blipFill>
          <a:blip r:embed="rId13"/>
          <a:stretch>
            <a:fillRect/>
          </a:stretch>
        </p:blipFill>
        <p:spPr>
          <a:xfrm>
            <a:off x="7985717" y="5813856"/>
            <a:ext cx="828675" cy="352425"/>
          </a:xfrm>
          <a:prstGeom prst="rect">
            <a:avLst/>
          </a:prstGeom>
        </p:spPr>
      </p:pic>
      <p:pic>
        <p:nvPicPr>
          <p:cNvPr id="23" name="图片 22"/>
          <p:cNvPicPr>
            <a:picLocks noChangeAspect="1"/>
          </p:cNvPicPr>
          <p:nvPr/>
        </p:nvPicPr>
        <p:blipFill>
          <a:blip r:embed="rId14"/>
          <a:stretch>
            <a:fillRect/>
          </a:stretch>
        </p:blipFill>
        <p:spPr>
          <a:xfrm>
            <a:off x="7976709" y="6166281"/>
            <a:ext cx="885825" cy="381000"/>
          </a:xfrm>
          <a:prstGeom prst="rect">
            <a:avLst/>
          </a:prstGeom>
        </p:spPr>
      </p:pic>
      <p:sp>
        <p:nvSpPr>
          <p:cNvPr id="24" name="矩形 23"/>
          <p:cNvSpPr/>
          <p:nvPr/>
        </p:nvSpPr>
        <p:spPr>
          <a:xfrm>
            <a:off x="976814" y="3373890"/>
            <a:ext cx="1148071" cy="400110"/>
          </a:xfrm>
          <a:prstGeom prst="rect">
            <a:avLst/>
          </a:prstGeom>
        </p:spPr>
        <p:txBody>
          <a:bodyPr wrap="none">
            <a:spAutoFit/>
          </a:bodyPr>
          <a:lstStyle/>
          <a:p>
            <a:r>
              <a:rPr lang="en-US" altLang="zh-CN" sz="2000" dirty="0"/>
              <a:t>Q</a:t>
            </a:r>
            <a:r>
              <a:rPr lang="zh-CN" altLang="en-US" sz="2000" dirty="0" smtClean="0"/>
              <a:t>函数</a:t>
            </a:r>
            <a:r>
              <a:rPr lang="zh-CN" altLang="en-US" sz="2000" dirty="0"/>
              <a:t>：</a:t>
            </a:r>
          </a:p>
        </p:txBody>
      </p:sp>
      <p:sp>
        <p:nvSpPr>
          <p:cNvPr id="25" name="矩形 24"/>
          <p:cNvSpPr/>
          <p:nvPr/>
        </p:nvSpPr>
        <p:spPr>
          <a:xfrm>
            <a:off x="1404896" y="5613801"/>
            <a:ext cx="825867" cy="400110"/>
          </a:xfrm>
          <a:prstGeom prst="rect">
            <a:avLst/>
          </a:prstGeom>
        </p:spPr>
        <p:txBody>
          <a:bodyPr wrap="none">
            <a:spAutoFit/>
          </a:bodyPr>
          <a:lstStyle/>
          <a:p>
            <a:r>
              <a:rPr lang="en-US" altLang="zh-CN" sz="2000" dirty="0" smtClean="0"/>
              <a:t>E</a:t>
            </a:r>
            <a:r>
              <a:rPr lang="zh-CN" altLang="en-US" sz="2000" dirty="0" smtClean="0"/>
              <a:t>步：</a:t>
            </a:r>
            <a:endParaRPr lang="zh-CN" altLang="en-US" sz="2000" dirty="0"/>
          </a:p>
        </p:txBody>
      </p:sp>
    </p:spTree>
    <p:extLst>
      <p:ext uri="{BB962C8B-B14F-4D97-AF65-F5344CB8AC3E}">
        <p14:creationId xmlns:p14="http://schemas.microsoft.com/office/powerpoint/2010/main" val="35153636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28477" y="1210359"/>
            <a:ext cx="1580882" cy="400110"/>
          </a:xfrm>
          <a:prstGeom prst="rect">
            <a:avLst/>
          </a:prstGeom>
        </p:spPr>
        <p:txBody>
          <a:bodyPr wrap="none">
            <a:spAutoFit/>
          </a:bodyPr>
          <a:lstStyle/>
          <a:p>
            <a:r>
              <a:rPr lang="en-US" altLang="zh-CN" sz="2000" b="1" dirty="0" smtClean="0"/>
              <a:t>EM</a:t>
            </a:r>
            <a:r>
              <a:rPr lang="zh-CN" altLang="en-US" sz="2000" b="1" dirty="0" smtClean="0"/>
              <a:t>算法求解</a:t>
            </a:r>
            <a:endParaRPr lang="zh-CN" altLang="en-US" sz="2000" b="1" dirty="0"/>
          </a:p>
        </p:txBody>
      </p:sp>
      <p:sp>
        <p:nvSpPr>
          <p:cNvPr id="3" name="矩形 2"/>
          <p:cNvSpPr/>
          <p:nvPr/>
        </p:nvSpPr>
        <p:spPr>
          <a:xfrm>
            <a:off x="702224" y="528844"/>
            <a:ext cx="1576072" cy="523220"/>
          </a:xfrm>
          <a:prstGeom prst="rect">
            <a:avLst/>
          </a:prstGeom>
        </p:spPr>
        <p:txBody>
          <a:bodyPr wrap="none">
            <a:spAutoFit/>
          </a:bodyPr>
          <a:lstStyle/>
          <a:p>
            <a:r>
              <a:rPr lang="zh-CN" altLang="en-US" sz="2800" b="1" dirty="0" smtClean="0">
                <a:latin typeface="+mn-ea"/>
              </a:rPr>
              <a:t>概率</a:t>
            </a:r>
            <a:r>
              <a:rPr lang="en-US" altLang="zh-CN" sz="2800" b="1" dirty="0" smtClean="0">
                <a:latin typeface="+mn-ea"/>
              </a:rPr>
              <a:t>PCA</a:t>
            </a:r>
            <a:endParaRPr lang="zh-CN" altLang="en-US" sz="2800" b="1" dirty="0">
              <a:latin typeface="+mn-ea"/>
            </a:endParaRPr>
          </a:p>
        </p:txBody>
      </p:sp>
      <p:pic>
        <p:nvPicPr>
          <p:cNvPr id="6" name="图片 5"/>
          <p:cNvPicPr>
            <a:picLocks noChangeAspect="1"/>
          </p:cNvPicPr>
          <p:nvPr/>
        </p:nvPicPr>
        <p:blipFill>
          <a:blip r:embed="rId2"/>
          <a:stretch>
            <a:fillRect/>
          </a:stretch>
        </p:blipFill>
        <p:spPr>
          <a:xfrm>
            <a:off x="2426231" y="2217449"/>
            <a:ext cx="5429250" cy="1019175"/>
          </a:xfrm>
          <a:prstGeom prst="rect">
            <a:avLst/>
          </a:prstGeom>
        </p:spPr>
      </p:pic>
      <p:pic>
        <p:nvPicPr>
          <p:cNvPr id="7" name="图片 6"/>
          <p:cNvPicPr>
            <a:picLocks noChangeAspect="1"/>
          </p:cNvPicPr>
          <p:nvPr/>
        </p:nvPicPr>
        <p:blipFill>
          <a:blip r:embed="rId3"/>
          <a:stretch>
            <a:fillRect/>
          </a:stretch>
        </p:blipFill>
        <p:spPr>
          <a:xfrm>
            <a:off x="2278296" y="3356984"/>
            <a:ext cx="6038850" cy="1400175"/>
          </a:xfrm>
          <a:prstGeom prst="rect">
            <a:avLst/>
          </a:prstGeom>
        </p:spPr>
      </p:pic>
      <p:pic>
        <p:nvPicPr>
          <p:cNvPr id="11" name="图片 10"/>
          <p:cNvPicPr>
            <a:picLocks noChangeAspect="1"/>
          </p:cNvPicPr>
          <p:nvPr/>
        </p:nvPicPr>
        <p:blipFill>
          <a:blip r:embed="rId4"/>
          <a:stretch>
            <a:fillRect/>
          </a:stretch>
        </p:blipFill>
        <p:spPr>
          <a:xfrm>
            <a:off x="9408680" y="2531773"/>
            <a:ext cx="819150" cy="390525"/>
          </a:xfrm>
          <a:prstGeom prst="rect">
            <a:avLst/>
          </a:prstGeom>
        </p:spPr>
      </p:pic>
      <p:pic>
        <p:nvPicPr>
          <p:cNvPr id="18" name="图片 17"/>
          <p:cNvPicPr>
            <a:picLocks noChangeAspect="1"/>
          </p:cNvPicPr>
          <p:nvPr/>
        </p:nvPicPr>
        <p:blipFill>
          <a:blip r:embed="rId5"/>
          <a:stretch>
            <a:fillRect/>
          </a:stretch>
        </p:blipFill>
        <p:spPr>
          <a:xfrm>
            <a:off x="9399155" y="4040907"/>
            <a:ext cx="828675" cy="400050"/>
          </a:xfrm>
          <a:prstGeom prst="rect">
            <a:avLst/>
          </a:prstGeom>
        </p:spPr>
      </p:pic>
      <p:sp>
        <p:nvSpPr>
          <p:cNvPr id="19" name="矩形 18"/>
          <p:cNvSpPr/>
          <p:nvPr/>
        </p:nvSpPr>
        <p:spPr>
          <a:xfrm>
            <a:off x="1190211" y="2131663"/>
            <a:ext cx="918841" cy="400110"/>
          </a:xfrm>
          <a:prstGeom prst="rect">
            <a:avLst/>
          </a:prstGeom>
        </p:spPr>
        <p:txBody>
          <a:bodyPr wrap="none">
            <a:spAutoFit/>
          </a:bodyPr>
          <a:lstStyle/>
          <a:p>
            <a:r>
              <a:rPr lang="en-US" altLang="zh-CN" sz="2000" dirty="0" smtClean="0"/>
              <a:t>M</a:t>
            </a:r>
            <a:r>
              <a:rPr lang="zh-CN" altLang="en-US" sz="2000" dirty="0" smtClean="0"/>
              <a:t>步：</a:t>
            </a:r>
            <a:endParaRPr lang="zh-CN" altLang="en-US" sz="2000" dirty="0"/>
          </a:p>
        </p:txBody>
      </p:sp>
    </p:spTree>
    <p:extLst>
      <p:ext uri="{BB962C8B-B14F-4D97-AF65-F5344CB8AC3E}">
        <p14:creationId xmlns:p14="http://schemas.microsoft.com/office/powerpoint/2010/main" val="18955560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28477" y="1210359"/>
            <a:ext cx="1580882" cy="400110"/>
          </a:xfrm>
          <a:prstGeom prst="rect">
            <a:avLst/>
          </a:prstGeom>
        </p:spPr>
        <p:txBody>
          <a:bodyPr wrap="none">
            <a:spAutoFit/>
          </a:bodyPr>
          <a:lstStyle/>
          <a:p>
            <a:r>
              <a:rPr lang="en-US" altLang="zh-CN" sz="2000" b="1" dirty="0" smtClean="0"/>
              <a:t>EM</a:t>
            </a:r>
            <a:r>
              <a:rPr lang="zh-CN" altLang="en-US" sz="2000" b="1" dirty="0" smtClean="0"/>
              <a:t>算法求解</a:t>
            </a:r>
            <a:endParaRPr lang="zh-CN" altLang="en-US" sz="2000" b="1" dirty="0"/>
          </a:p>
        </p:txBody>
      </p:sp>
      <p:sp>
        <p:nvSpPr>
          <p:cNvPr id="3" name="矩形 2"/>
          <p:cNvSpPr/>
          <p:nvPr/>
        </p:nvSpPr>
        <p:spPr>
          <a:xfrm>
            <a:off x="702224" y="528844"/>
            <a:ext cx="1576072" cy="523220"/>
          </a:xfrm>
          <a:prstGeom prst="rect">
            <a:avLst/>
          </a:prstGeom>
        </p:spPr>
        <p:txBody>
          <a:bodyPr wrap="none">
            <a:spAutoFit/>
          </a:bodyPr>
          <a:lstStyle/>
          <a:p>
            <a:r>
              <a:rPr lang="zh-CN" altLang="en-US" sz="2800" b="1" dirty="0" smtClean="0">
                <a:latin typeface="+mn-ea"/>
              </a:rPr>
              <a:t>概率</a:t>
            </a:r>
            <a:r>
              <a:rPr lang="en-US" altLang="zh-CN" sz="2800" b="1" dirty="0" smtClean="0">
                <a:latin typeface="+mn-ea"/>
              </a:rPr>
              <a:t>PCA</a:t>
            </a:r>
            <a:endParaRPr lang="zh-CN" altLang="en-US" sz="2800" b="1" dirty="0">
              <a:latin typeface="+mn-ea"/>
            </a:endParaRPr>
          </a:p>
        </p:txBody>
      </p:sp>
      <mc:AlternateContent xmlns:mc="http://schemas.openxmlformats.org/markup-compatibility/2006" xmlns:a14="http://schemas.microsoft.com/office/drawing/2010/main">
        <mc:Choice Requires="a14">
          <p:sp>
            <p:nvSpPr>
              <p:cNvPr id="9" name="矩形 8"/>
              <p:cNvSpPr/>
              <p:nvPr/>
            </p:nvSpPr>
            <p:spPr>
              <a:xfrm>
                <a:off x="2418647" y="2039300"/>
                <a:ext cx="7187171" cy="1938992"/>
              </a:xfrm>
              <a:prstGeom prst="rect">
                <a:avLst/>
              </a:prstGeom>
            </p:spPr>
            <p:txBody>
              <a:bodyPr wrap="square">
                <a:spAutoFit/>
              </a:bodyPr>
              <a:lstStyle/>
              <a:p>
                <a:r>
                  <a:rPr lang="zh-CN" altLang="en-US" sz="2000" dirty="0" smtClean="0"/>
                  <a:t>协方差计算复杂度</a:t>
                </a:r>
                <a14:m>
                  <m:oMath xmlns:m="http://schemas.openxmlformats.org/officeDocument/2006/math">
                    <m:r>
                      <a:rPr lang="en-US" altLang="zh-CN" sz="2000" i="1" dirty="0" smtClean="0">
                        <a:latin typeface="Cambria Math" panose="02040503050406030204" pitchFamily="18" charset="0"/>
                      </a:rPr>
                      <m:t>𝑂</m:t>
                    </m:r>
                    <m:d>
                      <m:dPr>
                        <m:ctrlPr>
                          <a:rPr lang="en-US" altLang="zh-CN" sz="2000" i="1" dirty="0" smtClean="0">
                            <a:latin typeface="Cambria Math" panose="02040503050406030204" pitchFamily="18" charset="0"/>
                          </a:rPr>
                        </m:ctrlPr>
                      </m:dPr>
                      <m:e>
                        <m:r>
                          <a:rPr lang="en-US" altLang="zh-CN" sz="2000" b="0" i="1" dirty="0" smtClean="0">
                            <a:latin typeface="Cambria Math" panose="02040503050406030204" pitchFamily="18" charset="0"/>
                          </a:rPr>
                          <m:t>𝑁</m:t>
                        </m:r>
                        <m:sSup>
                          <m:sSupPr>
                            <m:ctrlPr>
                              <a:rPr lang="en-US" altLang="zh-CN" sz="2000" b="0" i="1" dirty="0" smtClean="0">
                                <a:latin typeface="Cambria Math" panose="02040503050406030204" pitchFamily="18" charset="0"/>
                              </a:rPr>
                            </m:ctrlPr>
                          </m:sSupPr>
                          <m:e>
                            <m:r>
                              <a:rPr lang="en-US" altLang="zh-CN" sz="2000" b="0" i="1" dirty="0" smtClean="0">
                                <a:latin typeface="Cambria Math" panose="02040503050406030204" pitchFamily="18" charset="0"/>
                              </a:rPr>
                              <m:t>𝐷</m:t>
                            </m:r>
                          </m:e>
                          <m:sup>
                            <m:r>
                              <a:rPr lang="en-US" altLang="zh-CN" sz="2000" b="0" i="1" dirty="0" smtClean="0">
                                <a:latin typeface="Cambria Math" panose="02040503050406030204" pitchFamily="18" charset="0"/>
                              </a:rPr>
                              <m:t>2</m:t>
                            </m:r>
                          </m:sup>
                        </m:sSup>
                      </m:e>
                    </m:d>
                    <m:r>
                      <a:rPr lang="zh-CN" altLang="en-US" sz="2000" i="1" dirty="0">
                        <a:latin typeface="Cambria Math" panose="02040503050406030204" pitchFamily="18" charset="0"/>
                      </a:rPr>
                      <m:t>。</m:t>
                    </m:r>
                  </m:oMath>
                </a14:m>
                <a:endParaRPr lang="en-US" altLang="zh-CN" sz="2000" dirty="0" smtClean="0"/>
              </a:p>
              <a:p>
                <a:endParaRPr lang="en-US" altLang="zh-CN" sz="2000" dirty="0"/>
              </a:p>
              <a:p>
                <a:r>
                  <a:rPr lang="en-US" altLang="zh-CN" sz="2000" dirty="0" smtClean="0"/>
                  <a:t>EM</a:t>
                </a:r>
                <a:r>
                  <a:rPr lang="zh-CN" altLang="en-US" sz="2000" dirty="0" smtClean="0"/>
                  <a:t>算法中没有使用协方差矩阵，计算量最大的步骤是数据集求和操作。计算复杂度</a:t>
                </a:r>
                <a14:m>
                  <m:oMath xmlns:m="http://schemas.openxmlformats.org/officeDocument/2006/math">
                    <m:r>
                      <a:rPr lang="en-US" altLang="zh-CN" sz="2000" i="1" dirty="0">
                        <a:latin typeface="Cambria Math" panose="02040503050406030204" pitchFamily="18" charset="0"/>
                      </a:rPr>
                      <m:t>𝑂</m:t>
                    </m:r>
                    <m:d>
                      <m:dPr>
                        <m:ctrlPr>
                          <a:rPr lang="en-US" altLang="zh-CN" sz="2000" i="1" dirty="0">
                            <a:latin typeface="Cambria Math" panose="02040503050406030204" pitchFamily="18" charset="0"/>
                          </a:rPr>
                        </m:ctrlPr>
                      </m:dPr>
                      <m:e>
                        <m:r>
                          <a:rPr lang="en-US" altLang="zh-CN" sz="2000" i="1" dirty="0">
                            <a:latin typeface="Cambria Math" panose="02040503050406030204" pitchFamily="18" charset="0"/>
                          </a:rPr>
                          <m:t>𝑁</m:t>
                        </m:r>
                        <m:r>
                          <a:rPr lang="en-US" altLang="zh-CN" sz="2000" b="0" i="1" dirty="0" smtClean="0">
                            <a:latin typeface="Cambria Math" panose="02040503050406030204" pitchFamily="18" charset="0"/>
                          </a:rPr>
                          <m:t>𝐷𝑀</m:t>
                        </m:r>
                      </m:e>
                    </m:d>
                  </m:oMath>
                </a14:m>
                <a:r>
                  <a:rPr lang="zh-CN" altLang="en-US" sz="2000" dirty="0" smtClean="0"/>
                  <a:t>。</a:t>
                </a:r>
                <a:endParaRPr lang="en-US" altLang="zh-CN" sz="2000" dirty="0" smtClean="0"/>
              </a:p>
              <a:p>
                <a:endParaRPr lang="en-US" altLang="zh-CN" sz="2000" dirty="0"/>
              </a:p>
              <a:p>
                <a14:m>
                  <m:oMath xmlns:m="http://schemas.openxmlformats.org/officeDocument/2006/math">
                    <m:r>
                      <a:rPr lang="en-US" altLang="zh-CN" sz="2000" b="0" i="1" smtClean="0">
                        <a:latin typeface="Cambria Math" panose="02040503050406030204" pitchFamily="18" charset="0"/>
                      </a:rPr>
                      <m:t>𝑀</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𝐷</m:t>
                    </m:r>
                  </m:oMath>
                </a14:m>
                <a:r>
                  <a:rPr lang="zh-CN" altLang="en-US" sz="2000" dirty="0" smtClean="0"/>
                  <a:t>时，计算量极大降低，可以抵消</a:t>
                </a:r>
                <a:r>
                  <a:rPr lang="en-US" altLang="zh-CN" sz="2000" dirty="0" smtClean="0"/>
                  <a:t>EM</a:t>
                </a:r>
                <a:r>
                  <a:rPr lang="zh-CN" altLang="en-US" sz="2000" dirty="0" smtClean="0"/>
                  <a:t>算法迭代次数。</a:t>
                </a:r>
                <a:endParaRPr lang="zh-CN" altLang="en-US" sz="2000" dirty="0"/>
              </a:p>
            </p:txBody>
          </p:sp>
        </mc:Choice>
        <mc:Fallback xmlns="">
          <p:sp>
            <p:nvSpPr>
              <p:cNvPr id="9" name="矩形 8"/>
              <p:cNvSpPr>
                <a:spLocks noRot="1" noChangeAspect="1" noMove="1" noResize="1" noEditPoints="1" noAdjustHandles="1" noChangeArrowheads="1" noChangeShapeType="1" noTextEdit="1"/>
              </p:cNvSpPr>
              <p:nvPr/>
            </p:nvSpPr>
            <p:spPr>
              <a:xfrm>
                <a:off x="2418647" y="2039300"/>
                <a:ext cx="7187171" cy="1938992"/>
              </a:xfrm>
              <a:prstGeom prst="rect">
                <a:avLst/>
              </a:prstGeom>
              <a:blipFill>
                <a:blip r:embed="rId2"/>
                <a:stretch>
                  <a:fillRect l="-933" t="-1887" r="-339" b="-47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793018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509359" y="1140259"/>
            <a:ext cx="8702530" cy="5553336"/>
          </a:xfrm>
          <a:prstGeom prst="rect">
            <a:avLst/>
          </a:prstGeom>
        </p:spPr>
      </p:pic>
      <p:sp>
        <p:nvSpPr>
          <p:cNvPr id="3" name="矩形 2"/>
          <p:cNvSpPr/>
          <p:nvPr/>
        </p:nvSpPr>
        <p:spPr>
          <a:xfrm>
            <a:off x="928477" y="1210359"/>
            <a:ext cx="1580882" cy="400110"/>
          </a:xfrm>
          <a:prstGeom prst="rect">
            <a:avLst/>
          </a:prstGeom>
        </p:spPr>
        <p:txBody>
          <a:bodyPr wrap="none">
            <a:spAutoFit/>
          </a:bodyPr>
          <a:lstStyle/>
          <a:p>
            <a:r>
              <a:rPr lang="en-US" altLang="zh-CN" sz="2000" b="1" dirty="0" smtClean="0"/>
              <a:t>EM</a:t>
            </a:r>
            <a:r>
              <a:rPr lang="zh-CN" altLang="en-US" sz="2000" b="1" dirty="0" smtClean="0"/>
              <a:t>算法求解</a:t>
            </a:r>
            <a:endParaRPr lang="zh-CN" altLang="en-US" sz="2000" b="1" dirty="0"/>
          </a:p>
        </p:txBody>
      </p:sp>
      <p:sp>
        <p:nvSpPr>
          <p:cNvPr id="4" name="矩形 3"/>
          <p:cNvSpPr/>
          <p:nvPr/>
        </p:nvSpPr>
        <p:spPr>
          <a:xfrm>
            <a:off x="702224" y="528844"/>
            <a:ext cx="1576072" cy="523220"/>
          </a:xfrm>
          <a:prstGeom prst="rect">
            <a:avLst/>
          </a:prstGeom>
        </p:spPr>
        <p:txBody>
          <a:bodyPr wrap="none">
            <a:spAutoFit/>
          </a:bodyPr>
          <a:lstStyle/>
          <a:p>
            <a:r>
              <a:rPr lang="zh-CN" altLang="en-US" sz="2800" b="1" dirty="0" smtClean="0">
                <a:latin typeface="+mn-ea"/>
              </a:rPr>
              <a:t>概率</a:t>
            </a:r>
            <a:r>
              <a:rPr lang="en-US" altLang="zh-CN" sz="2800" b="1" dirty="0" smtClean="0">
                <a:latin typeface="+mn-ea"/>
              </a:rPr>
              <a:t>PCA</a:t>
            </a:r>
            <a:endParaRPr lang="zh-CN" altLang="en-US" sz="2800" b="1" dirty="0">
              <a:latin typeface="+mn-ea"/>
            </a:endParaRPr>
          </a:p>
        </p:txBody>
      </p:sp>
      <mc:AlternateContent xmlns:mc="http://schemas.openxmlformats.org/markup-compatibility/2006" xmlns:a14="http://schemas.microsoft.com/office/drawing/2010/main">
        <mc:Choice Requires="a14">
          <p:sp>
            <p:nvSpPr>
              <p:cNvPr id="7" name="矩形 6"/>
              <p:cNvSpPr/>
              <p:nvPr/>
            </p:nvSpPr>
            <p:spPr>
              <a:xfrm>
                <a:off x="331394" y="3030393"/>
                <a:ext cx="2060823" cy="1323439"/>
              </a:xfrm>
              <a:prstGeom prst="rect">
                <a:avLst/>
              </a:prstGeom>
            </p:spPr>
            <p:txBody>
              <a:bodyPr wrap="square">
                <a:spAutoFit/>
              </a:bodyPr>
              <a:lstStyle/>
              <a:p>
                <a:r>
                  <a:rPr lang="en-US" altLang="zh-CN" sz="2000" dirty="0" smtClean="0"/>
                  <a:t>E</a:t>
                </a:r>
                <a:r>
                  <a:rPr lang="zh-CN" altLang="en-US" sz="2000" dirty="0" smtClean="0"/>
                  <a:t>步固定</a:t>
                </a:r>
                <a14:m>
                  <m:oMath xmlns:m="http://schemas.openxmlformats.org/officeDocument/2006/math">
                    <m:r>
                      <a:rPr lang="en-US" altLang="zh-CN" sz="2000" i="1" dirty="0">
                        <a:latin typeface="Cambria Math" panose="02040503050406030204" pitchFamily="18" charset="0"/>
                      </a:rPr>
                      <m:t>𝑊</m:t>
                    </m:r>
                  </m:oMath>
                </a14:m>
                <a:r>
                  <a:rPr lang="zh-CN" altLang="en-US" sz="2000" dirty="0"/>
                  <a:t>和</a:t>
                </a:r>
                <a14:m>
                  <m:oMath xmlns:m="http://schemas.openxmlformats.org/officeDocument/2006/math">
                    <m:sSup>
                      <m:sSupPr>
                        <m:ctrlPr>
                          <a:rPr lang="en-US" altLang="zh-CN" sz="2000" i="1">
                            <a:latin typeface="Cambria Math" panose="02040503050406030204" pitchFamily="18" charset="0"/>
                          </a:rPr>
                        </m:ctrlPr>
                      </m:sSupPr>
                      <m:e>
                        <m:r>
                          <a:rPr lang="zh-CN" altLang="en-US" sz="2000" i="1">
                            <a:latin typeface="Cambria Math" panose="02040503050406030204" pitchFamily="18" charset="0"/>
                          </a:rPr>
                          <m:t>𝜎</m:t>
                        </m:r>
                      </m:e>
                      <m:sup>
                        <m:r>
                          <a:rPr lang="en-US" altLang="zh-CN" sz="2000" i="1">
                            <a:latin typeface="Cambria Math" panose="02040503050406030204" pitchFamily="18" charset="0"/>
                          </a:rPr>
                          <m:t>2</m:t>
                        </m:r>
                      </m:sup>
                    </m:sSup>
                  </m:oMath>
                </a14:m>
                <a:r>
                  <a:rPr lang="zh-CN" altLang="en-US" sz="2000" dirty="0" smtClean="0"/>
                  <a:t>，投影</a:t>
                </a:r>
                <a14:m>
                  <m:oMath xmlns:m="http://schemas.openxmlformats.org/officeDocument/2006/math">
                    <m:r>
                      <a:rPr lang="en-US" altLang="zh-CN" sz="2000" i="1" dirty="0" smtClean="0">
                        <a:latin typeface="Cambria Math" panose="02040503050406030204" pitchFamily="18" charset="0"/>
                      </a:rPr>
                      <m:t>𝑧</m:t>
                    </m:r>
                  </m:oMath>
                </a14:m>
                <a:endParaRPr lang="en-US" altLang="zh-CN" sz="2000" dirty="0" smtClean="0"/>
              </a:p>
              <a:p>
                <a:endParaRPr lang="en-US" altLang="zh-CN" sz="2000" dirty="0"/>
              </a:p>
              <a:p>
                <a:r>
                  <a:rPr lang="en-US" altLang="zh-CN" sz="2000" dirty="0" smtClean="0"/>
                  <a:t>M</a:t>
                </a:r>
                <a:r>
                  <a:rPr lang="zh-CN" altLang="en-US" sz="2000" dirty="0" smtClean="0"/>
                  <a:t>步更新</a:t>
                </a:r>
                <a14:m>
                  <m:oMath xmlns:m="http://schemas.openxmlformats.org/officeDocument/2006/math">
                    <m:r>
                      <a:rPr lang="en-US" altLang="zh-CN" sz="2000" i="1" dirty="0">
                        <a:latin typeface="Cambria Math" panose="02040503050406030204" pitchFamily="18" charset="0"/>
                      </a:rPr>
                      <m:t>𝑊</m:t>
                    </m:r>
                  </m:oMath>
                </a14:m>
                <a:r>
                  <a:rPr lang="zh-CN" altLang="en-US" sz="2000" dirty="0"/>
                  <a:t>和</a:t>
                </a:r>
                <a14:m>
                  <m:oMath xmlns:m="http://schemas.openxmlformats.org/officeDocument/2006/math">
                    <m:sSup>
                      <m:sSupPr>
                        <m:ctrlPr>
                          <a:rPr lang="en-US" altLang="zh-CN" sz="2000" i="1">
                            <a:latin typeface="Cambria Math" panose="02040503050406030204" pitchFamily="18" charset="0"/>
                          </a:rPr>
                        </m:ctrlPr>
                      </m:sSupPr>
                      <m:e>
                        <m:r>
                          <a:rPr lang="zh-CN" altLang="en-US" sz="2000" i="1">
                            <a:latin typeface="Cambria Math" panose="02040503050406030204" pitchFamily="18" charset="0"/>
                          </a:rPr>
                          <m:t>𝜎</m:t>
                        </m:r>
                      </m:e>
                      <m:sup>
                        <m:r>
                          <a:rPr lang="en-US" altLang="zh-CN" sz="2000" i="1">
                            <a:latin typeface="Cambria Math" panose="02040503050406030204" pitchFamily="18" charset="0"/>
                          </a:rPr>
                          <m:t>2</m:t>
                        </m:r>
                      </m:sup>
                    </m:sSup>
                  </m:oMath>
                </a14:m>
                <a:endParaRPr lang="zh-CN" altLang="en-US" sz="2000" dirty="0"/>
              </a:p>
            </p:txBody>
          </p:sp>
        </mc:Choice>
        <mc:Fallback xmlns="">
          <p:sp>
            <p:nvSpPr>
              <p:cNvPr id="7" name="矩形 6"/>
              <p:cNvSpPr>
                <a:spLocks noRot="1" noChangeAspect="1" noMove="1" noResize="1" noEditPoints="1" noAdjustHandles="1" noChangeArrowheads="1" noChangeShapeType="1" noTextEdit="1"/>
              </p:cNvSpPr>
              <p:nvPr/>
            </p:nvSpPr>
            <p:spPr>
              <a:xfrm>
                <a:off x="331394" y="3030393"/>
                <a:ext cx="2060823" cy="1323439"/>
              </a:xfrm>
              <a:prstGeom prst="rect">
                <a:avLst/>
              </a:prstGeom>
              <a:blipFill>
                <a:blip r:embed="rId3"/>
                <a:stretch>
                  <a:fillRect l="-2959" t="-2304" r="-15680" b="-73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902437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02224" y="528844"/>
            <a:ext cx="11333552" cy="523220"/>
          </a:xfrm>
          <a:prstGeom prst="rect">
            <a:avLst/>
          </a:prstGeom>
        </p:spPr>
        <p:txBody>
          <a:bodyPr wrap="none">
            <a:spAutoFit/>
          </a:bodyPr>
          <a:lstStyle/>
          <a:p>
            <a:r>
              <a:rPr lang="zh-CN" altLang="en-US" sz="2800" b="1" dirty="0">
                <a:latin typeface="+mn-ea"/>
              </a:rPr>
              <a:t>主成分分析（</a:t>
            </a:r>
            <a:r>
              <a:rPr lang="en-US" altLang="zh-CN" sz="2800" b="1" dirty="0" smtClean="0">
                <a:latin typeface="+mn-ea"/>
              </a:rPr>
              <a:t>Principal Component Analysis</a:t>
            </a:r>
            <a:r>
              <a:rPr lang="zh-CN" altLang="en-US" sz="2800" b="1" dirty="0" smtClean="0">
                <a:latin typeface="+mn-ea"/>
              </a:rPr>
              <a:t>，</a:t>
            </a:r>
            <a:r>
              <a:rPr lang="en-US" altLang="zh-CN" sz="2800" b="1" dirty="0" err="1" smtClean="0">
                <a:latin typeface="+mn-ea"/>
              </a:rPr>
              <a:t>Karhunen-Loeve</a:t>
            </a:r>
            <a:r>
              <a:rPr lang="zh-CN" altLang="en-US" sz="2800" b="1" dirty="0" smtClean="0">
                <a:latin typeface="+mn-ea"/>
              </a:rPr>
              <a:t>变换）</a:t>
            </a:r>
            <a:endParaRPr lang="zh-CN" altLang="en-US" sz="2800" b="1" dirty="0">
              <a:latin typeface="+mn-ea"/>
            </a:endParaRPr>
          </a:p>
        </p:txBody>
      </p:sp>
      <mc:AlternateContent xmlns:mc="http://schemas.openxmlformats.org/markup-compatibility/2006" xmlns:a14="http://schemas.microsoft.com/office/drawing/2010/main">
        <mc:Choice Requires="a14">
          <p:sp>
            <p:nvSpPr>
              <p:cNvPr id="15" name="文本框 14"/>
              <p:cNvSpPr txBox="1"/>
              <p:nvPr/>
            </p:nvSpPr>
            <p:spPr>
              <a:xfrm>
                <a:off x="2324910" y="1877438"/>
                <a:ext cx="7188956" cy="3476080"/>
              </a:xfrm>
              <a:prstGeom prst="rect">
                <a:avLst/>
              </a:prstGeom>
              <a:noFill/>
            </p:spPr>
            <p:txBody>
              <a:bodyPr wrap="none" rtlCol="0">
                <a:spAutoFit/>
              </a:bodyPr>
              <a:lstStyle/>
              <a:p>
                <a:pPr marL="457200" indent="-457200">
                  <a:lnSpc>
                    <a:spcPct val="150000"/>
                  </a:lnSpc>
                  <a:buFont typeface="+mj-lt"/>
                  <a:buAutoNum type="arabicPeriod"/>
                </a:pPr>
                <a:r>
                  <a:rPr lang="zh-CN" altLang="en-US" sz="2000" dirty="0" smtClean="0"/>
                  <a:t>数据集</a:t>
                </a:r>
                <a14:m>
                  <m:oMath xmlns:m="http://schemas.openxmlformats.org/officeDocument/2006/math">
                    <m:r>
                      <a:rPr lang="en-US" altLang="zh-CN" sz="2000" i="1">
                        <a:latin typeface="Cambria Math" panose="02040503050406030204" pitchFamily="18" charset="0"/>
                      </a:rPr>
                      <m:t>𝑋</m:t>
                    </m:r>
                    <m:r>
                      <a:rPr lang="en-US" altLang="zh-CN" sz="2000" b="0" i="0" smtClean="0">
                        <a:latin typeface="Cambria Math" panose="02040503050406030204" pitchFamily="18" charset="0"/>
                      </a:rPr>
                      <m:t>=</m:t>
                    </m:r>
                    <m:d>
                      <m:dPr>
                        <m:begChr m:val="{"/>
                        <m:endChr m:val="}"/>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𝑛</m:t>
                            </m:r>
                          </m:sub>
                        </m:sSub>
                      </m:e>
                    </m:d>
                  </m:oMath>
                </a14:m>
                <a:r>
                  <a:rPr lang="zh-CN" altLang="en-US" sz="2000" dirty="0" smtClean="0"/>
                  <a:t>，对其进行中心化（均值为</a:t>
                </a:r>
                <a:r>
                  <a:rPr lang="en-US" altLang="zh-CN" sz="2000" dirty="0" smtClean="0"/>
                  <a:t>0</a:t>
                </a:r>
                <a:r>
                  <a:rPr lang="zh-CN" altLang="en-US" sz="2000" dirty="0" smtClean="0"/>
                  <a:t>），</a:t>
                </a:r>
                <a14:m>
                  <m:oMath xmlns:m="http://schemas.openxmlformats.org/officeDocument/2006/math">
                    <m:r>
                      <a:rPr lang="en-US" altLang="zh-CN" sz="2000" i="1" dirty="0">
                        <a:latin typeface="Cambria Math" panose="02040503050406030204" pitchFamily="18" charset="0"/>
                      </a:rPr>
                      <m:t>𝑋</m:t>
                    </m:r>
                    <m:r>
                      <a:rPr lang="en-US" altLang="zh-CN" sz="2000" i="1" dirty="0">
                        <a:latin typeface="Cambria Math" panose="02040503050406030204" pitchFamily="18" charset="0"/>
                        <a:ea typeface="Cambria Math" panose="02040503050406030204" pitchFamily="18" charset="0"/>
                      </a:rPr>
                      <m:t>∈</m:t>
                    </m:r>
                    <m:sSup>
                      <m:sSupPr>
                        <m:ctrlPr>
                          <a:rPr lang="en-US" altLang="zh-CN" sz="2000" i="1" dirty="0">
                            <a:latin typeface="Cambria Math" panose="02040503050406030204" pitchFamily="18" charset="0"/>
                            <a:ea typeface="Cambria Math" panose="02040503050406030204" pitchFamily="18" charset="0"/>
                          </a:rPr>
                        </m:ctrlPr>
                      </m:sSupPr>
                      <m:e>
                        <m:r>
                          <a:rPr lang="en-US" altLang="zh-CN" sz="2000" i="1" dirty="0">
                            <a:latin typeface="Cambria Math" panose="02040503050406030204" pitchFamily="18" charset="0"/>
                            <a:ea typeface="Cambria Math" panose="02040503050406030204" pitchFamily="18" charset="0"/>
                          </a:rPr>
                          <m:t>𝑅</m:t>
                        </m:r>
                      </m:e>
                      <m:sup>
                        <m:r>
                          <a:rPr lang="en-US" altLang="zh-CN" sz="2000" i="1" dirty="0">
                            <a:latin typeface="Cambria Math" panose="02040503050406030204" pitchFamily="18" charset="0"/>
                            <a:ea typeface="Cambria Math" panose="02040503050406030204" pitchFamily="18" charset="0"/>
                          </a:rPr>
                          <m:t>𝑁</m:t>
                        </m:r>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𝐷</m:t>
                        </m:r>
                      </m:sup>
                    </m:sSup>
                  </m:oMath>
                </a14:m>
                <a:endParaRPr lang="en-US" altLang="zh-CN" sz="2000" dirty="0" smtClean="0"/>
              </a:p>
              <a:p>
                <a:pPr marL="457200" indent="-457200">
                  <a:lnSpc>
                    <a:spcPct val="150000"/>
                  </a:lnSpc>
                  <a:buFont typeface="+mj-lt"/>
                  <a:buAutoNum type="arabicPeriod"/>
                </a:pPr>
                <a:r>
                  <a:rPr lang="zh-CN" altLang="en-US" sz="2000" dirty="0" smtClean="0"/>
                  <a:t>计算数据集协方差矩阵</a:t>
                </a:r>
                <a14:m>
                  <m:oMath xmlns:m="http://schemas.openxmlformats.org/officeDocument/2006/math">
                    <m:sSup>
                      <m:sSupPr>
                        <m:ctrlPr>
                          <a:rPr lang="zh-CN" altLang="en-US" sz="2000" i="1" dirty="0" smtClean="0">
                            <a:latin typeface="Cambria Math" panose="02040503050406030204" pitchFamily="18" charset="0"/>
                          </a:rPr>
                        </m:ctrlPr>
                      </m:sSupPr>
                      <m:e>
                        <m:r>
                          <a:rPr lang="en-US" altLang="zh-CN" sz="2000" b="0" i="1" dirty="0" smtClean="0">
                            <a:latin typeface="Cambria Math" panose="02040503050406030204" pitchFamily="18" charset="0"/>
                          </a:rPr>
                          <m:t>𝑆</m:t>
                        </m:r>
                        <m:r>
                          <a:rPr lang="en-US" altLang="zh-CN" sz="2000" b="0" i="1" dirty="0" smtClean="0">
                            <a:latin typeface="Cambria Math" panose="02040503050406030204" pitchFamily="18" charset="0"/>
                          </a:rPr>
                          <m:t>=</m:t>
                        </m:r>
                        <m:f>
                          <m:fPr>
                            <m:ctrlPr>
                              <a:rPr lang="en-US" altLang="zh-CN" sz="2000" b="0" i="1" dirty="0" smtClean="0">
                                <a:latin typeface="Cambria Math" panose="02040503050406030204" pitchFamily="18" charset="0"/>
                              </a:rPr>
                            </m:ctrlPr>
                          </m:fPr>
                          <m:num>
                            <m:r>
                              <a:rPr lang="en-US" altLang="zh-CN" sz="2000" b="0" i="1" dirty="0" smtClean="0">
                                <a:latin typeface="Cambria Math" panose="02040503050406030204" pitchFamily="18" charset="0"/>
                              </a:rPr>
                              <m:t>1</m:t>
                            </m:r>
                          </m:num>
                          <m:den>
                            <m:r>
                              <a:rPr lang="en-US" altLang="zh-CN" sz="2000" b="0" i="1" dirty="0" smtClean="0">
                                <a:latin typeface="Cambria Math" panose="02040503050406030204" pitchFamily="18" charset="0"/>
                              </a:rPr>
                              <m:t>𝑁</m:t>
                            </m:r>
                          </m:den>
                        </m:f>
                        <m:r>
                          <a:rPr lang="en-US" altLang="zh-CN" sz="2000" b="0" i="1" dirty="0" smtClean="0">
                            <a:latin typeface="Cambria Math" panose="02040503050406030204" pitchFamily="18" charset="0"/>
                          </a:rPr>
                          <m:t>𝑋</m:t>
                        </m:r>
                      </m:e>
                      <m:sup>
                        <m:r>
                          <a:rPr lang="en-US" altLang="zh-CN" sz="2000" b="0" i="1" dirty="0" smtClean="0">
                            <a:latin typeface="Cambria Math" panose="02040503050406030204" pitchFamily="18" charset="0"/>
                          </a:rPr>
                          <m:t>𝑇</m:t>
                        </m:r>
                      </m:sup>
                    </m:sSup>
                    <m:r>
                      <a:rPr lang="en-US" altLang="zh-CN" sz="2000" i="1">
                        <a:latin typeface="Cambria Math" panose="02040503050406030204" pitchFamily="18" charset="0"/>
                      </a:rPr>
                      <m:t>𝑋</m:t>
                    </m:r>
                  </m:oMath>
                </a14:m>
                <a:r>
                  <a:rPr lang="zh-CN" altLang="en-US" sz="2000" dirty="0" smtClean="0"/>
                  <a:t>，</a:t>
                </a:r>
                <a14:m>
                  <m:oMath xmlns:m="http://schemas.openxmlformats.org/officeDocument/2006/math">
                    <m:r>
                      <a:rPr lang="en-US" altLang="zh-CN" sz="2000" b="0" i="1" dirty="0" smtClean="0">
                        <a:latin typeface="Cambria Math" panose="02040503050406030204" pitchFamily="18" charset="0"/>
                      </a:rPr>
                      <m:t>𝑆</m:t>
                    </m:r>
                    <m:r>
                      <a:rPr lang="en-US" altLang="zh-CN" sz="2000" i="1" dirty="0">
                        <a:latin typeface="Cambria Math" panose="02040503050406030204" pitchFamily="18" charset="0"/>
                        <a:ea typeface="Cambria Math" panose="02040503050406030204" pitchFamily="18" charset="0"/>
                      </a:rPr>
                      <m:t>∈</m:t>
                    </m:r>
                    <m:sSup>
                      <m:sSupPr>
                        <m:ctrlPr>
                          <a:rPr lang="en-US" altLang="zh-CN" sz="2000" i="1" dirty="0">
                            <a:latin typeface="Cambria Math" panose="02040503050406030204" pitchFamily="18" charset="0"/>
                            <a:ea typeface="Cambria Math" panose="02040503050406030204" pitchFamily="18" charset="0"/>
                          </a:rPr>
                        </m:ctrlPr>
                      </m:sSupPr>
                      <m:e>
                        <m:r>
                          <a:rPr lang="en-US" altLang="zh-CN" sz="2000" i="1" dirty="0">
                            <a:latin typeface="Cambria Math" panose="02040503050406030204" pitchFamily="18" charset="0"/>
                            <a:ea typeface="Cambria Math" panose="02040503050406030204" pitchFamily="18" charset="0"/>
                          </a:rPr>
                          <m:t>𝑅</m:t>
                        </m:r>
                      </m:e>
                      <m:sup>
                        <m:r>
                          <a:rPr lang="en-US" altLang="zh-CN" sz="2000" b="0" i="1" dirty="0" smtClean="0">
                            <a:latin typeface="Cambria Math" panose="02040503050406030204" pitchFamily="18" charset="0"/>
                            <a:ea typeface="Cambria Math" panose="02040503050406030204" pitchFamily="18" charset="0"/>
                          </a:rPr>
                          <m:t>𝐷</m:t>
                        </m:r>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𝐷</m:t>
                        </m:r>
                      </m:sup>
                    </m:sSup>
                  </m:oMath>
                </a14:m>
                <a:endParaRPr lang="en-US" altLang="zh-CN" sz="2000" dirty="0" smtClean="0"/>
              </a:p>
              <a:p>
                <a:pPr marL="457200" indent="-457200">
                  <a:lnSpc>
                    <a:spcPct val="150000"/>
                  </a:lnSpc>
                  <a:buFont typeface="+mj-lt"/>
                  <a:buAutoNum type="arabicPeriod"/>
                </a:pPr>
                <a:r>
                  <a:rPr lang="zh-CN" altLang="en-US" sz="2000" dirty="0" smtClean="0"/>
                  <a:t>计算协方差矩阵前</a:t>
                </a:r>
                <a:r>
                  <a:rPr lang="en-US" altLang="zh-CN" sz="2000" dirty="0" smtClean="0"/>
                  <a:t>M</a:t>
                </a:r>
                <a:r>
                  <a:rPr lang="zh-CN" altLang="en-US" sz="2000" dirty="0" smtClean="0"/>
                  <a:t>个特征值</a:t>
                </a:r>
                <a14:m>
                  <m:oMath xmlns:m="http://schemas.openxmlformats.org/officeDocument/2006/math">
                    <m:sSub>
                      <m:sSubPr>
                        <m:ctrlPr>
                          <a:rPr lang="en-US" altLang="zh-CN" sz="2000" i="1" smtClean="0">
                            <a:latin typeface="Cambria Math" panose="02040503050406030204" pitchFamily="18" charset="0"/>
                          </a:rPr>
                        </m:ctrlPr>
                      </m:sSubPr>
                      <m:e>
                        <m:r>
                          <a:rPr lang="zh-CN" altLang="en-US" sz="2000" i="1">
                            <a:latin typeface="Cambria Math" panose="02040503050406030204" pitchFamily="18" charset="0"/>
                          </a:rPr>
                          <m:t>𝜆</m:t>
                        </m:r>
                      </m:e>
                      <m:sub>
                        <m:r>
                          <a:rPr lang="en-US" altLang="zh-CN" sz="2000" b="0" i="1" smtClean="0">
                            <a:latin typeface="Cambria Math" panose="02040503050406030204" pitchFamily="18" charset="0"/>
                          </a:rPr>
                          <m:t>𝑖</m:t>
                        </m:r>
                      </m:sub>
                    </m:sSub>
                  </m:oMath>
                </a14:m>
                <a:r>
                  <a:rPr lang="zh-CN" altLang="en-US" sz="2000" dirty="0" smtClean="0"/>
                  <a:t>和特征向量</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𝑢</m:t>
                        </m:r>
                      </m:e>
                      <m:sub>
                        <m:r>
                          <a:rPr lang="en-US" altLang="zh-CN" sz="2000" b="0" i="1" smtClean="0">
                            <a:latin typeface="Cambria Math" panose="02040503050406030204" pitchFamily="18" charset="0"/>
                          </a:rPr>
                          <m:t>𝑖</m:t>
                        </m:r>
                      </m:sub>
                    </m:sSub>
                  </m:oMath>
                </a14:m>
                <a:endParaRPr lang="en-US" altLang="zh-CN" sz="2000" dirty="0" smtClean="0"/>
              </a:p>
              <a:p>
                <a:pPr marL="457200" indent="-457200">
                  <a:lnSpc>
                    <a:spcPct val="150000"/>
                  </a:lnSpc>
                  <a:buFont typeface="+mj-lt"/>
                  <a:buAutoNum type="arabicPeriod"/>
                </a:pPr>
                <a:r>
                  <a:rPr lang="zh-CN" altLang="en-US" sz="2000" dirty="0" smtClean="0"/>
                  <a:t>将</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𝑛</m:t>
                        </m:r>
                      </m:sub>
                    </m:sSub>
                  </m:oMath>
                </a14:m>
                <a:r>
                  <a:rPr lang="zh-CN" altLang="en-US" sz="2000" dirty="0" smtClean="0"/>
                  <a:t>投影到前</a:t>
                </a:r>
                <a:r>
                  <a:rPr lang="en-US" altLang="zh-CN" sz="2000" dirty="0" smtClean="0"/>
                  <a:t>M</a:t>
                </a:r>
                <a:r>
                  <a:rPr lang="zh-CN" altLang="en-US" sz="2000" dirty="0" smtClean="0"/>
                  <a:t>个特征向量构成的子空间中，得到</a:t>
                </a:r>
                <a14:m>
                  <m:oMath xmlns:m="http://schemas.openxmlformats.org/officeDocument/2006/math">
                    <m:sSub>
                      <m:sSubPr>
                        <m:ctrlPr>
                          <a:rPr lang="en-US" altLang="zh-CN" sz="2000" i="1" smtClean="0">
                            <a:latin typeface="Cambria Math" panose="02040503050406030204" pitchFamily="18" charset="0"/>
                          </a:rPr>
                        </m:ctrlPr>
                      </m:sSub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𝑥</m:t>
                            </m:r>
                          </m:e>
                        </m:acc>
                      </m:e>
                      <m:sub>
                        <m:r>
                          <a:rPr lang="en-US" altLang="zh-CN" sz="2000" b="0" i="1" smtClean="0">
                            <a:latin typeface="Cambria Math" panose="02040503050406030204" pitchFamily="18" charset="0"/>
                          </a:rPr>
                          <m:t>𝑛</m:t>
                        </m:r>
                      </m:sub>
                    </m:sSub>
                  </m:oMath>
                </a14:m>
                <a:endParaRPr lang="en-US" altLang="zh-CN" sz="2000" dirty="0" smtClean="0"/>
              </a:p>
              <a:p>
                <a:pPr lvl="1">
                  <a:lnSpc>
                    <a:spcPct val="150000"/>
                  </a:lnSpc>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𝑥</m:t>
                              </m:r>
                            </m:e>
                          </m:acc>
                        </m:e>
                        <m:sub>
                          <m:r>
                            <a:rPr lang="en-US" altLang="zh-CN" sz="2000" i="1">
                              <a:latin typeface="Cambria Math" panose="02040503050406030204" pitchFamily="18" charset="0"/>
                            </a:rPr>
                            <m:t>𝑛</m:t>
                          </m:r>
                        </m:sub>
                      </m:sSub>
                      <m:r>
                        <a:rPr lang="en-US" altLang="zh-CN" sz="2000" b="0" i="1" smtClean="0">
                          <a:latin typeface="Cambria Math" panose="02040503050406030204" pitchFamily="18" charset="0"/>
                        </a:rPr>
                        <m:t>=</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𝑀</m:t>
                          </m:r>
                        </m:sup>
                        <m:e>
                          <m:d>
                            <m:dPr>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𝑛</m:t>
                                      </m:r>
                                    </m:sub>
                                  </m:sSub>
                                </m:e>
                                <m:sup>
                                  <m:r>
                                    <a:rPr lang="en-US" altLang="zh-CN" sz="2000" b="0" i="1" smtClean="0">
                                      <a:latin typeface="Cambria Math" panose="02040503050406030204" pitchFamily="18" charset="0"/>
                                    </a:rPr>
                                    <m:t>𝑇</m:t>
                                  </m:r>
                                </m:sup>
                              </m:sSup>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𝑢</m:t>
                                  </m:r>
                                </m:e>
                                <m:sub>
                                  <m:r>
                                    <a:rPr lang="en-US" altLang="zh-CN" sz="2000" i="1">
                                      <a:latin typeface="Cambria Math" panose="02040503050406030204" pitchFamily="18" charset="0"/>
                                    </a:rPr>
                                    <m:t>𝑖</m:t>
                                  </m:r>
                                </m:sub>
                              </m:sSub>
                            </m:e>
                          </m:d>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𝑢</m:t>
                              </m:r>
                            </m:e>
                            <m:sub>
                              <m:r>
                                <a:rPr lang="en-US" altLang="zh-CN" sz="2000" i="1">
                                  <a:latin typeface="Cambria Math" panose="02040503050406030204" pitchFamily="18" charset="0"/>
                                </a:rPr>
                                <m:t>𝑖</m:t>
                              </m:r>
                            </m:sub>
                          </m:sSub>
                        </m:e>
                      </m:nary>
                    </m:oMath>
                  </m:oMathPara>
                </a14:m>
                <a:endParaRPr lang="zh-CN" altLang="en-US" sz="2000" dirty="0"/>
              </a:p>
            </p:txBody>
          </p:sp>
        </mc:Choice>
        <mc:Fallback xmlns="">
          <p:sp>
            <p:nvSpPr>
              <p:cNvPr id="15" name="文本框 14"/>
              <p:cNvSpPr txBox="1">
                <a:spLocks noRot="1" noChangeAspect="1" noMove="1" noResize="1" noEditPoints="1" noAdjustHandles="1" noChangeArrowheads="1" noChangeShapeType="1" noTextEdit="1"/>
              </p:cNvSpPr>
              <p:nvPr/>
            </p:nvSpPr>
            <p:spPr>
              <a:xfrm>
                <a:off x="2324910" y="1877438"/>
                <a:ext cx="7188956" cy="3476080"/>
              </a:xfrm>
              <a:prstGeom prst="rect">
                <a:avLst/>
              </a:prstGeom>
              <a:blipFill>
                <a:blip r:embed="rId2"/>
                <a:stretch>
                  <a:fillRect l="-5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072239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28477" y="1210359"/>
            <a:ext cx="1435008" cy="400110"/>
          </a:xfrm>
          <a:prstGeom prst="rect">
            <a:avLst/>
          </a:prstGeom>
        </p:spPr>
        <p:txBody>
          <a:bodyPr wrap="none">
            <a:spAutoFit/>
          </a:bodyPr>
          <a:lstStyle/>
          <a:p>
            <a:r>
              <a:rPr lang="zh-CN" altLang="en-US" sz="2000" b="1" dirty="0" smtClean="0"/>
              <a:t>贝叶斯</a:t>
            </a:r>
            <a:r>
              <a:rPr lang="en-US" altLang="zh-CN" sz="2000" b="1" dirty="0" smtClean="0"/>
              <a:t>PCA</a:t>
            </a:r>
            <a:endParaRPr lang="zh-CN" altLang="en-US" sz="2000" b="1" dirty="0"/>
          </a:p>
        </p:txBody>
      </p:sp>
      <p:sp>
        <p:nvSpPr>
          <p:cNvPr id="3" name="矩形 2"/>
          <p:cNvSpPr/>
          <p:nvPr/>
        </p:nvSpPr>
        <p:spPr>
          <a:xfrm>
            <a:off x="702224" y="528844"/>
            <a:ext cx="1576072" cy="523220"/>
          </a:xfrm>
          <a:prstGeom prst="rect">
            <a:avLst/>
          </a:prstGeom>
        </p:spPr>
        <p:txBody>
          <a:bodyPr wrap="none">
            <a:spAutoFit/>
          </a:bodyPr>
          <a:lstStyle/>
          <a:p>
            <a:r>
              <a:rPr lang="zh-CN" altLang="en-US" sz="2800" b="1" dirty="0" smtClean="0">
                <a:latin typeface="+mn-ea"/>
              </a:rPr>
              <a:t>概率</a:t>
            </a:r>
            <a:r>
              <a:rPr lang="en-US" altLang="zh-CN" sz="2800" b="1" dirty="0" smtClean="0">
                <a:latin typeface="+mn-ea"/>
              </a:rPr>
              <a:t>PCA</a:t>
            </a:r>
            <a:endParaRPr lang="zh-CN" altLang="en-US" sz="2800" b="1" dirty="0">
              <a:latin typeface="+mn-ea"/>
            </a:endParaRPr>
          </a:p>
        </p:txBody>
      </p:sp>
      <p:pic>
        <p:nvPicPr>
          <p:cNvPr id="4" name="图片 3"/>
          <p:cNvPicPr>
            <a:picLocks noChangeAspect="1"/>
          </p:cNvPicPr>
          <p:nvPr/>
        </p:nvPicPr>
        <p:blipFill>
          <a:blip r:embed="rId2"/>
          <a:stretch>
            <a:fillRect/>
          </a:stretch>
        </p:blipFill>
        <p:spPr>
          <a:xfrm>
            <a:off x="3932815" y="362694"/>
            <a:ext cx="3590925" cy="2495550"/>
          </a:xfrm>
          <a:prstGeom prst="rect">
            <a:avLst/>
          </a:prstGeom>
        </p:spPr>
      </p:pic>
      <p:pic>
        <p:nvPicPr>
          <p:cNvPr id="5" name="图片 4"/>
          <p:cNvPicPr>
            <a:picLocks noChangeAspect="1"/>
          </p:cNvPicPr>
          <p:nvPr/>
        </p:nvPicPr>
        <p:blipFill>
          <a:blip r:embed="rId3"/>
          <a:stretch>
            <a:fillRect/>
          </a:stretch>
        </p:blipFill>
        <p:spPr>
          <a:xfrm>
            <a:off x="3194985" y="4053631"/>
            <a:ext cx="5276850" cy="1038225"/>
          </a:xfrm>
          <a:prstGeom prst="rect">
            <a:avLst/>
          </a:prstGeom>
        </p:spPr>
      </p:pic>
      <mc:AlternateContent xmlns:mc="http://schemas.openxmlformats.org/markup-compatibility/2006" xmlns:a14="http://schemas.microsoft.com/office/drawing/2010/main">
        <mc:Choice Requires="a14">
          <p:sp>
            <p:nvSpPr>
              <p:cNvPr id="6" name="矩形 5"/>
              <p:cNvSpPr/>
              <p:nvPr/>
            </p:nvSpPr>
            <p:spPr>
              <a:xfrm>
                <a:off x="1217896" y="3176033"/>
                <a:ext cx="10116851" cy="707886"/>
              </a:xfrm>
              <a:prstGeom prst="rect">
                <a:avLst/>
              </a:prstGeom>
            </p:spPr>
            <p:txBody>
              <a:bodyPr wrap="square">
                <a:spAutoFit/>
              </a:bodyPr>
              <a:lstStyle/>
              <a:p>
                <a:r>
                  <a:rPr lang="zh-CN" altLang="en-US" sz="2000" dirty="0" smtClean="0"/>
                  <a:t>在</a:t>
                </a:r>
                <a14:m>
                  <m:oMath xmlns:m="http://schemas.openxmlformats.org/officeDocument/2006/math">
                    <m:r>
                      <a:rPr lang="en-US" altLang="zh-CN" sz="2000" i="1" dirty="0" smtClean="0">
                        <a:latin typeface="Cambria Math" panose="02040503050406030204" pitchFamily="18" charset="0"/>
                      </a:rPr>
                      <m:t>𝑊</m:t>
                    </m:r>
                  </m:oMath>
                </a14:m>
                <a:r>
                  <a:rPr lang="zh-CN" altLang="en-US" sz="2000" dirty="0" smtClean="0"/>
                  <a:t>的每个列上定义一个独立的高斯先验，表示定义了主子空间的向量，每个高斯分布有一个独立的方差，由精度参数</a:t>
                </a:r>
                <a14:m>
                  <m:oMath xmlns:m="http://schemas.openxmlformats.org/officeDocument/2006/math">
                    <m:sSub>
                      <m:sSubPr>
                        <m:ctrlPr>
                          <a:rPr lang="en-US" altLang="zh-CN" sz="2000" i="1" smtClean="0">
                            <a:latin typeface="Cambria Math" panose="02040503050406030204" pitchFamily="18" charset="0"/>
                          </a:rPr>
                        </m:ctrlPr>
                      </m:sSubPr>
                      <m:e>
                        <m:r>
                          <a:rPr lang="zh-CN" altLang="en-US" sz="2000" i="1">
                            <a:latin typeface="Cambria Math" panose="02040503050406030204" pitchFamily="18" charset="0"/>
                          </a:rPr>
                          <m:t>𝛼</m:t>
                        </m:r>
                      </m:e>
                      <m:sub>
                        <m:r>
                          <a:rPr lang="en-US" altLang="zh-CN" sz="2000" b="0" i="1" smtClean="0">
                            <a:latin typeface="Cambria Math" panose="02040503050406030204" pitchFamily="18" charset="0"/>
                          </a:rPr>
                          <m:t>𝑖</m:t>
                        </m:r>
                      </m:sub>
                    </m:sSub>
                  </m:oMath>
                </a14:m>
                <a:r>
                  <a:rPr lang="zh-CN" altLang="en-US" sz="2000" dirty="0" smtClean="0"/>
                  <a:t>控制。</a:t>
                </a:r>
                <a:endParaRPr lang="zh-CN" altLang="en-US" sz="2000" dirty="0"/>
              </a:p>
            </p:txBody>
          </p:sp>
        </mc:Choice>
        <mc:Fallback xmlns="">
          <p:sp>
            <p:nvSpPr>
              <p:cNvPr id="6" name="矩形 5"/>
              <p:cNvSpPr>
                <a:spLocks noRot="1" noChangeAspect="1" noMove="1" noResize="1" noEditPoints="1" noAdjustHandles="1" noChangeArrowheads="1" noChangeShapeType="1" noTextEdit="1"/>
              </p:cNvSpPr>
              <p:nvPr/>
            </p:nvSpPr>
            <p:spPr>
              <a:xfrm>
                <a:off x="1217896" y="3176033"/>
                <a:ext cx="10116851" cy="707886"/>
              </a:xfrm>
              <a:prstGeom prst="rect">
                <a:avLst/>
              </a:prstGeom>
              <a:blipFill>
                <a:blip r:embed="rId4"/>
                <a:stretch>
                  <a:fillRect l="-663" t="-4310" r="-482" b="-14655"/>
                </a:stretch>
              </a:blipFill>
            </p:spPr>
            <p:txBody>
              <a:bodyPr/>
              <a:lstStyle/>
              <a:p>
                <a:r>
                  <a:rPr lang="zh-CN" altLang="en-US">
                    <a:noFill/>
                  </a:rPr>
                  <a:t> </a:t>
                </a:r>
              </a:p>
            </p:txBody>
          </p:sp>
        </mc:Fallback>
      </mc:AlternateContent>
      <p:pic>
        <p:nvPicPr>
          <p:cNvPr id="7" name="图片 6"/>
          <p:cNvPicPr>
            <a:picLocks noChangeAspect="1"/>
          </p:cNvPicPr>
          <p:nvPr/>
        </p:nvPicPr>
        <p:blipFill>
          <a:blip r:embed="rId5"/>
          <a:stretch>
            <a:fillRect/>
          </a:stretch>
        </p:blipFill>
        <p:spPr>
          <a:xfrm>
            <a:off x="3347385" y="4923430"/>
            <a:ext cx="6162675" cy="676275"/>
          </a:xfrm>
          <a:prstGeom prst="rect">
            <a:avLst/>
          </a:prstGeom>
        </p:spPr>
      </p:pic>
      <p:sp>
        <p:nvSpPr>
          <p:cNvPr id="8" name="文本框 7"/>
          <p:cNvSpPr txBox="1"/>
          <p:nvPr/>
        </p:nvSpPr>
        <p:spPr>
          <a:xfrm>
            <a:off x="8065435" y="1410414"/>
            <a:ext cx="2242922" cy="369332"/>
          </a:xfrm>
          <a:prstGeom prst="rect">
            <a:avLst/>
          </a:prstGeom>
          <a:noFill/>
        </p:spPr>
        <p:txBody>
          <a:bodyPr wrap="none" rtlCol="0">
            <a:spAutoFit/>
          </a:bodyPr>
          <a:lstStyle/>
          <a:p>
            <a:r>
              <a:rPr lang="zh-CN" altLang="en-US" dirty="0" smtClean="0"/>
              <a:t>（只讨论</a:t>
            </a:r>
            <a:r>
              <a:rPr lang="en-US" altLang="zh-CN" dirty="0" smtClean="0"/>
              <a:t>W</a:t>
            </a:r>
            <a:r>
              <a:rPr lang="zh-CN" altLang="en-US" dirty="0" smtClean="0"/>
              <a:t>的先验）</a:t>
            </a:r>
            <a:endParaRPr lang="zh-CN" altLang="en-US" dirty="0"/>
          </a:p>
        </p:txBody>
      </p:sp>
      <p:pic>
        <p:nvPicPr>
          <p:cNvPr id="9" name="图片 8"/>
          <p:cNvPicPr>
            <a:picLocks noChangeAspect="1"/>
          </p:cNvPicPr>
          <p:nvPr/>
        </p:nvPicPr>
        <p:blipFill>
          <a:blip r:embed="rId6"/>
          <a:stretch>
            <a:fillRect/>
          </a:stretch>
        </p:blipFill>
        <p:spPr>
          <a:xfrm>
            <a:off x="10194486" y="4415580"/>
            <a:ext cx="752475" cy="314325"/>
          </a:xfrm>
          <a:prstGeom prst="rect">
            <a:avLst/>
          </a:prstGeom>
        </p:spPr>
      </p:pic>
    </p:spTree>
    <p:extLst>
      <p:ext uri="{BB962C8B-B14F-4D97-AF65-F5344CB8AC3E}">
        <p14:creationId xmlns:p14="http://schemas.microsoft.com/office/powerpoint/2010/main" val="9829104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28477" y="1210359"/>
            <a:ext cx="1435008" cy="400110"/>
          </a:xfrm>
          <a:prstGeom prst="rect">
            <a:avLst/>
          </a:prstGeom>
        </p:spPr>
        <p:txBody>
          <a:bodyPr wrap="none">
            <a:spAutoFit/>
          </a:bodyPr>
          <a:lstStyle/>
          <a:p>
            <a:r>
              <a:rPr lang="zh-CN" altLang="en-US" sz="2000" b="1" dirty="0" smtClean="0"/>
              <a:t>贝叶斯</a:t>
            </a:r>
            <a:r>
              <a:rPr lang="en-US" altLang="zh-CN" sz="2000" b="1" dirty="0" smtClean="0"/>
              <a:t>PCA</a:t>
            </a:r>
            <a:endParaRPr lang="zh-CN" altLang="en-US" sz="2000" b="1" dirty="0"/>
          </a:p>
        </p:txBody>
      </p:sp>
      <p:sp>
        <p:nvSpPr>
          <p:cNvPr id="3" name="矩形 2"/>
          <p:cNvSpPr/>
          <p:nvPr/>
        </p:nvSpPr>
        <p:spPr>
          <a:xfrm>
            <a:off x="702224" y="528844"/>
            <a:ext cx="1576072" cy="523220"/>
          </a:xfrm>
          <a:prstGeom prst="rect">
            <a:avLst/>
          </a:prstGeom>
        </p:spPr>
        <p:txBody>
          <a:bodyPr wrap="none">
            <a:spAutoFit/>
          </a:bodyPr>
          <a:lstStyle/>
          <a:p>
            <a:r>
              <a:rPr lang="zh-CN" altLang="en-US" sz="2800" b="1" dirty="0" smtClean="0">
                <a:latin typeface="+mn-ea"/>
              </a:rPr>
              <a:t>概率</a:t>
            </a:r>
            <a:r>
              <a:rPr lang="en-US" altLang="zh-CN" sz="2800" b="1" dirty="0" smtClean="0">
                <a:latin typeface="+mn-ea"/>
              </a:rPr>
              <a:t>PCA</a:t>
            </a:r>
            <a:endParaRPr lang="zh-CN" altLang="en-US" sz="2800" b="1" dirty="0">
              <a:latin typeface="+mn-ea"/>
            </a:endParaRPr>
          </a:p>
        </p:txBody>
      </p:sp>
      <mc:AlternateContent xmlns:mc="http://schemas.openxmlformats.org/markup-compatibility/2006" xmlns:a14="http://schemas.microsoft.com/office/drawing/2010/main">
        <mc:Choice Requires="a14">
          <p:sp>
            <p:nvSpPr>
              <p:cNvPr id="6" name="矩形 5"/>
              <p:cNvSpPr/>
              <p:nvPr/>
            </p:nvSpPr>
            <p:spPr>
              <a:xfrm>
                <a:off x="1294098" y="2835359"/>
                <a:ext cx="10116851" cy="707886"/>
              </a:xfrm>
              <a:prstGeom prst="rect">
                <a:avLst/>
              </a:prstGeom>
            </p:spPr>
            <p:txBody>
              <a:bodyPr wrap="square">
                <a:spAutoFit/>
              </a:bodyPr>
              <a:lstStyle/>
              <a:p>
                <a:r>
                  <a:rPr lang="zh-CN" altLang="en-US" sz="2000" i="0" dirty="0" smtClean="0">
                    <a:latin typeface="+mj-lt"/>
                  </a:rPr>
                  <a:t>优化过程中某个</a:t>
                </a:r>
                <a14:m>
                  <m:oMath xmlns:m="http://schemas.openxmlformats.org/officeDocument/2006/math">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𝛼</m:t>
                        </m:r>
                      </m:e>
                      <m:sub>
                        <m:r>
                          <a:rPr lang="en-US" altLang="zh-CN" sz="2000" i="1">
                            <a:latin typeface="Cambria Math" panose="02040503050406030204" pitchFamily="18" charset="0"/>
                          </a:rPr>
                          <m:t>𝑖</m:t>
                        </m:r>
                      </m:sub>
                    </m:sSub>
                  </m:oMath>
                </a14:m>
                <a:r>
                  <a:rPr lang="zh-CN" altLang="en-US" sz="2000" dirty="0" smtClean="0"/>
                  <a:t>可能趋向于无穷大，对应的参数</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i="1">
                            <a:latin typeface="Cambria Math" panose="02040503050406030204" pitchFamily="18" charset="0"/>
                          </a:rPr>
                          <m:t>𝑖</m:t>
                        </m:r>
                      </m:sub>
                    </m:sSub>
                  </m:oMath>
                </a14:m>
                <a:r>
                  <a:rPr lang="zh-CN" altLang="en-US" sz="2000" dirty="0" smtClean="0"/>
                  <a:t>趋向于零。</a:t>
                </a:r>
                <a:endParaRPr lang="en-US" altLang="zh-CN" sz="2000" dirty="0" smtClean="0"/>
              </a:p>
              <a:p>
                <a:r>
                  <a:rPr lang="zh-CN" altLang="en-US" sz="2000" dirty="0" smtClean="0"/>
                  <a:t>贝叶斯方法自动地在提升数据拟合程度和减小模型复杂度之间进行了折衷。</a:t>
                </a:r>
                <a:endParaRPr lang="zh-CN" altLang="en-US" sz="2000" dirty="0"/>
              </a:p>
            </p:txBody>
          </p:sp>
        </mc:Choice>
        <mc:Fallback xmlns="">
          <p:sp>
            <p:nvSpPr>
              <p:cNvPr id="6" name="矩形 5"/>
              <p:cNvSpPr>
                <a:spLocks noRot="1" noChangeAspect="1" noMove="1" noResize="1" noEditPoints="1" noAdjustHandles="1" noChangeArrowheads="1" noChangeShapeType="1" noTextEdit="1"/>
              </p:cNvSpPr>
              <p:nvPr/>
            </p:nvSpPr>
            <p:spPr>
              <a:xfrm>
                <a:off x="1294098" y="2835359"/>
                <a:ext cx="10116851" cy="707886"/>
              </a:xfrm>
              <a:prstGeom prst="rect">
                <a:avLst/>
              </a:prstGeom>
              <a:blipFill>
                <a:blip r:embed="rId3"/>
                <a:stretch>
                  <a:fillRect l="-602" t="-4310" b="-14655"/>
                </a:stretch>
              </a:blipFill>
            </p:spPr>
            <p:txBody>
              <a:bodyPr/>
              <a:lstStyle/>
              <a:p>
                <a:r>
                  <a:rPr lang="zh-CN" altLang="en-US">
                    <a:noFill/>
                  </a:rPr>
                  <a:t> </a:t>
                </a:r>
              </a:p>
            </p:txBody>
          </p:sp>
        </mc:Fallback>
      </mc:AlternateContent>
      <p:pic>
        <p:nvPicPr>
          <p:cNvPr id="8" name="图片 7"/>
          <p:cNvPicPr>
            <a:picLocks noChangeAspect="1"/>
          </p:cNvPicPr>
          <p:nvPr/>
        </p:nvPicPr>
        <p:blipFill>
          <a:blip r:embed="rId4"/>
          <a:stretch>
            <a:fillRect/>
          </a:stretch>
        </p:blipFill>
        <p:spPr>
          <a:xfrm>
            <a:off x="3108903" y="1681866"/>
            <a:ext cx="5276850" cy="1038225"/>
          </a:xfrm>
          <a:prstGeom prst="rect">
            <a:avLst/>
          </a:prstGeom>
        </p:spPr>
      </p:pic>
      <mc:AlternateContent xmlns:mc="http://schemas.openxmlformats.org/markup-compatibility/2006" xmlns:a14="http://schemas.microsoft.com/office/drawing/2010/main">
        <mc:Choice Requires="a14">
          <p:sp>
            <p:nvSpPr>
              <p:cNvPr id="7" name="矩形 6"/>
              <p:cNvSpPr/>
              <p:nvPr/>
            </p:nvSpPr>
            <p:spPr>
              <a:xfrm>
                <a:off x="1294097" y="4496922"/>
                <a:ext cx="10116851" cy="1015663"/>
              </a:xfrm>
              <a:prstGeom prst="rect">
                <a:avLst/>
              </a:prstGeom>
            </p:spPr>
            <p:txBody>
              <a:bodyPr wrap="square">
                <a:spAutoFit/>
              </a:bodyPr>
              <a:lstStyle/>
              <a:p>
                <a:r>
                  <a:rPr lang="zh-CN" altLang="en-US" sz="2000" i="0" dirty="0" smtClean="0">
                    <a:latin typeface="+mj-lt"/>
                  </a:rPr>
                  <a:t>令</a:t>
                </a:r>
                <a14:m>
                  <m:oMath xmlns:m="http://schemas.openxmlformats.org/officeDocument/2006/math">
                    <m:r>
                      <a:rPr lang="en-US" altLang="zh-CN" sz="2000" i="1" dirty="0" smtClean="0">
                        <a:latin typeface="Cambria Math" panose="02040503050406030204" pitchFamily="18" charset="0"/>
                      </a:rPr>
                      <m:t>𝑀</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𝐷</m:t>
                    </m:r>
                    <m:r>
                      <a:rPr lang="en-US" altLang="zh-CN" sz="2000" i="1" dirty="0" smtClean="0">
                        <a:latin typeface="Cambria Math" panose="02040503050406030204" pitchFamily="18" charset="0"/>
                      </a:rPr>
                      <m:t>−1</m:t>
                    </m:r>
                  </m:oMath>
                </a14:m>
                <a:r>
                  <a:rPr lang="zh-CN" altLang="en-US" sz="2000" i="0" dirty="0" smtClean="0">
                    <a:latin typeface="+mj-lt"/>
                  </a:rPr>
                  <a:t>，如果所有</a:t>
                </a:r>
                <a14:m>
                  <m:oMath xmlns:m="http://schemas.openxmlformats.org/officeDocument/2006/math">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𝛼</m:t>
                        </m:r>
                      </m:e>
                      <m:sub>
                        <m:r>
                          <a:rPr lang="en-US" altLang="zh-CN" sz="2000" i="1">
                            <a:latin typeface="Cambria Math" panose="02040503050406030204" pitchFamily="18" charset="0"/>
                          </a:rPr>
                          <m:t>𝑖</m:t>
                        </m:r>
                      </m:sub>
                    </m:sSub>
                  </m:oMath>
                </a14:m>
                <a:r>
                  <a:rPr lang="zh-CN" altLang="en-US" sz="2000" dirty="0" smtClean="0"/>
                  <a:t>都是有限值，那么模型表示具有完整协方差的高斯模型。</a:t>
                </a:r>
                <a:endParaRPr lang="en-US" altLang="zh-CN" sz="2000" dirty="0" smtClean="0"/>
              </a:p>
              <a:p>
                <a:r>
                  <a:rPr lang="en-US" altLang="zh-CN" sz="2000" dirty="0"/>
                  <a:t>	 </a:t>
                </a:r>
                <a:r>
                  <a:rPr lang="en-US" altLang="zh-CN" sz="2000" dirty="0" smtClean="0"/>
                  <a:t>          </a:t>
                </a:r>
                <a:r>
                  <a:rPr lang="zh-CN" altLang="en-US" sz="2000" dirty="0" smtClean="0"/>
                  <a:t>如果所有</a:t>
                </a:r>
                <a14:m>
                  <m:oMath xmlns:m="http://schemas.openxmlformats.org/officeDocument/2006/math">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𝛼</m:t>
                        </m:r>
                      </m:e>
                      <m:sub>
                        <m:r>
                          <a:rPr lang="en-US" altLang="zh-CN" sz="2000" i="1">
                            <a:latin typeface="Cambria Math" panose="02040503050406030204" pitchFamily="18" charset="0"/>
                          </a:rPr>
                          <m:t>𝑖</m:t>
                        </m:r>
                      </m:sub>
                    </m:sSub>
                  </m:oMath>
                </a14:m>
                <a:r>
                  <a:rPr lang="zh-CN" altLang="en-US" sz="2000" dirty="0" smtClean="0"/>
                  <a:t>都是无穷大，那么模型等价于各向同性的高斯模型，从而模型</a:t>
                </a:r>
                <a:r>
                  <a:rPr lang="en-US" altLang="zh-CN" sz="2000" dirty="0" smtClean="0"/>
                  <a:t>	</a:t>
                </a:r>
                <a:r>
                  <a:rPr lang="zh-CN" altLang="en-US" sz="2000" dirty="0" smtClean="0"/>
                  <a:t>可以涵盖主子空间的有效维度的所有可能的值。（数据集没啥特点）</a:t>
                </a:r>
                <a:endParaRPr lang="zh-CN" altLang="en-US" sz="2000" dirty="0"/>
              </a:p>
            </p:txBody>
          </p:sp>
        </mc:Choice>
        <mc:Fallback xmlns="">
          <p:sp>
            <p:nvSpPr>
              <p:cNvPr id="7" name="矩形 6"/>
              <p:cNvSpPr>
                <a:spLocks noRot="1" noChangeAspect="1" noMove="1" noResize="1" noEditPoints="1" noAdjustHandles="1" noChangeArrowheads="1" noChangeShapeType="1" noTextEdit="1"/>
              </p:cNvSpPr>
              <p:nvPr/>
            </p:nvSpPr>
            <p:spPr>
              <a:xfrm>
                <a:off x="1294097" y="4496922"/>
                <a:ext cx="10116851" cy="1015663"/>
              </a:xfrm>
              <a:prstGeom prst="rect">
                <a:avLst/>
              </a:prstGeom>
              <a:blipFill>
                <a:blip r:embed="rId5"/>
                <a:stretch>
                  <a:fillRect l="-602" t="-3614" b="-102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6022492" y="1171697"/>
                <a:ext cx="2473178" cy="400110"/>
              </a:xfrm>
              <a:prstGeom prst="rect">
                <a:avLst/>
              </a:prstGeom>
            </p:spPr>
            <p:txBody>
              <a:bodyPr wrap="none">
                <a:spAutoFit/>
              </a:bodyPr>
              <a:lstStyle/>
              <a:p>
                <a14:m>
                  <m:oMath xmlns:m="http://schemas.openxmlformats.org/officeDocument/2006/math">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𝛼</m:t>
                        </m:r>
                      </m:e>
                      <m:sub>
                        <m:r>
                          <a:rPr lang="en-US" altLang="zh-CN" sz="2000" i="1">
                            <a:latin typeface="Cambria Math" panose="02040503050406030204" pitchFamily="18" charset="0"/>
                          </a:rPr>
                          <m:t>𝑖</m:t>
                        </m:r>
                      </m:sub>
                    </m:sSub>
                  </m:oMath>
                </a14:m>
                <a:r>
                  <a:rPr lang="zh-CN" altLang="en-US" sz="2000" dirty="0" smtClean="0"/>
                  <a:t>越大，协方差越小</a:t>
                </a:r>
                <a:endParaRPr lang="zh-CN" altLang="en-US" sz="2000" dirty="0"/>
              </a:p>
            </p:txBody>
          </p:sp>
        </mc:Choice>
        <mc:Fallback xmlns="">
          <p:sp>
            <p:nvSpPr>
              <p:cNvPr id="9" name="矩形 8"/>
              <p:cNvSpPr>
                <a:spLocks noRot="1" noChangeAspect="1" noMove="1" noResize="1" noEditPoints="1" noAdjustHandles="1" noChangeArrowheads="1" noChangeShapeType="1" noTextEdit="1"/>
              </p:cNvSpPr>
              <p:nvPr/>
            </p:nvSpPr>
            <p:spPr>
              <a:xfrm>
                <a:off x="6022492" y="1171697"/>
                <a:ext cx="2473178" cy="400110"/>
              </a:xfrm>
              <a:prstGeom prst="rect">
                <a:avLst/>
              </a:prstGeom>
              <a:blipFill>
                <a:blip r:embed="rId6"/>
                <a:stretch>
                  <a:fillRect t="-7576" r="-1970" b="-257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332875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02224" y="528844"/>
            <a:ext cx="1620957" cy="523220"/>
          </a:xfrm>
          <a:prstGeom prst="rect">
            <a:avLst/>
          </a:prstGeom>
        </p:spPr>
        <p:txBody>
          <a:bodyPr wrap="none">
            <a:spAutoFit/>
          </a:bodyPr>
          <a:lstStyle/>
          <a:p>
            <a:r>
              <a:rPr lang="zh-CN" altLang="en-US" sz="2800" b="1" dirty="0" smtClean="0">
                <a:latin typeface="+mn-ea"/>
              </a:rPr>
              <a:t>因子分析</a:t>
            </a:r>
            <a:endParaRPr lang="zh-CN" altLang="en-US" sz="2800" b="1" dirty="0">
              <a:latin typeface="+mn-ea"/>
            </a:endParaRPr>
          </a:p>
        </p:txBody>
      </p:sp>
      <mc:AlternateContent xmlns:mc="http://schemas.openxmlformats.org/markup-compatibility/2006" xmlns:a14="http://schemas.microsoft.com/office/drawing/2010/main">
        <mc:Choice Requires="a14">
          <p:sp>
            <p:nvSpPr>
              <p:cNvPr id="4" name="矩形 3"/>
              <p:cNvSpPr/>
              <p:nvPr/>
            </p:nvSpPr>
            <p:spPr>
              <a:xfrm>
                <a:off x="1075023" y="1497056"/>
                <a:ext cx="9935877" cy="707886"/>
              </a:xfrm>
              <a:prstGeom prst="rect">
                <a:avLst/>
              </a:prstGeom>
            </p:spPr>
            <p:txBody>
              <a:bodyPr wrap="square">
                <a:spAutoFit/>
              </a:bodyPr>
              <a:lstStyle/>
              <a:p>
                <a:r>
                  <a:rPr lang="zh-CN" altLang="en-US" sz="2000" dirty="0" smtClean="0"/>
                  <a:t>与概率</a:t>
                </a:r>
                <a:r>
                  <a:rPr lang="en-US" altLang="zh-CN" sz="2000" dirty="0" smtClean="0"/>
                  <a:t>PCA</a:t>
                </a:r>
                <a:r>
                  <a:rPr lang="zh-CN" altLang="en-US" sz="2000" dirty="0" smtClean="0"/>
                  <a:t>的差别在于：给定潜在变量</a:t>
                </a:r>
                <a14:m>
                  <m:oMath xmlns:m="http://schemas.openxmlformats.org/officeDocument/2006/math">
                    <m:r>
                      <a:rPr lang="en-US" altLang="zh-CN" sz="2000" i="1" dirty="0" smtClean="0">
                        <a:latin typeface="Cambria Math" panose="02040503050406030204" pitchFamily="18" charset="0"/>
                      </a:rPr>
                      <m:t>𝑧</m:t>
                    </m:r>
                  </m:oMath>
                </a14:m>
                <a:r>
                  <a:rPr lang="zh-CN" altLang="en-US" sz="2000" dirty="0" smtClean="0"/>
                  <a:t>的条件下观测变量</a:t>
                </a:r>
                <a14:m>
                  <m:oMath xmlns:m="http://schemas.openxmlformats.org/officeDocument/2006/math">
                    <m:r>
                      <a:rPr lang="en-US" altLang="zh-CN" sz="2000" i="1" dirty="0" smtClean="0">
                        <a:latin typeface="Cambria Math" panose="02040503050406030204" pitchFamily="18" charset="0"/>
                      </a:rPr>
                      <m:t>𝑥</m:t>
                    </m:r>
                  </m:oMath>
                </a14:m>
                <a:r>
                  <a:rPr lang="zh-CN" altLang="en-US" sz="2000" dirty="0" smtClean="0"/>
                  <a:t>的条件概率分布的协方差矩阵是对角矩阵而非各向同性的协方差矩阵。</a:t>
                </a:r>
                <a:endParaRPr lang="zh-CN" altLang="en-US" sz="2000" dirty="0"/>
              </a:p>
            </p:txBody>
          </p:sp>
        </mc:Choice>
        <mc:Fallback xmlns="">
          <p:sp>
            <p:nvSpPr>
              <p:cNvPr id="4" name="矩形 3"/>
              <p:cNvSpPr>
                <a:spLocks noRot="1" noChangeAspect="1" noMove="1" noResize="1" noEditPoints="1" noAdjustHandles="1" noChangeArrowheads="1" noChangeShapeType="1" noTextEdit="1"/>
              </p:cNvSpPr>
              <p:nvPr/>
            </p:nvSpPr>
            <p:spPr>
              <a:xfrm>
                <a:off x="1075023" y="1497056"/>
                <a:ext cx="9935877" cy="707886"/>
              </a:xfrm>
              <a:prstGeom prst="rect">
                <a:avLst/>
              </a:prstGeom>
              <a:blipFill>
                <a:blip r:embed="rId3"/>
                <a:stretch>
                  <a:fillRect l="-613" t="-5172" b="-14655"/>
                </a:stretch>
              </a:blipFill>
            </p:spPr>
            <p:txBody>
              <a:bodyPr/>
              <a:lstStyle/>
              <a:p>
                <a:r>
                  <a:rPr lang="zh-CN" altLang="en-US">
                    <a:noFill/>
                  </a:rPr>
                  <a:t> </a:t>
                </a:r>
              </a:p>
            </p:txBody>
          </p:sp>
        </mc:Fallback>
      </mc:AlternateContent>
      <p:grpSp>
        <p:nvGrpSpPr>
          <p:cNvPr id="12" name="组合 11"/>
          <p:cNvGrpSpPr/>
          <p:nvPr/>
        </p:nvGrpSpPr>
        <p:grpSpPr>
          <a:xfrm>
            <a:off x="1731524" y="3933435"/>
            <a:ext cx="8453336" cy="2789290"/>
            <a:chOff x="1721796" y="3554057"/>
            <a:chExt cx="8453336" cy="2789290"/>
          </a:xfrm>
        </p:grpSpPr>
        <p:pic>
          <p:nvPicPr>
            <p:cNvPr id="9" name="图片 8"/>
            <p:cNvPicPr>
              <a:picLocks noChangeAspect="1"/>
            </p:cNvPicPr>
            <p:nvPr/>
          </p:nvPicPr>
          <p:blipFill>
            <a:blip r:embed="rId4"/>
            <a:stretch>
              <a:fillRect/>
            </a:stretch>
          </p:blipFill>
          <p:spPr>
            <a:xfrm>
              <a:off x="1721796" y="3554057"/>
              <a:ext cx="8453336" cy="2789290"/>
            </a:xfrm>
            <a:prstGeom prst="rect">
              <a:avLst/>
            </a:prstGeom>
          </p:spPr>
        </p:pic>
        <p:sp>
          <p:nvSpPr>
            <p:cNvPr id="5" name="椭圆 4"/>
            <p:cNvSpPr/>
            <p:nvPr/>
          </p:nvSpPr>
          <p:spPr>
            <a:xfrm rot="19800000">
              <a:off x="5948218" y="3987027"/>
              <a:ext cx="434109" cy="9144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19800000">
              <a:off x="6023636" y="4145887"/>
              <a:ext cx="283273" cy="59668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p:cNvPicPr>
            <a:picLocks noChangeAspect="1"/>
          </p:cNvPicPr>
          <p:nvPr/>
        </p:nvPicPr>
        <p:blipFill>
          <a:blip r:embed="rId5"/>
          <a:stretch>
            <a:fillRect/>
          </a:stretch>
        </p:blipFill>
        <p:spPr>
          <a:xfrm>
            <a:off x="3957997" y="2402284"/>
            <a:ext cx="3581400" cy="495300"/>
          </a:xfrm>
          <a:prstGeom prst="rect">
            <a:avLst/>
          </a:prstGeom>
        </p:spPr>
      </p:pic>
      <p:pic>
        <p:nvPicPr>
          <p:cNvPr id="13" name="图片 12"/>
          <p:cNvPicPr>
            <a:picLocks noChangeAspect="1"/>
          </p:cNvPicPr>
          <p:nvPr/>
        </p:nvPicPr>
        <p:blipFill>
          <a:blip r:embed="rId6"/>
          <a:stretch>
            <a:fillRect/>
          </a:stretch>
        </p:blipFill>
        <p:spPr>
          <a:xfrm>
            <a:off x="9411879" y="2368469"/>
            <a:ext cx="800100" cy="428625"/>
          </a:xfrm>
          <a:prstGeom prst="rect">
            <a:avLst/>
          </a:prstGeom>
        </p:spPr>
      </p:pic>
      <p:pic>
        <p:nvPicPr>
          <p:cNvPr id="14" name="图片 13"/>
          <p:cNvPicPr>
            <a:picLocks noChangeAspect="1"/>
          </p:cNvPicPr>
          <p:nvPr/>
        </p:nvPicPr>
        <p:blipFill>
          <a:blip r:embed="rId7"/>
          <a:stretch>
            <a:fillRect/>
          </a:stretch>
        </p:blipFill>
        <p:spPr>
          <a:xfrm>
            <a:off x="3957997" y="3490022"/>
            <a:ext cx="2171700" cy="409575"/>
          </a:xfrm>
          <a:prstGeom prst="rect">
            <a:avLst/>
          </a:prstGeom>
        </p:spPr>
      </p:pic>
      <p:pic>
        <p:nvPicPr>
          <p:cNvPr id="15" name="图片 14"/>
          <p:cNvPicPr>
            <a:picLocks noChangeAspect="1"/>
          </p:cNvPicPr>
          <p:nvPr/>
        </p:nvPicPr>
        <p:blipFill>
          <a:blip r:embed="rId8"/>
          <a:stretch>
            <a:fillRect/>
          </a:stretch>
        </p:blipFill>
        <p:spPr>
          <a:xfrm>
            <a:off x="9449979" y="3523359"/>
            <a:ext cx="762000" cy="342900"/>
          </a:xfrm>
          <a:prstGeom prst="rect">
            <a:avLst/>
          </a:prstGeom>
        </p:spPr>
      </p:pic>
      <p:pic>
        <p:nvPicPr>
          <p:cNvPr id="16" name="图片 15"/>
          <p:cNvPicPr>
            <a:picLocks noChangeAspect="1"/>
          </p:cNvPicPr>
          <p:nvPr/>
        </p:nvPicPr>
        <p:blipFill>
          <a:blip r:embed="rId9"/>
          <a:stretch>
            <a:fillRect/>
          </a:stretch>
        </p:blipFill>
        <p:spPr>
          <a:xfrm>
            <a:off x="4006285" y="2964760"/>
            <a:ext cx="2276475" cy="314325"/>
          </a:xfrm>
          <a:prstGeom prst="rect">
            <a:avLst/>
          </a:prstGeom>
        </p:spPr>
      </p:pic>
      <mc:AlternateContent xmlns:mc="http://schemas.openxmlformats.org/markup-compatibility/2006" xmlns:a14="http://schemas.microsoft.com/office/drawing/2010/main">
        <mc:Choice Requires="a14">
          <p:sp>
            <p:nvSpPr>
              <p:cNvPr id="17" name="文本框 16"/>
              <p:cNvSpPr txBox="1"/>
              <p:nvPr/>
            </p:nvSpPr>
            <p:spPr>
              <a:xfrm>
                <a:off x="5340485" y="2168869"/>
                <a:ext cx="3390672" cy="369332"/>
              </a:xfrm>
              <a:prstGeom prst="rect">
                <a:avLst/>
              </a:prstGeom>
              <a:noFill/>
            </p:spPr>
            <p:txBody>
              <a:bodyPr wrap="none" rtlCol="0">
                <a:spAutoFit/>
              </a:bodyPr>
              <a:lstStyle/>
              <a:p>
                <a14:m>
                  <m:oMath xmlns:m="http://schemas.openxmlformats.org/officeDocument/2006/math">
                    <m:r>
                      <a:rPr lang="en-US" altLang="zh-CN" i="1" dirty="0" smtClean="0">
                        <a:latin typeface="Cambria Math" panose="02040503050406030204" pitchFamily="18" charset="0"/>
                      </a:rPr>
                      <m:t>𝑊</m:t>
                    </m:r>
                  </m:oMath>
                </a14:m>
                <a:r>
                  <a:rPr lang="zh-CN" altLang="en-US" dirty="0" smtClean="0"/>
                  <a:t>：因子载入（</a:t>
                </a:r>
                <a:r>
                  <a:rPr lang="en-US" altLang="zh-CN" dirty="0" smtClean="0"/>
                  <a:t>factor loading</a:t>
                </a:r>
                <a:r>
                  <a:rPr lang="zh-CN" altLang="en-US" dirty="0" smtClean="0"/>
                  <a:t>）</a:t>
                </a:r>
                <a:endParaRPr lang="zh-CN" altLang="en-US" dirty="0"/>
              </a:p>
            </p:txBody>
          </p:sp>
        </mc:Choice>
        <mc:Fallback xmlns="">
          <p:sp>
            <p:nvSpPr>
              <p:cNvPr id="17" name="文本框 16"/>
              <p:cNvSpPr txBox="1">
                <a:spLocks noRot="1" noChangeAspect="1" noMove="1" noResize="1" noEditPoints="1" noAdjustHandles="1" noChangeArrowheads="1" noChangeShapeType="1" noTextEdit="1"/>
              </p:cNvSpPr>
              <p:nvPr/>
            </p:nvSpPr>
            <p:spPr>
              <a:xfrm>
                <a:off x="5340485" y="2168869"/>
                <a:ext cx="3390672" cy="369332"/>
              </a:xfrm>
              <a:prstGeom prst="rect">
                <a:avLst/>
              </a:prstGeom>
              <a:blipFill>
                <a:blip r:embed="rId10"/>
                <a:stretch>
                  <a:fillRect t="-10000" r="-1619"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928899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02224" y="528844"/>
            <a:ext cx="1620957" cy="523220"/>
          </a:xfrm>
          <a:prstGeom prst="rect">
            <a:avLst/>
          </a:prstGeom>
        </p:spPr>
        <p:txBody>
          <a:bodyPr wrap="none">
            <a:spAutoFit/>
          </a:bodyPr>
          <a:lstStyle/>
          <a:p>
            <a:r>
              <a:rPr lang="zh-CN" altLang="en-US" sz="2800" b="1" dirty="0" smtClean="0">
                <a:latin typeface="+mn-ea"/>
              </a:rPr>
              <a:t>因子分析</a:t>
            </a:r>
            <a:endParaRPr lang="zh-CN" altLang="en-US" sz="2800" b="1" dirty="0">
              <a:latin typeface="+mn-ea"/>
            </a:endParaRPr>
          </a:p>
        </p:txBody>
      </p:sp>
      <mc:AlternateContent xmlns:mc="http://schemas.openxmlformats.org/markup-compatibility/2006" xmlns:a14="http://schemas.microsoft.com/office/drawing/2010/main">
        <mc:Choice Requires="a14">
          <p:sp>
            <p:nvSpPr>
              <p:cNvPr id="4" name="矩形 3"/>
              <p:cNvSpPr/>
              <p:nvPr/>
            </p:nvSpPr>
            <p:spPr>
              <a:xfrm>
                <a:off x="1075023" y="1497056"/>
                <a:ext cx="9935877" cy="707886"/>
              </a:xfrm>
              <a:prstGeom prst="rect">
                <a:avLst/>
              </a:prstGeom>
            </p:spPr>
            <p:txBody>
              <a:bodyPr wrap="square">
                <a:spAutoFit/>
              </a:bodyPr>
              <a:lstStyle/>
              <a:p>
                <a:r>
                  <a:rPr lang="zh-CN" altLang="en-US" sz="2000" dirty="0" smtClean="0"/>
                  <a:t>与概率</a:t>
                </a:r>
                <a:r>
                  <a:rPr lang="en-US" altLang="zh-CN" sz="2000" dirty="0" smtClean="0"/>
                  <a:t>PCA</a:t>
                </a:r>
                <a:r>
                  <a:rPr lang="zh-CN" altLang="en-US" sz="2000" dirty="0" smtClean="0"/>
                  <a:t>的差别在于：给定潜在变量</a:t>
                </a:r>
                <a14:m>
                  <m:oMath xmlns:m="http://schemas.openxmlformats.org/officeDocument/2006/math">
                    <m:r>
                      <a:rPr lang="en-US" altLang="zh-CN" sz="2000" i="1" dirty="0" smtClean="0">
                        <a:latin typeface="Cambria Math" panose="02040503050406030204" pitchFamily="18" charset="0"/>
                      </a:rPr>
                      <m:t>𝑧</m:t>
                    </m:r>
                  </m:oMath>
                </a14:m>
                <a:r>
                  <a:rPr lang="zh-CN" altLang="en-US" sz="2000" dirty="0" smtClean="0"/>
                  <a:t>的条件下观测变量</a:t>
                </a:r>
                <a14:m>
                  <m:oMath xmlns:m="http://schemas.openxmlformats.org/officeDocument/2006/math">
                    <m:r>
                      <a:rPr lang="en-US" altLang="zh-CN" sz="2000" i="1" dirty="0" smtClean="0">
                        <a:latin typeface="Cambria Math" panose="02040503050406030204" pitchFamily="18" charset="0"/>
                      </a:rPr>
                      <m:t>𝑥</m:t>
                    </m:r>
                  </m:oMath>
                </a14:m>
                <a:r>
                  <a:rPr lang="zh-CN" altLang="en-US" sz="2000" dirty="0" smtClean="0"/>
                  <a:t>的条件概率分布的协方差矩阵是对角矩阵而非各向同性的协方差矩阵。</a:t>
                </a:r>
                <a:endParaRPr lang="zh-CN" altLang="en-US" sz="2000" dirty="0"/>
              </a:p>
            </p:txBody>
          </p:sp>
        </mc:Choice>
        <mc:Fallback xmlns="">
          <p:sp>
            <p:nvSpPr>
              <p:cNvPr id="4" name="矩形 3"/>
              <p:cNvSpPr>
                <a:spLocks noRot="1" noChangeAspect="1" noMove="1" noResize="1" noEditPoints="1" noAdjustHandles="1" noChangeArrowheads="1" noChangeShapeType="1" noTextEdit="1"/>
              </p:cNvSpPr>
              <p:nvPr/>
            </p:nvSpPr>
            <p:spPr>
              <a:xfrm>
                <a:off x="1075023" y="1497056"/>
                <a:ext cx="9935877" cy="707886"/>
              </a:xfrm>
              <a:prstGeom prst="rect">
                <a:avLst/>
              </a:prstGeom>
              <a:blipFill>
                <a:blip r:embed="rId3"/>
                <a:stretch>
                  <a:fillRect l="-613" t="-5172" b="-146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997201" y="3011328"/>
                <a:ext cx="9935877" cy="1631216"/>
              </a:xfrm>
              <a:prstGeom prst="rect">
                <a:avLst/>
              </a:prstGeom>
            </p:spPr>
            <p:txBody>
              <a:bodyPr wrap="square">
                <a:spAutoFit/>
              </a:bodyPr>
              <a:lstStyle/>
              <a:p>
                <a:r>
                  <a:rPr lang="zh-CN" altLang="en-US" sz="2000" dirty="0" smtClean="0"/>
                  <a:t>与概率</a:t>
                </a:r>
                <a:r>
                  <a:rPr lang="en-US" altLang="zh-CN" sz="2000" dirty="0" smtClean="0"/>
                  <a:t>PCA</a:t>
                </a:r>
                <a:r>
                  <a:rPr lang="zh-CN" altLang="en-US" sz="2000" dirty="0" smtClean="0"/>
                  <a:t>的另一个差别在于：</a:t>
                </a:r>
                <a:endParaRPr lang="en-US" altLang="zh-CN" sz="2000" dirty="0" smtClean="0"/>
              </a:p>
              <a:p>
                <a:pPr marL="342900" indent="-342900">
                  <a:buFont typeface="Arial" panose="020B0604020202020204" pitchFamily="34" charset="0"/>
                  <a:buChar char="•"/>
                </a:pPr>
                <a:r>
                  <a:rPr lang="zh-CN" altLang="en-US" sz="2000" dirty="0" smtClean="0"/>
                  <a:t>对概率</a:t>
                </a:r>
                <a:r>
                  <a:rPr lang="en-US" altLang="zh-CN" sz="2000" dirty="0" smtClean="0"/>
                  <a:t>PCA</a:t>
                </a:r>
                <a:r>
                  <a:rPr lang="zh-CN" altLang="en-US" sz="2000" dirty="0" smtClean="0"/>
                  <a:t>而言，如果在数据集空间中选择另一个坐标系，不会对数据的拟合产生任何影响。概率</a:t>
                </a:r>
                <a:r>
                  <a:rPr lang="en-US" altLang="zh-CN" sz="2000" dirty="0" smtClean="0"/>
                  <a:t>PCA</a:t>
                </a:r>
                <a:r>
                  <a:rPr lang="zh-CN" altLang="en-US" sz="2000" dirty="0" smtClean="0"/>
                  <a:t>会通过旋转</a:t>
                </a:r>
                <a14:m>
                  <m:oMath xmlns:m="http://schemas.openxmlformats.org/officeDocument/2006/math">
                    <m:r>
                      <a:rPr lang="en-US" altLang="zh-CN" sz="2000" i="1" dirty="0" smtClean="0">
                        <a:latin typeface="Cambria Math" panose="02040503050406030204" pitchFamily="18" charset="0"/>
                      </a:rPr>
                      <m:t>𝑊</m:t>
                    </m:r>
                  </m:oMath>
                </a14:m>
                <a:r>
                  <a:rPr lang="zh-CN" altLang="en-US" sz="2000" dirty="0" smtClean="0"/>
                  <a:t>进行拟合，不会影响最终结果。</a:t>
                </a:r>
                <a:endParaRPr lang="en-US" altLang="zh-CN" sz="2000" dirty="0" smtClean="0"/>
              </a:p>
              <a:p>
                <a:pPr marL="342900" indent="-342900">
                  <a:buFont typeface="Arial" panose="020B0604020202020204" pitchFamily="34" charset="0"/>
                  <a:buChar char="•"/>
                </a:pPr>
                <a:r>
                  <a:rPr lang="zh-CN" altLang="en-US" sz="2000" dirty="0" smtClean="0"/>
                  <a:t>除了这一点，对因子分析而言，如果对数据向量的某一分量进行缩放，不会对数据的拟合产生任何影响。因子分析会通过缩放</a:t>
                </a:r>
                <a14:m>
                  <m:oMath xmlns:m="http://schemas.openxmlformats.org/officeDocument/2006/math">
                    <m:r>
                      <m:rPr>
                        <m:sty m:val="p"/>
                      </m:rPr>
                      <a:rPr lang="el-GR" altLang="zh-CN" sz="2000" i="1">
                        <a:latin typeface="Cambria Math" panose="02040503050406030204" pitchFamily="18" charset="0"/>
                        <a:ea typeface="Cambria Math" panose="02040503050406030204" pitchFamily="18" charset="0"/>
                      </a:rPr>
                      <m:t>Ψ</m:t>
                    </m:r>
                  </m:oMath>
                </a14:m>
                <a:r>
                  <a:rPr lang="zh-CN" altLang="en-US" sz="2000" dirty="0" smtClean="0"/>
                  <a:t>的元素进行拟合。</a:t>
                </a:r>
                <a:endParaRPr lang="zh-CN" altLang="en-US" sz="2000" dirty="0"/>
              </a:p>
            </p:txBody>
          </p:sp>
        </mc:Choice>
        <mc:Fallback xmlns="">
          <p:sp>
            <p:nvSpPr>
              <p:cNvPr id="17" name="矩形 16"/>
              <p:cNvSpPr>
                <a:spLocks noRot="1" noChangeAspect="1" noMove="1" noResize="1" noEditPoints="1" noAdjustHandles="1" noChangeArrowheads="1" noChangeShapeType="1" noTextEdit="1"/>
              </p:cNvSpPr>
              <p:nvPr/>
            </p:nvSpPr>
            <p:spPr>
              <a:xfrm>
                <a:off x="997201" y="3011328"/>
                <a:ext cx="9935877" cy="1631216"/>
              </a:xfrm>
              <a:prstGeom prst="rect">
                <a:avLst/>
              </a:prstGeom>
              <a:blipFill>
                <a:blip r:embed="rId4"/>
                <a:stretch>
                  <a:fillRect l="-675" t="-2239" r="-675" b="-55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902070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02224" y="528844"/>
            <a:ext cx="1217000" cy="523220"/>
          </a:xfrm>
          <a:prstGeom prst="rect">
            <a:avLst/>
          </a:prstGeom>
        </p:spPr>
        <p:txBody>
          <a:bodyPr wrap="none">
            <a:spAutoFit/>
          </a:bodyPr>
          <a:lstStyle/>
          <a:p>
            <a:r>
              <a:rPr lang="zh-CN" altLang="en-US" sz="2800" b="1" dirty="0" smtClean="0">
                <a:latin typeface="+mn-ea"/>
              </a:rPr>
              <a:t>核</a:t>
            </a:r>
            <a:r>
              <a:rPr lang="en-US" altLang="zh-CN" sz="2800" b="1" dirty="0" smtClean="0">
                <a:latin typeface="+mn-ea"/>
              </a:rPr>
              <a:t>PCA</a:t>
            </a:r>
            <a:endParaRPr lang="zh-CN" altLang="en-US" sz="2800" b="1" dirty="0">
              <a:latin typeface="+mn-ea"/>
            </a:endParaRPr>
          </a:p>
        </p:txBody>
      </p:sp>
      <p:sp>
        <p:nvSpPr>
          <p:cNvPr id="5" name="矩形 4"/>
          <p:cNvSpPr/>
          <p:nvPr/>
        </p:nvSpPr>
        <p:spPr>
          <a:xfrm>
            <a:off x="2962190" y="590399"/>
            <a:ext cx="3642892" cy="400110"/>
          </a:xfrm>
          <a:prstGeom prst="rect">
            <a:avLst/>
          </a:prstGeom>
        </p:spPr>
        <p:txBody>
          <a:bodyPr wrap="square">
            <a:spAutoFit/>
          </a:bodyPr>
          <a:lstStyle/>
          <a:p>
            <a:r>
              <a:rPr lang="zh-CN" altLang="en-US" sz="2000" b="1" dirty="0" smtClean="0"/>
              <a:t>非线性核替换标量积（内积）</a:t>
            </a:r>
            <a:endParaRPr lang="zh-CN" altLang="en-US" sz="2000" b="1" dirty="0"/>
          </a:p>
        </p:txBody>
      </p:sp>
      <mc:AlternateContent xmlns:mc="http://schemas.openxmlformats.org/markup-compatibility/2006" xmlns:a14="http://schemas.microsoft.com/office/drawing/2010/main">
        <mc:Choice Requires="a14">
          <p:sp>
            <p:nvSpPr>
              <p:cNvPr id="6" name="文本框 5"/>
              <p:cNvSpPr txBox="1"/>
              <p:nvPr/>
            </p:nvSpPr>
            <p:spPr>
              <a:xfrm>
                <a:off x="1615970" y="1496390"/>
                <a:ext cx="7247882" cy="400110"/>
              </a:xfrm>
              <a:prstGeom prst="rect">
                <a:avLst/>
              </a:prstGeom>
              <a:noFill/>
            </p:spPr>
            <p:txBody>
              <a:bodyPr wrap="none" rtlCol="0">
                <a:spAutoFit/>
              </a:bodyPr>
              <a:lstStyle/>
              <a:p>
                <a:r>
                  <a:rPr lang="zh-CN" altLang="en-US" sz="2000" dirty="0" smtClean="0"/>
                  <a:t>考虑一组已中心化的观测数据集</a:t>
                </a:r>
                <a14:m>
                  <m:oMath xmlns:m="http://schemas.openxmlformats.org/officeDocument/2006/math">
                    <m:d>
                      <m:dPr>
                        <m:begChr m:val="{"/>
                        <m:endChr m:val="}"/>
                        <m:ctrlPr>
                          <a:rPr lang="en-US" altLang="zh-CN" sz="2000" i="1" smtClean="0">
                            <a:latin typeface="Cambria Math" panose="02040503050406030204" pitchFamily="18" charset="0"/>
                          </a:rPr>
                        </m:ctrlPr>
                      </m:dP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𝑛</m:t>
                            </m:r>
                          </m:sub>
                        </m:sSub>
                      </m:e>
                    </m:d>
                  </m:oMath>
                </a14:m>
                <a:r>
                  <a:rPr lang="zh-CN" altLang="en-US" sz="2000" dirty="0"/>
                  <a:t> </a:t>
                </a:r>
                <a:r>
                  <a:rPr lang="zh-CN" altLang="en-US" sz="2000" dirty="0" smtClean="0"/>
                  <a:t>，</a:t>
                </a:r>
                <a:r>
                  <a:rPr lang="en-US" altLang="zh-CN" sz="2000" dirty="0"/>
                  <a:t> </a:t>
                </a:r>
                <a14:m>
                  <m:oMath xmlns:m="http://schemas.openxmlformats.org/officeDocument/2006/math">
                    <m:r>
                      <a:rPr lang="en-US" altLang="zh-CN" sz="2000" i="1">
                        <a:latin typeface="Cambria Math" panose="02040503050406030204" pitchFamily="18" charset="0"/>
                      </a:rPr>
                      <m:t>𝑛</m:t>
                    </m:r>
                    <m:r>
                      <a:rPr lang="en-US" altLang="zh-CN" sz="2000" i="1">
                        <a:latin typeface="Cambria Math" panose="02040503050406030204" pitchFamily="18" charset="0"/>
                      </a:rPr>
                      <m:t>=1,⋯,</m:t>
                    </m:r>
                    <m:r>
                      <a:rPr lang="en-US" altLang="zh-CN" sz="2000" i="1">
                        <a:latin typeface="Cambria Math" panose="02040503050406030204" pitchFamily="18" charset="0"/>
                        <a:ea typeface="Cambria Math" panose="02040503050406030204" pitchFamily="18" charset="0"/>
                      </a:rPr>
                      <m:t>𝑁</m:t>
                    </m:r>
                  </m:oMath>
                </a14:m>
                <a:r>
                  <a:rPr lang="zh-CN" altLang="en-US" sz="2000" dirty="0"/>
                  <a:t>，</a:t>
                </a:r>
                <a14:m>
                  <m:oMath xmlns:m="http://schemas.openxmlformats.org/officeDocument/2006/math">
                    <m:r>
                      <a:rPr lang="en-US" altLang="zh-CN" sz="2000" i="1" dirty="0" smtClean="0">
                        <a:latin typeface="Cambria Math" panose="02040503050406030204" pitchFamily="18" charset="0"/>
                      </a:rPr>
                      <m:t>𝑋</m:t>
                    </m:r>
                    <m:r>
                      <a:rPr lang="en-US" altLang="zh-CN" sz="2000" i="1" dirty="0" smtClean="0">
                        <a:latin typeface="Cambria Math" panose="02040503050406030204" pitchFamily="18" charset="0"/>
                        <a:ea typeface="Cambria Math" panose="02040503050406030204" pitchFamily="18" charset="0"/>
                      </a:rPr>
                      <m:t>∈</m:t>
                    </m:r>
                    <m:sSup>
                      <m:sSupPr>
                        <m:ctrlPr>
                          <a:rPr lang="en-US" altLang="zh-CN" sz="2000" i="1" dirty="0" smtClean="0">
                            <a:latin typeface="Cambria Math" panose="02040503050406030204" pitchFamily="18" charset="0"/>
                            <a:ea typeface="Cambria Math" panose="02040503050406030204" pitchFamily="18" charset="0"/>
                          </a:rPr>
                        </m:ctrlPr>
                      </m:sSupPr>
                      <m:e>
                        <m:r>
                          <a:rPr lang="en-US" altLang="zh-CN" sz="2000" b="0" i="1" dirty="0" smtClean="0">
                            <a:latin typeface="Cambria Math" panose="02040503050406030204" pitchFamily="18" charset="0"/>
                            <a:ea typeface="Cambria Math" panose="02040503050406030204" pitchFamily="18" charset="0"/>
                          </a:rPr>
                          <m:t>𝑅</m:t>
                        </m:r>
                      </m:e>
                      <m:sup>
                        <m:r>
                          <a:rPr lang="en-US" altLang="zh-CN" sz="2000" b="0" i="1" dirty="0" smtClean="0">
                            <a:latin typeface="Cambria Math" panose="02040503050406030204" pitchFamily="18" charset="0"/>
                            <a:ea typeface="Cambria Math" panose="02040503050406030204" pitchFamily="18" charset="0"/>
                          </a:rPr>
                          <m:t>𝑁</m:t>
                        </m:r>
                        <m:r>
                          <a:rPr lang="en-US" altLang="zh-CN" sz="2000" b="0" i="1" dirty="0" smtClean="0">
                            <a:latin typeface="Cambria Math" panose="02040503050406030204" pitchFamily="18" charset="0"/>
                            <a:ea typeface="Cambria Math" panose="02040503050406030204" pitchFamily="18" charset="0"/>
                          </a:rPr>
                          <m:t>×</m:t>
                        </m:r>
                        <m:r>
                          <a:rPr lang="en-US" altLang="zh-CN" sz="2000" b="0" i="1" dirty="0" smtClean="0">
                            <a:latin typeface="Cambria Math" panose="02040503050406030204" pitchFamily="18" charset="0"/>
                            <a:ea typeface="Cambria Math" panose="02040503050406030204" pitchFamily="18" charset="0"/>
                          </a:rPr>
                          <m:t>𝐷</m:t>
                        </m:r>
                      </m:sup>
                    </m:sSup>
                  </m:oMath>
                </a14:m>
                <a:endParaRPr lang="en-US" altLang="zh-CN" sz="2000" dirty="0" smtClean="0">
                  <a:ea typeface="Cambria Math" panose="02040503050406030204" pitchFamily="18" charset="0"/>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1615970" y="1496390"/>
                <a:ext cx="7247882" cy="400110"/>
              </a:xfrm>
              <a:prstGeom prst="rect">
                <a:avLst/>
              </a:prstGeom>
              <a:blipFill>
                <a:blip r:embed="rId3"/>
                <a:stretch>
                  <a:fillRect l="-841" t="-7576" b="-25758"/>
                </a:stretch>
              </a:blipFill>
            </p:spPr>
            <p:txBody>
              <a:bodyPr/>
              <a:lstStyle/>
              <a:p>
                <a:r>
                  <a:rPr lang="zh-CN" altLang="en-US">
                    <a:noFill/>
                  </a:rPr>
                  <a:t> </a:t>
                </a:r>
              </a:p>
            </p:txBody>
          </p:sp>
        </mc:Fallback>
      </mc:AlternateContent>
      <p:pic>
        <p:nvPicPr>
          <p:cNvPr id="2" name="图片 1"/>
          <p:cNvPicPr>
            <a:picLocks noChangeAspect="1"/>
          </p:cNvPicPr>
          <p:nvPr/>
        </p:nvPicPr>
        <p:blipFill>
          <a:blip r:embed="rId4"/>
          <a:stretch>
            <a:fillRect/>
          </a:stretch>
        </p:blipFill>
        <p:spPr>
          <a:xfrm>
            <a:off x="3731123" y="2502688"/>
            <a:ext cx="2105025" cy="819150"/>
          </a:xfrm>
          <a:prstGeom prst="rect">
            <a:avLst/>
          </a:prstGeom>
        </p:spPr>
      </p:pic>
      <p:sp>
        <p:nvSpPr>
          <p:cNvPr id="7" name="矩形 6"/>
          <p:cNvSpPr/>
          <p:nvPr/>
        </p:nvSpPr>
        <p:spPr>
          <a:xfrm>
            <a:off x="1615970" y="2181674"/>
            <a:ext cx="1980029" cy="400110"/>
          </a:xfrm>
          <a:prstGeom prst="rect">
            <a:avLst/>
          </a:prstGeom>
        </p:spPr>
        <p:txBody>
          <a:bodyPr wrap="none">
            <a:spAutoFit/>
          </a:bodyPr>
          <a:lstStyle/>
          <a:p>
            <a:r>
              <a:rPr lang="zh-CN" altLang="en-US" sz="2000" dirty="0" smtClean="0"/>
              <a:t>样本协方差矩阵</a:t>
            </a:r>
            <a:endParaRPr lang="zh-CN" altLang="en-US" sz="2000" dirty="0"/>
          </a:p>
        </p:txBody>
      </p:sp>
      <p:pic>
        <p:nvPicPr>
          <p:cNvPr id="8" name="图片 7"/>
          <p:cNvPicPr>
            <a:picLocks noChangeAspect="1"/>
          </p:cNvPicPr>
          <p:nvPr/>
        </p:nvPicPr>
        <p:blipFill>
          <a:blip r:embed="rId5"/>
          <a:stretch>
            <a:fillRect/>
          </a:stretch>
        </p:blipFill>
        <p:spPr>
          <a:xfrm>
            <a:off x="9160213" y="2726525"/>
            <a:ext cx="800100" cy="371475"/>
          </a:xfrm>
          <a:prstGeom prst="rect">
            <a:avLst/>
          </a:prstGeom>
        </p:spPr>
      </p:pic>
      <mc:AlternateContent xmlns:mc="http://schemas.openxmlformats.org/markup-compatibility/2006" xmlns:a14="http://schemas.microsoft.com/office/drawing/2010/main">
        <mc:Choice Requires="a14">
          <p:sp>
            <p:nvSpPr>
              <p:cNvPr id="10" name="矩形 9"/>
              <p:cNvSpPr/>
              <p:nvPr/>
            </p:nvSpPr>
            <p:spPr>
              <a:xfrm>
                <a:off x="1615970" y="3347124"/>
                <a:ext cx="7268465" cy="400110"/>
              </a:xfrm>
              <a:prstGeom prst="rect">
                <a:avLst/>
              </a:prstGeom>
            </p:spPr>
            <p:txBody>
              <a:bodyPr wrap="none">
                <a:spAutoFit/>
              </a:bodyPr>
              <a:lstStyle/>
              <a:p>
                <a:r>
                  <a:rPr lang="zh-CN" altLang="en-US" sz="2000" dirty="0" smtClean="0"/>
                  <a:t>考虑非线性投影变换</a:t>
                </a:r>
                <a14:m>
                  <m:oMath xmlns:m="http://schemas.openxmlformats.org/officeDocument/2006/math">
                    <m:r>
                      <a:rPr lang="zh-CN" altLang="en-US" sz="2000" i="1" smtClean="0">
                        <a:latin typeface="Cambria Math" panose="02040503050406030204" pitchFamily="18" charset="0"/>
                      </a:rPr>
                      <m:t>𝜙</m:t>
                    </m:r>
                    <m:d>
                      <m:dPr>
                        <m:ctrlPr>
                          <a:rPr lang="en-US" altLang="zh-CN" sz="2000" i="1" smtClean="0">
                            <a:latin typeface="Cambria Math" panose="02040503050406030204" pitchFamily="18" charset="0"/>
                          </a:rPr>
                        </m:ctrlPr>
                      </m:dPr>
                      <m:e>
                        <m:r>
                          <a:rPr lang="en-US" altLang="zh-CN" sz="2000" b="0" i="1" smtClean="0">
                            <a:latin typeface="Cambria Math" panose="02040503050406030204" pitchFamily="18" charset="0"/>
                          </a:rPr>
                          <m:t>𝑥</m:t>
                        </m:r>
                      </m:e>
                    </m:d>
                  </m:oMath>
                </a14:m>
                <a:r>
                  <a:rPr lang="zh-CN" altLang="en-US" sz="2000" dirty="0" smtClean="0"/>
                  <a:t>，并假设投影后的数据集均值仍然为</a:t>
                </a:r>
                <a:r>
                  <a:rPr lang="en-US" altLang="zh-CN" sz="2000" dirty="0" smtClean="0"/>
                  <a:t>0</a:t>
                </a:r>
                <a:endParaRPr lang="zh-CN" altLang="en-US" sz="2000" dirty="0"/>
              </a:p>
            </p:txBody>
          </p:sp>
        </mc:Choice>
        <mc:Fallback xmlns="">
          <p:sp>
            <p:nvSpPr>
              <p:cNvPr id="10" name="矩形 9"/>
              <p:cNvSpPr>
                <a:spLocks noRot="1" noChangeAspect="1" noMove="1" noResize="1" noEditPoints="1" noAdjustHandles="1" noChangeArrowheads="1" noChangeShapeType="1" noTextEdit="1"/>
              </p:cNvSpPr>
              <p:nvPr/>
            </p:nvSpPr>
            <p:spPr>
              <a:xfrm>
                <a:off x="1615970" y="3347124"/>
                <a:ext cx="7268465" cy="400110"/>
              </a:xfrm>
              <a:prstGeom prst="rect">
                <a:avLst/>
              </a:prstGeom>
              <a:blipFill>
                <a:blip r:embed="rId6"/>
                <a:stretch>
                  <a:fillRect l="-839" t="-7576" r="-252" b="-25758"/>
                </a:stretch>
              </a:blipFill>
            </p:spPr>
            <p:txBody>
              <a:bodyPr/>
              <a:lstStyle/>
              <a:p>
                <a:r>
                  <a:rPr lang="zh-CN" altLang="en-US">
                    <a:noFill/>
                  </a:rPr>
                  <a:t> </a:t>
                </a:r>
              </a:p>
            </p:txBody>
          </p:sp>
        </mc:Fallback>
      </mc:AlternateContent>
      <p:pic>
        <p:nvPicPr>
          <p:cNvPr id="9" name="图片 8"/>
          <p:cNvPicPr>
            <a:picLocks noChangeAspect="1"/>
          </p:cNvPicPr>
          <p:nvPr/>
        </p:nvPicPr>
        <p:blipFill>
          <a:blip r:embed="rId7"/>
          <a:stretch>
            <a:fillRect/>
          </a:stretch>
        </p:blipFill>
        <p:spPr>
          <a:xfrm>
            <a:off x="3926385" y="3871492"/>
            <a:ext cx="1714500" cy="495300"/>
          </a:xfrm>
          <a:prstGeom prst="rect">
            <a:avLst/>
          </a:prstGeom>
        </p:spPr>
      </p:pic>
      <p:pic>
        <p:nvPicPr>
          <p:cNvPr id="11" name="图片 10"/>
          <p:cNvPicPr>
            <a:picLocks noChangeAspect="1"/>
          </p:cNvPicPr>
          <p:nvPr/>
        </p:nvPicPr>
        <p:blipFill>
          <a:blip r:embed="rId8"/>
          <a:stretch>
            <a:fillRect/>
          </a:stretch>
        </p:blipFill>
        <p:spPr>
          <a:xfrm>
            <a:off x="3731123" y="5053317"/>
            <a:ext cx="3076575" cy="895350"/>
          </a:xfrm>
          <a:prstGeom prst="rect">
            <a:avLst/>
          </a:prstGeom>
        </p:spPr>
      </p:pic>
      <p:sp>
        <p:nvSpPr>
          <p:cNvPr id="13" name="矩形 12"/>
          <p:cNvSpPr/>
          <p:nvPr/>
        </p:nvSpPr>
        <p:spPr>
          <a:xfrm>
            <a:off x="1659862" y="4653207"/>
            <a:ext cx="3262432" cy="400110"/>
          </a:xfrm>
          <a:prstGeom prst="rect">
            <a:avLst/>
          </a:prstGeom>
        </p:spPr>
        <p:txBody>
          <a:bodyPr wrap="none">
            <a:spAutoFit/>
          </a:bodyPr>
          <a:lstStyle/>
          <a:p>
            <a:r>
              <a:rPr lang="zh-CN" altLang="en-US" sz="2000" dirty="0" smtClean="0"/>
              <a:t>投影数据集样本协方差矩阵</a:t>
            </a:r>
            <a:endParaRPr lang="zh-CN" altLang="en-US" sz="2000" dirty="0"/>
          </a:p>
        </p:txBody>
      </p:sp>
      <p:pic>
        <p:nvPicPr>
          <p:cNvPr id="12" name="图片 11"/>
          <p:cNvPicPr>
            <a:picLocks noChangeAspect="1"/>
          </p:cNvPicPr>
          <p:nvPr/>
        </p:nvPicPr>
        <p:blipFill>
          <a:blip r:embed="rId9"/>
          <a:stretch>
            <a:fillRect/>
          </a:stretch>
        </p:blipFill>
        <p:spPr>
          <a:xfrm>
            <a:off x="9160213" y="5291442"/>
            <a:ext cx="800100" cy="419100"/>
          </a:xfrm>
          <a:prstGeom prst="rect">
            <a:avLst/>
          </a:prstGeom>
        </p:spPr>
      </p:pic>
    </p:spTree>
    <p:extLst>
      <p:ext uri="{BB962C8B-B14F-4D97-AF65-F5344CB8AC3E}">
        <p14:creationId xmlns:p14="http://schemas.microsoft.com/office/powerpoint/2010/main" val="9791690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02224" y="528844"/>
            <a:ext cx="1217000" cy="523220"/>
          </a:xfrm>
          <a:prstGeom prst="rect">
            <a:avLst/>
          </a:prstGeom>
        </p:spPr>
        <p:txBody>
          <a:bodyPr wrap="none">
            <a:spAutoFit/>
          </a:bodyPr>
          <a:lstStyle/>
          <a:p>
            <a:r>
              <a:rPr lang="zh-CN" altLang="en-US" sz="2800" b="1" dirty="0" smtClean="0">
                <a:latin typeface="+mn-ea"/>
              </a:rPr>
              <a:t>核</a:t>
            </a:r>
            <a:r>
              <a:rPr lang="en-US" altLang="zh-CN" sz="2800" b="1" dirty="0" smtClean="0">
                <a:latin typeface="+mn-ea"/>
              </a:rPr>
              <a:t>PCA</a:t>
            </a:r>
            <a:endParaRPr lang="zh-CN" altLang="en-US" sz="2800" b="1" dirty="0">
              <a:latin typeface="+mn-ea"/>
            </a:endParaRPr>
          </a:p>
        </p:txBody>
      </p:sp>
      <mc:AlternateContent xmlns:mc="http://schemas.openxmlformats.org/markup-compatibility/2006" xmlns:a14="http://schemas.microsoft.com/office/drawing/2010/main">
        <mc:Choice Requires="a14">
          <p:sp>
            <p:nvSpPr>
              <p:cNvPr id="14" name="矩形 13"/>
              <p:cNvSpPr/>
              <p:nvPr/>
            </p:nvSpPr>
            <p:spPr>
              <a:xfrm>
                <a:off x="1919224" y="2349389"/>
                <a:ext cx="2913042" cy="400110"/>
              </a:xfrm>
              <a:prstGeom prst="rect">
                <a:avLst/>
              </a:prstGeom>
            </p:spPr>
            <p:txBody>
              <a:bodyPr wrap="none">
                <a:spAutoFit/>
              </a:bodyPr>
              <a:lstStyle/>
              <a:p>
                <a:r>
                  <a:rPr lang="zh-CN" altLang="en-US" sz="2000" dirty="0" smtClean="0"/>
                  <a:t>协方差矩阵</a:t>
                </a:r>
                <a14:m>
                  <m:oMath xmlns:m="http://schemas.openxmlformats.org/officeDocument/2006/math">
                    <m:r>
                      <a:rPr lang="en-US" altLang="zh-CN" sz="2000" i="1" dirty="0" smtClean="0">
                        <a:latin typeface="Cambria Math" panose="02040503050406030204" pitchFamily="18" charset="0"/>
                      </a:rPr>
                      <m:t>𝐶</m:t>
                    </m:r>
                  </m:oMath>
                </a14:m>
                <a:r>
                  <a:rPr lang="zh-CN" altLang="en-US" sz="2000" dirty="0" smtClean="0"/>
                  <a:t>的特征向量</a:t>
                </a:r>
                <a:endParaRPr lang="zh-CN" altLang="en-US" sz="2000" dirty="0"/>
              </a:p>
            </p:txBody>
          </p:sp>
        </mc:Choice>
        <mc:Fallback xmlns="">
          <p:sp>
            <p:nvSpPr>
              <p:cNvPr id="14" name="矩形 13"/>
              <p:cNvSpPr>
                <a:spLocks noRot="1" noChangeAspect="1" noMove="1" noResize="1" noEditPoints="1" noAdjustHandles="1" noChangeArrowheads="1" noChangeShapeType="1" noTextEdit="1"/>
              </p:cNvSpPr>
              <p:nvPr/>
            </p:nvSpPr>
            <p:spPr>
              <a:xfrm>
                <a:off x="1919224" y="2349389"/>
                <a:ext cx="2913042" cy="400110"/>
              </a:xfrm>
              <a:prstGeom prst="rect">
                <a:avLst/>
              </a:prstGeom>
              <a:blipFill>
                <a:blip r:embed="rId3"/>
                <a:stretch>
                  <a:fillRect l="-2301" t="-7576" r="-1883" b="-25758"/>
                </a:stretch>
              </a:blipFill>
            </p:spPr>
            <p:txBody>
              <a:bodyPr/>
              <a:lstStyle/>
              <a:p>
                <a:r>
                  <a:rPr lang="zh-CN" altLang="en-US">
                    <a:noFill/>
                  </a:rPr>
                  <a:t> </a:t>
                </a:r>
              </a:p>
            </p:txBody>
          </p:sp>
        </mc:Fallback>
      </mc:AlternateContent>
      <p:pic>
        <p:nvPicPr>
          <p:cNvPr id="15" name="图片 14"/>
          <p:cNvPicPr>
            <a:picLocks noChangeAspect="1"/>
          </p:cNvPicPr>
          <p:nvPr/>
        </p:nvPicPr>
        <p:blipFill>
          <a:blip r:embed="rId4"/>
          <a:stretch>
            <a:fillRect/>
          </a:stretch>
        </p:blipFill>
        <p:spPr>
          <a:xfrm>
            <a:off x="4457012" y="2823720"/>
            <a:ext cx="1628775" cy="428625"/>
          </a:xfrm>
          <a:prstGeom prst="rect">
            <a:avLst/>
          </a:prstGeom>
        </p:spPr>
      </p:pic>
      <p:pic>
        <p:nvPicPr>
          <p:cNvPr id="16" name="图片 15"/>
          <p:cNvPicPr>
            <a:picLocks noChangeAspect="1"/>
          </p:cNvPicPr>
          <p:nvPr/>
        </p:nvPicPr>
        <p:blipFill>
          <a:blip r:embed="rId5"/>
          <a:stretch>
            <a:fillRect/>
          </a:stretch>
        </p:blipFill>
        <p:spPr>
          <a:xfrm>
            <a:off x="9390154" y="2909445"/>
            <a:ext cx="828675" cy="342900"/>
          </a:xfrm>
          <a:prstGeom prst="rect">
            <a:avLst/>
          </a:prstGeom>
        </p:spPr>
      </p:pic>
      <p:pic>
        <p:nvPicPr>
          <p:cNvPr id="18" name="图片 17"/>
          <p:cNvPicPr>
            <a:picLocks noChangeAspect="1"/>
          </p:cNvPicPr>
          <p:nvPr/>
        </p:nvPicPr>
        <p:blipFill>
          <a:blip r:embed="rId6"/>
          <a:stretch>
            <a:fillRect/>
          </a:stretch>
        </p:blipFill>
        <p:spPr>
          <a:xfrm>
            <a:off x="3701700" y="3312338"/>
            <a:ext cx="3781425" cy="828675"/>
          </a:xfrm>
          <a:prstGeom prst="rect">
            <a:avLst/>
          </a:prstGeom>
        </p:spPr>
      </p:pic>
      <p:pic>
        <p:nvPicPr>
          <p:cNvPr id="19" name="图片 18"/>
          <p:cNvPicPr>
            <a:picLocks noChangeAspect="1"/>
          </p:cNvPicPr>
          <p:nvPr/>
        </p:nvPicPr>
        <p:blipFill>
          <a:blip r:embed="rId7"/>
          <a:stretch>
            <a:fillRect/>
          </a:stretch>
        </p:blipFill>
        <p:spPr>
          <a:xfrm>
            <a:off x="9456829" y="3507600"/>
            <a:ext cx="762000" cy="438150"/>
          </a:xfrm>
          <a:prstGeom prst="rect">
            <a:avLst/>
          </a:prstGeom>
        </p:spPr>
      </p:pic>
      <p:pic>
        <p:nvPicPr>
          <p:cNvPr id="20" name="图片 19"/>
          <p:cNvPicPr>
            <a:picLocks noChangeAspect="1"/>
          </p:cNvPicPr>
          <p:nvPr/>
        </p:nvPicPr>
        <p:blipFill>
          <a:blip r:embed="rId8"/>
          <a:stretch>
            <a:fillRect/>
          </a:stretch>
        </p:blipFill>
        <p:spPr>
          <a:xfrm>
            <a:off x="3611900" y="1177337"/>
            <a:ext cx="3076575" cy="895350"/>
          </a:xfrm>
          <a:prstGeom prst="rect">
            <a:avLst/>
          </a:prstGeom>
        </p:spPr>
      </p:pic>
      <mc:AlternateContent xmlns:mc="http://schemas.openxmlformats.org/markup-compatibility/2006" xmlns:a14="http://schemas.microsoft.com/office/drawing/2010/main">
        <mc:Choice Requires="a14">
          <p:sp>
            <p:nvSpPr>
              <p:cNvPr id="21" name="矩形 20"/>
              <p:cNvSpPr/>
              <p:nvPr/>
            </p:nvSpPr>
            <p:spPr>
              <a:xfrm>
                <a:off x="1919224" y="4303742"/>
                <a:ext cx="917367" cy="400110"/>
              </a:xfrm>
              <a:prstGeom prst="rect">
                <a:avLst/>
              </a:prstGeom>
            </p:spPr>
            <p:txBody>
              <a:bodyPr wrap="none">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𝑖</m:t>
                        </m:r>
                      </m:sub>
                    </m:sSub>
                  </m:oMath>
                </a14:m>
                <a:r>
                  <a:rPr lang="zh-CN" altLang="en-US" sz="2000" dirty="0" smtClean="0"/>
                  <a:t>看作</a:t>
                </a:r>
                <a:endParaRPr lang="zh-CN" altLang="en-US" sz="2000" dirty="0"/>
              </a:p>
            </p:txBody>
          </p:sp>
        </mc:Choice>
        <mc:Fallback xmlns="">
          <p:sp>
            <p:nvSpPr>
              <p:cNvPr id="21" name="矩形 20"/>
              <p:cNvSpPr>
                <a:spLocks noRot="1" noChangeAspect="1" noMove="1" noResize="1" noEditPoints="1" noAdjustHandles="1" noChangeArrowheads="1" noChangeShapeType="1" noTextEdit="1"/>
              </p:cNvSpPr>
              <p:nvPr/>
            </p:nvSpPr>
            <p:spPr>
              <a:xfrm>
                <a:off x="1919224" y="4303742"/>
                <a:ext cx="917367" cy="400110"/>
              </a:xfrm>
              <a:prstGeom prst="rect">
                <a:avLst/>
              </a:prstGeom>
              <a:blipFill>
                <a:blip r:embed="rId9"/>
                <a:stretch>
                  <a:fillRect t="-9091" r="-6667" b="-25758"/>
                </a:stretch>
              </a:blipFill>
            </p:spPr>
            <p:txBody>
              <a:bodyPr/>
              <a:lstStyle/>
              <a:p>
                <a:r>
                  <a:rPr lang="zh-CN" altLang="en-US">
                    <a:noFill/>
                  </a:rPr>
                  <a:t> </a:t>
                </a:r>
              </a:p>
            </p:txBody>
          </p:sp>
        </mc:Fallback>
      </mc:AlternateContent>
      <p:pic>
        <p:nvPicPr>
          <p:cNvPr id="29" name="图片 28"/>
          <p:cNvPicPr>
            <a:picLocks noChangeAspect="1"/>
          </p:cNvPicPr>
          <p:nvPr/>
        </p:nvPicPr>
        <p:blipFill>
          <a:blip r:embed="rId10"/>
          <a:stretch>
            <a:fillRect/>
          </a:stretch>
        </p:blipFill>
        <p:spPr>
          <a:xfrm>
            <a:off x="4189988" y="4692947"/>
            <a:ext cx="553869" cy="218633"/>
          </a:xfrm>
          <a:prstGeom prst="rect">
            <a:avLst/>
          </a:prstGeom>
        </p:spPr>
      </p:pic>
      <p:pic>
        <p:nvPicPr>
          <p:cNvPr id="25" name="图片 24"/>
          <p:cNvPicPr>
            <a:picLocks noChangeAspect="1"/>
          </p:cNvPicPr>
          <p:nvPr/>
        </p:nvPicPr>
        <p:blipFill>
          <a:blip r:embed="rId11"/>
          <a:stretch>
            <a:fillRect/>
          </a:stretch>
        </p:blipFill>
        <p:spPr>
          <a:xfrm>
            <a:off x="3701700" y="4678895"/>
            <a:ext cx="285750" cy="323850"/>
          </a:xfrm>
          <a:prstGeom prst="rect">
            <a:avLst/>
          </a:prstGeom>
        </p:spPr>
      </p:pic>
      <p:pic>
        <p:nvPicPr>
          <p:cNvPr id="26" name="图片 25"/>
          <p:cNvPicPr>
            <a:picLocks noChangeAspect="1"/>
          </p:cNvPicPr>
          <p:nvPr/>
        </p:nvPicPr>
        <p:blipFill>
          <a:blip r:embed="rId12"/>
          <a:stretch>
            <a:fillRect/>
          </a:stretch>
        </p:blipFill>
        <p:spPr>
          <a:xfrm>
            <a:off x="3969028" y="4714251"/>
            <a:ext cx="333375" cy="247650"/>
          </a:xfrm>
          <a:prstGeom prst="rect">
            <a:avLst/>
          </a:prstGeom>
        </p:spPr>
      </p:pic>
      <p:pic>
        <p:nvPicPr>
          <p:cNvPr id="28" name="图片 27"/>
          <p:cNvPicPr>
            <a:picLocks noChangeAspect="1"/>
          </p:cNvPicPr>
          <p:nvPr/>
        </p:nvPicPr>
        <p:blipFill>
          <a:blip r:embed="rId13"/>
          <a:stretch>
            <a:fillRect/>
          </a:stretch>
        </p:blipFill>
        <p:spPr>
          <a:xfrm>
            <a:off x="4269492" y="4478840"/>
            <a:ext cx="361950" cy="333375"/>
          </a:xfrm>
          <a:prstGeom prst="rect">
            <a:avLst/>
          </a:prstGeom>
        </p:spPr>
      </p:pic>
      <p:pic>
        <p:nvPicPr>
          <p:cNvPr id="30" name="图片 29"/>
          <p:cNvPicPr>
            <a:picLocks noChangeAspect="1"/>
          </p:cNvPicPr>
          <p:nvPr/>
        </p:nvPicPr>
        <p:blipFill>
          <a:blip r:embed="rId14"/>
          <a:stretch>
            <a:fillRect/>
          </a:stretch>
        </p:blipFill>
        <p:spPr>
          <a:xfrm>
            <a:off x="4269492" y="4897884"/>
            <a:ext cx="257175" cy="219075"/>
          </a:xfrm>
          <a:prstGeom prst="rect">
            <a:avLst/>
          </a:prstGeom>
        </p:spPr>
      </p:pic>
      <p:pic>
        <p:nvPicPr>
          <p:cNvPr id="33" name="图片 32"/>
          <p:cNvPicPr>
            <a:picLocks noChangeAspect="1"/>
          </p:cNvPicPr>
          <p:nvPr/>
        </p:nvPicPr>
        <p:blipFill>
          <a:blip r:embed="rId15"/>
          <a:stretch>
            <a:fillRect/>
          </a:stretch>
        </p:blipFill>
        <p:spPr>
          <a:xfrm>
            <a:off x="4504633" y="4902497"/>
            <a:ext cx="228600" cy="247650"/>
          </a:xfrm>
          <a:prstGeom prst="rect">
            <a:avLst/>
          </a:prstGeom>
        </p:spPr>
      </p:pic>
      <mc:AlternateContent xmlns:mc="http://schemas.openxmlformats.org/markup-compatibility/2006" xmlns:a14="http://schemas.microsoft.com/office/drawing/2010/main">
        <mc:Choice Requires="a14">
          <p:sp>
            <p:nvSpPr>
              <p:cNvPr id="35" name="文本框 34"/>
              <p:cNvSpPr txBox="1"/>
              <p:nvPr/>
            </p:nvSpPr>
            <p:spPr>
              <a:xfrm>
                <a:off x="5424301" y="4266518"/>
                <a:ext cx="77136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FF0000"/>
                          </a:solidFill>
                          <a:latin typeface="Cambria Math" panose="02040503050406030204" pitchFamily="18" charset="0"/>
                        </a:rPr>
                        <m:t>1</m:t>
                      </m:r>
                      <m:r>
                        <a:rPr lang="en-US" altLang="zh-CN" b="0" i="1" smtClean="0">
                          <a:solidFill>
                            <a:srgbClr val="FF0000"/>
                          </a:solidFill>
                          <a:latin typeface="Cambria Math" panose="02040503050406030204" pitchFamily="18" charset="0"/>
                          <a:ea typeface="Cambria Math" panose="02040503050406030204" pitchFamily="18" charset="0"/>
                        </a:rPr>
                        <m:t>×1</m:t>
                      </m:r>
                    </m:oMath>
                  </m:oMathPara>
                </a14:m>
                <a:endParaRPr lang="zh-CN" altLang="en-US" dirty="0">
                  <a:solidFill>
                    <a:srgbClr val="FF0000"/>
                  </a:solidFill>
                </a:endParaRPr>
              </a:p>
            </p:txBody>
          </p:sp>
        </mc:Choice>
        <mc:Fallback xmlns="">
          <p:sp>
            <p:nvSpPr>
              <p:cNvPr id="35" name="文本框 34"/>
              <p:cNvSpPr txBox="1">
                <a:spLocks noRot="1" noChangeAspect="1" noMove="1" noResize="1" noEditPoints="1" noAdjustHandles="1" noChangeArrowheads="1" noChangeShapeType="1" noTextEdit="1"/>
              </p:cNvSpPr>
              <p:nvPr/>
            </p:nvSpPr>
            <p:spPr>
              <a:xfrm>
                <a:off x="5424301" y="4266518"/>
                <a:ext cx="771365" cy="369332"/>
              </a:xfrm>
              <a:prstGeom prst="rect">
                <a:avLst/>
              </a:prstGeom>
              <a:blipFill>
                <a:blip r:embed="rId16"/>
                <a:stretch>
                  <a:fillRect/>
                </a:stretch>
              </a:blipFill>
            </p:spPr>
            <p:txBody>
              <a:bodyPr/>
              <a:lstStyle/>
              <a:p>
                <a:r>
                  <a:rPr lang="zh-CN" altLang="en-US">
                    <a:noFill/>
                  </a:rPr>
                  <a:t> </a:t>
                </a:r>
              </a:p>
            </p:txBody>
          </p:sp>
        </mc:Fallback>
      </mc:AlternateContent>
      <p:pic>
        <p:nvPicPr>
          <p:cNvPr id="36" name="图片 35"/>
          <p:cNvPicPr>
            <a:picLocks noChangeAspect="1"/>
          </p:cNvPicPr>
          <p:nvPr/>
        </p:nvPicPr>
        <p:blipFill>
          <a:blip r:embed="rId17"/>
          <a:stretch>
            <a:fillRect/>
          </a:stretch>
        </p:blipFill>
        <p:spPr>
          <a:xfrm>
            <a:off x="5128947" y="4612134"/>
            <a:ext cx="1362075" cy="504825"/>
          </a:xfrm>
          <a:prstGeom prst="rect">
            <a:avLst/>
          </a:prstGeom>
        </p:spPr>
      </p:pic>
      <p:pic>
        <p:nvPicPr>
          <p:cNvPr id="37" name="图片 36"/>
          <p:cNvPicPr>
            <a:picLocks noChangeAspect="1"/>
          </p:cNvPicPr>
          <p:nvPr/>
        </p:nvPicPr>
        <p:blipFill>
          <a:blip r:embed="rId18"/>
          <a:stretch>
            <a:fillRect/>
          </a:stretch>
        </p:blipFill>
        <p:spPr>
          <a:xfrm>
            <a:off x="6491022" y="4668212"/>
            <a:ext cx="695325" cy="371475"/>
          </a:xfrm>
          <a:prstGeom prst="rect">
            <a:avLst/>
          </a:prstGeom>
        </p:spPr>
      </p:pic>
      <p:pic>
        <p:nvPicPr>
          <p:cNvPr id="38" name="图片 37"/>
          <p:cNvPicPr>
            <a:picLocks noChangeAspect="1"/>
          </p:cNvPicPr>
          <p:nvPr/>
        </p:nvPicPr>
        <p:blipFill>
          <a:blip r:embed="rId19"/>
          <a:stretch>
            <a:fillRect/>
          </a:stretch>
        </p:blipFill>
        <p:spPr>
          <a:xfrm>
            <a:off x="4728897" y="4406275"/>
            <a:ext cx="400050" cy="895350"/>
          </a:xfrm>
          <a:prstGeom prst="rect">
            <a:avLst/>
          </a:prstGeom>
        </p:spPr>
      </p:pic>
      <p:sp>
        <p:nvSpPr>
          <p:cNvPr id="39" name="右大括号 38"/>
          <p:cNvSpPr/>
          <p:nvPr/>
        </p:nvSpPr>
        <p:spPr>
          <a:xfrm rot="5400000">
            <a:off x="5261960" y="4233513"/>
            <a:ext cx="236594" cy="2221530"/>
          </a:xfrm>
          <a:prstGeom prst="rightBrace">
            <a:avLst>
              <a:gd name="adj1" fmla="val 57672"/>
              <a:gd name="adj2" fmla="val 50000"/>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40" name="图片 39"/>
          <p:cNvPicPr>
            <a:picLocks noChangeAspect="1"/>
          </p:cNvPicPr>
          <p:nvPr/>
        </p:nvPicPr>
        <p:blipFill>
          <a:blip r:embed="rId20"/>
          <a:stretch>
            <a:fillRect/>
          </a:stretch>
        </p:blipFill>
        <p:spPr>
          <a:xfrm>
            <a:off x="4007187" y="5535139"/>
            <a:ext cx="2286000" cy="895350"/>
          </a:xfrm>
          <a:prstGeom prst="rect">
            <a:avLst/>
          </a:prstGeom>
        </p:spPr>
      </p:pic>
      <p:pic>
        <p:nvPicPr>
          <p:cNvPr id="41" name="图片 40"/>
          <p:cNvPicPr>
            <a:picLocks noChangeAspect="1"/>
          </p:cNvPicPr>
          <p:nvPr/>
        </p:nvPicPr>
        <p:blipFill>
          <a:blip r:embed="rId21"/>
          <a:stretch>
            <a:fillRect/>
          </a:stretch>
        </p:blipFill>
        <p:spPr>
          <a:xfrm>
            <a:off x="9456829" y="5816126"/>
            <a:ext cx="762000" cy="333375"/>
          </a:xfrm>
          <a:prstGeom prst="rect">
            <a:avLst/>
          </a:prstGeom>
        </p:spPr>
      </p:pic>
    </p:spTree>
    <p:extLst>
      <p:ext uri="{BB962C8B-B14F-4D97-AF65-F5344CB8AC3E}">
        <p14:creationId xmlns:p14="http://schemas.microsoft.com/office/powerpoint/2010/main" val="15595222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02224" y="528844"/>
            <a:ext cx="1217000" cy="523220"/>
          </a:xfrm>
          <a:prstGeom prst="rect">
            <a:avLst/>
          </a:prstGeom>
        </p:spPr>
        <p:txBody>
          <a:bodyPr wrap="none">
            <a:spAutoFit/>
          </a:bodyPr>
          <a:lstStyle/>
          <a:p>
            <a:r>
              <a:rPr lang="zh-CN" altLang="en-US" sz="2800" b="1" dirty="0" smtClean="0">
                <a:latin typeface="+mn-ea"/>
              </a:rPr>
              <a:t>核</a:t>
            </a:r>
            <a:r>
              <a:rPr lang="en-US" altLang="zh-CN" sz="2800" b="1" dirty="0" smtClean="0">
                <a:latin typeface="+mn-ea"/>
              </a:rPr>
              <a:t>PCA</a:t>
            </a:r>
            <a:endParaRPr lang="zh-CN" altLang="en-US" sz="2800" b="1" dirty="0">
              <a:latin typeface="+mn-ea"/>
            </a:endParaRPr>
          </a:p>
        </p:txBody>
      </p:sp>
      <p:pic>
        <p:nvPicPr>
          <p:cNvPr id="24" name="图片 23"/>
          <p:cNvPicPr>
            <a:picLocks noChangeAspect="1"/>
          </p:cNvPicPr>
          <p:nvPr/>
        </p:nvPicPr>
        <p:blipFill>
          <a:blip r:embed="rId3"/>
          <a:stretch>
            <a:fillRect/>
          </a:stretch>
        </p:blipFill>
        <p:spPr>
          <a:xfrm>
            <a:off x="3730882" y="1619725"/>
            <a:ext cx="3781425" cy="828675"/>
          </a:xfrm>
          <a:prstGeom prst="rect">
            <a:avLst/>
          </a:prstGeom>
        </p:spPr>
      </p:pic>
      <mc:AlternateContent xmlns:mc="http://schemas.openxmlformats.org/markup-compatibility/2006" xmlns:a14="http://schemas.microsoft.com/office/drawing/2010/main">
        <mc:Choice Requires="a14">
          <p:sp>
            <p:nvSpPr>
              <p:cNvPr id="27" name="矩形 26"/>
              <p:cNvSpPr/>
              <p:nvPr/>
            </p:nvSpPr>
            <p:spPr>
              <a:xfrm>
                <a:off x="1678088" y="1834007"/>
                <a:ext cx="697627" cy="400110"/>
              </a:xfrm>
              <a:prstGeom prst="rect">
                <a:avLst/>
              </a:prstGeom>
            </p:spPr>
            <p:txBody>
              <a:bodyPr wrap="none">
                <a:spAutoFit/>
              </a:bodyPr>
              <a:lstStyle/>
              <a:p>
                <a14:m>
                  <m:oMath xmlns:m="http://schemas.openxmlformats.org/officeDocument/2006/math">
                    <m:r>
                      <a:rPr lang="zh-CN" altLang="en-US" sz="2000" i="1" smtClean="0">
                        <a:latin typeface="Cambria Math" panose="02040503050406030204" pitchFamily="18" charset="0"/>
                      </a:rPr>
                      <m:t>代</m:t>
                    </m:r>
                  </m:oMath>
                </a14:m>
                <a:r>
                  <a:rPr lang="zh-CN" altLang="en-US" sz="2000" dirty="0" smtClean="0"/>
                  <a:t>回</a:t>
                </a:r>
                <a:endParaRPr lang="zh-CN" altLang="en-US" sz="2000" dirty="0"/>
              </a:p>
            </p:txBody>
          </p:sp>
        </mc:Choice>
        <mc:Fallback xmlns="">
          <p:sp>
            <p:nvSpPr>
              <p:cNvPr id="27" name="矩形 26"/>
              <p:cNvSpPr>
                <a:spLocks noRot="1" noChangeAspect="1" noMove="1" noResize="1" noEditPoints="1" noAdjustHandles="1" noChangeArrowheads="1" noChangeShapeType="1" noTextEdit="1"/>
              </p:cNvSpPr>
              <p:nvPr/>
            </p:nvSpPr>
            <p:spPr>
              <a:xfrm>
                <a:off x="1678088" y="1834007"/>
                <a:ext cx="697627" cy="400110"/>
              </a:xfrm>
              <a:prstGeom prst="rect">
                <a:avLst/>
              </a:prstGeom>
              <a:blipFill>
                <a:blip r:embed="rId4"/>
                <a:stretch>
                  <a:fillRect l="-4348" t="-9231" r="-8696" b="-27692"/>
                </a:stretch>
              </a:blipFill>
            </p:spPr>
            <p:txBody>
              <a:bodyPr/>
              <a:lstStyle/>
              <a:p>
                <a:r>
                  <a:rPr lang="zh-CN" altLang="en-US">
                    <a:noFill/>
                  </a:rPr>
                  <a:t> </a:t>
                </a:r>
              </a:p>
            </p:txBody>
          </p:sp>
        </mc:Fallback>
      </mc:AlternateContent>
      <p:pic>
        <p:nvPicPr>
          <p:cNvPr id="2" name="图片 1"/>
          <p:cNvPicPr>
            <a:picLocks noChangeAspect="1"/>
          </p:cNvPicPr>
          <p:nvPr/>
        </p:nvPicPr>
        <p:blipFill>
          <a:blip r:embed="rId5"/>
          <a:stretch>
            <a:fillRect/>
          </a:stretch>
        </p:blipFill>
        <p:spPr>
          <a:xfrm>
            <a:off x="2511681" y="2824697"/>
            <a:ext cx="6219825" cy="904875"/>
          </a:xfrm>
          <a:prstGeom prst="rect">
            <a:avLst/>
          </a:prstGeom>
        </p:spPr>
      </p:pic>
      <p:pic>
        <p:nvPicPr>
          <p:cNvPr id="4" name="图片 3"/>
          <p:cNvPicPr>
            <a:picLocks noChangeAspect="1"/>
          </p:cNvPicPr>
          <p:nvPr/>
        </p:nvPicPr>
        <p:blipFill>
          <a:blip r:embed="rId6"/>
          <a:stretch>
            <a:fillRect/>
          </a:stretch>
        </p:blipFill>
        <p:spPr>
          <a:xfrm>
            <a:off x="10068229" y="3072346"/>
            <a:ext cx="771525" cy="409575"/>
          </a:xfrm>
          <a:prstGeom prst="rect">
            <a:avLst/>
          </a:prstGeom>
        </p:spPr>
      </p:pic>
      <mc:AlternateContent xmlns:mc="http://schemas.openxmlformats.org/markup-compatibility/2006" xmlns:a14="http://schemas.microsoft.com/office/drawing/2010/main">
        <mc:Choice Requires="a14">
          <p:sp>
            <p:nvSpPr>
              <p:cNvPr id="31" name="矩形 30"/>
              <p:cNvSpPr/>
              <p:nvPr/>
            </p:nvSpPr>
            <p:spPr>
              <a:xfrm>
                <a:off x="1656687" y="4123833"/>
                <a:ext cx="1951945" cy="400110"/>
              </a:xfrm>
              <a:prstGeom prst="rect">
                <a:avLst/>
              </a:prstGeom>
            </p:spPr>
            <p:txBody>
              <a:bodyPr wrap="none">
                <a:spAutoFit/>
              </a:bodyPr>
              <a:lstStyle/>
              <a:p>
                <a:r>
                  <a:rPr lang="zh-CN" altLang="en-US" sz="2000" dirty="0" smtClean="0"/>
                  <a:t>两侧同乘</a:t>
                </a:r>
                <a14:m>
                  <m:oMath xmlns:m="http://schemas.openxmlformats.org/officeDocument/2006/math">
                    <m:sSup>
                      <m:sSupPr>
                        <m:ctrlPr>
                          <a:rPr lang="en-US" altLang="zh-CN" sz="2000" i="1" smtClean="0">
                            <a:latin typeface="Cambria Math" panose="02040503050406030204" pitchFamily="18" charset="0"/>
                          </a:rPr>
                        </m:ctrlPr>
                      </m:sSupPr>
                      <m:e>
                        <m:r>
                          <a:rPr lang="zh-CN" altLang="en-US" sz="2000" i="1">
                            <a:latin typeface="Cambria Math" panose="02040503050406030204" pitchFamily="18" charset="0"/>
                          </a:rPr>
                          <m:t>𝜙</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𝑙</m:t>
                                </m:r>
                              </m:sub>
                            </m:sSub>
                          </m:e>
                        </m:d>
                      </m:e>
                      <m:sup>
                        <m:r>
                          <a:rPr lang="en-US" altLang="zh-CN" sz="2000" b="0" i="1" smtClean="0">
                            <a:latin typeface="Cambria Math" panose="02040503050406030204" pitchFamily="18" charset="0"/>
                          </a:rPr>
                          <m:t>𝑇</m:t>
                        </m:r>
                      </m:sup>
                    </m:sSup>
                  </m:oMath>
                </a14:m>
                <a:endParaRPr lang="zh-CN" altLang="en-US" sz="2000" dirty="0"/>
              </a:p>
            </p:txBody>
          </p:sp>
        </mc:Choice>
        <mc:Fallback xmlns="">
          <p:sp>
            <p:nvSpPr>
              <p:cNvPr id="31" name="矩形 30"/>
              <p:cNvSpPr>
                <a:spLocks noRot="1" noChangeAspect="1" noMove="1" noResize="1" noEditPoints="1" noAdjustHandles="1" noChangeArrowheads="1" noChangeShapeType="1" noTextEdit="1"/>
              </p:cNvSpPr>
              <p:nvPr/>
            </p:nvSpPr>
            <p:spPr>
              <a:xfrm>
                <a:off x="1656687" y="4123833"/>
                <a:ext cx="1951945" cy="400110"/>
              </a:xfrm>
              <a:prstGeom prst="rect">
                <a:avLst/>
              </a:prstGeom>
              <a:blipFill>
                <a:blip r:embed="rId7"/>
                <a:stretch>
                  <a:fillRect l="-3438" t="-7576" b="-25758"/>
                </a:stretch>
              </a:blipFill>
            </p:spPr>
            <p:txBody>
              <a:bodyPr/>
              <a:lstStyle/>
              <a:p>
                <a:r>
                  <a:rPr lang="zh-CN" altLang="en-US">
                    <a:noFill/>
                  </a:rPr>
                  <a:t> </a:t>
                </a:r>
              </a:p>
            </p:txBody>
          </p:sp>
        </mc:Fallback>
      </mc:AlternateContent>
      <p:pic>
        <p:nvPicPr>
          <p:cNvPr id="6" name="图片 5"/>
          <p:cNvPicPr>
            <a:picLocks noChangeAspect="1"/>
          </p:cNvPicPr>
          <p:nvPr/>
        </p:nvPicPr>
        <p:blipFill>
          <a:blip r:embed="rId8"/>
          <a:stretch>
            <a:fillRect/>
          </a:stretch>
        </p:blipFill>
        <p:spPr>
          <a:xfrm>
            <a:off x="2511680" y="4600172"/>
            <a:ext cx="6343650" cy="1028700"/>
          </a:xfrm>
          <a:prstGeom prst="rect">
            <a:avLst/>
          </a:prstGeom>
        </p:spPr>
      </p:pic>
      <p:pic>
        <p:nvPicPr>
          <p:cNvPr id="7" name="图片 6"/>
          <p:cNvPicPr>
            <a:picLocks noChangeAspect="1"/>
          </p:cNvPicPr>
          <p:nvPr/>
        </p:nvPicPr>
        <p:blipFill>
          <a:blip r:embed="rId9"/>
          <a:stretch>
            <a:fillRect/>
          </a:stretch>
        </p:blipFill>
        <p:spPr>
          <a:xfrm>
            <a:off x="10136322" y="4947834"/>
            <a:ext cx="809625" cy="333375"/>
          </a:xfrm>
          <a:prstGeom prst="rect">
            <a:avLst/>
          </a:prstGeom>
        </p:spPr>
      </p:pic>
    </p:spTree>
    <p:extLst>
      <p:ext uri="{BB962C8B-B14F-4D97-AF65-F5344CB8AC3E}">
        <p14:creationId xmlns:p14="http://schemas.microsoft.com/office/powerpoint/2010/main" val="11581505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1308275" y="3388024"/>
                <a:ext cx="3149965" cy="400110"/>
              </a:xfrm>
              <a:prstGeom prst="rect">
                <a:avLst/>
              </a:prstGeom>
            </p:spPr>
            <p:txBody>
              <a:bodyPr wrap="none">
                <a:spAutoFit/>
              </a:bodyPr>
              <a:lstStyle/>
              <a:p>
                <a:r>
                  <a:rPr lang="zh-CN" altLang="en-US" sz="2000" dirty="0" smtClean="0"/>
                  <a:t>点</a:t>
                </a:r>
                <a14:m>
                  <m:oMath xmlns:m="http://schemas.openxmlformats.org/officeDocument/2006/math">
                    <m:r>
                      <a:rPr lang="en-US" altLang="zh-CN" sz="2000" i="1" dirty="0" smtClean="0">
                        <a:latin typeface="Cambria Math" panose="02040503050406030204" pitchFamily="18" charset="0"/>
                      </a:rPr>
                      <m:t>𝑥</m:t>
                    </m:r>
                  </m:oMath>
                </a14:m>
                <a:r>
                  <a:rPr lang="zh-CN" altLang="en-US" sz="2000" dirty="0" smtClean="0"/>
                  <a:t>在特征向量上的投影为</a:t>
                </a:r>
                <a:endParaRPr lang="zh-CN" altLang="en-US" sz="2000" dirty="0"/>
              </a:p>
            </p:txBody>
          </p:sp>
        </mc:Choice>
        <mc:Fallback xmlns="">
          <p:sp>
            <p:nvSpPr>
              <p:cNvPr id="2" name="矩形 1"/>
              <p:cNvSpPr>
                <a:spLocks noRot="1" noChangeAspect="1" noMove="1" noResize="1" noEditPoints="1" noAdjustHandles="1" noChangeArrowheads="1" noChangeShapeType="1" noTextEdit="1"/>
              </p:cNvSpPr>
              <p:nvPr/>
            </p:nvSpPr>
            <p:spPr>
              <a:xfrm>
                <a:off x="1308275" y="3388024"/>
                <a:ext cx="3149965" cy="400110"/>
              </a:xfrm>
              <a:prstGeom prst="rect">
                <a:avLst/>
              </a:prstGeom>
              <a:blipFill>
                <a:blip r:embed="rId2"/>
                <a:stretch>
                  <a:fillRect l="-2132" t="-9231" r="-1550" b="-27692"/>
                </a:stretch>
              </a:blipFill>
            </p:spPr>
            <p:txBody>
              <a:bodyPr/>
              <a:lstStyle/>
              <a:p>
                <a:r>
                  <a:rPr lang="zh-CN" altLang="en-US">
                    <a:noFill/>
                  </a:rPr>
                  <a:t> </a:t>
                </a:r>
              </a:p>
            </p:txBody>
          </p:sp>
        </mc:Fallback>
      </mc:AlternateContent>
      <p:pic>
        <p:nvPicPr>
          <p:cNvPr id="3" name="图片 2"/>
          <p:cNvPicPr>
            <a:picLocks noChangeAspect="1"/>
          </p:cNvPicPr>
          <p:nvPr/>
        </p:nvPicPr>
        <p:blipFill>
          <a:blip r:embed="rId3"/>
          <a:stretch>
            <a:fillRect/>
          </a:stretch>
        </p:blipFill>
        <p:spPr>
          <a:xfrm>
            <a:off x="2005386" y="3788134"/>
            <a:ext cx="6667500" cy="847725"/>
          </a:xfrm>
          <a:prstGeom prst="rect">
            <a:avLst/>
          </a:prstGeom>
        </p:spPr>
      </p:pic>
      <p:sp>
        <p:nvSpPr>
          <p:cNvPr id="4" name="矩形 3"/>
          <p:cNvSpPr/>
          <p:nvPr/>
        </p:nvSpPr>
        <p:spPr>
          <a:xfrm>
            <a:off x="702224" y="528844"/>
            <a:ext cx="1217000" cy="523220"/>
          </a:xfrm>
          <a:prstGeom prst="rect">
            <a:avLst/>
          </a:prstGeom>
        </p:spPr>
        <p:txBody>
          <a:bodyPr wrap="none">
            <a:spAutoFit/>
          </a:bodyPr>
          <a:lstStyle/>
          <a:p>
            <a:r>
              <a:rPr lang="zh-CN" altLang="en-US" sz="2800" b="1" dirty="0" smtClean="0">
                <a:latin typeface="+mn-ea"/>
              </a:rPr>
              <a:t>核</a:t>
            </a:r>
            <a:r>
              <a:rPr lang="en-US" altLang="zh-CN" sz="2800" b="1" dirty="0" smtClean="0">
                <a:latin typeface="+mn-ea"/>
              </a:rPr>
              <a:t>PCA</a:t>
            </a:r>
            <a:endParaRPr lang="zh-CN" altLang="en-US" sz="2800" b="1" dirty="0">
              <a:latin typeface="+mn-ea"/>
            </a:endParaRPr>
          </a:p>
        </p:txBody>
      </p:sp>
      <p:pic>
        <p:nvPicPr>
          <p:cNvPr id="5" name="图片 4"/>
          <p:cNvPicPr>
            <a:picLocks noChangeAspect="1"/>
          </p:cNvPicPr>
          <p:nvPr/>
        </p:nvPicPr>
        <p:blipFill>
          <a:blip r:embed="rId4"/>
          <a:stretch>
            <a:fillRect/>
          </a:stretch>
        </p:blipFill>
        <p:spPr>
          <a:xfrm>
            <a:off x="9617482" y="4016733"/>
            <a:ext cx="742950" cy="390525"/>
          </a:xfrm>
          <a:prstGeom prst="rect">
            <a:avLst/>
          </a:prstGeom>
        </p:spPr>
      </p:pic>
      <p:sp>
        <p:nvSpPr>
          <p:cNvPr id="6" name="矩形 5"/>
          <p:cNvSpPr/>
          <p:nvPr/>
        </p:nvSpPr>
        <p:spPr>
          <a:xfrm>
            <a:off x="1313930" y="1482094"/>
            <a:ext cx="1210588" cy="400110"/>
          </a:xfrm>
          <a:prstGeom prst="rect">
            <a:avLst/>
          </a:prstGeom>
        </p:spPr>
        <p:txBody>
          <a:bodyPr wrap="none">
            <a:spAutoFit/>
          </a:bodyPr>
          <a:lstStyle/>
          <a:p>
            <a:r>
              <a:rPr lang="zh-CN" altLang="en-US" sz="2000" dirty="0" smtClean="0"/>
              <a:t>矩阵形式</a:t>
            </a:r>
            <a:endParaRPr lang="zh-CN" altLang="en-US" sz="2000" dirty="0"/>
          </a:p>
        </p:txBody>
      </p:sp>
      <p:pic>
        <p:nvPicPr>
          <p:cNvPr id="7" name="图片 6"/>
          <p:cNvPicPr>
            <a:picLocks noChangeAspect="1"/>
          </p:cNvPicPr>
          <p:nvPr/>
        </p:nvPicPr>
        <p:blipFill>
          <a:blip r:embed="rId5"/>
          <a:stretch>
            <a:fillRect/>
          </a:stretch>
        </p:blipFill>
        <p:spPr>
          <a:xfrm>
            <a:off x="3257446" y="1496412"/>
            <a:ext cx="2047875" cy="371475"/>
          </a:xfrm>
          <a:prstGeom prst="rect">
            <a:avLst/>
          </a:prstGeom>
        </p:spPr>
      </p:pic>
      <p:pic>
        <p:nvPicPr>
          <p:cNvPr id="8" name="图片 7"/>
          <p:cNvPicPr>
            <a:picLocks noChangeAspect="1"/>
          </p:cNvPicPr>
          <p:nvPr/>
        </p:nvPicPr>
        <p:blipFill>
          <a:blip r:embed="rId6"/>
          <a:stretch>
            <a:fillRect/>
          </a:stretch>
        </p:blipFill>
        <p:spPr>
          <a:xfrm>
            <a:off x="6216197" y="1513292"/>
            <a:ext cx="733425" cy="352425"/>
          </a:xfrm>
          <a:prstGeom prst="rect">
            <a:avLst/>
          </a:prstGeom>
        </p:spPr>
      </p:pic>
      <p:pic>
        <p:nvPicPr>
          <p:cNvPr id="9" name="图片 8"/>
          <p:cNvPicPr>
            <a:picLocks noChangeAspect="1"/>
          </p:cNvPicPr>
          <p:nvPr/>
        </p:nvPicPr>
        <p:blipFill>
          <a:blip r:embed="rId7"/>
          <a:stretch>
            <a:fillRect/>
          </a:stretch>
        </p:blipFill>
        <p:spPr>
          <a:xfrm>
            <a:off x="3171621" y="1998255"/>
            <a:ext cx="1752600" cy="419100"/>
          </a:xfrm>
          <a:prstGeom prst="rect">
            <a:avLst/>
          </a:prstGeom>
        </p:spPr>
      </p:pic>
      <p:pic>
        <p:nvPicPr>
          <p:cNvPr id="10" name="图片 9"/>
          <p:cNvPicPr>
            <a:picLocks noChangeAspect="1"/>
          </p:cNvPicPr>
          <p:nvPr/>
        </p:nvPicPr>
        <p:blipFill>
          <a:blip r:embed="rId8"/>
          <a:stretch>
            <a:fillRect/>
          </a:stretch>
        </p:blipFill>
        <p:spPr>
          <a:xfrm>
            <a:off x="6190478" y="2019262"/>
            <a:ext cx="838200" cy="333375"/>
          </a:xfrm>
          <a:prstGeom prst="rect">
            <a:avLst/>
          </a:prstGeom>
        </p:spPr>
      </p:pic>
      <p:sp>
        <p:nvSpPr>
          <p:cNvPr id="11" name="矩形 10"/>
          <p:cNvSpPr/>
          <p:nvPr/>
        </p:nvSpPr>
        <p:spPr>
          <a:xfrm>
            <a:off x="7202668" y="1985894"/>
            <a:ext cx="3397084" cy="400110"/>
          </a:xfrm>
          <a:prstGeom prst="rect">
            <a:avLst/>
          </a:prstGeom>
        </p:spPr>
        <p:txBody>
          <a:bodyPr wrap="none">
            <a:spAutoFit/>
          </a:bodyPr>
          <a:lstStyle/>
          <a:p>
            <a:r>
              <a:rPr lang="zh-CN" altLang="en-US" sz="2000" dirty="0" smtClean="0"/>
              <a:t>特征值为</a:t>
            </a:r>
            <a:r>
              <a:rPr lang="en-US" altLang="zh-CN" sz="2000" dirty="0" smtClean="0"/>
              <a:t>0</a:t>
            </a:r>
            <a:r>
              <a:rPr lang="zh-CN" altLang="en-US" sz="2000" dirty="0" smtClean="0"/>
              <a:t>的特征向量被舍去</a:t>
            </a:r>
            <a:endParaRPr lang="zh-CN" altLang="en-US" sz="2000" dirty="0"/>
          </a:p>
        </p:txBody>
      </p:sp>
    </p:spTree>
    <p:extLst>
      <p:ext uri="{BB962C8B-B14F-4D97-AF65-F5344CB8AC3E}">
        <p14:creationId xmlns:p14="http://schemas.microsoft.com/office/powerpoint/2010/main" val="4527820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02224" y="528844"/>
            <a:ext cx="1217000" cy="523220"/>
          </a:xfrm>
          <a:prstGeom prst="rect">
            <a:avLst/>
          </a:prstGeom>
        </p:spPr>
        <p:txBody>
          <a:bodyPr wrap="none">
            <a:spAutoFit/>
          </a:bodyPr>
          <a:lstStyle/>
          <a:p>
            <a:r>
              <a:rPr lang="zh-CN" altLang="en-US" sz="2800" b="1" dirty="0" smtClean="0">
                <a:latin typeface="+mn-ea"/>
              </a:rPr>
              <a:t>核</a:t>
            </a:r>
            <a:r>
              <a:rPr lang="en-US" altLang="zh-CN" sz="2800" b="1" dirty="0" smtClean="0">
                <a:latin typeface="+mn-ea"/>
              </a:rPr>
              <a:t>PCA</a:t>
            </a:r>
            <a:endParaRPr lang="zh-CN" altLang="en-US" sz="2800" b="1" dirty="0">
              <a:latin typeface="+mn-ea"/>
            </a:endParaRPr>
          </a:p>
        </p:txBody>
      </p:sp>
      <p:sp>
        <p:nvSpPr>
          <p:cNvPr id="14" name="矩形 13"/>
          <p:cNvSpPr/>
          <p:nvPr/>
        </p:nvSpPr>
        <p:spPr>
          <a:xfrm>
            <a:off x="1470055" y="1206371"/>
            <a:ext cx="3140603" cy="400110"/>
          </a:xfrm>
          <a:prstGeom prst="rect">
            <a:avLst/>
          </a:prstGeom>
        </p:spPr>
        <p:txBody>
          <a:bodyPr wrap="none">
            <a:spAutoFit/>
          </a:bodyPr>
          <a:lstStyle/>
          <a:p>
            <a:r>
              <a:rPr lang="zh-CN" altLang="en-US" sz="2000" dirty="0" smtClean="0"/>
              <a:t>然而实际中投影均值不为</a:t>
            </a:r>
            <a:r>
              <a:rPr lang="en-US" altLang="zh-CN" sz="2000" dirty="0" smtClean="0"/>
              <a:t>0</a:t>
            </a:r>
            <a:endParaRPr lang="zh-CN" altLang="en-US" sz="2000" dirty="0"/>
          </a:p>
        </p:txBody>
      </p:sp>
      <p:pic>
        <p:nvPicPr>
          <p:cNvPr id="4" name="图片 3"/>
          <p:cNvPicPr>
            <a:picLocks noChangeAspect="1"/>
          </p:cNvPicPr>
          <p:nvPr/>
        </p:nvPicPr>
        <p:blipFill>
          <a:blip r:embed="rId3"/>
          <a:stretch>
            <a:fillRect/>
          </a:stretch>
        </p:blipFill>
        <p:spPr>
          <a:xfrm>
            <a:off x="3040356" y="1551789"/>
            <a:ext cx="3686175" cy="857250"/>
          </a:xfrm>
          <a:prstGeom prst="rect">
            <a:avLst/>
          </a:prstGeom>
        </p:spPr>
      </p:pic>
      <p:pic>
        <p:nvPicPr>
          <p:cNvPr id="15" name="图片 14"/>
          <p:cNvPicPr>
            <a:picLocks noChangeAspect="1"/>
          </p:cNvPicPr>
          <p:nvPr/>
        </p:nvPicPr>
        <p:blipFill>
          <a:blip r:embed="rId4"/>
          <a:stretch>
            <a:fillRect/>
          </a:stretch>
        </p:blipFill>
        <p:spPr>
          <a:xfrm>
            <a:off x="9703341" y="1799439"/>
            <a:ext cx="762000" cy="361950"/>
          </a:xfrm>
          <a:prstGeom prst="rect">
            <a:avLst/>
          </a:prstGeom>
        </p:spPr>
      </p:pic>
      <p:pic>
        <p:nvPicPr>
          <p:cNvPr id="17" name="图片 16"/>
          <p:cNvPicPr>
            <a:picLocks noChangeAspect="1"/>
          </p:cNvPicPr>
          <p:nvPr/>
        </p:nvPicPr>
        <p:blipFill>
          <a:blip r:embed="rId5"/>
          <a:stretch>
            <a:fillRect/>
          </a:stretch>
        </p:blipFill>
        <p:spPr>
          <a:xfrm>
            <a:off x="932537" y="2894079"/>
            <a:ext cx="5210175" cy="1381125"/>
          </a:xfrm>
          <a:prstGeom prst="rect">
            <a:avLst/>
          </a:prstGeom>
        </p:spPr>
      </p:pic>
      <p:pic>
        <p:nvPicPr>
          <p:cNvPr id="18" name="图片 17"/>
          <p:cNvPicPr>
            <a:picLocks noChangeAspect="1"/>
          </p:cNvPicPr>
          <p:nvPr/>
        </p:nvPicPr>
        <p:blipFill>
          <a:blip r:embed="rId6"/>
          <a:stretch>
            <a:fillRect/>
          </a:stretch>
        </p:blipFill>
        <p:spPr>
          <a:xfrm>
            <a:off x="6142712" y="3346179"/>
            <a:ext cx="5715000" cy="904875"/>
          </a:xfrm>
          <a:prstGeom prst="rect">
            <a:avLst/>
          </a:prstGeom>
        </p:spPr>
      </p:pic>
      <p:pic>
        <p:nvPicPr>
          <p:cNvPr id="22" name="图片 21"/>
          <p:cNvPicPr>
            <a:picLocks noChangeAspect="1"/>
          </p:cNvPicPr>
          <p:nvPr/>
        </p:nvPicPr>
        <p:blipFill>
          <a:blip r:embed="rId7"/>
          <a:stretch>
            <a:fillRect/>
          </a:stretch>
        </p:blipFill>
        <p:spPr>
          <a:xfrm>
            <a:off x="1558350" y="4275204"/>
            <a:ext cx="3686175" cy="866775"/>
          </a:xfrm>
          <a:prstGeom prst="rect">
            <a:avLst/>
          </a:prstGeom>
        </p:spPr>
      </p:pic>
      <p:pic>
        <p:nvPicPr>
          <p:cNvPr id="23" name="图片 22"/>
          <p:cNvPicPr>
            <a:picLocks noChangeAspect="1"/>
          </p:cNvPicPr>
          <p:nvPr/>
        </p:nvPicPr>
        <p:blipFill>
          <a:blip r:embed="rId8"/>
          <a:stretch>
            <a:fillRect/>
          </a:stretch>
        </p:blipFill>
        <p:spPr>
          <a:xfrm>
            <a:off x="5244525" y="4275204"/>
            <a:ext cx="4724400" cy="952500"/>
          </a:xfrm>
          <a:prstGeom prst="rect">
            <a:avLst/>
          </a:prstGeom>
        </p:spPr>
      </p:pic>
      <p:pic>
        <p:nvPicPr>
          <p:cNvPr id="24" name="图片 23"/>
          <p:cNvPicPr>
            <a:picLocks noChangeAspect="1"/>
          </p:cNvPicPr>
          <p:nvPr/>
        </p:nvPicPr>
        <p:blipFill>
          <a:blip r:embed="rId9"/>
          <a:stretch>
            <a:fillRect/>
          </a:stretch>
        </p:blipFill>
        <p:spPr>
          <a:xfrm>
            <a:off x="10900450" y="4541904"/>
            <a:ext cx="819150" cy="419100"/>
          </a:xfrm>
          <a:prstGeom prst="rect">
            <a:avLst/>
          </a:prstGeom>
        </p:spPr>
      </p:pic>
      <p:pic>
        <p:nvPicPr>
          <p:cNvPr id="25" name="图片 24"/>
          <p:cNvPicPr>
            <a:picLocks noChangeAspect="1"/>
          </p:cNvPicPr>
          <p:nvPr/>
        </p:nvPicPr>
        <p:blipFill>
          <a:blip r:embed="rId10"/>
          <a:stretch>
            <a:fillRect/>
          </a:stretch>
        </p:blipFill>
        <p:spPr>
          <a:xfrm>
            <a:off x="2075349" y="5664645"/>
            <a:ext cx="4267200" cy="533400"/>
          </a:xfrm>
          <a:prstGeom prst="rect">
            <a:avLst/>
          </a:prstGeom>
        </p:spPr>
      </p:pic>
      <p:pic>
        <p:nvPicPr>
          <p:cNvPr id="26" name="图片 25"/>
          <p:cNvPicPr>
            <a:picLocks noChangeAspect="1"/>
          </p:cNvPicPr>
          <p:nvPr/>
        </p:nvPicPr>
        <p:blipFill>
          <a:blip r:embed="rId11"/>
          <a:stretch>
            <a:fillRect/>
          </a:stretch>
        </p:blipFill>
        <p:spPr>
          <a:xfrm>
            <a:off x="7244775" y="5711627"/>
            <a:ext cx="723900" cy="495300"/>
          </a:xfrm>
          <a:prstGeom prst="rect">
            <a:avLst/>
          </a:prstGeom>
        </p:spPr>
      </p:pic>
      <p:sp>
        <p:nvSpPr>
          <p:cNvPr id="27" name="矩形 26"/>
          <p:cNvSpPr/>
          <p:nvPr/>
        </p:nvSpPr>
        <p:spPr>
          <a:xfrm>
            <a:off x="1470055" y="5245545"/>
            <a:ext cx="1210588" cy="400110"/>
          </a:xfrm>
          <a:prstGeom prst="rect">
            <a:avLst/>
          </a:prstGeom>
        </p:spPr>
        <p:txBody>
          <a:bodyPr wrap="none">
            <a:spAutoFit/>
          </a:bodyPr>
          <a:lstStyle/>
          <a:p>
            <a:r>
              <a:rPr lang="zh-CN" altLang="en-US" sz="2000" dirty="0" smtClean="0"/>
              <a:t>矩阵形式</a:t>
            </a:r>
            <a:endParaRPr lang="zh-CN" altLang="en-US" sz="2000" dirty="0"/>
          </a:p>
        </p:txBody>
      </p:sp>
    </p:spTree>
    <p:extLst>
      <p:ext uri="{BB962C8B-B14F-4D97-AF65-F5344CB8AC3E}">
        <p14:creationId xmlns:p14="http://schemas.microsoft.com/office/powerpoint/2010/main" val="399141776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2006772" y="2236808"/>
                <a:ext cx="6928307" cy="439736"/>
              </a:xfrm>
              <a:prstGeom prst="rect">
                <a:avLst/>
              </a:prstGeom>
            </p:spPr>
            <p:txBody>
              <a:bodyPr wrap="none">
                <a:spAutoFit/>
              </a:bodyPr>
              <a:lstStyle/>
              <a:p>
                <a:r>
                  <a:rPr lang="zh-CN" altLang="en-US" sz="2000" dirty="0" smtClean="0"/>
                  <a:t>需要</a:t>
                </a:r>
                <a:r>
                  <a:rPr lang="zh-CN" altLang="en-US" sz="2000" i="0" dirty="0" smtClean="0">
                    <a:solidFill>
                      <a:schemeClr val="tx1"/>
                    </a:solidFill>
                    <a:latin typeface="+mj-lt"/>
                  </a:rPr>
                  <a:t>计算</a:t>
                </a:r>
                <a14:m>
                  <m:oMath xmlns:m="http://schemas.openxmlformats.org/officeDocument/2006/math">
                    <m:r>
                      <a:rPr lang="en-US" altLang="zh-CN" sz="2000" i="1">
                        <a:latin typeface="Cambria Math" panose="02040503050406030204" pitchFamily="18" charset="0"/>
                      </a:rPr>
                      <m:t>𝐾</m:t>
                    </m:r>
                    <m:r>
                      <a:rPr lang="en-US" altLang="zh-CN" sz="2000" i="1" smtClean="0">
                        <a:latin typeface="Cambria Math" panose="02040503050406030204" pitchFamily="18" charset="0"/>
                        <a:ea typeface="Cambria Math" panose="02040503050406030204" pitchFamily="18" charset="0"/>
                      </a:rPr>
                      <m:t>∈</m:t>
                    </m:r>
                    <m:sSup>
                      <m:sSupPr>
                        <m:ctrlPr>
                          <a:rPr lang="en-US" altLang="zh-CN" sz="2000" i="1" smtClean="0">
                            <a:latin typeface="Cambria Math" panose="02040503050406030204" pitchFamily="18" charset="0"/>
                          </a:rPr>
                        </m:ctrlPr>
                      </m:sSupPr>
                      <m:e>
                        <m:r>
                          <a:rPr lang="en-US" altLang="zh-CN" sz="2000" i="1">
                            <a:latin typeface="Cambria Math" panose="02040503050406030204" pitchFamily="18" charset="0"/>
                          </a:rPr>
                          <m:t>𝑅</m:t>
                        </m:r>
                      </m:e>
                      <m:sup>
                        <m:r>
                          <a:rPr lang="en-US" altLang="zh-CN" sz="2000" b="0" i="1" smtClean="0">
                            <a:latin typeface="Cambria Math" panose="02040503050406030204" pitchFamily="18" charset="0"/>
                          </a:rPr>
                          <m:t>𝑁</m:t>
                        </m:r>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𝑁</m:t>
                        </m:r>
                      </m:sup>
                    </m:sSup>
                  </m:oMath>
                </a14:m>
                <a:r>
                  <a:rPr lang="zh-CN" altLang="en-US" sz="2000" dirty="0" smtClean="0">
                    <a:solidFill>
                      <a:schemeClr val="tx1"/>
                    </a:solidFill>
                  </a:rPr>
                  <a:t>的特征值和特征向量，计算复杂度</a:t>
                </a:r>
                <a14:m>
                  <m:oMath xmlns:m="http://schemas.openxmlformats.org/officeDocument/2006/math">
                    <m:r>
                      <a:rPr lang="en-US" altLang="zh-CN" sz="2000" b="1" i="1">
                        <a:latin typeface="Cambria Math" panose="02040503050406030204" pitchFamily="18" charset="0"/>
                      </a:rPr>
                      <m:t>𝑶</m:t>
                    </m:r>
                    <m:d>
                      <m:dPr>
                        <m:ctrlPr>
                          <a:rPr lang="en-US" altLang="zh-CN" sz="2000" b="1" i="1">
                            <a:latin typeface="Cambria Math" panose="02040503050406030204" pitchFamily="18" charset="0"/>
                          </a:rPr>
                        </m:ctrlPr>
                      </m:dPr>
                      <m:e>
                        <m:sSup>
                          <m:sSupPr>
                            <m:ctrlPr>
                              <a:rPr lang="en-US" altLang="zh-CN" sz="2000" b="1" i="1">
                                <a:latin typeface="Cambria Math" panose="02040503050406030204" pitchFamily="18" charset="0"/>
                              </a:rPr>
                            </m:ctrlPr>
                          </m:sSupPr>
                          <m:e>
                            <m:r>
                              <a:rPr lang="en-US" altLang="zh-CN" sz="2000" b="1" i="1" smtClean="0">
                                <a:latin typeface="Cambria Math" panose="02040503050406030204" pitchFamily="18" charset="0"/>
                              </a:rPr>
                              <m:t>𝑵</m:t>
                            </m:r>
                          </m:e>
                          <m:sup>
                            <m:r>
                              <a:rPr lang="en-US" altLang="zh-CN" sz="2000" b="1" i="1">
                                <a:latin typeface="Cambria Math" panose="02040503050406030204" pitchFamily="18" charset="0"/>
                              </a:rPr>
                              <m:t>𝟑</m:t>
                            </m:r>
                          </m:sup>
                        </m:sSup>
                      </m:e>
                    </m:d>
                  </m:oMath>
                </a14:m>
                <a:endParaRPr lang="zh-CN" altLang="en-US" sz="2000" dirty="0"/>
              </a:p>
            </p:txBody>
          </p:sp>
        </mc:Choice>
        <mc:Fallback xmlns="">
          <p:sp>
            <p:nvSpPr>
              <p:cNvPr id="2" name="矩形 1"/>
              <p:cNvSpPr>
                <a:spLocks noRot="1" noChangeAspect="1" noMove="1" noResize="1" noEditPoints="1" noAdjustHandles="1" noChangeArrowheads="1" noChangeShapeType="1" noTextEdit="1"/>
              </p:cNvSpPr>
              <p:nvPr/>
            </p:nvSpPr>
            <p:spPr>
              <a:xfrm>
                <a:off x="2006772" y="2236808"/>
                <a:ext cx="6928307" cy="439736"/>
              </a:xfrm>
              <a:prstGeom prst="rect">
                <a:avLst/>
              </a:prstGeom>
              <a:blipFill>
                <a:blip r:embed="rId2"/>
                <a:stretch>
                  <a:fillRect l="-880" t="-2778" b="-20833"/>
                </a:stretch>
              </a:blipFill>
            </p:spPr>
            <p:txBody>
              <a:bodyPr/>
              <a:lstStyle/>
              <a:p>
                <a:r>
                  <a:rPr lang="zh-CN" altLang="en-US">
                    <a:noFill/>
                  </a:rPr>
                  <a:t> </a:t>
                </a:r>
              </a:p>
            </p:txBody>
          </p:sp>
        </mc:Fallback>
      </mc:AlternateContent>
      <p:sp>
        <p:nvSpPr>
          <p:cNvPr id="3" name="矩形 2"/>
          <p:cNvSpPr/>
          <p:nvPr/>
        </p:nvSpPr>
        <p:spPr>
          <a:xfrm>
            <a:off x="702224" y="528844"/>
            <a:ext cx="1217000" cy="523220"/>
          </a:xfrm>
          <a:prstGeom prst="rect">
            <a:avLst/>
          </a:prstGeom>
        </p:spPr>
        <p:txBody>
          <a:bodyPr wrap="none">
            <a:spAutoFit/>
          </a:bodyPr>
          <a:lstStyle/>
          <a:p>
            <a:r>
              <a:rPr lang="zh-CN" altLang="en-US" sz="2800" b="1" dirty="0" smtClean="0">
                <a:latin typeface="+mn-ea"/>
              </a:rPr>
              <a:t>核</a:t>
            </a:r>
            <a:r>
              <a:rPr lang="en-US" altLang="zh-CN" sz="2800" b="1" dirty="0" smtClean="0">
                <a:latin typeface="+mn-ea"/>
              </a:rPr>
              <a:t>PCA</a:t>
            </a:r>
            <a:endParaRPr lang="zh-CN" altLang="en-US" sz="2800" b="1" dirty="0">
              <a:latin typeface="+mn-ea"/>
            </a:endParaRPr>
          </a:p>
        </p:txBody>
      </p:sp>
    </p:spTree>
    <p:extLst>
      <p:ext uri="{BB962C8B-B14F-4D97-AF65-F5344CB8AC3E}">
        <p14:creationId xmlns:p14="http://schemas.microsoft.com/office/powerpoint/2010/main" val="7160290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02224" y="528844"/>
            <a:ext cx="1980029" cy="523220"/>
          </a:xfrm>
          <a:prstGeom prst="rect">
            <a:avLst/>
          </a:prstGeom>
        </p:spPr>
        <p:txBody>
          <a:bodyPr wrap="none">
            <a:spAutoFit/>
          </a:bodyPr>
          <a:lstStyle/>
          <a:p>
            <a:r>
              <a:rPr lang="zh-CN" altLang="en-US" sz="2800" b="1" dirty="0" smtClean="0">
                <a:latin typeface="+mn-ea"/>
              </a:rPr>
              <a:t>主成分分析</a:t>
            </a:r>
            <a:endParaRPr lang="zh-CN" altLang="en-US" sz="2800" b="1" dirty="0">
              <a:latin typeface="+mn-ea"/>
            </a:endParaRPr>
          </a:p>
        </p:txBody>
      </p:sp>
      <mc:AlternateContent xmlns:mc="http://schemas.openxmlformats.org/markup-compatibility/2006" xmlns:a14="http://schemas.microsoft.com/office/drawing/2010/main">
        <mc:Choice Requires="a14">
          <p:sp>
            <p:nvSpPr>
              <p:cNvPr id="3" name="文本框 2"/>
              <p:cNvSpPr txBox="1"/>
              <p:nvPr/>
            </p:nvSpPr>
            <p:spPr>
              <a:xfrm>
                <a:off x="1380835" y="1768764"/>
                <a:ext cx="8530284" cy="707886"/>
              </a:xfrm>
              <a:prstGeom prst="rect">
                <a:avLst/>
              </a:prstGeom>
              <a:noFill/>
            </p:spPr>
            <p:txBody>
              <a:bodyPr wrap="none" rtlCol="0">
                <a:spAutoFit/>
              </a:bodyPr>
              <a:lstStyle/>
              <a:p>
                <a:r>
                  <a:rPr lang="zh-CN" altLang="en-US" sz="2000" dirty="0" smtClean="0"/>
                  <a:t>考虑一组观测数据集</a:t>
                </a:r>
                <a14:m>
                  <m:oMath xmlns:m="http://schemas.openxmlformats.org/officeDocument/2006/math">
                    <m:d>
                      <m:dPr>
                        <m:begChr m:val="{"/>
                        <m:endChr m:val="}"/>
                        <m:ctrlPr>
                          <a:rPr lang="en-US" altLang="zh-CN" sz="2000" i="1" smtClean="0">
                            <a:latin typeface="Cambria Math" panose="02040503050406030204" pitchFamily="18" charset="0"/>
                          </a:rPr>
                        </m:ctrlPr>
                      </m:dP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𝑛</m:t>
                            </m:r>
                          </m:sub>
                        </m:sSub>
                      </m:e>
                    </m:d>
                  </m:oMath>
                </a14:m>
                <a:r>
                  <a:rPr lang="zh-CN" altLang="en-US" sz="2000" dirty="0"/>
                  <a:t> ，</a:t>
                </a:r>
                <a:r>
                  <a:rPr lang="zh-CN" altLang="en-US" sz="2000" dirty="0" smtClean="0"/>
                  <a:t>其中</a:t>
                </a: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r>
                      <a:rPr lang="en-US" altLang="zh-CN" sz="2000" b="0" i="1" smtClean="0">
                        <a:latin typeface="Cambria Math" panose="02040503050406030204" pitchFamily="18" charset="0"/>
                        <a:ea typeface="Cambria Math" panose="02040503050406030204" pitchFamily="18" charset="0"/>
                      </a:rPr>
                      <m:t>𝑁</m:t>
                    </m:r>
                  </m:oMath>
                </a14:m>
                <a:r>
                  <a:rPr lang="zh-CN" altLang="en-US" sz="2000" dirty="0"/>
                  <a:t> ，数据集构成的矩阵</a:t>
                </a:r>
                <a14:m>
                  <m:oMath xmlns:m="http://schemas.openxmlformats.org/officeDocument/2006/math">
                    <m:r>
                      <a:rPr lang="en-US" altLang="zh-CN" sz="2000" i="1" dirty="0" smtClean="0">
                        <a:latin typeface="Cambria Math" panose="02040503050406030204" pitchFamily="18" charset="0"/>
                      </a:rPr>
                      <m:t>𝑋</m:t>
                    </m:r>
                    <m:r>
                      <a:rPr lang="en-US" altLang="zh-CN" sz="2000" i="1" dirty="0" smtClean="0">
                        <a:latin typeface="Cambria Math" panose="02040503050406030204" pitchFamily="18" charset="0"/>
                        <a:ea typeface="Cambria Math" panose="02040503050406030204" pitchFamily="18" charset="0"/>
                      </a:rPr>
                      <m:t>∈</m:t>
                    </m:r>
                    <m:sSup>
                      <m:sSupPr>
                        <m:ctrlPr>
                          <a:rPr lang="en-US" altLang="zh-CN" sz="2000" i="1" dirty="0" smtClean="0">
                            <a:latin typeface="Cambria Math" panose="02040503050406030204" pitchFamily="18" charset="0"/>
                            <a:ea typeface="Cambria Math" panose="02040503050406030204" pitchFamily="18" charset="0"/>
                          </a:rPr>
                        </m:ctrlPr>
                      </m:sSupPr>
                      <m:e>
                        <m:r>
                          <a:rPr lang="en-US" altLang="zh-CN" sz="2000" b="0" i="1" dirty="0" smtClean="0">
                            <a:latin typeface="Cambria Math" panose="02040503050406030204" pitchFamily="18" charset="0"/>
                            <a:ea typeface="Cambria Math" panose="02040503050406030204" pitchFamily="18" charset="0"/>
                          </a:rPr>
                          <m:t>𝑅</m:t>
                        </m:r>
                      </m:e>
                      <m:sup>
                        <m:r>
                          <a:rPr lang="en-US" altLang="zh-CN" sz="2000" b="0" i="1" dirty="0" smtClean="0">
                            <a:latin typeface="Cambria Math" panose="02040503050406030204" pitchFamily="18" charset="0"/>
                            <a:ea typeface="Cambria Math" panose="02040503050406030204" pitchFamily="18" charset="0"/>
                          </a:rPr>
                          <m:t>𝑁</m:t>
                        </m:r>
                        <m:r>
                          <a:rPr lang="en-US" altLang="zh-CN" sz="2000" b="0" i="1" dirty="0" smtClean="0">
                            <a:latin typeface="Cambria Math" panose="02040503050406030204" pitchFamily="18" charset="0"/>
                            <a:ea typeface="Cambria Math" panose="02040503050406030204" pitchFamily="18" charset="0"/>
                          </a:rPr>
                          <m:t>×</m:t>
                        </m:r>
                        <m:r>
                          <a:rPr lang="en-US" altLang="zh-CN" sz="2000" b="0" i="1" dirty="0" smtClean="0">
                            <a:latin typeface="Cambria Math" panose="02040503050406030204" pitchFamily="18" charset="0"/>
                            <a:ea typeface="Cambria Math" panose="02040503050406030204" pitchFamily="18" charset="0"/>
                          </a:rPr>
                          <m:t>𝐷</m:t>
                        </m:r>
                      </m:sup>
                    </m:sSup>
                  </m:oMath>
                </a14:m>
                <a:endParaRPr lang="en-US" altLang="zh-CN" sz="2000" dirty="0"/>
              </a:p>
              <a:p>
                <a:r>
                  <a:rPr lang="zh-CN" altLang="en-US" sz="2000" dirty="0"/>
                  <a:t>目的是将数据投影到</a:t>
                </a:r>
                <a:r>
                  <a:rPr lang="en-US" altLang="zh-CN" sz="2000" dirty="0"/>
                  <a:t>M&lt;D</a:t>
                </a:r>
                <a:r>
                  <a:rPr lang="zh-CN" altLang="en-US" sz="2000" dirty="0"/>
                  <a:t>的空间</a:t>
                </a:r>
                <a:r>
                  <a:rPr lang="zh-CN" altLang="en-US" sz="2000" dirty="0" smtClean="0"/>
                  <a:t>中，同时最大化投影数据的方差</a:t>
                </a:r>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380835" y="1768764"/>
                <a:ext cx="8530284" cy="707886"/>
              </a:xfrm>
              <a:prstGeom prst="rect">
                <a:avLst/>
              </a:prstGeom>
              <a:blipFill>
                <a:blip r:embed="rId2"/>
                <a:stretch>
                  <a:fillRect l="-786" t="-4310" b="-14655"/>
                </a:stretch>
              </a:blipFill>
            </p:spPr>
            <p:txBody>
              <a:bodyPr/>
              <a:lstStyle/>
              <a:p>
                <a:r>
                  <a:rPr lang="zh-CN" altLang="en-US">
                    <a:noFill/>
                  </a:rPr>
                  <a:t> </a:t>
                </a:r>
              </a:p>
            </p:txBody>
          </p:sp>
        </mc:Fallback>
      </mc:AlternateContent>
      <p:sp>
        <p:nvSpPr>
          <p:cNvPr id="4" name="矩形 3"/>
          <p:cNvSpPr/>
          <p:nvPr/>
        </p:nvSpPr>
        <p:spPr>
          <a:xfrm>
            <a:off x="928477" y="1210359"/>
            <a:ext cx="1723549" cy="400110"/>
          </a:xfrm>
          <a:prstGeom prst="rect">
            <a:avLst/>
          </a:prstGeom>
        </p:spPr>
        <p:txBody>
          <a:bodyPr wrap="none">
            <a:spAutoFit/>
          </a:bodyPr>
          <a:lstStyle/>
          <a:p>
            <a:r>
              <a:rPr lang="zh-CN" altLang="en-US" sz="2000" b="1" dirty="0" smtClean="0"/>
              <a:t>最大方差形式</a:t>
            </a:r>
            <a:endParaRPr lang="en-US" altLang="zh-CN" b="1" dirty="0"/>
          </a:p>
        </p:txBody>
      </p:sp>
      <p:pic>
        <p:nvPicPr>
          <p:cNvPr id="5" name="图片 4"/>
          <p:cNvPicPr>
            <a:picLocks noChangeAspect="1"/>
          </p:cNvPicPr>
          <p:nvPr/>
        </p:nvPicPr>
        <p:blipFill>
          <a:blip r:embed="rId3"/>
          <a:stretch>
            <a:fillRect/>
          </a:stretch>
        </p:blipFill>
        <p:spPr>
          <a:xfrm>
            <a:off x="4005271" y="3956244"/>
            <a:ext cx="4200525" cy="942975"/>
          </a:xfrm>
          <a:prstGeom prst="rect">
            <a:avLst/>
          </a:prstGeom>
        </p:spPr>
      </p:pic>
      <p:sp>
        <p:nvSpPr>
          <p:cNvPr id="6" name="矩形 5"/>
          <p:cNvSpPr/>
          <p:nvPr/>
        </p:nvSpPr>
        <p:spPr>
          <a:xfrm>
            <a:off x="1380835" y="3193350"/>
            <a:ext cx="3789820" cy="400110"/>
          </a:xfrm>
          <a:prstGeom prst="rect">
            <a:avLst/>
          </a:prstGeom>
        </p:spPr>
        <p:txBody>
          <a:bodyPr wrap="none">
            <a:spAutoFit/>
          </a:bodyPr>
          <a:lstStyle/>
          <a:p>
            <a:r>
              <a:rPr lang="zh-CN" altLang="en-US" sz="2000" dirty="0" smtClean="0"/>
              <a:t>首先考虑投影到</a:t>
            </a:r>
            <a:r>
              <a:rPr lang="en-US" altLang="zh-CN" sz="2000" dirty="0" smtClean="0"/>
              <a:t>M=1</a:t>
            </a:r>
            <a:r>
              <a:rPr lang="zh-CN" altLang="en-US" sz="2000" dirty="0" smtClean="0"/>
              <a:t>的子空间中</a:t>
            </a:r>
            <a:endParaRPr lang="zh-CN" altLang="en-US" sz="2000" dirty="0"/>
          </a:p>
        </p:txBody>
      </p:sp>
      <mc:AlternateContent xmlns:mc="http://schemas.openxmlformats.org/markup-compatibility/2006" xmlns:a14="http://schemas.microsoft.com/office/drawing/2010/main">
        <mc:Choice Requires="a14">
          <p:sp>
            <p:nvSpPr>
              <p:cNvPr id="7" name="矩形 6"/>
              <p:cNvSpPr/>
              <p:nvPr/>
            </p:nvSpPr>
            <p:spPr>
              <a:xfrm>
                <a:off x="5088673" y="3193350"/>
                <a:ext cx="154420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𝑛</m:t>
                          </m:r>
                        </m:sub>
                      </m:sSub>
                      <m:r>
                        <a:rPr lang="en-US" altLang="zh-CN" sz="2000" i="1" smtClean="0">
                          <a:latin typeface="Cambria Math" panose="02040503050406030204" pitchFamily="18" charset="0"/>
                          <a:ea typeface="Cambria Math" panose="02040503050406030204" pitchFamily="18" charset="0"/>
                        </a:rPr>
                        <m:t>→</m:t>
                      </m:r>
                      <m:sSup>
                        <m:sSupPr>
                          <m:ctrlPr>
                            <a:rPr lang="en-US" altLang="zh-CN" sz="2000" i="1" smtClean="0">
                              <a:latin typeface="Cambria Math" panose="02040503050406030204" pitchFamily="18" charset="0"/>
                              <a:ea typeface="Cambria Math" panose="02040503050406030204" pitchFamily="18" charset="0"/>
                            </a:rPr>
                          </m:ctrlPr>
                        </m:sSupPr>
                        <m:e>
                          <m:sSub>
                            <m:sSubPr>
                              <m:ctrlPr>
                                <a:rPr lang="en-US" altLang="zh-CN" sz="200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𝑢</m:t>
                              </m:r>
                            </m:e>
                            <m:sub>
                              <m:r>
                                <a:rPr lang="en-US" altLang="zh-CN" sz="2000" b="0" i="1" smtClean="0">
                                  <a:latin typeface="Cambria Math" panose="02040503050406030204" pitchFamily="18" charset="0"/>
                                  <a:ea typeface="Cambria Math" panose="02040503050406030204" pitchFamily="18" charset="0"/>
                                </a:rPr>
                                <m:t>1</m:t>
                              </m:r>
                            </m:sub>
                          </m:sSub>
                        </m:e>
                        <m:sup>
                          <m:r>
                            <a:rPr lang="en-US" altLang="zh-CN" sz="2000" b="0" i="1" smtClean="0">
                              <a:latin typeface="Cambria Math" panose="02040503050406030204" pitchFamily="18" charset="0"/>
                              <a:ea typeface="Cambria Math" panose="02040503050406030204" pitchFamily="18" charset="0"/>
                            </a:rPr>
                            <m:t>𝑇</m:t>
                          </m:r>
                        </m:sup>
                      </m:sSup>
                      <m:sSub>
                        <m:sSubPr>
                          <m:ctrlPr>
                            <a:rPr lang="en-US" altLang="zh-CN" sz="200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𝑛</m:t>
                          </m:r>
                        </m:sub>
                      </m:sSub>
                    </m:oMath>
                  </m:oMathPara>
                </a14:m>
                <a:endParaRPr lang="zh-CN" altLang="en-US" sz="2000" dirty="0"/>
              </a:p>
            </p:txBody>
          </p:sp>
        </mc:Choice>
        <mc:Fallback xmlns="">
          <p:sp>
            <p:nvSpPr>
              <p:cNvPr id="7" name="矩形 6"/>
              <p:cNvSpPr>
                <a:spLocks noRot="1" noChangeAspect="1" noMove="1" noResize="1" noEditPoints="1" noAdjustHandles="1" noChangeArrowheads="1" noChangeShapeType="1" noTextEdit="1"/>
              </p:cNvSpPr>
              <p:nvPr/>
            </p:nvSpPr>
            <p:spPr>
              <a:xfrm>
                <a:off x="5088673" y="3193350"/>
                <a:ext cx="1544205" cy="40011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6904435" y="3193350"/>
                <a:ext cx="1684885" cy="400110"/>
              </a:xfrm>
              <a:prstGeom prst="rect">
                <a:avLst/>
              </a:prstGeom>
            </p:spPr>
            <p:txBody>
              <a:bodyPr wrap="none">
                <a:spAutoFit/>
              </a:bodyPr>
              <a:lstStyle/>
              <a:p>
                <a:r>
                  <a:rPr lang="en-US" altLang="zh-CN" sz="2000" dirty="0" smtClean="0">
                    <a:ea typeface="Cambria Math" panose="02040503050406030204" pitchFamily="18" charset="0"/>
                  </a:rPr>
                  <a:t>s.t. </a:t>
                </a:r>
                <a14:m>
                  <m:oMath xmlns:m="http://schemas.openxmlformats.org/officeDocument/2006/math">
                    <m:sSup>
                      <m:sSupPr>
                        <m:ctrlPr>
                          <a:rPr lang="en-US" altLang="zh-CN" sz="2000" i="1">
                            <a:latin typeface="Cambria Math" panose="02040503050406030204" pitchFamily="18" charset="0"/>
                            <a:ea typeface="Cambria Math" panose="02040503050406030204" pitchFamily="18" charset="0"/>
                          </a:rPr>
                        </m:ctrlPr>
                      </m:sSupPr>
                      <m:e>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𝑢</m:t>
                            </m:r>
                          </m:e>
                          <m:sub>
                            <m:r>
                              <a:rPr lang="en-US" altLang="zh-CN" sz="2000" i="1">
                                <a:latin typeface="Cambria Math" panose="02040503050406030204" pitchFamily="18" charset="0"/>
                                <a:ea typeface="Cambria Math" panose="02040503050406030204" pitchFamily="18" charset="0"/>
                              </a:rPr>
                              <m:t>1</m:t>
                            </m:r>
                          </m:sub>
                        </m:sSub>
                      </m:e>
                      <m:sup>
                        <m:r>
                          <a:rPr lang="en-US" altLang="zh-CN" sz="2000" i="1">
                            <a:latin typeface="Cambria Math" panose="02040503050406030204" pitchFamily="18" charset="0"/>
                            <a:ea typeface="Cambria Math" panose="02040503050406030204" pitchFamily="18" charset="0"/>
                          </a:rPr>
                          <m:t>𝑇</m:t>
                        </m:r>
                      </m:sup>
                    </m:sSup>
                    <m:sSub>
                      <m:sSubPr>
                        <m:ctrlPr>
                          <a:rPr lang="en-US" altLang="zh-CN" sz="200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𝑢</m:t>
                        </m:r>
                      </m:e>
                      <m:sub>
                        <m:r>
                          <a:rPr lang="en-US" altLang="zh-CN" sz="2000" b="0" i="1" smtClean="0">
                            <a:latin typeface="Cambria Math" panose="02040503050406030204" pitchFamily="18" charset="0"/>
                            <a:ea typeface="Cambria Math" panose="02040503050406030204" pitchFamily="18" charset="0"/>
                          </a:rPr>
                          <m:t>1</m:t>
                        </m:r>
                      </m:sub>
                    </m:sSub>
                    <m:r>
                      <a:rPr lang="en-US" altLang="zh-CN" sz="2000" b="0" i="1" smtClean="0">
                        <a:latin typeface="Cambria Math" panose="02040503050406030204" pitchFamily="18" charset="0"/>
                        <a:ea typeface="Cambria Math" panose="02040503050406030204" pitchFamily="18" charset="0"/>
                      </a:rPr>
                      <m:t>=1</m:t>
                    </m:r>
                  </m:oMath>
                </a14:m>
                <a:endParaRPr lang="zh-CN" altLang="en-US" sz="2000" dirty="0"/>
              </a:p>
            </p:txBody>
          </p:sp>
        </mc:Choice>
        <mc:Fallback xmlns="">
          <p:sp>
            <p:nvSpPr>
              <p:cNvPr id="8" name="矩形 7"/>
              <p:cNvSpPr>
                <a:spLocks noRot="1" noChangeAspect="1" noMove="1" noResize="1" noEditPoints="1" noAdjustHandles="1" noChangeArrowheads="1" noChangeShapeType="1" noTextEdit="1"/>
              </p:cNvSpPr>
              <p:nvPr/>
            </p:nvSpPr>
            <p:spPr>
              <a:xfrm>
                <a:off x="6904435" y="3193350"/>
                <a:ext cx="1684885" cy="400110"/>
              </a:xfrm>
              <a:prstGeom prst="rect">
                <a:avLst/>
              </a:prstGeom>
              <a:blipFill>
                <a:blip r:embed="rId5"/>
                <a:stretch>
                  <a:fillRect l="-3986" t="-9231" b="-27692"/>
                </a:stretch>
              </a:blipFill>
            </p:spPr>
            <p:txBody>
              <a:bodyPr/>
              <a:lstStyle/>
              <a:p>
                <a:r>
                  <a:rPr lang="zh-CN" altLang="en-US">
                    <a:noFill/>
                  </a:rPr>
                  <a:t> </a:t>
                </a:r>
              </a:p>
            </p:txBody>
          </p:sp>
        </mc:Fallback>
      </mc:AlternateContent>
      <p:sp>
        <p:nvSpPr>
          <p:cNvPr id="9" name="矩形 8"/>
          <p:cNvSpPr/>
          <p:nvPr/>
        </p:nvSpPr>
        <p:spPr>
          <a:xfrm>
            <a:off x="1380835" y="4110105"/>
            <a:ext cx="2236510" cy="400110"/>
          </a:xfrm>
          <a:prstGeom prst="rect">
            <a:avLst/>
          </a:prstGeom>
        </p:spPr>
        <p:txBody>
          <a:bodyPr wrap="none">
            <a:spAutoFit/>
          </a:bodyPr>
          <a:lstStyle/>
          <a:p>
            <a:r>
              <a:rPr lang="zh-CN" altLang="en-US" sz="2000" dirty="0" smtClean="0"/>
              <a:t>投影后数据方差为</a:t>
            </a:r>
            <a:endParaRPr lang="zh-CN" altLang="en-US" sz="2000" dirty="0"/>
          </a:p>
        </p:txBody>
      </p:sp>
      <p:sp>
        <p:nvSpPr>
          <p:cNvPr id="10" name="矩形 9"/>
          <p:cNvSpPr/>
          <p:nvPr/>
        </p:nvSpPr>
        <p:spPr>
          <a:xfrm>
            <a:off x="1380835" y="5130472"/>
            <a:ext cx="2624436" cy="400110"/>
          </a:xfrm>
          <a:prstGeom prst="rect">
            <a:avLst/>
          </a:prstGeom>
        </p:spPr>
        <p:txBody>
          <a:bodyPr wrap="none">
            <a:spAutoFit/>
          </a:bodyPr>
          <a:lstStyle/>
          <a:p>
            <a:r>
              <a:rPr lang="zh-CN" altLang="en-US" sz="2000" dirty="0" smtClean="0"/>
              <a:t>其中</a:t>
            </a:r>
            <a:r>
              <a:rPr lang="en-US" altLang="zh-CN" sz="2000" dirty="0" smtClean="0"/>
              <a:t>S</a:t>
            </a:r>
            <a:r>
              <a:rPr lang="zh-CN" altLang="en-US" sz="2000" dirty="0" smtClean="0"/>
              <a:t>是数据集协方差</a:t>
            </a:r>
            <a:endParaRPr lang="zh-CN" altLang="en-US" sz="2000" dirty="0"/>
          </a:p>
        </p:txBody>
      </p:sp>
      <p:pic>
        <p:nvPicPr>
          <p:cNvPr id="11" name="图片 10"/>
          <p:cNvPicPr>
            <a:picLocks noChangeAspect="1"/>
          </p:cNvPicPr>
          <p:nvPr/>
        </p:nvPicPr>
        <p:blipFill>
          <a:blip r:embed="rId6"/>
          <a:stretch>
            <a:fillRect/>
          </a:stretch>
        </p:blipFill>
        <p:spPr>
          <a:xfrm>
            <a:off x="4117277" y="5073054"/>
            <a:ext cx="3743325" cy="885825"/>
          </a:xfrm>
          <a:prstGeom prst="rect">
            <a:avLst/>
          </a:prstGeom>
        </p:spPr>
      </p:pic>
      <p:pic>
        <p:nvPicPr>
          <p:cNvPr id="12" name="图片 11"/>
          <p:cNvPicPr>
            <a:picLocks noChangeAspect="1"/>
          </p:cNvPicPr>
          <p:nvPr/>
        </p:nvPicPr>
        <p:blipFill>
          <a:blip r:embed="rId7"/>
          <a:stretch>
            <a:fillRect/>
          </a:stretch>
        </p:blipFill>
        <p:spPr>
          <a:xfrm>
            <a:off x="8399109" y="3709935"/>
            <a:ext cx="3179546" cy="2726237"/>
          </a:xfrm>
          <a:prstGeom prst="rect">
            <a:avLst/>
          </a:prstGeom>
        </p:spPr>
      </p:pic>
      <p:pic>
        <p:nvPicPr>
          <p:cNvPr id="13" name="图片 12"/>
          <p:cNvPicPr>
            <a:picLocks noChangeAspect="1"/>
          </p:cNvPicPr>
          <p:nvPr/>
        </p:nvPicPr>
        <p:blipFill>
          <a:blip r:embed="rId8"/>
          <a:stretch>
            <a:fillRect/>
          </a:stretch>
        </p:blipFill>
        <p:spPr>
          <a:xfrm>
            <a:off x="7781933" y="4663747"/>
            <a:ext cx="847725" cy="466725"/>
          </a:xfrm>
          <a:prstGeom prst="rect">
            <a:avLst/>
          </a:prstGeom>
        </p:spPr>
      </p:pic>
      <p:pic>
        <p:nvPicPr>
          <p:cNvPr id="14" name="图片 13"/>
          <p:cNvPicPr>
            <a:picLocks noChangeAspect="1"/>
          </p:cNvPicPr>
          <p:nvPr/>
        </p:nvPicPr>
        <p:blipFill>
          <a:blip r:embed="rId9"/>
          <a:stretch>
            <a:fillRect/>
          </a:stretch>
        </p:blipFill>
        <p:spPr>
          <a:xfrm>
            <a:off x="7812825" y="5606722"/>
            <a:ext cx="752475" cy="419100"/>
          </a:xfrm>
          <a:prstGeom prst="rect">
            <a:avLst/>
          </a:prstGeom>
        </p:spPr>
      </p:pic>
    </p:spTree>
    <p:extLst>
      <p:ext uri="{BB962C8B-B14F-4D97-AF65-F5344CB8AC3E}">
        <p14:creationId xmlns:p14="http://schemas.microsoft.com/office/powerpoint/2010/main" val="10543025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310724" y="408534"/>
            <a:ext cx="9941161" cy="6449466"/>
          </a:xfrm>
          <a:prstGeom prst="rect">
            <a:avLst/>
          </a:prstGeom>
        </p:spPr>
      </p:pic>
      <p:sp>
        <p:nvSpPr>
          <p:cNvPr id="3" name="矩形 2"/>
          <p:cNvSpPr/>
          <p:nvPr/>
        </p:nvSpPr>
        <p:spPr>
          <a:xfrm>
            <a:off x="702224" y="528844"/>
            <a:ext cx="1217000" cy="523220"/>
          </a:xfrm>
          <a:prstGeom prst="rect">
            <a:avLst/>
          </a:prstGeom>
        </p:spPr>
        <p:txBody>
          <a:bodyPr wrap="none">
            <a:spAutoFit/>
          </a:bodyPr>
          <a:lstStyle/>
          <a:p>
            <a:r>
              <a:rPr lang="zh-CN" altLang="en-US" sz="2800" b="1" dirty="0" smtClean="0">
                <a:latin typeface="+mn-ea"/>
              </a:rPr>
              <a:t>核</a:t>
            </a:r>
            <a:r>
              <a:rPr lang="en-US" altLang="zh-CN" sz="2800" b="1" dirty="0" smtClean="0">
                <a:latin typeface="+mn-ea"/>
              </a:rPr>
              <a:t>PCA</a:t>
            </a:r>
            <a:endParaRPr lang="zh-CN" altLang="en-US" sz="2800" b="1" dirty="0">
              <a:latin typeface="+mn-ea"/>
            </a:endParaRPr>
          </a:p>
        </p:txBody>
      </p:sp>
    </p:spTree>
    <p:extLst>
      <p:ext uri="{BB962C8B-B14F-4D97-AF65-F5344CB8AC3E}">
        <p14:creationId xmlns:p14="http://schemas.microsoft.com/office/powerpoint/2010/main" val="42837978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28477" y="1210359"/>
            <a:ext cx="1723549" cy="400110"/>
          </a:xfrm>
          <a:prstGeom prst="rect">
            <a:avLst/>
          </a:prstGeom>
        </p:spPr>
        <p:txBody>
          <a:bodyPr wrap="none">
            <a:spAutoFit/>
          </a:bodyPr>
          <a:lstStyle/>
          <a:p>
            <a:r>
              <a:rPr lang="zh-CN" altLang="en-US" sz="2000" b="1" dirty="0" smtClean="0"/>
              <a:t>最大方差形式</a:t>
            </a:r>
            <a:endParaRPr lang="en-US" altLang="zh-CN" b="1" dirty="0"/>
          </a:p>
        </p:txBody>
      </p:sp>
      <mc:AlternateContent xmlns:mc="http://schemas.openxmlformats.org/markup-compatibility/2006" xmlns:a14="http://schemas.microsoft.com/office/drawing/2010/main">
        <mc:Choice Requires="a14">
          <p:sp>
            <p:nvSpPr>
              <p:cNvPr id="5" name="文本框 4"/>
              <p:cNvSpPr txBox="1"/>
              <p:nvPr/>
            </p:nvSpPr>
            <p:spPr>
              <a:xfrm>
                <a:off x="3967018" y="1422400"/>
                <a:ext cx="2055091" cy="80733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sz="2000" i="1" smtClean="0">
                              <a:latin typeface="Cambria Math" panose="02040503050406030204" pitchFamily="18" charset="0"/>
                            </a:rPr>
                          </m:ctrlPr>
                        </m:funcPr>
                        <m:fName>
                          <m:limLow>
                            <m:limLowPr>
                              <m:ctrlPr>
                                <a:rPr lang="en-US" altLang="zh-CN" sz="2000" i="1" smtClean="0">
                                  <a:latin typeface="Cambria Math" panose="02040503050406030204" pitchFamily="18" charset="0"/>
                                </a:rPr>
                              </m:ctrlPr>
                            </m:limLowPr>
                            <m:e>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arg</m:t>
                                  </m:r>
                                </m:fName>
                                <m:e>
                                  <m:r>
                                    <m:rPr>
                                      <m:sty m:val="p"/>
                                    </m:rPr>
                                    <a:rPr lang="en-US" altLang="zh-CN" sz="2000">
                                      <a:latin typeface="Cambria Math" panose="02040503050406030204" pitchFamily="18" charset="0"/>
                                    </a:rPr>
                                    <m:t>max</m:t>
                                  </m:r>
                                </m:e>
                              </m:func>
                            </m:e>
                            <m:lim>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𝑢</m:t>
                                  </m:r>
                                </m:e>
                                <m:sub>
                                  <m:r>
                                    <a:rPr lang="en-US" altLang="zh-CN" sz="2000" b="0" i="1" smtClean="0">
                                      <a:latin typeface="Cambria Math" panose="02040503050406030204" pitchFamily="18" charset="0"/>
                                    </a:rPr>
                                    <m:t>1</m:t>
                                  </m:r>
                                </m:sub>
                              </m:sSub>
                            </m:lim>
                          </m:limLow>
                        </m:fName>
                        <m:e>
                          <m:sSup>
                            <m:sSupPr>
                              <m:ctrlPr>
                                <a:rPr lang="en-US" altLang="zh-CN" sz="2000" i="1">
                                  <a:latin typeface="Cambria Math" panose="02040503050406030204" pitchFamily="18" charset="0"/>
                                  <a:ea typeface="Cambria Math" panose="02040503050406030204" pitchFamily="18" charset="0"/>
                                </a:rPr>
                              </m:ctrlPr>
                            </m:sSupPr>
                            <m:e>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𝑢</m:t>
                                  </m:r>
                                </m:e>
                                <m:sub>
                                  <m:r>
                                    <a:rPr lang="en-US" altLang="zh-CN" sz="2000" i="1">
                                      <a:latin typeface="Cambria Math" panose="02040503050406030204" pitchFamily="18" charset="0"/>
                                      <a:ea typeface="Cambria Math" panose="02040503050406030204" pitchFamily="18" charset="0"/>
                                    </a:rPr>
                                    <m:t>1</m:t>
                                  </m:r>
                                </m:sub>
                              </m:sSub>
                            </m:e>
                            <m:sup>
                              <m:r>
                                <a:rPr lang="en-US" altLang="zh-CN" sz="2000" i="1">
                                  <a:latin typeface="Cambria Math" panose="02040503050406030204" pitchFamily="18" charset="0"/>
                                  <a:ea typeface="Cambria Math" panose="02040503050406030204" pitchFamily="18" charset="0"/>
                                </a:rPr>
                                <m:t>𝑇</m:t>
                              </m:r>
                            </m:sup>
                          </m:sSup>
                          <m:sSub>
                            <m:sSubPr>
                              <m:ctrlPr>
                                <a:rPr lang="en-US" altLang="zh-CN" sz="2000" i="1">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𝑆</m:t>
                              </m:r>
                              <m:r>
                                <a:rPr lang="en-US" altLang="zh-CN" sz="2000" i="1">
                                  <a:latin typeface="Cambria Math" panose="02040503050406030204" pitchFamily="18" charset="0"/>
                                  <a:ea typeface="Cambria Math" panose="02040503050406030204" pitchFamily="18" charset="0"/>
                                </a:rPr>
                                <m:t>𝑢</m:t>
                              </m:r>
                            </m:e>
                            <m:sub>
                              <m:r>
                                <a:rPr lang="en-US" altLang="zh-CN" sz="2000" i="1">
                                  <a:latin typeface="Cambria Math" panose="02040503050406030204" pitchFamily="18" charset="0"/>
                                  <a:ea typeface="Cambria Math" panose="02040503050406030204" pitchFamily="18" charset="0"/>
                                </a:rPr>
                                <m:t>1</m:t>
                              </m:r>
                            </m:sub>
                          </m:sSub>
                        </m:e>
                      </m:func>
                    </m:oMath>
                  </m:oMathPara>
                </a14:m>
                <a:endParaRPr lang="en-US" altLang="zh-CN" sz="20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     </m:t>
                      </m:r>
                      <m:sSup>
                        <m:sSupPr>
                          <m:ctrlPr>
                            <a:rPr lang="en-US" altLang="zh-CN" sz="2000" i="1">
                              <a:latin typeface="Cambria Math" panose="02040503050406030204" pitchFamily="18" charset="0"/>
                              <a:ea typeface="Cambria Math" panose="02040503050406030204" pitchFamily="18" charset="0"/>
                            </a:rPr>
                          </m:ctrlPr>
                        </m:sSupPr>
                        <m:e>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𝑢</m:t>
                              </m:r>
                            </m:e>
                            <m:sub>
                              <m:r>
                                <a:rPr lang="en-US" altLang="zh-CN" sz="2000" i="1">
                                  <a:latin typeface="Cambria Math" panose="02040503050406030204" pitchFamily="18" charset="0"/>
                                  <a:ea typeface="Cambria Math" panose="02040503050406030204" pitchFamily="18" charset="0"/>
                                </a:rPr>
                                <m:t>1</m:t>
                              </m:r>
                            </m:sub>
                          </m:sSub>
                        </m:e>
                        <m:sup>
                          <m:r>
                            <a:rPr lang="en-US" altLang="zh-CN" sz="2000" i="1">
                              <a:latin typeface="Cambria Math" panose="02040503050406030204" pitchFamily="18" charset="0"/>
                              <a:ea typeface="Cambria Math" panose="02040503050406030204" pitchFamily="18" charset="0"/>
                            </a:rPr>
                            <m:t>𝑇</m:t>
                          </m:r>
                        </m:sup>
                      </m:sSup>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𝑢</m:t>
                          </m:r>
                        </m:e>
                        <m:sub>
                          <m:r>
                            <a:rPr lang="en-US" altLang="zh-CN" sz="2000" i="1">
                              <a:latin typeface="Cambria Math" panose="02040503050406030204" pitchFamily="18" charset="0"/>
                              <a:ea typeface="Cambria Math" panose="02040503050406030204" pitchFamily="18" charset="0"/>
                            </a:rPr>
                            <m:t>1</m:t>
                          </m:r>
                        </m:sub>
                      </m:sSub>
                      <m:r>
                        <a:rPr lang="en-US" altLang="zh-CN" sz="2000" i="1">
                          <a:latin typeface="Cambria Math" panose="02040503050406030204" pitchFamily="18" charset="0"/>
                          <a:ea typeface="Cambria Math" panose="02040503050406030204" pitchFamily="18" charset="0"/>
                        </a:rPr>
                        <m:t>=1</m:t>
                      </m:r>
                    </m:oMath>
                  </m:oMathPara>
                </a14:m>
                <a:endParaRPr lang="zh-CN" altLang="en-US" sz="2000" dirty="0"/>
              </a:p>
            </p:txBody>
          </p:sp>
        </mc:Choice>
        <mc:Fallback xmlns="">
          <p:sp>
            <p:nvSpPr>
              <p:cNvPr id="5" name="文本框 4"/>
              <p:cNvSpPr txBox="1">
                <a:spLocks noRot="1" noChangeAspect="1" noMove="1" noResize="1" noEditPoints="1" noAdjustHandles="1" noChangeArrowheads="1" noChangeShapeType="1" noTextEdit="1"/>
              </p:cNvSpPr>
              <p:nvPr/>
            </p:nvSpPr>
            <p:spPr>
              <a:xfrm>
                <a:off x="3967018" y="1422400"/>
                <a:ext cx="2055091" cy="807337"/>
              </a:xfrm>
              <a:prstGeom prst="rect">
                <a:avLst/>
              </a:prstGeom>
              <a:blipFill>
                <a:blip r:embed="rId2"/>
                <a:stretch>
                  <a:fillRect b="-4511"/>
                </a:stretch>
              </a:blipFill>
            </p:spPr>
            <p:txBody>
              <a:bodyPr/>
              <a:lstStyle/>
              <a:p>
                <a:r>
                  <a:rPr lang="zh-CN" altLang="en-US">
                    <a:noFill/>
                  </a:rPr>
                  <a:t> </a:t>
                </a:r>
              </a:p>
            </p:txBody>
          </p:sp>
        </mc:Fallback>
      </mc:AlternateContent>
      <p:sp>
        <p:nvSpPr>
          <p:cNvPr id="6" name="矩形 5"/>
          <p:cNvSpPr/>
          <p:nvPr/>
        </p:nvSpPr>
        <p:spPr>
          <a:xfrm>
            <a:off x="1953489" y="2595342"/>
            <a:ext cx="1723549" cy="400110"/>
          </a:xfrm>
          <a:prstGeom prst="rect">
            <a:avLst/>
          </a:prstGeom>
        </p:spPr>
        <p:txBody>
          <a:bodyPr wrap="none">
            <a:spAutoFit/>
          </a:bodyPr>
          <a:lstStyle/>
          <a:p>
            <a:r>
              <a:rPr lang="zh-CN" altLang="en-US" sz="2000" dirty="0" smtClean="0"/>
              <a:t>使用拉格朗日</a:t>
            </a:r>
            <a:endParaRPr lang="zh-CN" altLang="en-US" sz="2000" dirty="0"/>
          </a:p>
        </p:txBody>
      </p:sp>
      <p:pic>
        <p:nvPicPr>
          <p:cNvPr id="7" name="图片 6"/>
          <p:cNvPicPr>
            <a:picLocks noChangeAspect="1"/>
          </p:cNvPicPr>
          <p:nvPr/>
        </p:nvPicPr>
        <p:blipFill>
          <a:blip r:embed="rId3"/>
          <a:stretch>
            <a:fillRect/>
          </a:stretch>
        </p:blipFill>
        <p:spPr>
          <a:xfrm>
            <a:off x="3967018" y="2607448"/>
            <a:ext cx="2971800" cy="647700"/>
          </a:xfrm>
          <a:prstGeom prst="rect">
            <a:avLst/>
          </a:prstGeom>
        </p:spPr>
      </p:pic>
      <mc:AlternateContent xmlns:mc="http://schemas.openxmlformats.org/markup-compatibility/2006" xmlns:a14="http://schemas.microsoft.com/office/drawing/2010/main">
        <mc:Choice Requires="a14">
          <p:sp>
            <p:nvSpPr>
              <p:cNvPr id="8" name="矩形 7"/>
              <p:cNvSpPr/>
              <p:nvPr/>
            </p:nvSpPr>
            <p:spPr>
              <a:xfrm>
                <a:off x="1953489" y="3736032"/>
                <a:ext cx="1728230" cy="400110"/>
              </a:xfrm>
              <a:prstGeom prst="rect">
                <a:avLst/>
              </a:prstGeom>
            </p:spPr>
            <p:txBody>
              <a:bodyPr wrap="none">
                <a:spAutoFit/>
              </a:bodyPr>
              <a:lstStyle/>
              <a:p>
                <a:r>
                  <a:rPr lang="zh-CN" altLang="en-US" sz="2000" dirty="0" smtClean="0"/>
                  <a:t>对</a:t>
                </a:r>
                <a14:m>
                  <m:oMath xmlns:m="http://schemas.openxmlformats.org/officeDocument/2006/math">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𝑢</m:t>
                        </m:r>
                      </m:e>
                      <m:sub>
                        <m:r>
                          <a:rPr lang="en-US" altLang="zh-CN" sz="2000" i="1">
                            <a:latin typeface="Cambria Math" panose="02040503050406030204" pitchFamily="18" charset="0"/>
                            <a:ea typeface="Cambria Math" panose="02040503050406030204" pitchFamily="18" charset="0"/>
                          </a:rPr>
                          <m:t>1</m:t>
                        </m:r>
                      </m:sub>
                    </m:sSub>
                  </m:oMath>
                </a14:m>
                <a:r>
                  <a:rPr lang="zh-CN" altLang="en-US" sz="2000" dirty="0" smtClean="0"/>
                  <a:t>求导可得</a:t>
                </a:r>
                <a:endParaRPr lang="zh-CN" altLang="en-US" sz="2000" dirty="0"/>
              </a:p>
            </p:txBody>
          </p:sp>
        </mc:Choice>
        <mc:Fallback xmlns="">
          <p:sp>
            <p:nvSpPr>
              <p:cNvPr id="8" name="矩形 7"/>
              <p:cNvSpPr>
                <a:spLocks noRot="1" noChangeAspect="1" noMove="1" noResize="1" noEditPoints="1" noAdjustHandles="1" noChangeArrowheads="1" noChangeShapeType="1" noTextEdit="1"/>
              </p:cNvSpPr>
              <p:nvPr/>
            </p:nvSpPr>
            <p:spPr>
              <a:xfrm>
                <a:off x="1953489" y="3736032"/>
                <a:ext cx="1728230" cy="400110"/>
              </a:xfrm>
              <a:prstGeom prst="rect">
                <a:avLst/>
              </a:prstGeom>
              <a:blipFill>
                <a:blip r:embed="rId4"/>
                <a:stretch>
                  <a:fillRect l="-3521" t="-9091" r="-3169" b="-25758"/>
                </a:stretch>
              </a:blipFill>
            </p:spPr>
            <p:txBody>
              <a:bodyPr/>
              <a:lstStyle/>
              <a:p>
                <a:r>
                  <a:rPr lang="zh-CN" altLang="en-US">
                    <a:noFill/>
                  </a:rPr>
                  <a:t> </a:t>
                </a:r>
              </a:p>
            </p:txBody>
          </p:sp>
        </mc:Fallback>
      </mc:AlternateContent>
      <p:pic>
        <p:nvPicPr>
          <p:cNvPr id="9" name="图片 8"/>
          <p:cNvPicPr>
            <a:picLocks noChangeAspect="1"/>
          </p:cNvPicPr>
          <p:nvPr/>
        </p:nvPicPr>
        <p:blipFill>
          <a:blip r:embed="rId5"/>
          <a:stretch>
            <a:fillRect/>
          </a:stretch>
        </p:blipFill>
        <p:spPr>
          <a:xfrm>
            <a:off x="4099068" y="3655100"/>
            <a:ext cx="1647825" cy="561975"/>
          </a:xfrm>
          <a:prstGeom prst="rect">
            <a:avLst/>
          </a:prstGeom>
        </p:spPr>
      </p:pic>
      <mc:AlternateContent xmlns:mc="http://schemas.openxmlformats.org/markup-compatibility/2006" xmlns:a14="http://schemas.microsoft.com/office/drawing/2010/main">
        <mc:Choice Requires="a14">
          <p:sp>
            <p:nvSpPr>
              <p:cNvPr id="10" name="矩形 9"/>
              <p:cNvSpPr/>
              <p:nvPr/>
            </p:nvSpPr>
            <p:spPr>
              <a:xfrm>
                <a:off x="1953489" y="4608868"/>
                <a:ext cx="6979539" cy="400110"/>
              </a:xfrm>
              <a:prstGeom prst="rect">
                <a:avLst/>
              </a:prstGeom>
            </p:spPr>
            <p:txBody>
              <a:bodyPr wrap="none">
                <a:spAutoFit/>
              </a:bodyPr>
              <a:lstStyle/>
              <a:p>
                <a:r>
                  <a:rPr lang="zh-CN" altLang="en-US" sz="2000" dirty="0" smtClean="0"/>
                  <a:t>表明</a:t>
                </a:r>
                <a14:m>
                  <m:oMath xmlns:m="http://schemas.openxmlformats.org/officeDocument/2006/math">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𝑢</m:t>
                        </m:r>
                      </m:e>
                      <m:sub>
                        <m:r>
                          <a:rPr lang="en-US" altLang="zh-CN" sz="2000" i="1">
                            <a:latin typeface="Cambria Math" panose="02040503050406030204" pitchFamily="18" charset="0"/>
                            <a:ea typeface="Cambria Math" panose="02040503050406030204" pitchFamily="18" charset="0"/>
                          </a:rPr>
                          <m:t>1</m:t>
                        </m:r>
                      </m:sub>
                    </m:sSub>
                  </m:oMath>
                </a14:m>
                <a:r>
                  <a:rPr lang="zh-CN" altLang="en-US" sz="2000" dirty="0" smtClean="0"/>
                  <a:t>是</a:t>
                </a:r>
                <a:r>
                  <a:rPr lang="en-US" altLang="zh-CN" sz="2000" dirty="0" smtClean="0"/>
                  <a:t>S</a:t>
                </a:r>
                <a:r>
                  <a:rPr lang="zh-CN" altLang="en-US" sz="2000" dirty="0" smtClean="0"/>
                  <a:t>的一个特征向量，特征值是</a:t>
                </a:r>
                <a14:m>
                  <m:oMath xmlns:m="http://schemas.openxmlformats.org/officeDocument/2006/math">
                    <m:sSub>
                      <m:sSubPr>
                        <m:ctrlPr>
                          <a:rPr lang="en-US" altLang="zh-CN" sz="2000" i="1">
                            <a:latin typeface="Cambria Math" panose="02040503050406030204" pitchFamily="18" charset="0"/>
                            <a:ea typeface="Cambria Math" panose="02040503050406030204" pitchFamily="18" charset="0"/>
                          </a:rPr>
                        </m:ctrlPr>
                      </m:sSubPr>
                      <m:e>
                        <m:r>
                          <a:rPr lang="zh-CN" altLang="en-US" sz="2000" i="1" smtClean="0">
                            <a:latin typeface="Cambria Math" panose="02040503050406030204" pitchFamily="18" charset="0"/>
                            <a:ea typeface="Cambria Math" panose="02040503050406030204" pitchFamily="18" charset="0"/>
                          </a:rPr>
                          <m:t>𝜆</m:t>
                        </m:r>
                      </m:e>
                      <m:sub>
                        <m:r>
                          <a:rPr lang="en-US" altLang="zh-CN" sz="2000" i="1">
                            <a:latin typeface="Cambria Math" panose="02040503050406030204" pitchFamily="18" charset="0"/>
                            <a:ea typeface="Cambria Math" panose="02040503050406030204" pitchFamily="18" charset="0"/>
                          </a:rPr>
                          <m:t>1</m:t>
                        </m:r>
                      </m:sub>
                    </m:sSub>
                  </m:oMath>
                </a14:m>
                <a:r>
                  <a:rPr lang="zh-CN" altLang="en-US" sz="2000" dirty="0" smtClean="0"/>
                  <a:t>，同时投影后方差为</a:t>
                </a:r>
                <a:endParaRPr lang="zh-CN" altLang="en-US" sz="2000" dirty="0"/>
              </a:p>
            </p:txBody>
          </p:sp>
        </mc:Choice>
        <mc:Fallback xmlns="">
          <p:sp>
            <p:nvSpPr>
              <p:cNvPr id="10" name="矩形 9"/>
              <p:cNvSpPr>
                <a:spLocks noRot="1" noChangeAspect="1" noMove="1" noResize="1" noEditPoints="1" noAdjustHandles="1" noChangeArrowheads="1" noChangeShapeType="1" noTextEdit="1"/>
              </p:cNvSpPr>
              <p:nvPr/>
            </p:nvSpPr>
            <p:spPr>
              <a:xfrm>
                <a:off x="1953489" y="4608868"/>
                <a:ext cx="6979539" cy="400110"/>
              </a:xfrm>
              <a:prstGeom prst="rect">
                <a:avLst/>
              </a:prstGeom>
              <a:blipFill>
                <a:blip r:embed="rId6"/>
                <a:stretch>
                  <a:fillRect l="-873" t="-7576" r="-175" b="-25758"/>
                </a:stretch>
              </a:blipFill>
            </p:spPr>
            <p:txBody>
              <a:bodyPr/>
              <a:lstStyle/>
              <a:p>
                <a:r>
                  <a:rPr lang="zh-CN" altLang="en-US">
                    <a:noFill/>
                  </a:rPr>
                  <a:t> </a:t>
                </a:r>
              </a:p>
            </p:txBody>
          </p:sp>
        </mc:Fallback>
      </mc:AlternateContent>
      <p:pic>
        <p:nvPicPr>
          <p:cNvPr id="11" name="图片 10"/>
          <p:cNvPicPr>
            <a:picLocks noChangeAspect="1"/>
          </p:cNvPicPr>
          <p:nvPr/>
        </p:nvPicPr>
        <p:blipFill>
          <a:blip r:embed="rId7"/>
          <a:stretch>
            <a:fillRect/>
          </a:stretch>
        </p:blipFill>
        <p:spPr>
          <a:xfrm>
            <a:off x="8808171" y="4594610"/>
            <a:ext cx="1743075" cy="428625"/>
          </a:xfrm>
          <a:prstGeom prst="rect">
            <a:avLst/>
          </a:prstGeom>
        </p:spPr>
      </p:pic>
      <mc:AlternateContent xmlns:mc="http://schemas.openxmlformats.org/markup-compatibility/2006" xmlns:a14="http://schemas.microsoft.com/office/drawing/2010/main">
        <mc:Choice Requires="a14">
          <p:sp>
            <p:nvSpPr>
              <p:cNvPr id="12" name="矩形 11"/>
              <p:cNvSpPr/>
              <p:nvPr/>
            </p:nvSpPr>
            <p:spPr>
              <a:xfrm>
                <a:off x="1953489" y="5374583"/>
                <a:ext cx="7361054" cy="707886"/>
              </a:xfrm>
              <a:prstGeom prst="rect">
                <a:avLst/>
              </a:prstGeom>
            </p:spPr>
            <p:txBody>
              <a:bodyPr wrap="none">
                <a:spAutoFit/>
              </a:bodyPr>
              <a:lstStyle/>
              <a:p>
                <a:r>
                  <a:rPr lang="zh-CN" altLang="en-US" sz="2000" dirty="0" smtClean="0"/>
                  <a:t>进一步令</a:t>
                </a:r>
                <a14:m>
                  <m:oMath xmlns:m="http://schemas.openxmlformats.org/officeDocument/2006/math">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𝑢</m:t>
                        </m:r>
                      </m:e>
                      <m:sub>
                        <m:r>
                          <a:rPr lang="en-US" altLang="zh-CN" sz="2000" i="1">
                            <a:latin typeface="Cambria Math" panose="02040503050406030204" pitchFamily="18" charset="0"/>
                            <a:ea typeface="Cambria Math" panose="02040503050406030204" pitchFamily="18" charset="0"/>
                          </a:rPr>
                          <m:t>1</m:t>
                        </m:r>
                      </m:sub>
                    </m:sSub>
                  </m:oMath>
                </a14:m>
                <a:r>
                  <a:rPr lang="zh-CN" altLang="en-US" sz="2000" dirty="0" smtClean="0"/>
                  <a:t>是具有最大特征值</a:t>
                </a:r>
                <a14:m>
                  <m:oMath xmlns:m="http://schemas.openxmlformats.org/officeDocument/2006/math">
                    <m:sSub>
                      <m:sSubPr>
                        <m:ctrlPr>
                          <a:rPr lang="en-US" altLang="zh-CN" sz="2000" i="1">
                            <a:latin typeface="Cambria Math" panose="02040503050406030204" pitchFamily="18" charset="0"/>
                            <a:ea typeface="Cambria Math" panose="02040503050406030204" pitchFamily="18" charset="0"/>
                          </a:rPr>
                        </m:ctrlPr>
                      </m:sSubPr>
                      <m:e>
                        <m:r>
                          <a:rPr lang="zh-CN" altLang="en-US" sz="2000" i="1">
                            <a:latin typeface="Cambria Math" panose="02040503050406030204" pitchFamily="18" charset="0"/>
                            <a:ea typeface="Cambria Math" panose="02040503050406030204" pitchFamily="18" charset="0"/>
                          </a:rPr>
                          <m:t>𝜆</m:t>
                        </m:r>
                      </m:e>
                      <m:sub>
                        <m:r>
                          <a:rPr lang="en-US" altLang="zh-CN" sz="2000" i="1">
                            <a:latin typeface="Cambria Math" panose="02040503050406030204" pitchFamily="18" charset="0"/>
                            <a:ea typeface="Cambria Math" panose="02040503050406030204" pitchFamily="18" charset="0"/>
                          </a:rPr>
                          <m:t>1</m:t>
                        </m:r>
                      </m:sub>
                    </m:sSub>
                  </m:oMath>
                </a14:m>
                <a:r>
                  <a:rPr lang="zh-CN" altLang="en-US" sz="2000" dirty="0" smtClean="0"/>
                  <a:t>对应的特征向量时，方差最大。</a:t>
                </a:r>
                <a:endParaRPr lang="en-US" altLang="zh-CN" sz="2000" dirty="0" smtClean="0"/>
              </a:p>
              <a:p>
                <a:r>
                  <a:rPr lang="zh-CN" altLang="en-US" sz="2000" dirty="0" smtClean="0"/>
                  <a:t>这个特征向量被称为</a:t>
                </a:r>
                <a:r>
                  <a:rPr lang="zh-CN" altLang="en-US" sz="2000" b="1" dirty="0" smtClean="0"/>
                  <a:t>第一主成分</a:t>
                </a:r>
                <a:r>
                  <a:rPr lang="zh-CN" altLang="en-US" sz="2000" dirty="0" smtClean="0"/>
                  <a:t>。</a:t>
                </a:r>
                <a:endParaRPr lang="zh-CN" altLang="en-US" sz="2000" dirty="0"/>
              </a:p>
            </p:txBody>
          </p:sp>
        </mc:Choice>
        <mc:Fallback xmlns="">
          <p:sp>
            <p:nvSpPr>
              <p:cNvPr id="12" name="矩形 11"/>
              <p:cNvSpPr>
                <a:spLocks noRot="1" noChangeAspect="1" noMove="1" noResize="1" noEditPoints="1" noAdjustHandles="1" noChangeArrowheads="1" noChangeShapeType="1" noTextEdit="1"/>
              </p:cNvSpPr>
              <p:nvPr/>
            </p:nvSpPr>
            <p:spPr>
              <a:xfrm>
                <a:off x="1953489" y="5374583"/>
                <a:ext cx="7361054" cy="707886"/>
              </a:xfrm>
              <a:prstGeom prst="rect">
                <a:avLst/>
              </a:prstGeom>
              <a:blipFill>
                <a:blip r:embed="rId8"/>
                <a:stretch>
                  <a:fillRect l="-828" t="-5172" r="-83" b="-14655"/>
                </a:stretch>
              </a:blipFill>
            </p:spPr>
            <p:txBody>
              <a:bodyPr/>
              <a:lstStyle/>
              <a:p>
                <a:r>
                  <a:rPr lang="zh-CN" altLang="en-US">
                    <a:noFill/>
                  </a:rPr>
                  <a:t> </a:t>
                </a:r>
              </a:p>
            </p:txBody>
          </p:sp>
        </mc:Fallback>
      </mc:AlternateContent>
      <p:pic>
        <p:nvPicPr>
          <p:cNvPr id="13" name="图片 12"/>
          <p:cNvPicPr>
            <a:picLocks noChangeAspect="1"/>
          </p:cNvPicPr>
          <p:nvPr/>
        </p:nvPicPr>
        <p:blipFill>
          <a:blip r:embed="rId9"/>
          <a:stretch>
            <a:fillRect/>
          </a:stretch>
        </p:blipFill>
        <p:spPr>
          <a:xfrm>
            <a:off x="8489083" y="2704957"/>
            <a:ext cx="638175" cy="466725"/>
          </a:xfrm>
          <a:prstGeom prst="rect">
            <a:avLst/>
          </a:prstGeom>
        </p:spPr>
      </p:pic>
      <p:pic>
        <p:nvPicPr>
          <p:cNvPr id="14" name="图片 13"/>
          <p:cNvPicPr>
            <a:picLocks noChangeAspect="1"/>
          </p:cNvPicPr>
          <p:nvPr/>
        </p:nvPicPr>
        <p:blipFill>
          <a:blip r:embed="rId10"/>
          <a:stretch>
            <a:fillRect/>
          </a:stretch>
        </p:blipFill>
        <p:spPr>
          <a:xfrm>
            <a:off x="8545966" y="3680725"/>
            <a:ext cx="638175" cy="419100"/>
          </a:xfrm>
          <a:prstGeom prst="rect">
            <a:avLst/>
          </a:prstGeom>
        </p:spPr>
      </p:pic>
      <p:pic>
        <p:nvPicPr>
          <p:cNvPr id="15" name="图片 14"/>
          <p:cNvPicPr>
            <a:picLocks noChangeAspect="1"/>
          </p:cNvPicPr>
          <p:nvPr/>
        </p:nvPicPr>
        <p:blipFill>
          <a:blip r:embed="rId11"/>
          <a:stretch>
            <a:fillRect/>
          </a:stretch>
        </p:blipFill>
        <p:spPr>
          <a:xfrm>
            <a:off x="10780135" y="4642235"/>
            <a:ext cx="742950" cy="381000"/>
          </a:xfrm>
          <a:prstGeom prst="rect">
            <a:avLst/>
          </a:prstGeom>
        </p:spPr>
      </p:pic>
      <p:sp>
        <p:nvSpPr>
          <p:cNvPr id="16" name="矩形 15"/>
          <p:cNvSpPr/>
          <p:nvPr/>
        </p:nvSpPr>
        <p:spPr>
          <a:xfrm>
            <a:off x="702224" y="528844"/>
            <a:ext cx="1980029" cy="523220"/>
          </a:xfrm>
          <a:prstGeom prst="rect">
            <a:avLst/>
          </a:prstGeom>
        </p:spPr>
        <p:txBody>
          <a:bodyPr wrap="none">
            <a:spAutoFit/>
          </a:bodyPr>
          <a:lstStyle/>
          <a:p>
            <a:r>
              <a:rPr lang="zh-CN" altLang="en-US" sz="2800" b="1" dirty="0" smtClean="0">
                <a:latin typeface="+mn-ea"/>
              </a:rPr>
              <a:t>主成分分析</a:t>
            </a:r>
            <a:endParaRPr lang="zh-CN" altLang="en-US" sz="2800" b="1" dirty="0">
              <a:latin typeface="+mn-ea"/>
            </a:endParaRPr>
          </a:p>
        </p:txBody>
      </p:sp>
    </p:spTree>
    <p:extLst>
      <p:ext uri="{BB962C8B-B14F-4D97-AF65-F5344CB8AC3E}">
        <p14:creationId xmlns:p14="http://schemas.microsoft.com/office/powerpoint/2010/main" val="25178109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28477" y="1210359"/>
            <a:ext cx="1723549" cy="400110"/>
          </a:xfrm>
          <a:prstGeom prst="rect">
            <a:avLst/>
          </a:prstGeom>
        </p:spPr>
        <p:txBody>
          <a:bodyPr wrap="none">
            <a:spAutoFit/>
          </a:bodyPr>
          <a:lstStyle/>
          <a:p>
            <a:r>
              <a:rPr lang="zh-CN" altLang="en-US" sz="2000" b="1" dirty="0" smtClean="0"/>
              <a:t>最小误差形式</a:t>
            </a:r>
            <a:endParaRPr lang="en-US" altLang="zh-CN" b="1" dirty="0"/>
          </a:p>
        </p:txBody>
      </p:sp>
      <mc:AlternateContent xmlns:mc="http://schemas.openxmlformats.org/markup-compatibility/2006" xmlns:a14="http://schemas.microsoft.com/office/drawing/2010/main">
        <mc:Choice Requires="a14">
          <p:sp>
            <p:nvSpPr>
              <p:cNvPr id="5" name="文本框 4"/>
              <p:cNvSpPr txBox="1"/>
              <p:nvPr/>
            </p:nvSpPr>
            <p:spPr>
              <a:xfrm>
                <a:off x="1898072" y="1768764"/>
                <a:ext cx="5965479" cy="707886"/>
              </a:xfrm>
              <a:prstGeom prst="rect">
                <a:avLst/>
              </a:prstGeom>
              <a:noFill/>
            </p:spPr>
            <p:txBody>
              <a:bodyPr wrap="none" rtlCol="0">
                <a:spAutoFit/>
              </a:bodyPr>
              <a:lstStyle/>
              <a:p>
                <a:r>
                  <a:rPr lang="zh-CN" altLang="en-US" sz="2000" dirty="0" smtClean="0"/>
                  <a:t>考虑一组观测数据集</a:t>
                </a:r>
                <a14:m>
                  <m:oMath xmlns:m="http://schemas.openxmlformats.org/officeDocument/2006/math">
                    <m:d>
                      <m:dPr>
                        <m:begChr m:val="{"/>
                        <m:endChr m:val="}"/>
                        <m:ctrlPr>
                          <a:rPr lang="en-US" altLang="zh-CN" sz="2000" i="1" smtClean="0">
                            <a:latin typeface="Cambria Math" panose="02040503050406030204" pitchFamily="18" charset="0"/>
                          </a:rPr>
                        </m:ctrlPr>
                      </m:dP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𝑛</m:t>
                            </m:r>
                          </m:sub>
                        </m:sSub>
                      </m:e>
                    </m:d>
                  </m:oMath>
                </a14:m>
                <a:r>
                  <a:rPr lang="zh-CN" altLang="en-US" sz="2000" dirty="0"/>
                  <a:t> </a:t>
                </a:r>
                <a:r>
                  <a:rPr lang="zh-CN" altLang="en-US" sz="2000" dirty="0" smtClean="0"/>
                  <a:t>，</a:t>
                </a:r>
                <a:r>
                  <a:rPr lang="en-US" altLang="zh-CN" sz="2000" dirty="0"/>
                  <a:t> </a:t>
                </a:r>
                <a14:m>
                  <m:oMath xmlns:m="http://schemas.openxmlformats.org/officeDocument/2006/math">
                    <m:r>
                      <a:rPr lang="en-US" altLang="zh-CN" sz="2000" i="1">
                        <a:latin typeface="Cambria Math" panose="02040503050406030204" pitchFamily="18" charset="0"/>
                      </a:rPr>
                      <m:t>𝑛</m:t>
                    </m:r>
                    <m:r>
                      <a:rPr lang="en-US" altLang="zh-CN" sz="2000" i="1">
                        <a:latin typeface="Cambria Math" panose="02040503050406030204" pitchFamily="18" charset="0"/>
                      </a:rPr>
                      <m:t>=1,⋯,</m:t>
                    </m:r>
                    <m:r>
                      <a:rPr lang="en-US" altLang="zh-CN" sz="2000" i="1">
                        <a:latin typeface="Cambria Math" panose="02040503050406030204" pitchFamily="18" charset="0"/>
                        <a:ea typeface="Cambria Math" panose="02040503050406030204" pitchFamily="18" charset="0"/>
                      </a:rPr>
                      <m:t>𝑁</m:t>
                    </m:r>
                  </m:oMath>
                </a14:m>
                <a:r>
                  <a:rPr lang="zh-CN" altLang="en-US" sz="2000" dirty="0"/>
                  <a:t>，</a:t>
                </a:r>
                <a14:m>
                  <m:oMath xmlns:m="http://schemas.openxmlformats.org/officeDocument/2006/math">
                    <m:r>
                      <a:rPr lang="en-US" altLang="zh-CN" sz="2000" i="1" dirty="0" smtClean="0">
                        <a:latin typeface="Cambria Math" panose="02040503050406030204" pitchFamily="18" charset="0"/>
                      </a:rPr>
                      <m:t>𝑋</m:t>
                    </m:r>
                    <m:r>
                      <a:rPr lang="en-US" altLang="zh-CN" sz="2000" i="1" dirty="0" smtClean="0">
                        <a:latin typeface="Cambria Math" panose="02040503050406030204" pitchFamily="18" charset="0"/>
                        <a:ea typeface="Cambria Math" panose="02040503050406030204" pitchFamily="18" charset="0"/>
                      </a:rPr>
                      <m:t>∈</m:t>
                    </m:r>
                    <m:sSup>
                      <m:sSupPr>
                        <m:ctrlPr>
                          <a:rPr lang="en-US" altLang="zh-CN" sz="2000" i="1" dirty="0" smtClean="0">
                            <a:latin typeface="Cambria Math" panose="02040503050406030204" pitchFamily="18" charset="0"/>
                            <a:ea typeface="Cambria Math" panose="02040503050406030204" pitchFamily="18" charset="0"/>
                          </a:rPr>
                        </m:ctrlPr>
                      </m:sSupPr>
                      <m:e>
                        <m:r>
                          <a:rPr lang="en-US" altLang="zh-CN" sz="2000" b="0" i="1" dirty="0" smtClean="0">
                            <a:latin typeface="Cambria Math" panose="02040503050406030204" pitchFamily="18" charset="0"/>
                            <a:ea typeface="Cambria Math" panose="02040503050406030204" pitchFamily="18" charset="0"/>
                          </a:rPr>
                          <m:t>𝑅</m:t>
                        </m:r>
                      </m:e>
                      <m:sup>
                        <m:r>
                          <a:rPr lang="en-US" altLang="zh-CN" sz="2000" b="0" i="1" dirty="0" smtClean="0">
                            <a:latin typeface="Cambria Math" panose="02040503050406030204" pitchFamily="18" charset="0"/>
                            <a:ea typeface="Cambria Math" panose="02040503050406030204" pitchFamily="18" charset="0"/>
                          </a:rPr>
                          <m:t>𝑁</m:t>
                        </m:r>
                        <m:r>
                          <a:rPr lang="en-US" altLang="zh-CN" sz="2000" b="0" i="1" dirty="0" smtClean="0">
                            <a:latin typeface="Cambria Math" panose="02040503050406030204" pitchFamily="18" charset="0"/>
                            <a:ea typeface="Cambria Math" panose="02040503050406030204" pitchFamily="18" charset="0"/>
                          </a:rPr>
                          <m:t>×</m:t>
                        </m:r>
                        <m:r>
                          <a:rPr lang="en-US" altLang="zh-CN" sz="2000" b="0" i="1" dirty="0" smtClean="0">
                            <a:latin typeface="Cambria Math" panose="02040503050406030204" pitchFamily="18" charset="0"/>
                            <a:ea typeface="Cambria Math" panose="02040503050406030204" pitchFamily="18" charset="0"/>
                          </a:rPr>
                          <m:t>𝐷</m:t>
                        </m:r>
                      </m:sup>
                    </m:sSup>
                  </m:oMath>
                </a14:m>
                <a:endParaRPr lang="en-US" altLang="zh-CN" sz="2000" dirty="0" smtClean="0">
                  <a:ea typeface="Cambria Math" panose="02040503050406030204" pitchFamily="18" charset="0"/>
                </a:endParaRPr>
              </a:p>
              <a:p>
                <a:r>
                  <a:rPr lang="zh-CN" altLang="en-US" sz="2000" dirty="0" smtClean="0"/>
                  <a:t>引入一组</a:t>
                </a:r>
                <a:r>
                  <a:rPr lang="en-US" altLang="zh-CN" sz="2000" dirty="0" smtClean="0"/>
                  <a:t>D</a:t>
                </a:r>
                <a:r>
                  <a:rPr lang="zh-CN" altLang="en-US" sz="2000" dirty="0" smtClean="0"/>
                  <a:t>维正交集合</a:t>
                </a:r>
                <a14:m>
                  <m:oMath xmlns:m="http://schemas.openxmlformats.org/officeDocument/2006/math">
                    <m:d>
                      <m:dPr>
                        <m:begChr m:val="{"/>
                        <m:endChr m:val="}"/>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𝑢</m:t>
                            </m:r>
                          </m:e>
                          <m:sub>
                            <m:r>
                              <a:rPr lang="en-US" altLang="zh-CN" sz="2000" i="1">
                                <a:latin typeface="Cambria Math" panose="02040503050406030204" pitchFamily="18" charset="0"/>
                              </a:rPr>
                              <m:t>𝑖</m:t>
                            </m:r>
                          </m:sub>
                        </m:sSub>
                      </m:e>
                    </m:d>
                  </m:oMath>
                </a14:m>
                <a:r>
                  <a:rPr lang="zh-CN" altLang="en-US" sz="2000" dirty="0"/>
                  <a:t> </a:t>
                </a:r>
                <a:r>
                  <a:rPr lang="zh-CN" altLang="en-US" sz="2000" dirty="0" smtClean="0"/>
                  <a:t>，</a:t>
                </a:r>
                <a14:m>
                  <m:oMath xmlns:m="http://schemas.openxmlformats.org/officeDocument/2006/math">
                    <m:r>
                      <a:rPr lang="en-US" altLang="zh-CN" sz="2000" i="1">
                        <a:latin typeface="Cambria Math" panose="02040503050406030204" pitchFamily="18" charset="0"/>
                      </a:rPr>
                      <m:t>𝑖</m:t>
                    </m:r>
                    <m:r>
                      <a:rPr lang="en-US" altLang="zh-CN" sz="2000" i="1">
                        <a:latin typeface="Cambria Math" panose="02040503050406030204" pitchFamily="18" charset="0"/>
                      </a:rPr>
                      <m:t>=1,⋯,</m:t>
                    </m:r>
                    <m:r>
                      <a:rPr lang="en-US" altLang="zh-CN" sz="2000" b="0" i="1" smtClean="0">
                        <a:latin typeface="Cambria Math" panose="02040503050406030204" pitchFamily="18" charset="0"/>
                      </a:rPr>
                      <m:t>𝐷</m:t>
                    </m:r>
                  </m:oMath>
                </a14:m>
                <a:endParaRPr lang="zh-CN" altLang="en-US" sz="2000" dirty="0"/>
              </a:p>
            </p:txBody>
          </p:sp>
        </mc:Choice>
        <mc:Fallback xmlns="">
          <p:sp>
            <p:nvSpPr>
              <p:cNvPr id="5" name="文本框 4"/>
              <p:cNvSpPr txBox="1">
                <a:spLocks noRot="1" noChangeAspect="1" noMove="1" noResize="1" noEditPoints="1" noAdjustHandles="1" noChangeArrowheads="1" noChangeShapeType="1" noTextEdit="1"/>
              </p:cNvSpPr>
              <p:nvPr/>
            </p:nvSpPr>
            <p:spPr>
              <a:xfrm>
                <a:off x="1898072" y="1768764"/>
                <a:ext cx="5965479" cy="707886"/>
              </a:xfrm>
              <a:prstGeom prst="rect">
                <a:avLst/>
              </a:prstGeom>
              <a:blipFill>
                <a:blip r:embed="rId2"/>
                <a:stretch>
                  <a:fillRect l="-1021" t="-4310" b="-146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1898072" y="2993295"/>
                <a:ext cx="5840189" cy="400110"/>
              </a:xfrm>
              <a:prstGeom prst="rect">
                <a:avLst/>
              </a:prstGeom>
            </p:spPr>
            <p:txBody>
              <a:bodyPr wrap="none">
                <a:spAutoFit/>
              </a:bodyPr>
              <a:lstStyle/>
              <a:p>
                <a:r>
                  <a:rPr lang="zh-CN" altLang="en-US" sz="2000" dirty="0" smtClean="0"/>
                  <a:t>则每个</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𝑛</m:t>
                        </m:r>
                      </m:sub>
                    </m:sSub>
                  </m:oMath>
                </a14:m>
                <a:r>
                  <a:rPr lang="zh-CN" altLang="en-US" sz="2000" dirty="0" smtClean="0"/>
                  <a:t>可以精确地表示为一组正交基的线性组合</a:t>
                </a:r>
                <a:endParaRPr lang="zh-CN" altLang="en-US" sz="2000" dirty="0"/>
              </a:p>
            </p:txBody>
          </p:sp>
        </mc:Choice>
        <mc:Fallback xmlns="">
          <p:sp>
            <p:nvSpPr>
              <p:cNvPr id="6" name="矩形 5"/>
              <p:cNvSpPr>
                <a:spLocks noRot="1" noChangeAspect="1" noMove="1" noResize="1" noEditPoints="1" noAdjustHandles="1" noChangeArrowheads="1" noChangeShapeType="1" noTextEdit="1"/>
              </p:cNvSpPr>
              <p:nvPr/>
            </p:nvSpPr>
            <p:spPr>
              <a:xfrm>
                <a:off x="1898072" y="2993295"/>
                <a:ext cx="5840189" cy="400110"/>
              </a:xfrm>
              <a:prstGeom prst="rect">
                <a:avLst/>
              </a:prstGeom>
              <a:blipFill>
                <a:blip r:embed="rId3"/>
                <a:stretch>
                  <a:fillRect l="-1044" t="-7576" r="-522" b="-25758"/>
                </a:stretch>
              </a:blipFill>
            </p:spPr>
            <p:txBody>
              <a:bodyPr/>
              <a:lstStyle/>
              <a:p>
                <a:r>
                  <a:rPr lang="zh-CN" altLang="en-US">
                    <a:noFill/>
                  </a:rPr>
                  <a:t> </a:t>
                </a:r>
              </a:p>
            </p:txBody>
          </p:sp>
        </mc:Fallback>
      </mc:AlternateContent>
      <p:pic>
        <p:nvPicPr>
          <p:cNvPr id="7" name="图片 6"/>
          <p:cNvPicPr>
            <a:picLocks noChangeAspect="1"/>
          </p:cNvPicPr>
          <p:nvPr/>
        </p:nvPicPr>
        <p:blipFill>
          <a:blip r:embed="rId4"/>
          <a:stretch>
            <a:fillRect/>
          </a:stretch>
        </p:blipFill>
        <p:spPr>
          <a:xfrm>
            <a:off x="4818166" y="3452850"/>
            <a:ext cx="2028825" cy="914400"/>
          </a:xfrm>
          <a:prstGeom prst="rect">
            <a:avLst/>
          </a:prstGeom>
        </p:spPr>
      </p:pic>
      <mc:AlternateContent xmlns:mc="http://schemas.openxmlformats.org/markup-compatibility/2006" xmlns:a14="http://schemas.microsoft.com/office/drawing/2010/main">
        <mc:Choice Requires="a14">
          <p:sp>
            <p:nvSpPr>
              <p:cNvPr id="8" name="矩形 7"/>
              <p:cNvSpPr/>
              <p:nvPr/>
            </p:nvSpPr>
            <p:spPr>
              <a:xfrm>
                <a:off x="1898072" y="4528295"/>
                <a:ext cx="8362033" cy="424796"/>
              </a:xfrm>
              <a:prstGeom prst="rect">
                <a:avLst/>
              </a:prstGeom>
            </p:spPr>
            <p:txBody>
              <a:bodyPr wrap="none">
                <a:spAutoFit/>
              </a:bodyPr>
              <a:lstStyle/>
              <a:p>
                <a:r>
                  <a:rPr lang="zh-CN" altLang="en-US" sz="2000" dirty="0" smtClean="0"/>
                  <a:t>相当于从标准坐标系旋转到由</a:t>
                </a:r>
                <a14:m>
                  <m:oMath xmlns:m="http://schemas.openxmlformats.org/officeDocument/2006/math">
                    <m:d>
                      <m:dPr>
                        <m:begChr m:val="{"/>
                        <m:endChr m:val="}"/>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𝑢</m:t>
                            </m:r>
                          </m:e>
                          <m:sub>
                            <m:r>
                              <a:rPr lang="en-US" altLang="zh-CN" sz="2000" i="1">
                                <a:latin typeface="Cambria Math" panose="02040503050406030204" pitchFamily="18" charset="0"/>
                              </a:rPr>
                              <m:t>𝑖</m:t>
                            </m:r>
                          </m:sub>
                        </m:sSub>
                      </m:e>
                    </m:d>
                  </m:oMath>
                </a14:m>
                <a:r>
                  <a:rPr lang="zh-CN" altLang="en-US" sz="2000" dirty="0" smtClean="0"/>
                  <a:t>定义的新坐标系中，分量由</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𝑛</m:t>
                        </m:r>
                        <m:r>
                          <a:rPr lang="en-US" altLang="zh-CN" sz="2000" b="0" i="1" smtClean="0">
                            <a:latin typeface="Cambria Math" panose="02040503050406030204" pitchFamily="18" charset="0"/>
                          </a:rPr>
                          <m:t>𝑗</m:t>
                        </m:r>
                      </m:sub>
                    </m:sSub>
                  </m:oMath>
                </a14:m>
                <a:r>
                  <a:rPr lang="zh-CN" altLang="en-US" sz="2000" dirty="0" smtClean="0"/>
                  <a:t>变为</a:t>
                </a:r>
                <a14:m>
                  <m:oMath xmlns:m="http://schemas.openxmlformats.org/officeDocument/2006/math">
                    <m:sSub>
                      <m:sSubPr>
                        <m:ctrlPr>
                          <a:rPr lang="en-US" altLang="zh-CN" sz="2000" i="1">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i="1">
                            <a:latin typeface="Cambria Math" panose="02040503050406030204" pitchFamily="18" charset="0"/>
                          </a:rPr>
                          <m:t>𝑛</m:t>
                        </m:r>
                        <m:r>
                          <a:rPr lang="en-US" altLang="zh-CN" sz="2000" b="0" i="1" smtClean="0">
                            <a:latin typeface="Cambria Math" panose="02040503050406030204" pitchFamily="18" charset="0"/>
                          </a:rPr>
                          <m:t>𝑗</m:t>
                        </m:r>
                      </m:sub>
                    </m:sSub>
                  </m:oMath>
                </a14:m>
                <a:endParaRPr lang="zh-CN" altLang="en-US" sz="2000" dirty="0"/>
              </a:p>
            </p:txBody>
          </p:sp>
        </mc:Choice>
        <mc:Fallback xmlns="">
          <p:sp>
            <p:nvSpPr>
              <p:cNvPr id="8" name="矩形 7"/>
              <p:cNvSpPr>
                <a:spLocks noRot="1" noChangeAspect="1" noMove="1" noResize="1" noEditPoints="1" noAdjustHandles="1" noChangeArrowheads="1" noChangeShapeType="1" noTextEdit="1"/>
              </p:cNvSpPr>
              <p:nvPr/>
            </p:nvSpPr>
            <p:spPr>
              <a:xfrm>
                <a:off x="1898072" y="4528295"/>
                <a:ext cx="8362033" cy="424796"/>
              </a:xfrm>
              <a:prstGeom prst="rect">
                <a:avLst/>
              </a:prstGeom>
              <a:blipFill>
                <a:blip r:embed="rId5"/>
                <a:stretch>
                  <a:fillRect l="-729" t="-7143" b="-20000"/>
                </a:stretch>
              </a:blipFill>
            </p:spPr>
            <p:txBody>
              <a:bodyPr/>
              <a:lstStyle/>
              <a:p>
                <a:r>
                  <a:rPr lang="zh-CN" altLang="en-US">
                    <a:noFill/>
                  </a:rPr>
                  <a:t> </a:t>
                </a:r>
              </a:p>
            </p:txBody>
          </p:sp>
        </mc:Fallback>
      </mc:AlternateContent>
      <p:pic>
        <p:nvPicPr>
          <p:cNvPr id="9" name="图片 8"/>
          <p:cNvPicPr>
            <a:picLocks noChangeAspect="1"/>
          </p:cNvPicPr>
          <p:nvPr/>
        </p:nvPicPr>
        <p:blipFill>
          <a:blip r:embed="rId6"/>
          <a:stretch>
            <a:fillRect/>
          </a:stretch>
        </p:blipFill>
        <p:spPr>
          <a:xfrm>
            <a:off x="5127728" y="5073575"/>
            <a:ext cx="1409700" cy="371475"/>
          </a:xfrm>
          <a:prstGeom prst="rect">
            <a:avLst/>
          </a:prstGeom>
        </p:spPr>
      </p:pic>
      <p:pic>
        <p:nvPicPr>
          <p:cNvPr id="10" name="图片 9"/>
          <p:cNvPicPr>
            <a:picLocks noChangeAspect="1"/>
          </p:cNvPicPr>
          <p:nvPr/>
        </p:nvPicPr>
        <p:blipFill>
          <a:blip r:embed="rId7"/>
          <a:stretch>
            <a:fillRect/>
          </a:stretch>
        </p:blipFill>
        <p:spPr>
          <a:xfrm>
            <a:off x="4710427" y="5603696"/>
            <a:ext cx="2476500" cy="962025"/>
          </a:xfrm>
          <a:prstGeom prst="rect">
            <a:avLst/>
          </a:prstGeom>
        </p:spPr>
      </p:pic>
      <p:pic>
        <p:nvPicPr>
          <p:cNvPr id="11" name="图片 10"/>
          <p:cNvPicPr>
            <a:picLocks noChangeAspect="1"/>
          </p:cNvPicPr>
          <p:nvPr/>
        </p:nvPicPr>
        <p:blipFill>
          <a:blip r:embed="rId8"/>
          <a:stretch>
            <a:fillRect/>
          </a:stretch>
        </p:blipFill>
        <p:spPr>
          <a:xfrm>
            <a:off x="8408346" y="1410414"/>
            <a:ext cx="3179546" cy="2726237"/>
          </a:xfrm>
          <a:prstGeom prst="rect">
            <a:avLst/>
          </a:prstGeom>
        </p:spPr>
      </p:pic>
      <p:pic>
        <p:nvPicPr>
          <p:cNvPr id="12" name="图片 11"/>
          <p:cNvPicPr>
            <a:picLocks noChangeAspect="1"/>
          </p:cNvPicPr>
          <p:nvPr/>
        </p:nvPicPr>
        <p:blipFill>
          <a:blip r:embed="rId9"/>
          <a:stretch>
            <a:fillRect/>
          </a:stretch>
        </p:blipFill>
        <p:spPr>
          <a:xfrm>
            <a:off x="7738261" y="3679344"/>
            <a:ext cx="695325" cy="409575"/>
          </a:xfrm>
          <a:prstGeom prst="rect">
            <a:avLst/>
          </a:prstGeom>
        </p:spPr>
      </p:pic>
      <p:pic>
        <p:nvPicPr>
          <p:cNvPr id="13" name="图片 12"/>
          <p:cNvPicPr>
            <a:picLocks noChangeAspect="1"/>
          </p:cNvPicPr>
          <p:nvPr/>
        </p:nvPicPr>
        <p:blipFill>
          <a:blip r:embed="rId10"/>
          <a:stretch>
            <a:fillRect/>
          </a:stretch>
        </p:blipFill>
        <p:spPr>
          <a:xfrm>
            <a:off x="8847938" y="5875158"/>
            <a:ext cx="704850" cy="419100"/>
          </a:xfrm>
          <a:prstGeom prst="rect">
            <a:avLst/>
          </a:prstGeom>
        </p:spPr>
      </p:pic>
      <p:sp>
        <p:nvSpPr>
          <p:cNvPr id="14" name="矩形 13"/>
          <p:cNvSpPr/>
          <p:nvPr/>
        </p:nvSpPr>
        <p:spPr>
          <a:xfrm>
            <a:off x="7463434" y="5928972"/>
            <a:ext cx="1569660" cy="369332"/>
          </a:xfrm>
          <a:prstGeom prst="rect">
            <a:avLst/>
          </a:prstGeom>
        </p:spPr>
        <p:txBody>
          <a:bodyPr wrap="none">
            <a:spAutoFit/>
          </a:bodyPr>
          <a:lstStyle/>
          <a:p>
            <a:r>
              <a:rPr lang="zh-CN" altLang="en-US" dirty="0" smtClean="0"/>
              <a:t>（无损重构）</a:t>
            </a:r>
            <a:endParaRPr lang="zh-CN" altLang="en-US" dirty="0"/>
          </a:p>
        </p:txBody>
      </p:sp>
      <p:sp>
        <p:nvSpPr>
          <p:cNvPr id="15" name="矩形 14"/>
          <p:cNvSpPr/>
          <p:nvPr/>
        </p:nvSpPr>
        <p:spPr>
          <a:xfrm>
            <a:off x="702224" y="528844"/>
            <a:ext cx="1980029" cy="523220"/>
          </a:xfrm>
          <a:prstGeom prst="rect">
            <a:avLst/>
          </a:prstGeom>
        </p:spPr>
        <p:txBody>
          <a:bodyPr wrap="none">
            <a:spAutoFit/>
          </a:bodyPr>
          <a:lstStyle/>
          <a:p>
            <a:r>
              <a:rPr lang="zh-CN" altLang="en-US" sz="2800" b="1" dirty="0" smtClean="0">
                <a:latin typeface="+mn-ea"/>
              </a:rPr>
              <a:t>主成分分析</a:t>
            </a:r>
            <a:endParaRPr lang="zh-CN" altLang="en-US" sz="2800" b="1" dirty="0">
              <a:latin typeface="+mn-ea"/>
            </a:endParaRPr>
          </a:p>
        </p:txBody>
      </p:sp>
    </p:spTree>
    <p:extLst>
      <p:ext uri="{BB962C8B-B14F-4D97-AF65-F5344CB8AC3E}">
        <p14:creationId xmlns:p14="http://schemas.microsoft.com/office/powerpoint/2010/main" val="537297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28477" y="1210359"/>
            <a:ext cx="1723549" cy="400110"/>
          </a:xfrm>
          <a:prstGeom prst="rect">
            <a:avLst/>
          </a:prstGeom>
        </p:spPr>
        <p:txBody>
          <a:bodyPr wrap="none">
            <a:spAutoFit/>
          </a:bodyPr>
          <a:lstStyle/>
          <a:p>
            <a:r>
              <a:rPr lang="zh-CN" altLang="en-US" sz="2000" b="1" dirty="0" smtClean="0"/>
              <a:t>最小误差形式</a:t>
            </a:r>
            <a:endParaRPr lang="en-US" altLang="zh-CN" b="1" dirty="0"/>
          </a:p>
        </p:txBody>
      </p:sp>
      <mc:AlternateContent xmlns:mc="http://schemas.openxmlformats.org/markup-compatibility/2006" xmlns:a14="http://schemas.microsoft.com/office/drawing/2010/main">
        <mc:Choice Requires="a14">
          <p:sp>
            <p:nvSpPr>
              <p:cNvPr id="5" name="文本框 4"/>
              <p:cNvSpPr txBox="1"/>
              <p:nvPr/>
            </p:nvSpPr>
            <p:spPr>
              <a:xfrm>
                <a:off x="1898072" y="1768764"/>
                <a:ext cx="5965479" cy="707886"/>
              </a:xfrm>
              <a:prstGeom prst="rect">
                <a:avLst/>
              </a:prstGeom>
              <a:noFill/>
            </p:spPr>
            <p:txBody>
              <a:bodyPr wrap="none" rtlCol="0">
                <a:spAutoFit/>
              </a:bodyPr>
              <a:lstStyle/>
              <a:p>
                <a:r>
                  <a:rPr lang="zh-CN" altLang="en-US" sz="2000" dirty="0" smtClean="0"/>
                  <a:t>考虑一组观测数据集</a:t>
                </a:r>
                <a14:m>
                  <m:oMath xmlns:m="http://schemas.openxmlformats.org/officeDocument/2006/math">
                    <m:d>
                      <m:dPr>
                        <m:begChr m:val="{"/>
                        <m:endChr m:val="}"/>
                        <m:ctrlPr>
                          <a:rPr lang="en-US" altLang="zh-CN" sz="2000" i="1" smtClean="0">
                            <a:latin typeface="Cambria Math" panose="02040503050406030204" pitchFamily="18" charset="0"/>
                          </a:rPr>
                        </m:ctrlPr>
                      </m:dP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𝑛</m:t>
                            </m:r>
                          </m:sub>
                        </m:sSub>
                      </m:e>
                    </m:d>
                  </m:oMath>
                </a14:m>
                <a:r>
                  <a:rPr lang="zh-CN" altLang="en-US" sz="2000" dirty="0"/>
                  <a:t> </a:t>
                </a:r>
                <a:r>
                  <a:rPr lang="zh-CN" altLang="en-US" sz="2000" dirty="0" smtClean="0"/>
                  <a:t>，</a:t>
                </a:r>
                <a:r>
                  <a:rPr lang="en-US" altLang="zh-CN" sz="2000" dirty="0"/>
                  <a:t> </a:t>
                </a:r>
                <a14:m>
                  <m:oMath xmlns:m="http://schemas.openxmlformats.org/officeDocument/2006/math">
                    <m:r>
                      <a:rPr lang="en-US" altLang="zh-CN" sz="2000" i="1">
                        <a:latin typeface="Cambria Math" panose="02040503050406030204" pitchFamily="18" charset="0"/>
                      </a:rPr>
                      <m:t>𝑛</m:t>
                    </m:r>
                    <m:r>
                      <a:rPr lang="en-US" altLang="zh-CN" sz="2000" i="1">
                        <a:latin typeface="Cambria Math" panose="02040503050406030204" pitchFamily="18" charset="0"/>
                      </a:rPr>
                      <m:t>=1,⋯,</m:t>
                    </m:r>
                    <m:r>
                      <a:rPr lang="en-US" altLang="zh-CN" sz="2000" i="1">
                        <a:latin typeface="Cambria Math" panose="02040503050406030204" pitchFamily="18" charset="0"/>
                        <a:ea typeface="Cambria Math" panose="02040503050406030204" pitchFamily="18" charset="0"/>
                      </a:rPr>
                      <m:t>𝑁</m:t>
                    </m:r>
                  </m:oMath>
                </a14:m>
                <a:r>
                  <a:rPr lang="zh-CN" altLang="en-US" sz="2000" dirty="0"/>
                  <a:t>，</a:t>
                </a:r>
                <a14:m>
                  <m:oMath xmlns:m="http://schemas.openxmlformats.org/officeDocument/2006/math">
                    <m:r>
                      <a:rPr lang="en-US" altLang="zh-CN" sz="2000" i="1" dirty="0" smtClean="0">
                        <a:latin typeface="Cambria Math" panose="02040503050406030204" pitchFamily="18" charset="0"/>
                      </a:rPr>
                      <m:t>𝑋</m:t>
                    </m:r>
                    <m:r>
                      <a:rPr lang="en-US" altLang="zh-CN" sz="2000" i="1" dirty="0" smtClean="0">
                        <a:latin typeface="Cambria Math" panose="02040503050406030204" pitchFamily="18" charset="0"/>
                        <a:ea typeface="Cambria Math" panose="02040503050406030204" pitchFamily="18" charset="0"/>
                      </a:rPr>
                      <m:t>∈</m:t>
                    </m:r>
                    <m:sSup>
                      <m:sSupPr>
                        <m:ctrlPr>
                          <a:rPr lang="en-US" altLang="zh-CN" sz="2000" i="1" dirty="0" smtClean="0">
                            <a:latin typeface="Cambria Math" panose="02040503050406030204" pitchFamily="18" charset="0"/>
                            <a:ea typeface="Cambria Math" panose="02040503050406030204" pitchFamily="18" charset="0"/>
                          </a:rPr>
                        </m:ctrlPr>
                      </m:sSupPr>
                      <m:e>
                        <m:r>
                          <a:rPr lang="en-US" altLang="zh-CN" sz="2000" b="0" i="1" dirty="0" smtClean="0">
                            <a:latin typeface="Cambria Math" panose="02040503050406030204" pitchFamily="18" charset="0"/>
                            <a:ea typeface="Cambria Math" panose="02040503050406030204" pitchFamily="18" charset="0"/>
                          </a:rPr>
                          <m:t>𝑅</m:t>
                        </m:r>
                      </m:e>
                      <m:sup>
                        <m:r>
                          <a:rPr lang="en-US" altLang="zh-CN" sz="2000" b="0" i="1" dirty="0" smtClean="0">
                            <a:latin typeface="Cambria Math" panose="02040503050406030204" pitchFamily="18" charset="0"/>
                            <a:ea typeface="Cambria Math" panose="02040503050406030204" pitchFamily="18" charset="0"/>
                          </a:rPr>
                          <m:t>𝑁</m:t>
                        </m:r>
                        <m:r>
                          <a:rPr lang="en-US" altLang="zh-CN" sz="2000" b="0" i="1" dirty="0" smtClean="0">
                            <a:latin typeface="Cambria Math" panose="02040503050406030204" pitchFamily="18" charset="0"/>
                            <a:ea typeface="Cambria Math" panose="02040503050406030204" pitchFamily="18" charset="0"/>
                          </a:rPr>
                          <m:t>×</m:t>
                        </m:r>
                        <m:r>
                          <a:rPr lang="en-US" altLang="zh-CN" sz="2000" b="0" i="1" dirty="0" smtClean="0">
                            <a:latin typeface="Cambria Math" panose="02040503050406030204" pitchFamily="18" charset="0"/>
                            <a:ea typeface="Cambria Math" panose="02040503050406030204" pitchFamily="18" charset="0"/>
                          </a:rPr>
                          <m:t>𝐷</m:t>
                        </m:r>
                      </m:sup>
                    </m:sSup>
                  </m:oMath>
                </a14:m>
                <a:endParaRPr lang="en-US" altLang="zh-CN" sz="2000" dirty="0" smtClean="0">
                  <a:ea typeface="Cambria Math" panose="02040503050406030204" pitchFamily="18" charset="0"/>
                </a:endParaRPr>
              </a:p>
              <a:p>
                <a:r>
                  <a:rPr lang="zh-CN" altLang="en-US" sz="2000" dirty="0" smtClean="0"/>
                  <a:t>限制正交集合</a:t>
                </a:r>
                <a14:m>
                  <m:oMath xmlns:m="http://schemas.openxmlformats.org/officeDocument/2006/math">
                    <m:d>
                      <m:dPr>
                        <m:begChr m:val="{"/>
                        <m:endChr m:val="}"/>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𝑢</m:t>
                            </m:r>
                          </m:e>
                          <m:sub>
                            <m:r>
                              <a:rPr lang="en-US" altLang="zh-CN" sz="2000" i="1">
                                <a:latin typeface="Cambria Math" panose="02040503050406030204" pitchFamily="18" charset="0"/>
                              </a:rPr>
                              <m:t>𝑖</m:t>
                            </m:r>
                          </m:sub>
                        </m:sSub>
                      </m:e>
                    </m:d>
                  </m:oMath>
                </a14:m>
                <a:r>
                  <a:rPr lang="zh-CN" altLang="en-US" sz="2000" dirty="0" smtClean="0"/>
                  <a:t>大小 ，</a:t>
                </a:r>
                <a14:m>
                  <m:oMath xmlns:m="http://schemas.openxmlformats.org/officeDocument/2006/math">
                    <m:r>
                      <a:rPr lang="en-US" altLang="zh-CN" sz="2000" i="1">
                        <a:latin typeface="Cambria Math" panose="02040503050406030204" pitchFamily="18" charset="0"/>
                      </a:rPr>
                      <m:t>𝑖</m:t>
                    </m:r>
                    <m:r>
                      <a:rPr lang="en-US" altLang="zh-CN" sz="2000" i="1">
                        <a:latin typeface="Cambria Math" panose="02040503050406030204" pitchFamily="18" charset="0"/>
                      </a:rPr>
                      <m:t>=1,⋯,</m:t>
                    </m:r>
                    <m:r>
                      <a:rPr lang="en-US" altLang="zh-CN" sz="2000" b="0" i="1" smtClean="0">
                        <a:latin typeface="Cambria Math" panose="02040503050406030204" pitchFamily="18" charset="0"/>
                      </a:rPr>
                      <m:t>𝑀</m:t>
                    </m:r>
                  </m:oMath>
                </a14:m>
                <a:r>
                  <a:rPr lang="zh-CN" altLang="en-US" sz="2000" dirty="0" smtClean="0"/>
                  <a:t>，</a:t>
                </a:r>
                <a:r>
                  <a:rPr lang="en-US" altLang="zh-CN" sz="2000" dirty="0"/>
                  <a:t> </a:t>
                </a:r>
                <a:r>
                  <a:rPr lang="en-US" altLang="zh-CN" sz="2000" dirty="0" smtClean="0"/>
                  <a:t>M&lt;D</a:t>
                </a:r>
              </a:p>
            </p:txBody>
          </p:sp>
        </mc:Choice>
        <mc:Fallback xmlns="">
          <p:sp>
            <p:nvSpPr>
              <p:cNvPr id="5" name="文本框 4"/>
              <p:cNvSpPr txBox="1">
                <a:spLocks noRot="1" noChangeAspect="1" noMove="1" noResize="1" noEditPoints="1" noAdjustHandles="1" noChangeArrowheads="1" noChangeShapeType="1" noTextEdit="1"/>
              </p:cNvSpPr>
              <p:nvPr/>
            </p:nvSpPr>
            <p:spPr>
              <a:xfrm>
                <a:off x="1898072" y="1768764"/>
                <a:ext cx="5965479" cy="707886"/>
              </a:xfrm>
              <a:prstGeom prst="rect">
                <a:avLst/>
              </a:prstGeom>
              <a:blipFill>
                <a:blip r:embed="rId2"/>
                <a:stretch>
                  <a:fillRect l="-1021" t="-4310" b="-14655"/>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3526702" y="3091750"/>
            <a:ext cx="3457575" cy="962025"/>
          </a:xfrm>
          <a:prstGeom prst="rect">
            <a:avLst/>
          </a:prstGeom>
        </p:spPr>
      </p:pic>
      <mc:AlternateContent xmlns:mc="http://schemas.openxmlformats.org/markup-compatibility/2006" xmlns:a14="http://schemas.microsoft.com/office/drawing/2010/main">
        <mc:Choice Requires="a14">
          <p:sp>
            <p:nvSpPr>
              <p:cNvPr id="11" name="矩形 10"/>
              <p:cNvSpPr/>
              <p:nvPr/>
            </p:nvSpPr>
            <p:spPr>
              <a:xfrm>
                <a:off x="1898072" y="2691640"/>
                <a:ext cx="4762009" cy="400110"/>
              </a:xfrm>
              <a:prstGeom prst="rect">
                <a:avLst/>
              </a:prstGeom>
            </p:spPr>
            <p:txBody>
              <a:bodyPr wrap="none">
                <a:spAutoFit/>
              </a:bodyPr>
              <a:lstStyle/>
              <a:p>
                <a:r>
                  <a:rPr lang="zh-CN" altLang="en-US" sz="2000" dirty="0"/>
                  <a:t>剩下</a:t>
                </a:r>
                <a:r>
                  <a:rPr lang="en-US" altLang="zh-CN" sz="2000" dirty="0"/>
                  <a:t>D-M+1</a:t>
                </a:r>
                <a:r>
                  <a:rPr lang="zh-CN" altLang="en-US" sz="2000" dirty="0"/>
                  <a:t>个基使用固定常系数</a:t>
                </a:r>
                <a14:m>
                  <m:oMath xmlns:m="http://schemas.openxmlformats.org/officeDocument/2006/math">
                    <m:d>
                      <m:dPr>
                        <m:begChr m:val="{"/>
                        <m:endChr m:val="}"/>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𝑏</m:t>
                            </m:r>
                          </m:e>
                          <m:sub>
                            <m:r>
                              <a:rPr lang="en-US" altLang="zh-CN" sz="2000" i="1">
                                <a:latin typeface="Cambria Math" panose="02040503050406030204" pitchFamily="18" charset="0"/>
                              </a:rPr>
                              <m:t>𝑖</m:t>
                            </m:r>
                          </m:sub>
                        </m:sSub>
                      </m:e>
                    </m:d>
                  </m:oMath>
                </a14:m>
                <a:r>
                  <a:rPr lang="zh-CN" altLang="en-US" sz="2000" dirty="0"/>
                  <a:t>近似</a:t>
                </a:r>
              </a:p>
            </p:txBody>
          </p:sp>
        </mc:Choice>
        <mc:Fallback xmlns="">
          <p:sp>
            <p:nvSpPr>
              <p:cNvPr id="11" name="矩形 10"/>
              <p:cNvSpPr>
                <a:spLocks noRot="1" noChangeAspect="1" noMove="1" noResize="1" noEditPoints="1" noAdjustHandles="1" noChangeArrowheads="1" noChangeShapeType="1" noTextEdit="1"/>
              </p:cNvSpPr>
              <p:nvPr/>
            </p:nvSpPr>
            <p:spPr>
              <a:xfrm>
                <a:off x="1898072" y="2691640"/>
                <a:ext cx="4762009" cy="400110"/>
              </a:xfrm>
              <a:prstGeom prst="rect">
                <a:avLst/>
              </a:prstGeom>
              <a:blipFill>
                <a:blip r:embed="rId4"/>
                <a:stretch>
                  <a:fillRect l="-1279" t="-9231" r="-767" b="-27692"/>
                </a:stretch>
              </a:blipFill>
            </p:spPr>
            <p:txBody>
              <a:bodyPr/>
              <a:lstStyle/>
              <a:p>
                <a:r>
                  <a:rPr lang="zh-CN" altLang="en-US">
                    <a:noFill/>
                  </a:rPr>
                  <a:t> </a:t>
                </a:r>
              </a:p>
            </p:txBody>
          </p:sp>
        </mc:Fallback>
      </mc:AlternateContent>
      <p:sp>
        <p:nvSpPr>
          <p:cNvPr id="12" name="矩形 11"/>
          <p:cNvSpPr/>
          <p:nvPr/>
        </p:nvSpPr>
        <p:spPr>
          <a:xfrm>
            <a:off x="1898071" y="4268765"/>
            <a:ext cx="5057795" cy="400110"/>
          </a:xfrm>
          <a:prstGeom prst="rect">
            <a:avLst/>
          </a:prstGeom>
        </p:spPr>
        <p:txBody>
          <a:bodyPr wrap="none">
            <a:spAutoFit/>
          </a:bodyPr>
          <a:lstStyle/>
          <a:p>
            <a:r>
              <a:rPr lang="zh-CN" altLang="en-US" sz="2000" dirty="0" smtClean="0"/>
              <a:t>最小化原始数据点与近似数据点的均方误差</a:t>
            </a:r>
            <a:endParaRPr lang="zh-CN" altLang="en-US" sz="2000" dirty="0"/>
          </a:p>
        </p:txBody>
      </p:sp>
      <p:pic>
        <p:nvPicPr>
          <p:cNvPr id="13" name="图片 12"/>
          <p:cNvPicPr>
            <a:picLocks noChangeAspect="1"/>
          </p:cNvPicPr>
          <p:nvPr/>
        </p:nvPicPr>
        <p:blipFill>
          <a:blip r:embed="rId5"/>
          <a:stretch>
            <a:fillRect/>
          </a:stretch>
        </p:blipFill>
        <p:spPr>
          <a:xfrm>
            <a:off x="3880428" y="4781232"/>
            <a:ext cx="2971800" cy="1000125"/>
          </a:xfrm>
          <a:prstGeom prst="rect">
            <a:avLst/>
          </a:prstGeom>
        </p:spPr>
      </p:pic>
      <p:pic>
        <p:nvPicPr>
          <p:cNvPr id="14" name="图片 13"/>
          <p:cNvPicPr>
            <a:picLocks noChangeAspect="1"/>
          </p:cNvPicPr>
          <p:nvPr/>
        </p:nvPicPr>
        <p:blipFill>
          <a:blip r:embed="rId6"/>
          <a:stretch>
            <a:fillRect/>
          </a:stretch>
        </p:blipFill>
        <p:spPr>
          <a:xfrm>
            <a:off x="8589320" y="3377499"/>
            <a:ext cx="800100" cy="390525"/>
          </a:xfrm>
          <a:prstGeom prst="rect">
            <a:avLst/>
          </a:prstGeom>
        </p:spPr>
      </p:pic>
      <p:pic>
        <p:nvPicPr>
          <p:cNvPr id="15" name="图片 14"/>
          <p:cNvPicPr>
            <a:picLocks noChangeAspect="1"/>
          </p:cNvPicPr>
          <p:nvPr/>
        </p:nvPicPr>
        <p:blipFill>
          <a:blip r:embed="rId7"/>
          <a:stretch>
            <a:fillRect/>
          </a:stretch>
        </p:blipFill>
        <p:spPr>
          <a:xfrm>
            <a:off x="8589320" y="4985153"/>
            <a:ext cx="819150" cy="409575"/>
          </a:xfrm>
          <a:prstGeom prst="rect">
            <a:avLst/>
          </a:prstGeom>
        </p:spPr>
      </p:pic>
      <p:sp>
        <p:nvSpPr>
          <p:cNvPr id="16" name="矩形 15"/>
          <p:cNvSpPr/>
          <p:nvPr/>
        </p:nvSpPr>
        <p:spPr>
          <a:xfrm>
            <a:off x="702224" y="528844"/>
            <a:ext cx="1980029" cy="523220"/>
          </a:xfrm>
          <a:prstGeom prst="rect">
            <a:avLst/>
          </a:prstGeom>
        </p:spPr>
        <p:txBody>
          <a:bodyPr wrap="none">
            <a:spAutoFit/>
          </a:bodyPr>
          <a:lstStyle/>
          <a:p>
            <a:r>
              <a:rPr lang="zh-CN" altLang="en-US" sz="2800" b="1" dirty="0" smtClean="0">
                <a:latin typeface="+mn-ea"/>
              </a:rPr>
              <a:t>主成分分析</a:t>
            </a:r>
            <a:endParaRPr lang="zh-CN" altLang="en-US" sz="2800" b="1" dirty="0">
              <a:latin typeface="+mn-ea"/>
            </a:endParaRPr>
          </a:p>
        </p:txBody>
      </p:sp>
    </p:spTree>
    <p:extLst>
      <p:ext uri="{BB962C8B-B14F-4D97-AF65-F5344CB8AC3E}">
        <p14:creationId xmlns:p14="http://schemas.microsoft.com/office/powerpoint/2010/main" val="905410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28477" y="1210359"/>
            <a:ext cx="1723549" cy="400110"/>
          </a:xfrm>
          <a:prstGeom prst="rect">
            <a:avLst/>
          </a:prstGeom>
        </p:spPr>
        <p:txBody>
          <a:bodyPr wrap="none">
            <a:spAutoFit/>
          </a:bodyPr>
          <a:lstStyle/>
          <a:p>
            <a:r>
              <a:rPr lang="zh-CN" altLang="en-US" sz="2000" b="1" dirty="0" smtClean="0"/>
              <a:t>最小误差形式</a:t>
            </a:r>
            <a:endParaRPr lang="en-US" altLang="zh-CN" b="1" dirty="0"/>
          </a:p>
        </p:txBody>
      </p:sp>
      <p:pic>
        <p:nvPicPr>
          <p:cNvPr id="10" name="图片 9"/>
          <p:cNvPicPr>
            <a:picLocks noChangeAspect="1"/>
          </p:cNvPicPr>
          <p:nvPr/>
        </p:nvPicPr>
        <p:blipFill>
          <a:blip r:embed="rId2"/>
          <a:stretch>
            <a:fillRect/>
          </a:stretch>
        </p:blipFill>
        <p:spPr>
          <a:xfrm>
            <a:off x="3030682" y="1410414"/>
            <a:ext cx="2971800" cy="1000125"/>
          </a:xfrm>
          <a:prstGeom prst="rect">
            <a:avLst/>
          </a:prstGeom>
        </p:spPr>
      </p:pic>
      <mc:AlternateContent xmlns:mc="http://schemas.openxmlformats.org/markup-compatibility/2006" xmlns:a14="http://schemas.microsoft.com/office/drawing/2010/main">
        <mc:Choice Requires="a14">
          <p:sp>
            <p:nvSpPr>
              <p:cNvPr id="14" name="矩形 13"/>
              <p:cNvSpPr/>
              <p:nvPr/>
            </p:nvSpPr>
            <p:spPr>
              <a:xfrm>
                <a:off x="1950422" y="3345864"/>
                <a:ext cx="2257413" cy="424796"/>
              </a:xfrm>
              <a:prstGeom prst="rect">
                <a:avLst/>
              </a:prstGeom>
            </p:spPr>
            <p:txBody>
              <a:bodyPr wrap="none">
                <a:spAutoFit/>
              </a:bodyPr>
              <a:lstStyle/>
              <a:p>
                <a:r>
                  <a:rPr lang="zh-CN" altLang="en-US" sz="2000" dirty="0" smtClean="0"/>
                  <a:t>分别对</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𝑛𝑖</m:t>
                        </m:r>
                      </m:sub>
                    </m:sSub>
                  </m:oMath>
                </a14:m>
                <a:r>
                  <a:rPr lang="zh-CN" altLang="en-US" sz="2000" dirty="0" smtClean="0"/>
                  <a:t>、</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𝑏</m:t>
                        </m:r>
                      </m:e>
                      <m:sub>
                        <m:r>
                          <a:rPr lang="en-US" altLang="zh-CN" sz="2000" b="0" i="1" smtClean="0">
                            <a:latin typeface="Cambria Math" panose="02040503050406030204" pitchFamily="18" charset="0"/>
                          </a:rPr>
                          <m:t>𝑗</m:t>
                        </m:r>
                      </m:sub>
                    </m:sSub>
                  </m:oMath>
                </a14:m>
                <a:r>
                  <a:rPr lang="zh-CN" altLang="en-US" sz="2000" dirty="0" smtClean="0"/>
                  <a:t>求导</a:t>
                </a:r>
                <a:endParaRPr lang="zh-CN" altLang="en-US" sz="2000" dirty="0"/>
              </a:p>
            </p:txBody>
          </p:sp>
        </mc:Choice>
        <mc:Fallback xmlns="">
          <p:sp>
            <p:nvSpPr>
              <p:cNvPr id="14" name="矩形 13"/>
              <p:cNvSpPr>
                <a:spLocks noRot="1" noChangeAspect="1" noMove="1" noResize="1" noEditPoints="1" noAdjustHandles="1" noChangeArrowheads="1" noChangeShapeType="1" noTextEdit="1"/>
              </p:cNvSpPr>
              <p:nvPr/>
            </p:nvSpPr>
            <p:spPr>
              <a:xfrm>
                <a:off x="1950422" y="3345864"/>
                <a:ext cx="2257413" cy="424796"/>
              </a:xfrm>
              <a:prstGeom prst="rect">
                <a:avLst/>
              </a:prstGeom>
              <a:blipFill>
                <a:blip r:embed="rId3"/>
                <a:stretch>
                  <a:fillRect l="-2973" t="-7143" r="-2162" b="-20000"/>
                </a:stretch>
              </a:blipFill>
            </p:spPr>
            <p:txBody>
              <a:bodyPr/>
              <a:lstStyle/>
              <a:p>
                <a:r>
                  <a:rPr lang="zh-CN" altLang="en-US">
                    <a:noFill/>
                  </a:rPr>
                  <a:t> </a:t>
                </a:r>
              </a:p>
            </p:txBody>
          </p:sp>
        </mc:Fallback>
      </mc:AlternateContent>
      <p:pic>
        <p:nvPicPr>
          <p:cNvPr id="17" name="图片 16"/>
          <p:cNvPicPr>
            <a:picLocks noChangeAspect="1"/>
          </p:cNvPicPr>
          <p:nvPr/>
        </p:nvPicPr>
        <p:blipFill>
          <a:blip r:embed="rId4"/>
          <a:stretch>
            <a:fillRect/>
          </a:stretch>
        </p:blipFill>
        <p:spPr>
          <a:xfrm>
            <a:off x="3457719" y="2325586"/>
            <a:ext cx="4827596" cy="909013"/>
          </a:xfrm>
          <a:prstGeom prst="rect">
            <a:avLst/>
          </a:prstGeom>
        </p:spPr>
      </p:pic>
      <p:pic>
        <p:nvPicPr>
          <p:cNvPr id="18" name="图片 17"/>
          <p:cNvPicPr>
            <a:picLocks noChangeAspect="1"/>
          </p:cNvPicPr>
          <p:nvPr/>
        </p:nvPicPr>
        <p:blipFill>
          <a:blip r:embed="rId5"/>
          <a:stretch>
            <a:fillRect/>
          </a:stretch>
        </p:blipFill>
        <p:spPr>
          <a:xfrm>
            <a:off x="8524665" y="1705688"/>
            <a:ext cx="819150" cy="409575"/>
          </a:xfrm>
          <a:prstGeom prst="rect">
            <a:avLst/>
          </a:prstGeom>
        </p:spPr>
      </p:pic>
      <p:sp>
        <p:nvSpPr>
          <p:cNvPr id="21" name="矩形 20"/>
          <p:cNvSpPr/>
          <p:nvPr/>
        </p:nvSpPr>
        <p:spPr>
          <a:xfrm>
            <a:off x="702224" y="528844"/>
            <a:ext cx="1980029" cy="523220"/>
          </a:xfrm>
          <a:prstGeom prst="rect">
            <a:avLst/>
          </a:prstGeom>
        </p:spPr>
        <p:txBody>
          <a:bodyPr wrap="none">
            <a:spAutoFit/>
          </a:bodyPr>
          <a:lstStyle/>
          <a:p>
            <a:r>
              <a:rPr lang="zh-CN" altLang="en-US" sz="2800" b="1" dirty="0" smtClean="0">
                <a:latin typeface="+mn-ea"/>
              </a:rPr>
              <a:t>主成分分析</a:t>
            </a:r>
            <a:endParaRPr lang="zh-CN" altLang="en-US" sz="2800" b="1" dirty="0">
              <a:latin typeface="+mn-ea"/>
            </a:endParaRPr>
          </a:p>
        </p:txBody>
      </p:sp>
      <p:pic>
        <p:nvPicPr>
          <p:cNvPr id="2" name="图片 1"/>
          <p:cNvPicPr>
            <a:picLocks noChangeAspect="1"/>
          </p:cNvPicPr>
          <p:nvPr/>
        </p:nvPicPr>
        <p:blipFill>
          <a:blip r:embed="rId6"/>
          <a:stretch>
            <a:fillRect/>
          </a:stretch>
        </p:blipFill>
        <p:spPr>
          <a:xfrm>
            <a:off x="3674285" y="3770660"/>
            <a:ext cx="3276600" cy="923925"/>
          </a:xfrm>
          <a:prstGeom prst="rect">
            <a:avLst/>
          </a:prstGeom>
        </p:spPr>
      </p:pic>
      <p:pic>
        <p:nvPicPr>
          <p:cNvPr id="6" name="图片 5"/>
          <p:cNvPicPr>
            <a:picLocks noChangeAspect="1"/>
          </p:cNvPicPr>
          <p:nvPr/>
        </p:nvPicPr>
        <p:blipFill>
          <a:blip r:embed="rId7"/>
          <a:stretch>
            <a:fillRect/>
          </a:stretch>
        </p:blipFill>
        <p:spPr>
          <a:xfrm>
            <a:off x="7541435" y="4089746"/>
            <a:ext cx="276225" cy="285750"/>
          </a:xfrm>
          <a:prstGeom prst="rect">
            <a:avLst/>
          </a:prstGeom>
        </p:spPr>
      </p:pic>
      <p:pic>
        <p:nvPicPr>
          <p:cNvPr id="7" name="图片 6"/>
          <p:cNvPicPr>
            <a:picLocks noChangeAspect="1"/>
          </p:cNvPicPr>
          <p:nvPr/>
        </p:nvPicPr>
        <p:blipFill>
          <a:blip r:embed="rId8"/>
          <a:stretch>
            <a:fillRect/>
          </a:stretch>
        </p:blipFill>
        <p:spPr>
          <a:xfrm>
            <a:off x="3550460" y="4058133"/>
            <a:ext cx="123825" cy="390525"/>
          </a:xfrm>
          <a:prstGeom prst="rect">
            <a:avLst/>
          </a:prstGeom>
        </p:spPr>
      </p:pic>
      <p:pic>
        <p:nvPicPr>
          <p:cNvPr id="8" name="图片 7"/>
          <p:cNvPicPr>
            <a:picLocks noChangeAspect="1"/>
          </p:cNvPicPr>
          <p:nvPr/>
        </p:nvPicPr>
        <p:blipFill>
          <a:blip r:embed="rId9"/>
          <a:stretch>
            <a:fillRect/>
          </a:stretch>
        </p:blipFill>
        <p:spPr>
          <a:xfrm>
            <a:off x="6950885" y="3970684"/>
            <a:ext cx="590550" cy="523875"/>
          </a:xfrm>
          <a:prstGeom prst="rect">
            <a:avLst/>
          </a:prstGeom>
        </p:spPr>
      </p:pic>
      <mc:AlternateContent xmlns:mc="http://schemas.openxmlformats.org/markup-compatibility/2006" xmlns:a14="http://schemas.microsoft.com/office/drawing/2010/main">
        <mc:Choice Requires="a14">
          <p:sp>
            <p:nvSpPr>
              <p:cNvPr id="9" name="文本框 8"/>
              <p:cNvSpPr txBox="1"/>
              <p:nvPr/>
            </p:nvSpPr>
            <p:spPr>
              <a:xfrm>
                <a:off x="6273173" y="4934715"/>
                <a:ext cx="289008"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𝑗</m:t>
                      </m:r>
                    </m:oMath>
                  </m:oMathPara>
                </a14:m>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6273173" y="4934715"/>
                <a:ext cx="289008" cy="369332"/>
              </a:xfrm>
              <a:prstGeom prst="rect">
                <a:avLst/>
              </a:prstGeom>
              <a:blipFill>
                <a:blip r:embed="rId10"/>
                <a:stretch>
                  <a:fillRect l="-2128" r="-4255" b="-13333"/>
                </a:stretch>
              </a:blipFill>
            </p:spPr>
            <p:txBody>
              <a:bodyPr/>
              <a:lstStyle/>
              <a:p>
                <a:r>
                  <a:rPr lang="zh-CN" altLang="en-US">
                    <a:noFill/>
                  </a:rPr>
                  <a:t> </a:t>
                </a:r>
              </a:p>
            </p:txBody>
          </p:sp>
        </mc:Fallback>
      </mc:AlternateContent>
      <p:pic>
        <p:nvPicPr>
          <p:cNvPr id="11" name="图片 10"/>
          <p:cNvPicPr>
            <a:picLocks noChangeAspect="1"/>
          </p:cNvPicPr>
          <p:nvPr/>
        </p:nvPicPr>
        <p:blipFill>
          <a:blip r:embed="rId11"/>
          <a:stretch>
            <a:fillRect/>
          </a:stretch>
        </p:blipFill>
        <p:spPr>
          <a:xfrm>
            <a:off x="7779741" y="4094769"/>
            <a:ext cx="200025" cy="304800"/>
          </a:xfrm>
          <a:prstGeom prst="rect">
            <a:avLst/>
          </a:prstGeom>
        </p:spPr>
      </p:pic>
      <p:cxnSp>
        <p:nvCxnSpPr>
          <p:cNvPr id="13" name="直接箭头连接符 12"/>
          <p:cNvCxnSpPr>
            <a:endCxn id="9" idx="0"/>
          </p:cNvCxnSpPr>
          <p:nvPr/>
        </p:nvCxnSpPr>
        <p:spPr>
          <a:xfrm>
            <a:off x="5797685" y="4694585"/>
            <a:ext cx="619992" cy="240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9" idx="0"/>
          </p:cNvCxnSpPr>
          <p:nvPr/>
        </p:nvCxnSpPr>
        <p:spPr>
          <a:xfrm flipH="1">
            <a:off x="6417677" y="4399569"/>
            <a:ext cx="144504" cy="535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endCxn id="9" idx="0"/>
          </p:cNvCxnSpPr>
          <p:nvPr/>
        </p:nvCxnSpPr>
        <p:spPr>
          <a:xfrm flipH="1">
            <a:off x="6417677" y="4448658"/>
            <a:ext cx="475488" cy="486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80404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1343</TotalTime>
  <Words>1248</Words>
  <Application>Microsoft Office PowerPoint</Application>
  <PresentationFormat>宽屏</PresentationFormat>
  <Paragraphs>283</Paragraphs>
  <Slides>50</Slides>
  <Notes>10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50</vt:i4>
      </vt:variant>
    </vt:vector>
  </HeadingPairs>
  <TitlesOfParts>
    <vt:vector size="55" baseType="lpstr">
      <vt:lpstr>等线</vt:lpstr>
      <vt:lpstr>等线 Light</vt:lpstr>
      <vt:lpstr>Arial</vt:lpstr>
      <vt:lpstr>Cambria Math</vt:lpstr>
      <vt:lpstr>Office 主题​​</vt:lpstr>
      <vt:lpstr>连续潜在变量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连续潜在变量</dc:title>
  <dc:creator>郁 仁</dc:creator>
  <cp:lastModifiedBy>郁 仁</cp:lastModifiedBy>
  <cp:revision>78</cp:revision>
  <dcterms:created xsi:type="dcterms:W3CDTF">2019-05-05T14:04:08Z</dcterms:created>
  <dcterms:modified xsi:type="dcterms:W3CDTF">2019-05-07T12:26:15Z</dcterms:modified>
</cp:coreProperties>
</file>