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9"/>
  </p:notesMasterIdLst>
  <p:sldIdLst>
    <p:sldId id="256" r:id="rId2"/>
    <p:sldId id="257" r:id="rId3"/>
    <p:sldId id="369" r:id="rId4"/>
    <p:sldId id="258" r:id="rId5"/>
    <p:sldId id="370" r:id="rId6"/>
    <p:sldId id="371" r:id="rId7"/>
    <p:sldId id="378" r:id="rId8"/>
    <p:sldId id="271" r:id="rId9"/>
    <p:sldId id="372" r:id="rId10"/>
    <p:sldId id="373" r:id="rId11"/>
    <p:sldId id="375" r:id="rId12"/>
    <p:sldId id="376" r:id="rId13"/>
    <p:sldId id="374" r:id="rId14"/>
    <p:sldId id="260" r:id="rId15"/>
    <p:sldId id="266" r:id="rId16"/>
    <p:sldId id="379" r:id="rId17"/>
    <p:sldId id="380" r:id="rId18"/>
    <p:sldId id="381" r:id="rId19"/>
    <p:sldId id="382" r:id="rId20"/>
    <p:sldId id="383" r:id="rId21"/>
    <p:sldId id="384" r:id="rId22"/>
    <p:sldId id="385" r:id="rId23"/>
    <p:sldId id="387" r:id="rId24"/>
    <p:sldId id="386" r:id="rId25"/>
    <p:sldId id="388" r:id="rId26"/>
    <p:sldId id="389" r:id="rId27"/>
    <p:sldId id="390" r:id="rId28"/>
    <p:sldId id="391" r:id="rId29"/>
    <p:sldId id="392" r:id="rId30"/>
    <p:sldId id="393" r:id="rId31"/>
    <p:sldId id="394" r:id="rId32"/>
    <p:sldId id="395" r:id="rId33"/>
    <p:sldId id="396" r:id="rId34"/>
    <p:sldId id="397" r:id="rId35"/>
    <p:sldId id="399" r:id="rId36"/>
    <p:sldId id="398" r:id="rId37"/>
    <p:sldId id="401" r:id="rId38"/>
    <p:sldId id="400" r:id="rId39"/>
    <p:sldId id="402" r:id="rId40"/>
    <p:sldId id="403" r:id="rId41"/>
    <p:sldId id="405" r:id="rId42"/>
    <p:sldId id="404" r:id="rId43"/>
    <p:sldId id="406" r:id="rId44"/>
    <p:sldId id="408" r:id="rId45"/>
    <p:sldId id="407" r:id="rId46"/>
    <p:sldId id="409" r:id="rId47"/>
    <p:sldId id="411" r:id="rId48"/>
    <p:sldId id="416" r:id="rId49"/>
    <p:sldId id="412" r:id="rId50"/>
    <p:sldId id="415" r:id="rId51"/>
    <p:sldId id="413" r:id="rId52"/>
    <p:sldId id="414" r:id="rId53"/>
    <p:sldId id="417" r:id="rId54"/>
    <p:sldId id="418" r:id="rId55"/>
    <p:sldId id="419" r:id="rId56"/>
    <p:sldId id="420" r:id="rId57"/>
    <p:sldId id="421" r:id="rId58"/>
    <p:sldId id="423" r:id="rId59"/>
    <p:sldId id="425" r:id="rId60"/>
    <p:sldId id="426" r:id="rId61"/>
    <p:sldId id="427" r:id="rId62"/>
    <p:sldId id="428" r:id="rId63"/>
    <p:sldId id="422" r:id="rId64"/>
    <p:sldId id="424" r:id="rId65"/>
    <p:sldId id="430" r:id="rId66"/>
    <p:sldId id="429" r:id="rId67"/>
    <p:sldId id="431" r:id="rId6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2574331590@qq.com" initials="2" lastIdx="1" clrIdx="0">
    <p:extLst>
      <p:ext uri="{19B8F6BF-5375-455C-9EA6-DF929625EA0E}">
        <p15:presenceInfo xmlns:p15="http://schemas.microsoft.com/office/powerpoint/2012/main" userId="4bd9e09bcf50a9d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2E2E2"/>
    <a:srgbClr val="E5E5E5"/>
    <a:srgbClr val="EFEFEF"/>
    <a:srgbClr val="D7D7D7"/>
    <a:srgbClr val="F0F0F0"/>
    <a:srgbClr val="DCDCDC"/>
    <a:srgbClr val="E0E0E0"/>
    <a:srgbClr val="DFDFDF"/>
    <a:srgbClr val="D5D5D5"/>
    <a:srgbClr val="DBDB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82360" autoAdjust="0"/>
  </p:normalViewPr>
  <p:slideViewPr>
    <p:cSldViewPr snapToGrid="0">
      <p:cViewPr varScale="1">
        <p:scale>
          <a:sx n="58" d="100"/>
          <a:sy n="58" d="100"/>
        </p:scale>
        <p:origin x="90"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B6769D-3EB3-47A8-9343-99B7E44F36FD}" type="datetimeFigureOut">
              <a:rPr lang="zh-CN" altLang="en-US" smtClean="0"/>
              <a:t>2019/3/12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3622FA-3BAB-48D4-A8EE-73B18B544E30}" type="slidenum">
              <a:rPr lang="zh-CN" altLang="en-US" smtClean="0"/>
              <a:t>‹#›</a:t>
            </a:fld>
            <a:endParaRPr lang="zh-CN" altLang="en-US"/>
          </a:p>
        </p:txBody>
      </p:sp>
    </p:spTree>
    <p:extLst>
      <p:ext uri="{BB962C8B-B14F-4D97-AF65-F5344CB8AC3E}">
        <p14:creationId xmlns:p14="http://schemas.microsoft.com/office/powerpoint/2010/main" val="290697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baike.baidu.com/item/%E6%9F%AF%E8%A5%BF%E5%BA%8F%E5%88%97/2284917"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baike.baidu.com/item/%E7%A9%BA%E9%97%B4/55280"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3" Type="http://schemas.openxmlformats.org/officeDocument/2006/relationships/hyperlink" Target="https://www.baidu.com/s?wd=GPC&amp;tn=24004469_oem_dg&amp;rsv_dl=gh_pl_sl_csd" TargetMode="External"/><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C3622FA-3BAB-48D4-A8EE-73B18B544E30}" type="slidenum">
              <a:rPr lang="zh-CN" altLang="en-US" smtClean="0"/>
              <a:t>1</a:t>
            </a:fld>
            <a:endParaRPr lang="zh-CN" altLang="en-US"/>
          </a:p>
        </p:txBody>
      </p:sp>
    </p:spTree>
    <p:extLst>
      <p:ext uri="{BB962C8B-B14F-4D97-AF65-F5344CB8AC3E}">
        <p14:creationId xmlns:p14="http://schemas.microsoft.com/office/powerpoint/2010/main" val="26769153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书上</a:t>
            </a:r>
            <a:r>
              <a:rPr lang="en-US" altLang="zh-CN" dirty="0" smtClean="0"/>
              <a:t>6.1</a:t>
            </a:r>
            <a:r>
              <a:rPr lang="zh-CN" altLang="en-US" dirty="0" smtClean="0"/>
              <a:t>节是将线性模型转化为等价的只有核函数的对偶表示形式</a:t>
            </a:r>
            <a:endParaRPr lang="en-US" altLang="zh-CN" dirty="0" smtClean="0"/>
          </a:p>
          <a:p>
            <a:endParaRPr lang="en-US" altLang="zh-CN" dirty="0" smtClean="0"/>
          </a:p>
          <a:p>
            <a:r>
              <a:rPr lang="zh-CN" altLang="en-US" dirty="0" smtClean="0"/>
              <a:t>这个叫做对偶公式，使得最小平方问题的解可以完全通过核函数表示</a:t>
            </a:r>
            <a:endParaRPr lang="zh-CN" altLang="en-US" dirty="0"/>
          </a:p>
        </p:txBody>
      </p:sp>
      <p:sp>
        <p:nvSpPr>
          <p:cNvPr id="4" name="灯片编号占位符 3"/>
          <p:cNvSpPr>
            <a:spLocks noGrp="1"/>
          </p:cNvSpPr>
          <p:nvPr>
            <p:ph type="sldNum" sz="quarter" idx="10"/>
          </p:nvPr>
        </p:nvSpPr>
        <p:spPr/>
        <p:txBody>
          <a:bodyPr/>
          <a:lstStyle/>
          <a:p>
            <a:fld id="{DC3622FA-3BAB-48D4-A8EE-73B18B544E30}" type="slidenum">
              <a:rPr lang="zh-CN" altLang="en-US" smtClean="0"/>
              <a:t>12</a:t>
            </a:fld>
            <a:endParaRPr lang="zh-CN" altLang="en-US"/>
          </a:p>
        </p:txBody>
      </p:sp>
    </p:spTree>
    <p:extLst>
      <p:ext uri="{BB962C8B-B14F-4D97-AF65-F5344CB8AC3E}">
        <p14:creationId xmlns:p14="http://schemas.microsoft.com/office/powerpoint/2010/main" val="29500664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线性模型也被转化为等价的只有核函数的对偶表示形式</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DC3622FA-3BAB-48D4-A8EE-73B18B544E30}" type="slidenum">
              <a:rPr lang="zh-CN" altLang="en-US" smtClean="0"/>
              <a:t>13</a:t>
            </a:fld>
            <a:endParaRPr lang="zh-CN" altLang="en-US"/>
          </a:p>
        </p:txBody>
      </p:sp>
    </p:spTree>
    <p:extLst>
      <p:ext uri="{BB962C8B-B14F-4D97-AF65-F5344CB8AC3E}">
        <p14:creationId xmlns:p14="http://schemas.microsoft.com/office/powerpoint/2010/main" val="34859624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那怎样得到一个核函数呢？</a:t>
            </a:r>
            <a:endParaRPr lang="zh-CN" altLang="en-US" dirty="0"/>
          </a:p>
        </p:txBody>
      </p:sp>
      <p:sp>
        <p:nvSpPr>
          <p:cNvPr id="4" name="灯片编号占位符 3"/>
          <p:cNvSpPr>
            <a:spLocks noGrp="1"/>
          </p:cNvSpPr>
          <p:nvPr>
            <p:ph type="sldNum" sz="quarter" idx="10"/>
          </p:nvPr>
        </p:nvSpPr>
        <p:spPr/>
        <p:txBody>
          <a:bodyPr/>
          <a:lstStyle/>
          <a:p>
            <a:fld id="{DC3622FA-3BAB-48D4-A8EE-73B18B544E30}" type="slidenum">
              <a:rPr lang="zh-CN" altLang="en-US" smtClean="0"/>
              <a:t>14</a:t>
            </a:fld>
            <a:endParaRPr lang="zh-CN" altLang="en-US"/>
          </a:p>
        </p:txBody>
      </p:sp>
    </p:spTree>
    <p:extLst>
      <p:ext uri="{BB962C8B-B14F-4D97-AF65-F5344CB8AC3E}">
        <p14:creationId xmlns:p14="http://schemas.microsoft.com/office/powerpoint/2010/main" val="25692485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首先考虑定义，找一个映射函数</a:t>
            </a:r>
            <a:r>
              <a:rPr lang="en-US" altLang="zh-CN" sz="1200" b="0" i="0" kern="1200" dirty="0" smtClean="0">
                <a:solidFill>
                  <a:schemeClr val="tx1"/>
                </a:solidFill>
                <a:effectLst/>
                <a:latin typeface="+mn-lt"/>
                <a:ea typeface="+mn-ea"/>
                <a:cs typeface="+mn-cs"/>
              </a:rPr>
              <a:t>Ø,</a:t>
            </a:r>
            <a:r>
              <a:rPr lang="zh-CN" altLang="en-US" sz="1200" b="0" i="0" kern="1200" dirty="0" smtClean="0">
                <a:solidFill>
                  <a:schemeClr val="tx1"/>
                </a:solidFill>
                <a:effectLst/>
                <a:latin typeface="+mn-lt"/>
                <a:ea typeface="+mn-ea"/>
                <a:cs typeface="+mn-cs"/>
              </a:rPr>
              <a:t>可以通过</a:t>
            </a:r>
            <a:r>
              <a:rPr lang="en-US" altLang="zh-CN" sz="1200" b="0" i="0" kern="1200" dirty="0" smtClean="0">
                <a:solidFill>
                  <a:schemeClr val="tx1"/>
                </a:solidFill>
                <a:effectLst/>
                <a:latin typeface="+mn-lt"/>
                <a:ea typeface="+mn-ea"/>
                <a:cs typeface="+mn-cs"/>
              </a:rPr>
              <a:t>Ø(x)</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Ø(z)</a:t>
            </a:r>
            <a:r>
              <a:rPr lang="zh-CN" altLang="en-US" sz="1200" b="0" i="0" kern="1200" dirty="0" smtClean="0">
                <a:solidFill>
                  <a:schemeClr val="tx1"/>
                </a:solidFill>
                <a:effectLst/>
                <a:latin typeface="+mn-lt"/>
                <a:ea typeface="+mn-ea"/>
                <a:cs typeface="+mn-cs"/>
              </a:rPr>
              <a:t>的内积求得核函数</a:t>
            </a:r>
            <a:r>
              <a:rPr lang="en-US" altLang="zh-CN" sz="1200" b="0" i="0" kern="1200" dirty="0" smtClean="0">
                <a:solidFill>
                  <a:schemeClr val="tx1"/>
                </a:solidFill>
                <a:effectLst/>
                <a:latin typeface="+mn-lt"/>
                <a:ea typeface="+mn-ea"/>
                <a:cs typeface="+mn-cs"/>
              </a:rPr>
              <a:t>K(</a:t>
            </a:r>
            <a:r>
              <a:rPr lang="en-US" altLang="zh-CN" sz="1200" b="0" i="0" kern="1200" dirty="0" err="1" smtClean="0">
                <a:solidFill>
                  <a:schemeClr val="tx1"/>
                </a:solidFill>
                <a:effectLst/>
                <a:latin typeface="+mn-lt"/>
                <a:ea typeface="+mn-ea"/>
                <a:cs typeface="+mn-cs"/>
              </a:rPr>
              <a:t>x,z</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DC3622FA-3BAB-48D4-A8EE-73B18B544E30}" type="slidenum">
              <a:rPr lang="zh-CN" altLang="en-US" smtClean="0"/>
              <a:t>15</a:t>
            </a:fld>
            <a:endParaRPr lang="zh-CN" altLang="en-US"/>
          </a:p>
        </p:txBody>
      </p:sp>
    </p:spTree>
    <p:extLst>
      <p:ext uri="{BB962C8B-B14F-4D97-AF65-F5344CB8AC3E}">
        <p14:creationId xmlns:p14="http://schemas.microsoft.com/office/powerpoint/2010/main" val="8495515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一维空间的核函数的例子，第一行从左到右分别是</a:t>
                </a:r>
                <a14:m>
                  <m:oMath xmlns:m="http://schemas.openxmlformats.org/officeDocument/2006/math">
                    <m:r>
                      <a:rPr lang="zh-CN" altLang="en-US" i="1" smtClean="0">
                        <a:latin typeface="Cambria Math" panose="02040503050406030204" pitchFamily="18" charset="0"/>
                      </a:rPr>
                      <m:t>𝜙</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smtClean="0"/>
                  <a:t>为多项式基函数，高斯计函数，</a:t>
                </a:r>
                <a:r>
                  <a:rPr lang="en-US" altLang="zh-CN" dirty="0" smtClean="0"/>
                  <a:t>sigmoid</a:t>
                </a:r>
                <a:r>
                  <a:rPr lang="zh-CN" altLang="en-US" dirty="0" smtClean="0"/>
                  <a:t>基函数，</a:t>
                </a:r>
                <a:endParaRPr lang="en-US" altLang="zh-CN" dirty="0" smtClean="0"/>
              </a:p>
              <a:p>
                <a:r>
                  <a:rPr lang="zh-CN" altLang="en-US" dirty="0" smtClean="0"/>
                  <a:t>第二行是当</a:t>
                </a:r>
                <a14:m>
                  <m:oMath xmlns:m="http://schemas.openxmlformats.org/officeDocument/2006/math">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𝑥</m:t>
                        </m:r>
                      </m:e>
                      <m:sup>
                        <m:r>
                          <a:rPr lang="en-US" altLang="zh-CN" b="0" i="1" dirty="0" smtClean="0">
                            <a:latin typeface="Cambria Math" panose="02040503050406030204" pitchFamily="18" charset="0"/>
                          </a:rPr>
                          <m:t>′</m:t>
                        </m:r>
                      </m:sup>
                    </m:sSup>
                  </m:oMath>
                </a14:m>
                <a:r>
                  <a:rPr lang="zh-CN" altLang="en-US" dirty="0" smtClean="0"/>
                  <a:t>固定时，核函数</a:t>
                </a:r>
                <a14:m>
                  <m:oMath xmlns:m="http://schemas.openxmlformats.org/officeDocument/2006/math">
                    <m:r>
                      <a:rPr lang="en-US" altLang="zh-CN" b="0" i="1" dirty="0" smtClean="0">
                        <a:latin typeface="Cambria Math" panose="02040503050406030204" pitchFamily="18" charset="0"/>
                      </a:rPr>
                      <m:t>𝑘</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𝑥</m:t>
                        </m:r>
                        <m:r>
                          <a:rPr lang="en-US" altLang="zh-CN" b="0" i="1" dirty="0" smtClean="0">
                            <a:latin typeface="Cambria Math" panose="02040503050406030204" pitchFamily="18" charset="0"/>
                          </a:rPr>
                          <m:t>,</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𝑥</m:t>
                            </m:r>
                          </m:e>
                          <m:sup>
                            <m:r>
                              <a:rPr lang="en-US" altLang="zh-CN" b="0" i="1" dirty="0" smtClean="0">
                                <a:latin typeface="Cambria Math" panose="02040503050406030204" pitchFamily="18" charset="0"/>
                              </a:rPr>
                              <m:t>′</m:t>
                            </m:r>
                          </m:sup>
                        </m:sSup>
                      </m:e>
                    </m:d>
                  </m:oMath>
                </a14:m>
                <a:r>
                  <a:rPr lang="zh-CN" altLang="en-US" dirty="0" smtClean="0"/>
                  <a:t>的关于</a:t>
                </a:r>
                <a:r>
                  <a:rPr lang="en-US" altLang="zh-CN" dirty="0" smtClean="0"/>
                  <a:t>x</a:t>
                </a:r>
                <a:r>
                  <a:rPr lang="zh-CN" altLang="en-US" dirty="0" smtClean="0"/>
                  <a:t>的变化</a:t>
                </a:r>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一维空间的核函数的例子，第一行从左到右分别是</a:t>
                </a:r>
                <a:r>
                  <a:rPr lang="zh-CN" altLang="en-US" i="0" smtClean="0">
                    <a:latin typeface="Cambria Math" panose="02040503050406030204" pitchFamily="18" charset="0"/>
                  </a:rPr>
                  <a:t>𝜙</a:t>
                </a:r>
                <a:r>
                  <a:rPr lang="en-US" altLang="zh-CN" b="0" i="0" smtClean="0">
                    <a:latin typeface="Cambria Math" panose="02040503050406030204" pitchFamily="18" charset="0"/>
                  </a:rPr>
                  <a:t>(𝑥)</a:t>
                </a:r>
                <a:r>
                  <a:rPr lang="zh-CN" altLang="en-US" dirty="0" smtClean="0"/>
                  <a:t>为多项式基函数，高斯计函数，</a:t>
                </a:r>
                <a:r>
                  <a:rPr lang="en-US" altLang="zh-CN" dirty="0" smtClean="0"/>
                  <a:t>sigmoid</a:t>
                </a:r>
                <a:r>
                  <a:rPr lang="zh-CN" altLang="en-US" dirty="0" smtClean="0"/>
                  <a:t>基函数，</a:t>
                </a:r>
                <a:endParaRPr lang="en-US" altLang="zh-CN" dirty="0" smtClean="0"/>
              </a:p>
              <a:p>
                <a:r>
                  <a:rPr lang="zh-CN" altLang="en-US" dirty="0" smtClean="0"/>
                  <a:t>第二行是当</a:t>
                </a:r>
                <a:r>
                  <a:rPr lang="en-US" altLang="zh-CN" b="0" i="0" dirty="0" smtClean="0">
                    <a:latin typeface="Cambria Math" panose="02040503050406030204" pitchFamily="18" charset="0"/>
                  </a:rPr>
                  <a:t>𝑥</a:t>
                </a:r>
                <a:r>
                  <a:rPr lang="en-US" altLang="zh-CN" b="0" i="0" dirty="0" smtClean="0">
                    <a:latin typeface="Cambria Math" panose="02040503050406030204" pitchFamily="18" charset="0"/>
                  </a:rPr>
                  <a:t>^</a:t>
                </a:r>
                <a:r>
                  <a:rPr lang="en-US" altLang="zh-CN" b="0" i="0" dirty="0" smtClean="0">
                    <a:latin typeface="Cambria Math" panose="02040503050406030204" pitchFamily="18" charset="0"/>
                  </a:rPr>
                  <a:t>′</a:t>
                </a:r>
                <a:r>
                  <a:rPr lang="zh-CN" altLang="en-US" dirty="0" smtClean="0"/>
                  <a:t>固定时，核函数</a:t>
                </a:r>
                <a:r>
                  <a:rPr lang="en-US" altLang="zh-CN" b="0" i="0" dirty="0" smtClean="0">
                    <a:latin typeface="Cambria Math" panose="02040503050406030204" pitchFamily="18" charset="0"/>
                  </a:rPr>
                  <a:t>𝑘</a:t>
                </a:r>
                <a:r>
                  <a:rPr lang="en-US" altLang="zh-CN" b="0" i="0" dirty="0" smtClean="0">
                    <a:latin typeface="Cambria Math" panose="02040503050406030204" pitchFamily="18" charset="0"/>
                  </a:rPr>
                  <a:t>(𝑥,𝑥^′ )</a:t>
                </a:r>
                <a:r>
                  <a:rPr lang="zh-CN" altLang="en-US" dirty="0" smtClean="0"/>
                  <a:t>的关于</a:t>
                </a:r>
                <a:r>
                  <a:rPr lang="en-US" altLang="zh-CN" dirty="0" smtClean="0"/>
                  <a:t>x</a:t>
                </a:r>
                <a:r>
                  <a:rPr lang="zh-CN" altLang="en-US" dirty="0" smtClean="0"/>
                  <a:t>的变化</a:t>
                </a:r>
                <a:endParaRPr lang="zh-CN" altLang="en-US" dirty="0"/>
              </a:p>
            </p:txBody>
          </p:sp>
        </mc:Fallback>
      </mc:AlternateContent>
      <p:sp>
        <p:nvSpPr>
          <p:cNvPr id="4" name="灯片编号占位符 3"/>
          <p:cNvSpPr>
            <a:spLocks noGrp="1"/>
          </p:cNvSpPr>
          <p:nvPr>
            <p:ph type="sldNum" sz="quarter" idx="10"/>
          </p:nvPr>
        </p:nvSpPr>
        <p:spPr/>
        <p:txBody>
          <a:bodyPr/>
          <a:lstStyle/>
          <a:p>
            <a:fld id="{DC3622FA-3BAB-48D4-A8EE-73B18B544E30}" type="slidenum">
              <a:rPr lang="zh-CN" altLang="en-US" smtClean="0"/>
              <a:t>16</a:t>
            </a:fld>
            <a:endParaRPr lang="zh-CN" altLang="en-US"/>
          </a:p>
        </p:txBody>
      </p:sp>
    </p:spTree>
    <p:extLst>
      <p:ext uri="{BB962C8B-B14F-4D97-AF65-F5344CB8AC3E}">
        <p14:creationId xmlns:p14="http://schemas.microsoft.com/office/powerpoint/2010/main" val="38714613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22FA-3BAB-48D4-A8EE-73B18B544E30}" type="slidenum">
              <a:rPr lang="zh-CN" altLang="en-US" smtClean="0"/>
              <a:t>17</a:t>
            </a:fld>
            <a:endParaRPr lang="zh-CN" altLang="en-US"/>
          </a:p>
        </p:txBody>
      </p:sp>
    </p:spTree>
    <p:extLst>
      <p:ext uri="{BB962C8B-B14F-4D97-AF65-F5344CB8AC3E}">
        <p14:creationId xmlns:p14="http://schemas.microsoft.com/office/powerpoint/2010/main" val="42208078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上面两种方法求核函数很困难，因为特征空间</a:t>
            </a:r>
            <a:r>
              <a:rPr lang="en-US" altLang="zh-CN" sz="1200" b="0" i="0" kern="1200" dirty="0" smtClean="0">
                <a:solidFill>
                  <a:schemeClr val="tx1"/>
                </a:solidFill>
                <a:effectLst/>
                <a:latin typeface="+mn-lt"/>
                <a:ea typeface="+mn-ea"/>
                <a:cs typeface="+mn-cs"/>
              </a:rPr>
              <a:t>H</a:t>
            </a:r>
            <a:r>
              <a:rPr lang="zh-CN" altLang="en-US" sz="1200" b="0" i="0" kern="1200" dirty="0" smtClean="0">
                <a:solidFill>
                  <a:schemeClr val="tx1"/>
                </a:solidFill>
                <a:effectLst/>
                <a:latin typeface="+mn-lt"/>
                <a:ea typeface="+mn-ea"/>
                <a:cs typeface="+mn-cs"/>
              </a:rPr>
              <a:t>一般是高维的，而且映射函数是不唯一的</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那么不用构造映射</a:t>
            </a:r>
            <a:r>
              <a:rPr lang="en-US" altLang="zh-CN" sz="1200" b="0" i="0" kern="1200" dirty="0" smtClean="0">
                <a:solidFill>
                  <a:schemeClr val="tx1"/>
                </a:solidFill>
                <a:effectLst/>
                <a:latin typeface="+mn-lt"/>
                <a:ea typeface="+mn-ea"/>
                <a:cs typeface="+mn-cs"/>
              </a:rPr>
              <a:t>Ø(x)</a:t>
            </a:r>
            <a:r>
              <a:rPr lang="zh-CN" altLang="en-US" sz="1200" b="0" i="0" kern="1200" dirty="0" smtClean="0">
                <a:solidFill>
                  <a:schemeClr val="tx1"/>
                </a:solidFill>
                <a:effectLst/>
                <a:latin typeface="+mn-lt"/>
                <a:ea typeface="+mn-ea"/>
                <a:cs typeface="+mn-cs"/>
              </a:rPr>
              <a:t>能否直接判断一个给定的函数</a:t>
            </a:r>
            <a:r>
              <a:rPr lang="en-US" altLang="zh-CN" sz="1200" b="0" i="0" kern="1200" dirty="0" smtClean="0">
                <a:solidFill>
                  <a:schemeClr val="tx1"/>
                </a:solidFill>
                <a:effectLst/>
                <a:latin typeface="+mn-lt"/>
                <a:ea typeface="+mn-ea"/>
                <a:cs typeface="+mn-cs"/>
              </a:rPr>
              <a:t>K(</a:t>
            </a:r>
            <a:r>
              <a:rPr lang="en-US" altLang="zh-CN" sz="1200" b="0" i="0" kern="1200" dirty="0" err="1" smtClean="0">
                <a:solidFill>
                  <a:schemeClr val="tx1"/>
                </a:solidFill>
                <a:effectLst/>
                <a:latin typeface="+mn-lt"/>
                <a:ea typeface="+mn-ea"/>
                <a:cs typeface="+mn-cs"/>
              </a:rPr>
              <a:t>x,z</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是不是核函数？ 或者说， 函数</a:t>
            </a:r>
            <a:r>
              <a:rPr lang="en-US" altLang="zh-CN" sz="1200" b="0" i="0" kern="1200" dirty="0" smtClean="0">
                <a:solidFill>
                  <a:schemeClr val="tx1"/>
                </a:solidFill>
                <a:effectLst/>
                <a:latin typeface="+mn-lt"/>
                <a:ea typeface="+mn-ea"/>
                <a:cs typeface="+mn-cs"/>
              </a:rPr>
              <a:t>K(</a:t>
            </a:r>
            <a:r>
              <a:rPr lang="en-US" altLang="zh-CN" sz="1200" b="0" i="0" kern="1200" dirty="0" err="1" smtClean="0">
                <a:solidFill>
                  <a:schemeClr val="tx1"/>
                </a:solidFill>
                <a:effectLst/>
                <a:latin typeface="+mn-lt"/>
                <a:ea typeface="+mn-ea"/>
                <a:cs typeface="+mn-cs"/>
              </a:rPr>
              <a:t>x,z</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满足什么条件才能成为核函数？</a:t>
            </a:r>
            <a:r>
              <a:rPr lang="zh-CN" altLang="en-US" dirty="0" smtClean="0"/>
              <a:t> </a:t>
            </a:r>
            <a:endParaRPr lang="zh-CN" altLang="en-US" dirty="0"/>
          </a:p>
        </p:txBody>
      </p:sp>
      <p:sp>
        <p:nvSpPr>
          <p:cNvPr id="4" name="灯片编号占位符 3"/>
          <p:cNvSpPr>
            <a:spLocks noGrp="1"/>
          </p:cNvSpPr>
          <p:nvPr>
            <p:ph type="sldNum" sz="quarter" idx="10"/>
          </p:nvPr>
        </p:nvSpPr>
        <p:spPr/>
        <p:txBody>
          <a:bodyPr/>
          <a:lstStyle/>
          <a:p>
            <a:fld id="{DC3622FA-3BAB-48D4-A8EE-73B18B544E30}" type="slidenum">
              <a:rPr lang="zh-CN" altLang="en-US" smtClean="0"/>
              <a:t>18</a:t>
            </a:fld>
            <a:endParaRPr lang="zh-CN" altLang="en-US"/>
          </a:p>
        </p:txBody>
      </p:sp>
    </p:spTree>
    <p:extLst>
      <p:ext uri="{BB962C8B-B14F-4D97-AF65-F5344CB8AC3E}">
        <p14:creationId xmlns:p14="http://schemas.microsoft.com/office/powerpoint/2010/main" val="3616209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上面两种方法求核函数很困难，因为特征空间</a:t>
            </a:r>
            <a:r>
              <a:rPr lang="en-US" altLang="zh-CN" sz="1200" b="0" i="0" kern="1200" dirty="0" smtClean="0">
                <a:solidFill>
                  <a:schemeClr val="tx1"/>
                </a:solidFill>
                <a:effectLst/>
                <a:latin typeface="+mn-lt"/>
                <a:ea typeface="+mn-ea"/>
                <a:cs typeface="+mn-cs"/>
              </a:rPr>
              <a:t>H</a:t>
            </a:r>
            <a:r>
              <a:rPr lang="zh-CN" altLang="en-US" sz="1200" b="0" i="0" kern="1200" dirty="0" smtClean="0">
                <a:solidFill>
                  <a:schemeClr val="tx1"/>
                </a:solidFill>
                <a:effectLst/>
                <a:latin typeface="+mn-lt"/>
                <a:ea typeface="+mn-ea"/>
                <a:cs typeface="+mn-cs"/>
              </a:rPr>
              <a:t>一般是高维的，而且映射函数是不唯一的</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那么不用构造映射</a:t>
            </a:r>
            <a:r>
              <a:rPr lang="en-US" altLang="zh-CN" sz="1200" b="0" i="0" kern="1200" dirty="0" smtClean="0">
                <a:solidFill>
                  <a:schemeClr val="tx1"/>
                </a:solidFill>
                <a:effectLst/>
                <a:latin typeface="+mn-lt"/>
                <a:ea typeface="+mn-ea"/>
                <a:cs typeface="+mn-cs"/>
              </a:rPr>
              <a:t>Ø(x)</a:t>
            </a:r>
            <a:r>
              <a:rPr lang="zh-CN" altLang="en-US" sz="1200" b="0" i="0" kern="1200" dirty="0" smtClean="0">
                <a:solidFill>
                  <a:schemeClr val="tx1"/>
                </a:solidFill>
                <a:effectLst/>
                <a:latin typeface="+mn-lt"/>
                <a:ea typeface="+mn-ea"/>
                <a:cs typeface="+mn-cs"/>
              </a:rPr>
              <a:t>能否直接判断一个给定的函数</a:t>
            </a:r>
            <a:r>
              <a:rPr lang="en-US" altLang="zh-CN" sz="1200" b="0" i="0" kern="1200" dirty="0" smtClean="0">
                <a:solidFill>
                  <a:schemeClr val="tx1"/>
                </a:solidFill>
                <a:effectLst/>
                <a:latin typeface="+mn-lt"/>
                <a:ea typeface="+mn-ea"/>
                <a:cs typeface="+mn-cs"/>
              </a:rPr>
              <a:t>K(</a:t>
            </a:r>
            <a:r>
              <a:rPr lang="en-US" altLang="zh-CN" sz="1200" b="0" i="0" kern="1200" dirty="0" err="1" smtClean="0">
                <a:solidFill>
                  <a:schemeClr val="tx1"/>
                </a:solidFill>
                <a:effectLst/>
                <a:latin typeface="+mn-lt"/>
                <a:ea typeface="+mn-ea"/>
                <a:cs typeface="+mn-cs"/>
              </a:rPr>
              <a:t>x,z</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是不是核函数？ 或者说， 函数</a:t>
            </a:r>
            <a:r>
              <a:rPr lang="en-US" altLang="zh-CN" sz="1200" b="0" i="0" kern="1200" dirty="0" smtClean="0">
                <a:solidFill>
                  <a:schemeClr val="tx1"/>
                </a:solidFill>
                <a:effectLst/>
                <a:latin typeface="+mn-lt"/>
                <a:ea typeface="+mn-ea"/>
                <a:cs typeface="+mn-cs"/>
              </a:rPr>
              <a:t>K(</a:t>
            </a:r>
            <a:r>
              <a:rPr lang="en-US" altLang="zh-CN" sz="1200" b="0" i="0" kern="1200" dirty="0" err="1" smtClean="0">
                <a:solidFill>
                  <a:schemeClr val="tx1"/>
                </a:solidFill>
                <a:effectLst/>
                <a:latin typeface="+mn-lt"/>
                <a:ea typeface="+mn-ea"/>
                <a:cs typeface="+mn-cs"/>
              </a:rPr>
              <a:t>x,z</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满足什么条件才能成为核函数？</a:t>
            </a:r>
            <a:r>
              <a:rPr lang="zh-CN" altLang="en-US" dirty="0" smtClean="0"/>
              <a:t> </a:t>
            </a:r>
            <a:br>
              <a:rPr lang="zh-CN" altLang="en-US" dirty="0" smtClean="0"/>
            </a:br>
            <a:r>
              <a:rPr lang="en-US" altLang="zh-CN" sz="1200" kern="1200" dirty="0" smtClean="0">
                <a:solidFill>
                  <a:schemeClr val="tx1"/>
                </a:solidFill>
                <a:effectLst/>
                <a:latin typeface="+mn-lt"/>
                <a:ea typeface="+mn-ea"/>
                <a:cs typeface="+mn-cs"/>
              </a:rPr>
              <a:t> </a:t>
            </a:r>
          </a:p>
          <a:p>
            <a:r>
              <a:rPr lang="en-US" altLang="zh-CN" sz="1200" kern="1200" dirty="0" smtClean="0">
                <a:solidFill>
                  <a:schemeClr val="tx1"/>
                </a:solidFill>
                <a:effectLst/>
                <a:latin typeface="+mn-lt"/>
                <a:ea typeface="+mn-ea"/>
                <a:cs typeface="+mn-cs"/>
              </a:rPr>
              <a:t>Mercer Theorem</a:t>
            </a:r>
            <a:r>
              <a:rPr lang="zh-CN" altLang="en-US" sz="1200" kern="1200" dirty="0" smtClean="0">
                <a:solidFill>
                  <a:schemeClr val="tx1"/>
                </a:solidFill>
                <a:effectLst/>
                <a:latin typeface="+mn-lt"/>
                <a:ea typeface="+mn-ea"/>
                <a:cs typeface="+mn-cs"/>
              </a:rPr>
              <a:t>给了一个结论，也就是统计学习方法上的定理</a:t>
            </a:r>
            <a:r>
              <a:rPr lang="en-US" altLang="zh-CN" sz="1200" kern="1200" dirty="0" smtClean="0">
                <a:solidFill>
                  <a:schemeClr val="tx1"/>
                </a:solidFill>
                <a:effectLst/>
                <a:latin typeface="+mn-lt"/>
                <a:ea typeface="+mn-ea"/>
                <a:cs typeface="+mn-cs"/>
              </a:rPr>
              <a:t>7.5 </a:t>
            </a:r>
            <a:r>
              <a:rPr lang="zh-CN" altLang="en-US" dirty="0" smtClean="0"/>
              <a:t>函数对应的</a:t>
            </a:r>
            <a:r>
              <a:rPr lang="en-US" altLang="zh-CN" dirty="0" smtClean="0"/>
              <a:t>gram</a:t>
            </a:r>
            <a:r>
              <a:rPr lang="zh-CN" altLang="en-US" dirty="0" smtClean="0"/>
              <a:t>矩阵是对称半正定的可以作为核函数</a:t>
            </a:r>
            <a:r>
              <a:rPr lang="zh-CN" altLang="en-US" sz="1200" kern="1200" dirty="0" smtClean="0">
                <a:solidFill>
                  <a:schemeClr val="tx1"/>
                </a:solidFill>
                <a:effectLst/>
                <a:latin typeface="+mn-lt"/>
                <a:ea typeface="+mn-ea"/>
                <a:cs typeface="+mn-cs"/>
              </a:rPr>
              <a:t>（一个矩阵是对称半正定</a:t>
            </a:r>
            <a:r>
              <a:rPr lang="en-US" altLang="zh-CN" sz="1200" kern="1200" dirty="0" smtClean="0">
                <a:solidFill>
                  <a:schemeClr val="tx1"/>
                </a:solidFill>
                <a:effectLst/>
                <a:latin typeface="+mn-lt"/>
                <a:ea typeface="+mn-ea"/>
                <a:cs typeface="+mn-cs"/>
              </a:rPr>
              <a:t>Matrix</a:t>
            </a:r>
            <a:r>
              <a:rPr lang="zh-CN" altLang="en-US" sz="1200" kern="1200" dirty="0" smtClean="0">
                <a:solidFill>
                  <a:schemeClr val="tx1"/>
                </a:solidFill>
                <a:effectLst/>
                <a:latin typeface="+mn-lt"/>
                <a:ea typeface="+mn-ea"/>
                <a:cs typeface="+mn-cs"/>
              </a:rPr>
              <a:t>当且仅当该矩阵是一个</a:t>
            </a:r>
            <a:r>
              <a:rPr lang="en-US" altLang="zh-CN" sz="1200" kern="1200" dirty="0" smtClean="0">
                <a:solidFill>
                  <a:schemeClr val="tx1"/>
                </a:solidFill>
                <a:effectLst/>
                <a:latin typeface="+mn-lt"/>
                <a:ea typeface="+mn-ea"/>
                <a:cs typeface="+mn-cs"/>
              </a:rPr>
              <a:t>Mercer Kernel .</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zh-CN" altLang="en-US" dirty="0" smtClean="0"/>
              <a:t/>
            </a:r>
            <a:br>
              <a:rPr lang="zh-CN" altLang="en-US" dirty="0" smtClean="0"/>
            </a:br>
            <a:endParaRPr lang="en-US"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DC3622FA-3BAB-48D4-A8EE-73B18B544E30}" type="slidenum">
              <a:rPr lang="zh-CN" altLang="en-US" smtClean="0"/>
              <a:t>19</a:t>
            </a:fld>
            <a:endParaRPr lang="zh-CN" altLang="en-US"/>
          </a:p>
        </p:txBody>
      </p:sp>
    </p:spTree>
    <p:extLst>
      <p:ext uri="{BB962C8B-B14F-4D97-AF65-F5344CB8AC3E}">
        <p14:creationId xmlns:p14="http://schemas.microsoft.com/office/powerpoint/2010/main" val="38149437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dirty="0" smtClean="0"/>
                  <a:t>F </a:t>
                </a:r>
                <a:r>
                  <a:rPr lang="zh-CN" altLang="en-US" dirty="0" smtClean="0"/>
                  <a:t>是任意函数，</a:t>
                </a:r>
                <a:r>
                  <a:rPr lang="en-US" altLang="zh-CN" dirty="0" smtClean="0"/>
                  <a:t>q </a:t>
                </a:r>
                <a:r>
                  <a:rPr lang="zh-CN" altLang="en-US" dirty="0" smtClean="0"/>
                  <a:t>是系数非负的多项式函数，核 </a:t>
                </a:r>
                <a:r>
                  <a:rPr lang="en-US" altLang="zh-CN" dirty="0" smtClean="0"/>
                  <a:t>k3 </a:t>
                </a:r>
                <a:r>
                  <a:rPr lang="zh-CN" altLang="en-US" dirty="0" smtClean="0"/>
                  <a:t>是合法的核函数，</a:t>
                </a:r>
                <a:r>
                  <a:rPr lang="en-US" altLang="zh-CN" dirty="0" smtClean="0"/>
                  <a:t>A </a:t>
                </a:r>
                <a:r>
                  <a:rPr lang="zh-CN" altLang="en-US" dirty="0" smtClean="0"/>
                  <a:t>是一个对称半正定矩阵，</a:t>
                </a:r>
                <a:r>
                  <a:rPr lang="en-US" altLang="zh-CN" sz="1200" b="0" i="0" kern="1200" dirty="0" smtClean="0">
                    <a:solidFill>
                      <a:schemeClr val="tx1"/>
                    </a:solidFill>
                    <a:effectLst/>
                    <a:latin typeface="+mn-lt"/>
                    <a:ea typeface="+mn-ea"/>
                    <a:cs typeface="+mn-cs"/>
                  </a:rPr>
                  <a:t>Ø(x</a:t>
                </a:r>
                <a:r>
                  <a:rPr lang="zh-CN" altLang="en-US" sz="1200" b="0" i="0" kern="1200" dirty="0" smtClean="0">
                    <a:solidFill>
                      <a:schemeClr val="tx1"/>
                    </a:solidFill>
                    <a:effectLst/>
                    <a:latin typeface="+mn-lt"/>
                    <a:ea typeface="+mn-ea"/>
                    <a:cs typeface="+mn-cs"/>
                  </a:rPr>
                  <a:t>）是从 </a:t>
                </a:r>
                <a:r>
                  <a:rPr lang="en-US" altLang="zh-CN" sz="1200" b="0" i="0" kern="1200" dirty="0" smtClean="0">
                    <a:solidFill>
                      <a:schemeClr val="tx1"/>
                    </a:solidFill>
                    <a:effectLst/>
                    <a:latin typeface="+mn-lt"/>
                    <a:ea typeface="+mn-ea"/>
                    <a:cs typeface="+mn-cs"/>
                  </a:rPr>
                  <a:t>x </a:t>
                </a:r>
                <a:r>
                  <a:rPr lang="zh-CN" altLang="en-US" sz="1200" b="0" i="0" kern="1200" dirty="0" smtClean="0">
                    <a:solidFill>
                      <a:schemeClr val="tx1"/>
                    </a:solidFill>
                    <a:effectLst/>
                    <a:latin typeface="+mn-lt"/>
                    <a:ea typeface="+mn-ea"/>
                    <a:cs typeface="+mn-cs"/>
                  </a:rPr>
                  <a:t>到 </a:t>
                </a:r>
                <a14:m>
                  <m:oMath xmlns:m="http://schemas.openxmlformats.org/officeDocument/2006/math">
                    <m:sSup>
                      <m:sSupPr>
                        <m:ctrlPr>
                          <a:rPr lang="en-US" altLang="zh-CN" sz="1200" b="0" i="1" kern="1200" smtClean="0">
                            <a:solidFill>
                              <a:schemeClr val="tx1"/>
                            </a:solidFill>
                            <a:effectLst/>
                            <a:latin typeface="Cambria Math" panose="02040503050406030204" pitchFamily="18" charset="0"/>
                            <a:ea typeface="+mn-ea"/>
                            <a:cs typeface="+mn-cs"/>
                          </a:rPr>
                        </m:ctrlPr>
                      </m:sSupPr>
                      <m:e>
                        <m:r>
                          <a:rPr lang="en-US" altLang="zh-CN" sz="1200" b="0" i="1" kern="1200" smtClean="0">
                            <a:solidFill>
                              <a:schemeClr val="tx1"/>
                            </a:solidFill>
                            <a:effectLst/>
                            <a:latin typeface="Cambria Math" panose="02040503050406030204" pitchFamily="18" charset="0"/>
                            <a:ea typeface="+mn-ea"/>
                            <a:cs typeface="+mn-cs"/>
                          </a:rPr>
                          <m:t>𝑅</m:t>
                        </m:r>
                      </m:e>
                      <m:sup>
                        <m:r>
                          <a:rPr lang="en-US" altLang="zh-CN" sz="1200" b="0" i="1" kern="1200" smtClean="0">
                            <a:solidFill>
                              <a:schemeClr val="tx1"/>
                            </a:solidFill>
                            <a:effectLst/>
                            <a:latin typeface="Cambria Math" panose="02040503050406030204" pitchFamily="18" charset="0"/>
                            <a:ea typeface="+mn-ea"/>
                            <a:cs typeface="+mn-cs"/>
                          </a:rPr>
                          <m:t>𝑀</m:t>
                        </m:r>
                      </m:sup>
                    </m:sSup>
                  </m:oMath>
                </a14:m>
                <a:r>
                  <a:rPr lang="zh-CN" altLang="en-US" dirty="0" smtClean="0"/>
                  <a:t>的函数， </a:t>
                </a:r>
                <a:endParaRPr lang="zh-CN" altLang="en-US" dirty="0"/>
              </a:p>
            </p:txBody>
          </p:sp>
        </mc:Choice>
        <mc:Fallback xmlns="">
          <p:sp>
            <p:nvSpPr>
              <p:cNvPr id="3" name="备注占位符 2"/>
              <p:cNvSpPr>
                <a:spLocks noGrp="1"/>
              </p:cNvSpPr>
              <p:nvPr>
                <p:ph type="body" idx="1"/>
              </p:nvPr>
            </p:nvSpPr>
            <p:spPr/>
            <p:txBody>
              <a:bodyPr/>
              <a:lstStyle/>
              <a:p>
                <a:r>
                  <a:rPr lang="en-US" altLang="zh-CN" dirty="0" smtClean="0"/>
                  <a:t>F </a:t>
                </a:r>
                <a:r>
                  <a:rPr lang="zh-CN" altLang="en-US" dirty="0" smtClean="0"/>
                  <a:t>是任意函数，</a:t>
                </a:r>
                <a:r>
                  <a:rPr lang="en-US" altLang="zh-CN" dirty="0" smtClean="0"/>
                  <a:t>q </a:t>
                </a:r>
                <a:r>
                  <a:rPr lang="zh-CN" altLang="en-US" dirty="0" smtClean="0"/>
                  <a:t>是系数非负的多项式函数，核 </a:t>
                </a:r>
                <a:r>
                  <a:rPr lang="en-US" altLang="zh-CN" dirty="0" smtClean="0"/>
                  <a:t>k3 </a:t>
                </a:r>
                <a:r>
                  <a:rPr lang="zh-CN" altLang="en-US" dirty="0" smtClean="0"/>
                  <a:t>是合法的核函数，</a:t>
                </a:r>
                <a:r>
                  <a:rPr lang="en-US" altLang="zh-CN" dirty="0" smtClean="0"/>
                  <a:t>A </a:t>
                </a:r>
                <a:r>
                  <a:rPr lang="zh-CN" altLang="en-US" dirty="0" smtClean="0"/>
                  <a:t>是一个对称半正定矩阵，</a:t>
                </a:r>
                <a:r>
                  <a:rPr lang="en-US" altLang="zh-CN" sz="1200" b="0" i="0" kern="1200" dirty="0" smtClean="0">
                    <a:solidFill>
                      <a:schemeClr val="tx1"/>
                    </a:solidFill>
                    <a:effectLst/>
                    <a:latin typeface="+mn-lt"/>
                    <a:ea typeface="+mn-ea"/>
                    <a:cs typeface="+mn-cs"/>
                  </a:rPr>
                  <a:t>Ø(x</a:t>
                </a:r>
                <a:r>
                  <a:rPr lang="zh-CN" altLang="en-US" sz="1200" b="0" i="0" kern="1200" dirty="0" smtClean="0">
                    <a:solidFill>
                      <a:schemeClr val="tx1"/>
                    </a:solidFill>
                    <a:effectLst/>
                    <a:latin typeface="+mn-lt"/>
                    <a:ea typeface="+mn-ea"/>
                    <a:cs typeface="+mn-cs"/>
                  </a:rPr>
                  <a:t>）是从 </a:t>
                </a:r>
                <a:r>
                  <a:rPr lang="en-US" altLang="zh-CN" sz="1200" b="0" i="0" kern="1200" dirty="0" smtClean="0">
                    <a:solidFill>
                      <a:schemeClr val="tx1"/>
                    </a:solidFill>
                    <a:effectLst/>
                    <a:latin typeface="+mn-lt"/>
                    <a:ea typeface="+mn-ea"/>
                    <a:cs typeface="+mn-cs"/>
                  </a:rPr>
                  <a:t>x </a:t>
                </a:r>
                <a:r>
                  <a:rPr lang="zh-CN" altLang="en-US" sz="1200" b="0" i="0" kern="1200" dirty="0" smtClean="0">
                    <a:solidFill>
                      <a:schemeClr val="tx1"/>
                    </a:solidFill>
                    <a:effectLst/>
                    <a:latin typeface="+mn-lt"/>
                    <a:ea typeface="+mn-ea"/>
                    <a:cs typeface="+mn-cs"/>
                  </a:rPr>
                  <a:t>到 </a:t>
                </a:r>
                <a:r>
                  <a:rPr lang="en-US" altLang="zh-CN" sz="1200" b="0" i="0" kern="1200" smtClean="0">
                    <a:solidFill>
                      <a:schemeClr val="tx1"/>
                    </a:solidFill>
                    <a:effectLst/>
                    <a:latin typeface="Cambria Math" panose="02040503050406030204" pitchFamily="18" charset="0"/>
                    <a:ea typeface="+mn-ea"/>
                    <a:cs typeface="+mn-cs"/>
                  </a:rPr>
                  <a:t>𝑅^𝑀</a:t>
                </a:r>
                <a:r>
                  <a:rPr lang="zh-CN" altLang="en-US" dirty="0" smtClean="0"/>
                  <a:t>的函数， </a:t>
                </a:r>
                <a:endParaRPr lang="zh-CN" altLang="en-US" dirty="0"/>
              </a:p>
            </p:txBody>
          </p:sp>
        </mc:Fallback>
      </mc:AlternateContent>
      <p:sp>
        <p:nvSpPr>
          <p:cNvPr id="4" name="灯片编号占位符 3"/>
          <p:cNvSpPr>
            <a:spLocks noGrp="1"/>
          </p:cNvSpPr>
          <p:nvPr>
            <p:ph type="sldNum" sz="quarter" idx="10"/>
          </p:nvPr>
        </p:nvSpPr>
        <p:spPr/>
        <p:txBody>
          <a:bodyPr/>
          <a:lstStyle/>
          <a:p>
            <a:fld id="{DC3622FA-3BAB-48D4-A8EE-73B18B544E30}" type="slidenum">
              <a:rPr lang="zh-CN" altLang="en-US" smtClean="0"/>
              <a:t>20</a:t>
            </a:fld>
            <a:endParaRPr lang="zh-CN" altLang="en-US"/>
          </a:p>
        </p:txBody>
      </p:sp>
    </p:spTree>
    <p:extLst>
      <p:ext uri="{BB962C8B-B14F-4D97-AF65-F5344CB8AC3E}">
        <p14:creationId xmlns:p14="http://schemas.microsoft.com/office/powerpoint/2010/main" val="4736366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dirty="0" smtClean="0"/>
                  <a:t>F </a:t>
                </a:r>
                <a:r>
                  <a:rPr lang="zh-CN" altLang="en-US" dirty="0" smtClean="0"/>
                  <a:t>是任意函数，</a:t>
                </a:r>
                <a:r>
                  <a:rPr lang="en-US" altLang="zh-CN" dirty="0" smtClean="0"/>
                  <a:t>q </a:t>
                </a:r>
                <a:r>
                  <a:rPr lang="zh-CN" altLang="en-US" dirty="0" smtClean="0"/>
                  <a:t>是系数非负的多项式函数，核 </a:t>
                </a:r>
                <a:r>
                  <a:rPr lang="en-US" altLang="zh-CN" dirty="0" smtClean="0"/>
                  <a:t>k3 </a:t>
                </a:r>
                <a:r>
                  <a:rPr lang="zh-CN" altLang="en-US" dirty="0" smtClean="0"/>
                  <a:t>是合法的核函数，</a:t>
                </a:r>
                <a:r>
                  <a:rPr lang="en-US" altLang="zh-CN" dirty="0" smtClean="0"/>
                  <a:t>A </a:t>
                </a:r>
                <a:r>
                  <a:rPr lang="zh-CN" altLang="en-US" dirty="0" smtClean="0"/>
                  <a:t>是一个对称半正定矩阵，</a:t>
                </a:r>
                <a:r>
                  <a:rPr lang="en-US" altLang="zh-CN" sz="1200" b="0" i="0" kern="1200" dirty="0" smtClean="0">
                    <a:solidFill>
                      <a:schemeClr val="tx1"/>
                    </a:solidFill>
                    <a:effectLst/>
                    <a:latin typeface="+mn-lt"/>
                    <a:ea typeface="+mn-ea"/>
                    <a:cs typeface="+mn-cs"/>
                  </a:rPr>
                  <a:t>Ø(x</a:t>
                </a:r>
                <a:r>
                  <a:rPr lang="zh-CN" altLang="en-US" sz="1200" b="0" i="0" kern="1200" dirty="0" smtClean="0">
                    <a:solidFill>
                      <a:schemeClr val="tx1"/>
                    </a:solidFill>
                    <a:effectLst/>
                    <a:latin typeface="+mn-lt"/>
                    <a:ea typeface="+mn-ea"/>
                    <a:cs typeface="+mn-cs"/>
                  </a:rPr>
                  <a:t>）是从 </a:t>
                </a:r>
                <a:r>
                  <a:rPr lang="en-US" altLang="zh-CN" sz="1200" b="0" i="0" kern="1200" dirty="0" smtClean="0">
                    <a:solidFill>
                      <a:schemeClr val="tx1"/>
                    </a:solidFill>
                    <a:effectLst/>
                    <a:latin typeface="+mn-lt"/>
                    <a:ea typeface="+mn-ea"/>
                    <a:cs typeface="+mn-cs"/>
                  </a:rPr>
                  <a:t>x </a:t>
                </a:r>
                <a:r>
                  <a:rPr lang="zh-CN" altLang="en-US" sz="1200" b="0" i="0" kern="1200" dirty="0" smtClean="0">
                    <a:solidFill>
                      <a:schemeClr val="tx1"/>
                    </a:solidFill>
                    <a:effectLst/>
                    <a:latin typeface="+mn-lt"/>
                    <a:ea typeface="+mn-ea"/>
                    <a:cs typeface="+mn-cs"/>
                  </a:rPr>
                  <a:t>到 </a:t>
                </a:r>
                <a14:m>
                  <m:oMath xmlns:m="http://schemas.openxmlformats.org/officeDocument/2006/math">
                    <m:sSup>
                      <m:sSupPr>
                        <m:ctrlPr>
                          <a:rPr lang="en-US" altLang="zh-CN" sz="1200" b="0" i="1" kern="1200" smtClean="0">
                            <a:solidFill>
                              <a:schemeClr val="tx1"/>
                            </a:solidFill>
                            <a:effectLst/>
                            <a:latin typeface="Cambria Math" panose="02040503050406030204" pitchFamily="18" charset="0"/>
                            <a:ea typeface="+mn-ea"/>
                            <a:cs typeface="+mn-cs"/>
                          </a:rPr>
                        </m:ctrlPr>
                      </m:sSupPr>
                      <m:e>
                        <m:r>
                          <a:rPr lang="en-US" altLang="zh-CN" sz="1200" b="0" i="1" kern="1200" smtClean="0">
                            <a:solidFill>
                              <a:schemeClr val="tx1"/>
                            </a:solidFill>
                            <a:effectLst/>
                            <a:latin typeface="Cambria Math" panose="02040503050406030204" pitchFamily="18" charset="0"/>
                            <a:ea typeface="+mn-ea"/>
                            <a:cs typeface="+mn-cs"/>
                          </a:rPr>
                          <m:t>𝑅</m:t>
                        </m:r>
                      </m:e>
                      <m:sup>
                        <m:r>
                          <a:rPr lang="en-US" altLang="zh-CN" sz="1200" b="0" i="1" kern="1200" smtClean="0">
                            <a:solidFill>
                              <a:schemeClr val="tx1"/>
                            </a:solidFill>
                            <a:effectLst/>
                            <a:latin typeface="Cambria Math" panose="02040503050406030204" pitchFamily="18" charset="0"/>
                            <a:ea typeface="+mn-ea"/>
                            <a:cs typeface="+mn-cs"/>
                          </a:rPr>
                          <m:t>𝑀</m:t>
                        </m:r>
                      </m:sup>
                    </m:sSup>
                  </m:oMath>
                </a14:m>
                <a:r>
                  <a:rPr lang="zh-CN" altLang="en-US" dirty="0" smtClean="0"/>
                  <a:t>的函数， </a:t>
                </a:r>
                <a:endParaRPr lang="zh-CN" altLang="en-US" dirty="0"/>
              </a:p>
            </p:txBody>
          </p:sp>
        </mc:Choice>
        <mc:Fallback xmlns="">
          <p:sp>
            <p:nvSpPr>
              <p:cNvPr id="3" name="备注占位符 2"/>
              <p:cNvSpPr>
                <a:spLocks noGrp="1"/>
              </p:cNvSpPr>
              <p:nvPr>
                <p:ph type="body" idx="1"/>
              </p:nvPr>
            </p:nvSpPr>
            <p:spPr/>
            <p:txBody>
              <a:bodyPr/>
              <a:lstStyle/>
              <a:p>
                <a:r>
                  <a:rPr lang="en-US" altLang="zh-CN" dirty="0" smtClean="0"/>
                  <a:t>F </a:t>
                </a:r>
                <a:r>
                  <a:rPr lang="zh-CN" altLang="en-US" dirty="0" smtClean="0"/>
                  <a:t>是任意函数，</a:t>
                </a:r>
                <a:r>
                  <a:rPr lang="en-US" altLang="zh-CN" dirty="0" smtClean="0"/>
                  <a:t>q </a:t>
                </a:r>
                <a:r>
                  <a:rPr lang="zh-CN" altLang="en-US" dirty="0" smtClean="0"/>
                  <a:t>是系数非负的多项式函数，核 </a:t>
                </a:r>
                <a:r>
                  <a:rPr lang="en-US" altLang="zh-CN" dirty="0" smtClean="0"/>
                  <a:t>k3 </a:t>
                </a:r>
                <a:r>
                  <a:rPr lang="zh-CN" altLang="en-US" dirty="0" smtClean="0"/>
                  <a:t>是合法的核函数，</a:t>
                </a:r>
                <a:r>
                  <a:rPr lang="en-US" altLang="zh-CN" dirty="0" smtClean="0"/>
                  <a:t>A </a:t>
                </a:r>
                <a:r>
                  <a:rPr lang="zh-CN" altLang="en-US" dirty="0" smtClean="0"/>
                  <a:t>是一个对称半正定矩阵，</a:t>
                </a:r>
                <a:r>
                  <a:rPr lang="en-US" altLang="zh-CN" sz="1200" b="0" i="0" kern="1200" dirty="0" smtClean="0">
                    <a:solidFill>
                      <a:schemeClr val="tx1"/>
                    </a:solidFill>
                    <a:effectLst/>
                    <a:latin typeface="+mn-lt"/>
                    <a:ea typeface="+mn-ea"/>
                    <a:cs typeface="+mn-cs"/>
                  </a:rPr>
                  <a:t>Ø(x</a:t>
                </a:r>
                <a:r>
                  <a:rPr lang="zh-CN" altLang="en-US" sz="1200" b="0" i="0" kern="1200" dirty="0" smtClean="0">
                    <a:solidFill>
                      <a:schemeClr val="tx1"/>
                    </a:solidFill>
                    <a:effectLst/>
                    <a:latin typeface="+mn-lt"/>
                    <a:ea typeface="+mn-ea"/>
                    <a:cs typeface="+mn-cs"/>
                  </a:rPr>
                  <a:t>）是从 </a:t>
                </a:r>
                <a:r>
                  <a:rPr lang="en-US" altLang="zh-CN" sz="1200" b="0" i="0" kern="1200" dirty="0" smtClean="0">
                    <a:solidFill>
                      <a:schemeClr val="tx1"/>
                    </a:solidFill>
                    <a:effectLst/>
                    <a:latin typeface="+mn-lt"/>
                    <a:ea typeface="+mn-ea"/>
                    <a:cs typeface="+mn-cs"/>
                  </a:rPr>
                  <a:t>x </a:t>
                </a:r>
                <a:r>
                  <a:rPr lang="zh-CN" altLang="en-US" sz="1200" b="0" i="0" kern="1200" dirty="0" smtClean="0">
                    <a:solidFill>
                      <a:schemeClr val="tx1"/>
                    </a:solidFill>
                    <a:effectLst/>
                    <a:latin typeface="+mn-lt"/>
                    <a:ea typeface="+mn-ea"/>
                    <a:cs typeface="+mn-cs"/>
                  </a:rPr>
                  <a:t>到 </a:t>
                </a:r>
                <a:r>
                  <a:rPr lang="en-US" altLang="zh-CN" sz="1200" b="0" i="0" kern="1200" smtClean="0">
                    <a:solidFill>
                      <a:schemeClr val="tx1"/>
                    </a:solidFill>
                    <a:effectLst/>
                    <a:latin typeface="Cambria Math" panose="02040503050406030204" pitchFamily="18" charset="0"/>
                    <a:ea typeface="+mn-ea"/>
                    <a:cs typeface="+mn-cs"/>
                  </a:rPr>
                  <a:t>𝑅^𝑀</a:t>
                </a:r>
                <a:r>
                  <a:rPr lang="zh-CN" altLang="en-US" dirty="0" smtClean="0"/>
                  <a:t>的函数， </a:t>
                </a:r>
                <a:endParaRPr lang="zh-CN" altLang="en-US" dirty="0"/>
              </a:p>
            </p:txBody>
          </p:sp>
        </mc:Fallback>
      </mc:AlternateContent>
      <p:sp>
        <p:nvSpPr>
          <p:cNvPr id="4" name="灯片编号占位符 3"/>
          <p:cNvSpPr>
            <a:spLocks noGrp="1"/>
          </p:cNvSpPr>
          <p:nvPr>
            <p:ph type="sldNum" sz="quarter" idx="10"/>
          </p:nvPr>
        </p:nvSpPr>
        <p:spPr/>
        <p:txBody>
          <a:bodyPr/>
          <a:lstStyle/>
          <a:p>
            <a:fld id="{DC3622FA-3BAB-48D4-A8EE-73B18B544E30}" type="slidenum">
              <a:rPr lang="zh-CN" altLang="en-US" smtClean="0"/>
              <a:t>21</a:t>
            </a:fld>
            <a:endParaRPr lang="zh-CN" altLang="en-US"/>
          </a:p>
        </p:txBody>
      </p:sp>
    </p:spTree>
    <p:extLst>
      <p:ext uri="{BB962C8B-B14F-4D97-AF65-F5344CB8AC3E}">
        <p14:creationId xmlns:p14="http://schemas.microsoft.com/office/powerpoint/2010/main" val="962667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先讲一下核函数的定义，</a:t>
            </a:r>
            <a:endParaRPr lang="zh-CN" altLang="en-US" dirty="0"/>
          </a:p>
        </p:txBody>
      </p:sp>
      <p:sp>
        <p:nvSpPr>
          <p:cNvPr id="4" name="灯片编号占位符 3"/>
          <p:cNvSpPr>
            <a:spLocks noGrp="1"/>
          </p:cNvSpPr>
          <p:nvPr>
            <p:ph type="sldNum" sz="quarter" idx="10"/>
          </p:nvPr>
        </p:nvSpPr>
        <p:spPr/>
        <p:txBody>
          <a:bodyPr/>
          <a:lstStyle/>
          <a:p>
            <a:fld id="{DC3622FA-3BAB-48D4-A8EE-73B18B544E30}" type="slidenum">
              <a:rPr lang="zh-CN" altLang="en-US" smtClean="0"/>
              <a:t>3</a:t>
            </a:fld>
            <a:endParaRPr lang="zh-CN" altLang="en-US"/>
          </a:p>
        </p:txBody>
      </p:sp>
    </p:spTree>
    <p:extLst>
      <p:ext uri="{BB962C8B-B14F-4D97-AF65-F5344CB8AC3E}">
        <p14:creationId xmlns:p14="http://schemas.microsoft.com/office/powerpoint/2010/main" val="29280930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性质的一个运用，证明高斯核是合法的</a:t>
            </a:r>
            <a:endParaRPr lang="en-US" altLang="zh-CN" dirty="0" smtClean="0"/>
          </a:p>
          <a:p>
            <a:r>
              <a:rPr lang="zh-CN" altLang="en-US" dirty="0" smtClean="0"/>
              <a:t>高斯核的平方项展开，变成这样的形式，根据公式</a:t>
            </a:r>
            <a:r>
              <a:rPr lang="en-US" altLang="zh-CN" dirty="0" smtClean="0"/>
              <a:t>6.14</a:t>
            </a:r>
            <a:r>
              <a:rPr lang="zh-CN" altLang="en-US" dirty="0" smtClean="0"/>
              <a:t>和</a:t>
            </a:r>
            <a:r>
              <a:rPr lang="en-US" altLang="zh-CN" dirty="0" smtClean="0"/>
              <a:t>6.16</a:t>
            </a:r>
            <a:r>
              <a:rPr lang="zh-CN" altLang="en-US" dirty="0" smtClean="0"/>
              <a:t>， 所以高斯核是合法的核</a:t>
            </a:r>
            <a:endParaRPr lang="zh-CN" altLang="en-US" dirty="0"/>
          </a:p>
        </p:txBody>
      </p:sp>
      <p:sp>
        <p:nvSpPr>
          <p:cNvPr id="4" name="灯片编号占位符 3"/>
          <p:cNvSpPr>
            <a:spLocks noGrp="1"/>
          </p:cNvSpPr>
          <p:nvPr>
            <p:ph type="sldNum" sz="quarter" idx="10"/>
          </p:nvPr>
        </p:nvSpPr>
        <p:spPr/>
        <p:txBody>
          <a:bodyPr/>
          <a:lstStyle/>
          <a:p>
            <a:fld id="{DC3622FA-3BAB-48D4-A8EE-73B18B544E30}" type="slidenum">
              <a:rPr lang="zh-CN" altLang="en-US" smtClean="0"/>
              <a:t>22</a:t>
            </a:fld>
            <a:endParaRPr lang="zh-CN" altLang="en-US"/>
          </a:p>
        </p:txBody>
      </p:sp>
    </p:spTree>
    <p:extLst>
      <p:ext uri="{BB962C8B-B14F-4D97-AF65-F5344CB8AC3E}">
        <p14:creationId xmlns:p14="http://schemas.microsoft.com/office/powerpoint/2010/main" val="2637579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把它看做是由映射</a:t>
            </a:r>
            <a:r>
              <a:rPr lang="en-US" altLang="zh-CN" dirty="0" smtClean="0"/>
              <a:t>p</a:t>
            </a:r>
            <a:r>
              <a:rPr lang="zh-CN" altLang="en-US" dirty="0" smtClean="0"/>
              <a:t>（</a:t>
            </a:r>
            <a:r>
              <a:rPr lang="en-US" altLang="zh-CN" dirty="0" smtClean="0"/>
              <a:t>x</a:t>
            </a:r>
            <a:r>
              <a:rPr lang="zh-CN" altLang="en-US" dirty="0" smtClean="0"/>
              <a:t>）定义的一维特征空间中的一个内积，所以这是合法的核函数，</a:t>
            </a:r>
            <a:endParaRPr lang="zh-CN" altLang="en-US" dirty="0"/>
          </a:p>
        </p:txBody>
      </p:sp>
      <p:sp>
        <p:nvSpPr>
          <p:cNvPr id="4" name="灯片编号占位符 3"/>
          <p:cNvSpPr>
            <a:spLocks noGrp="1"/>
          </p:cNvSpPr>
          <p:nvPr>
            <p:ph type="sldNum" sz="quarter" idx="10"/>
          </p:nvPr>
        </p:nvSpPr>
        <p:spPr/>
        <p:txBody>
          <a:bodyPr/>
          <a:lstStyle/>
          <a:p>
            <a:fld id="{DC3622FA-3BAB-48D4-A8EE-73B18B544E30}" type="slidenum">
              <a:rPr lang="zh-CN" altLang="en-US" smtClean="0"/>
              <a:t>23</a:t>
            </a:fld>
            <a:endParaRPr lang="zh-CN" altLang="en-US"/>
          </a:p>
        </p:txBody>
      </p:sp>
    </p:spTree>
    <p:extLst>
      <p:ext uri="{BB962C8B-B14F-4D97-AF65-F5344CB8AC3E}">
        <p14:creationId xmlns:p14="http://schemas.microsoft.com/office/powerpoint/2010/main" val="32689125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22FA-3BAB-48D4-A8EE-73B18B544E30}" type="slidenum">
              <a:rPr lang="zh-CN" altLang="en-US" smtClean="0"/>
              <a:t>24</a:t>
            </a:fld>
            <a:endParaRPr lang="zh-CN" altLang="en-US"/>
          </a:p>
        </p:txBody>
      </p:sp>
    </p:spTree>
    <p:extLst>
      <p:ext uri="{BB962C8B-B14F-4D97-AF65-F5344CB8AC3E}">
        <p14:creationId xmlns:p14="http://schemas.microsoft.com/office/powerpoint/2010/main" val="35439025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smtClean="0">
                <a:latin typeface="+mn-ea"/>
              </a:rPr>
              <a:t>连续的情况下：核函数的形式</a:t>
            </a:r>
            <a:endParaRPr lang="en-US" altLang="zh-CN" dirty="0" smtClean="0">
              <a:latin typeface="+mn-ea"/>
            </a:endParaRPr>
          </a:p>
        </p:txBody>
      </p:sp>
      <p:sp>
        <p:nvSpPr>
          <p:cNvPr id="4" name="灯片编号占位符 3"/>
          <p:cNvSpPr>
            <a:spLocks noGrp="1"/>
          </p:cNvSpPr>
          <p:nvPr>
            <p:ph type="sldNum" sz="quarter" idx="10"/>
          </p:nvPr>
        </p:nvSpPr>
        <p:spPr/>
        <p:txBody>
          <a:bodyPr/>
          <a:lstStyle/>
          <a:p>
            <a:fld id="{DC3622FA-3BAB-48D4-A8EE-73B18B544E30}" type="slidenum">
              <a:rPr lang="zh-CN" altLang="en-US" smtClean="0"/>
              <a:t>25</a:t>
            </a:fld>
            <a:endParaRPr lang="zh-CN" altLang="en-US"/>
          </a:p>
        </p:txBody>
      </p:sp>
    </p:spTree>
    <p:extLst>
      <p:ext uri="{BB962C8B-B14F-4D97-AF65-F5344CB8AC3E}">
        <p14:creationId xmlns:p14="http://schemas.microsoft.com/office/powerpoint/2010/main" val="31719938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smtClean="0">
                <a:latin typeface="+mn-ea"/>
              </a:rPr>
              <a:t>一个例子，</a:t>
            </a:r>
            <a:r>
              <a:rPr lang="en-US" altLang="zh-CN" dirty="0" smtClean="0">
                <a:latin typeface="+mn-ea"/>
              </a:rPr>
              <a:t>Fisher</a:t>
            </a:r>
            <a:r>
              <a:rPr lang="zh-CN" altLang="en-US" dirty="0" smtClean="0">
                <a:latin typeface="+mn-ea"/>
              </a:rPr>
              <a:t>核是用生成模型定义的核函数</a:t>
            </a:r>
            <a:endParaRPr lang="en-US" altLang="zh-CN" dirty="0" smtClean="0">
              <a:latin typeface="+mn-ea"/>
            </a:endParaRPr>
          </a:p>
          <a:p>
            <a:pPr marL="0" indent="0">
              <a:buNone/>
            </a:pPr>
            <a:r>
              <a:rPr lang="zh-CN" altLang="en-US" dirty="0" smtClean="0">
                <a:latin typeface="+mn-ea"/>
              </a:rPr>
              <a:t>维基百科的描述</a:t>
            </a:r>
            <a:endParaRPr lang="en-US" altLang="zh-CN" dirty="0" smtClean="0">
              <a:latin typeface="+mn-ea"/>
            </a:endParaRPr>
          </a:p>
          <a:p>
            <a:pPr marL="0" indent="0">
              <a:buNone/>
            </a:pPr>
            <a:r>
              <a:rPr lang="zh-CN" altLang="en-US" dirty="0" smtClean="0"/>
              <a:t>在统计分类中，以</a:t>
            </a:r>
            <a:r>
              <a:rPr lang="en-US" altLang="zh-CN" dirty="0" smtClean="0"/>
              <a:t>Ronald Fisher</a:t>
            </a:r>
            <a:r>
              <a:rPr lang="zh-CN" altLang="en-US" dirty="0" smtClean="0"/>
              <a:t>命名的</a:t>
            </a:r>
            <a:r>
              <a:rPr lang="en-US" altLang="zh-CN" dirty="0" smtClean="0"/>
              <a:t>Fisher</a:t>
            </a:r>
            <a:r>
              <a:rPr lang="zh-CN" altLang="en-US" dirty="0" smtClean="0"/>
              <a:t>核是一种函数，它根据每个对象的测量集和统计模型来测量两个对象的相似性。 在分类过程中，可以通过在类之间最小化从新对象到给定类的每个已知成员的</a:t>
            </a:r>
            <a:r>
              <a:rPr lang="en-US" altLang="zh-CN" dirty="0" smtClean="0"/>
              <a:t>Fisher</a:t>
            </a:r>
            <a:r>
              <a:rPr lang="zh-CN" altLang="en-US" dirty="0" smtClean="0"/>
              <a:t>内核距离的平均值来估计新对象（其真实类未知）的类。</a:t>
            </a:r>
            <a:endParaRPr lang="en-US" altLang="zh-CN" dirty="0" smtClean="0">
              <a:latin typeface="+mn-ea"/>
            </a:endParaRPr>
          </a:p>
          <a:p>
            <a:pPr marL="0" indent="0">
              <a:buNone/>
            </a:pPr>
            <a:endParaRPr lang="en-US" altLang="zh-CN" dirty="0" smtClean="0">
              <a:latin typeface="+mn-ea"/>
            </a:endParaRPr>
          </a:p>
        </p:txBody>
      </p:sp>
      <p:sp>
        <p:nvSpPr>
          <p:cNvPr id="4" name="灯片编号占位符 3"/>
          <p:cNvSpPr>
            <a:spLocks noGrp="1"/>
          </p:cNvSpPr>
          <p:nvPr>
            <p:ph type="sldNum" sz="quarter" idx="10"/>
          </p:nvPr>
        </p:nvSpPr>
        <p:spPr/>
        <p:txBody>
          <a:bodyPr/>
          <a:lstStyle/>
          <a:p>
            <a:fld id="{DC3622FA-3BAB-48D4-A8EE-73B18B544E30}" type="slidenum">
              <a:rPr lang="zh-CN" altLang="en-US" smtClean="0"/>
              <a:t>26</a:t>
            </a:fld>
            <a:endParaRPr lang="zh-CN" altLang="en-US"/>
          </a:p>
        </p:txBody>
      </p:sp>
    </p:spTree>
    <p:extLst>
      <p:ext uri="{BB962C8B-B14F-4D97-AF65-F5344CB8AC3E}">
        <p14:creationId xmlns:p14="http://schemas.microsoft.com/office/powerpoint/2010/main" val="10242962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dirty="0" smtClean="0">
                <a:latin typeface="+mn-ea"/>
              </a:rPr>
              <a:t>Fisher</a:t>
            </a:r>
            <a:r>
              <a:rPr lang="zh-CN" altLang="en-US" dirty="0" smtClean="0">
                <a:latin typeface="+mn-ea"/>
              </a:rPr>
              <a:t>得分</a:t>
            </a:r>
            <a:endParaRPr lang="en-US" altLang="zh-CN" dirty="0" smtClean="0">
              <a:latin typeface="+mn-ea"/>
            </a:endParaRPr>
          </a:p>
          <a:p>
            <a:pPr marL="0" indent="0">
              <a:buNone/>
            </a:pPr>
            <a:r>
              <a:rPr lang="zh-CN" altLang="en-US" dirty="0" smtClean="0"/>
              <a:t>参数估计是指</a:t>
            </a:r>
            <a:r>
              <a:rPr lang="en-US" altLang="zh-CN" dirty="0" smtClean="0"/>
              <a:t>,</a:t>
            </a:r>
            <a:r>
              <a:rPr lang="zh-CN" altLang="en-US" dirty="0" smtClean="0"/>
              <a:t>已知了变量的概率分布模型（概率密度函数），通过采集到的样本数据对该模型的参数进行估计。非参数估计是在不清楚概率分布模型的基础上直接通过样本进行（总体）概率密度的估计。</a:t>
            </a:r>
            <a:endParaRPr lang="en-US" altLang="zh-CN" dirty="0" smtClean="0">
              <a:latin typeface="+mn-ea"/>
            </a:endParaRPr>
          </a:p>
        </p:txBody>
      </p:sp>
      <p:sp>
        <p:nvSpPr>
          <p:cNvPr id="4" name="灯片编号占位符 3"/>
          <p:cNvSpPr>
            <a:spLocks noGrp="1"/>
          </p:cNvSpPr>
          <p:nvPr>
            <p:ph type="sldNum" sz="quarter" idx="10"/>
          </p:nvPr>
        </p:nvSpPr>
        <p:spPr/>
        <p:txBody>
          <a:bodyPr/>
          <a:lstStyle/>
          <a:p>
            <a:fld id="{DC3622FA-3BAB-48D4-A8EE-73B18B544E30}" type="slidenum">
              <a:rPr lang="zh-CN" altLang="en-US" smtClean="0"/>
              <a:t>27</a:t>
            </a:fld>
            <a:endParaRPr lang="zh-CN" altLang="en-US"/>
          </a:p>
        </p:txBody>
      </p:sp>
    </p:spTree>
    <p:extLst>
      <p:ext uri="{BB962C8B-B14F-4D97-AF65-F5344CB8AC3E}">
        <p14:creationId xmlns:p14="http://schemas.microsoft.com/office/powerpoint/2010/main" val="42798211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22FA-3BAB-48D4-A8EE-73B18B544E30}" type="slidenum">
              <a:rPr lang="zh-CN" altLang="en-US" smtClean="0"/>
              <a:t>28</a:t>
            </a:fld>
            <a:endParaRPr lang="zh-CN" altLang="en-US"/>
          </a:p>
        </p:txBody>
      </p:sp>
    </p:spTree>
    <p:extLst>
      <p:ext uri="{BB962C8B-B14F-4D97-AF65-F5344CB8AC3E}">
        <p14:creationId xmlns:p14="http://schemas.microsoft.com/office/powerpoint/2010/main" val="12078155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en-US" altLang="zh-CN" dirty="0" smtClean="0">
              <a:latin typeface="+mn-ea"/>
            </a:endParaRPr>
          </a:p>
        </p:txBody>
      </p:sp>
      <p:sp>
        <p:nvSpPr>
          <p:cNvPr id="4" name="灯片编号占位符 3"/>
          <p:cNvSpPr>
            <a:spLocks noGrp="1"/>
          </p:cNvSpPr>
          <p:nvPr>
            <p:ph type="sldNum" sz="quarter" idx="10"/>
          </p:nvPr>
        </p:nvSpPr>
        <p:spPr/>
        <p:txBody>
          <a:bodyPr/>
          <a:lstStyle/>
          <a:p>
            <a:fld id="{DC3622FA-3BAB-48D4-A8EE-73B18B544E30}" type="slidenum">
              <a:rPr lang="zh-CN" altLang="en-US" smtClean="0"/>
              <a:t>29</a:t>
            </a:fld>
            <a:endParaRPr lang="zh-CN" altLang="en-US"/>
          </a:p>
        </p:txBody>
      </p:sp>
    </p:spTree>
    <p:extLst>
      <p:ext uri="{BB962C8B-B14F-4D97-AF65-F5344CB8AC3E}">
        <p14:creationId xmlns:p14="http://schemas.microsoft.com/office/powerpoint/2010/main" val="42373375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dirty="0" smtClean="0">
                <a:latin typeface="+mn-ea"/>
              </a:rPr>
              <a:t>RBF</a:t>
            </a:r>
            <a:r>
              <a:rPr lang="zh-CN" altLang="en-US" dirty="0" smtClean="0">
                <a:latin typeface="+mn-ea"/>
              </a:rPr>
              <a:t>用于插值</a:t>
            </a:r>
            <a:endParaRPr lang="en-US" altLang="zh-CN" dirty="0" smtClean="0">
              <a:latin typeface="+mn-ea"/>
            </a:endParaRPr>
          </a:p>
          <a:p>
            <a:pPr marL="0" indent="0">
              <a:buNone/>
            </a:pPr>
            <a:r>
              <a:rPr lang="zh-CN" altLang="en-US" dirty="0" smtClean="0"/>
              <a:t>其特点即为，在输入数据集中，与中心点距离近的点对映射函数的贡献最大。</a:t>
            </a:r>
            <a:endParaRPr lang="en-US" altLang="zh-CN" dirty="0" smtClean="0"/>
          </a:p>
          <a:p>
            <a:pPr marL="0" indent="0">
              <a:buNone/>
            </a:pPr>
            <a:r>
              <a:rPr lang="zh-CN" altLang="en-US" dirty="0" smtClean="0"/>
              <a:t>但很容易过拟合</a:t>
            </a:r>
            <a:endParaRPr lang="en-US" altLang="zh-CN" dirty="0" smtClean="0">
              <a:latin typeface="+mn-ea"/>
            </a:endParaRPr>
          </a:p>
        </p:txBody>
      </p:sp>
      <p:sp>
        <p:nvSpPr>
          <p:cNvPr id="4" name="灯片编号占位符 3"/>
          <p:cNvSpPr>
            <a:spLocks noGrp="1"/>
          </p:cNvSpPr>
          <p:nvPr>
            <p:ph type="sldNum" sz="quarter" idx="10"/>
          </p:nvPr>
        </p:nvSpPr>
        <p:spPr/>
        <p:txBody>
          <a:bodyPr/>
          <a:lstStyle/>
          <a:p>
            <a:fld id="{DC3622FA-3BAB-48D4-A8EE-73B18B544E30}" type="slidenum">
              <a:rPr lang="zh-CN" altLang="en-US" smtClean="0"/>
              <a:t>30</a:t>
            </a:fld>
            <a:endParaRPr lang="zh-CN" altLang="en-US"/>
          </a:p>
        </p:txBody>
      </p:sp>
    </p:spTree>
    <p:extLst>
      <p:ext uri="{BB962C8B-B14F-4D97-AF65-F5344CB8AC3E}">
        <p14:creationId xmlns:p14="http://schemas.microsoft.com/office/powerpoint/2010/main" val="26274741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smtClean="0">
                <a:latin typeface="+mn-ea"/>
              </a:rPr>
              <a:t>第三章</a:t>
            </a:r>
            <a:r>
              <a:rPr lang="en-US" altLang="zh-CN" dirty="0" smtClean="0">
                <a:latin typeface="+mn-ea"/>
              </a:rPr>
              <a:t>3.3.3</a:t>
            </a:r>
            <a:r>
              <a:rPr lang="zh-CN" altLang="en-US" dirty="0" smtClean="0">
                <a:latin typeface="+mn-ea"/>
              </a:rPr>
              <a:t>节用等价核的方法研究回归模型，这里是用核密度估计的方法</a:t>
            </a:r>
            <a:endParaRPr lang="en-US" altLang="zh-CN" dirty="0" smtClean="0">
              <a:latin typeface="+mn-ea"/>
            </a:endParaRPr>
          </a:p>
        </p:txBody>
      </p:sp>
      <p:sp>
        <p:nvSpPr>
          <p:cNvPr id="4" name="灯片编号占位符 3"/>
          <p:cNvSpPr>
            <a:spLocks noGrp="1"/>
          </p:cNvSpPr>
          <p:nvPr>
            <p:ph type="sldNum" sz="quarter" idx="10"/>
          </p:nvPr>
        </p:nvSpPr>
        <p:spPr/>
        <p:txBody>
          <a:bodyPr/>
          <a:lstStyle/>
          <a:p>
            <a:fld id="{DC3622FA-3BAB-48D4-A8EE-73B18B544E30}" type="slidenum">
              <a:rPr lang="zh-CN" altLang="en-US" smtClean="0"/>
              <a:t>31</a:t>
            </a:fld>
            <a:endParaRPr lang="zh-CN" altLang="en-US"/>
          </a:p>
        </p:txBody>
      </p:sp>
    </p:spTree>
    <p:extLst>
      <p:ext uri="{BB962C8B-B14F-4D97-AF65-F5344CB8AC3E}">
        <p14:creationId xmlns:p14="http://schemas.microsoft.com/office/powerpoint/2010/main" val="2441157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统计学习方法中的定义。</a:t>
            </a:r>
            <a:endParaRPr lang="en-US" altLang="zh-CN" dirty="0" smtClean="0"/>
          </a:p>
          <a:p>
            <a:r>
              <a:rPr lang="zh-CN" altLang="en-US" dirty="0" smtClean="0"/>
              <a:t>希尔伯特空间：完备的内积空间（完备：空间中的任何</a:t>
            </a:r>
            <a:r>
              <a:rPr lang="zh-CN" altLang="en-US" dirty="0" smtClean="0">
                <a:hlinkClick r:id="rId3"/>
              </a:rPr>
              <a:t>柯西序列</a:t>
            </a:r>
            <a:r>
              <a:rPr lang="zh-CN" altLang="en-US" dirty="0" smtClean="0"/>
              <a:t>都收敛在该</a:t>
            </a:r>
            <a:r>
              <a:rPr lang="zh-CN" altLang="en-US" dirty="0" smtClean="0">
                <a:hlinkClick r:id="rId4"/>
              </a:rPr>
              <a:t>空间</a:t>
            </a:r>
            <a:r>
              <a:rPr lang="zh-CN" altLang="en-US" dirty="0" smtClean="0"/>
              <a:t>之内。柯西序列是指一个这样的序列，它的元素随着序数的增加而愈发靠近）</a:t>
            </a:r>
            <a:endParaRPr lang="en-US" altLang="zh-CN" dirty="0" smtClean="0"/>
          </a:p>
          <a:p>
            <a:r>
              <a:rPr lang="zh-CN" altLang="en-US" dirty="0" smtClean="0"/>
              <a:t>可以知道核函数是对称函数</a:t>
            </a:r>
            <a:endParaRPr lang="zh-CN" altLang="en-US" dirty="0"/>
          </a:p>
        </p:txBody>
      </p:sp>
      <p:sp>
        <p:nvSpPr>
          <p:cNvPr id="4" name="灯片编号占位符 3"/>
          <p:cNvSpPr>
            <a:spLocks noGrp="1"/>
          </p:cNvSpPr>
          <p:nvPr>
            <p:ph type="sldNum" sz="quarter" idx="10"/>
          </p:nvPr>
        </p:nvSpPr>
        <p:spPr/>
        <p:txBody>
          <a:bodyPr/>
          <a:lstStyle/>
          <a:p>
            <a:fld id="{DC3622FA-3BAB-48D4-A8EE-73B18B544E30}" type="slidenum">
              <a:rPr lang="zh-CN" altLang="en-US" smtClean="0"/>
              <a:t>4</a:t>
            </a:fld>
            <a:endParaRPr lang="zh-CN" altLang="en-US"/>
          </a:p>
        </p:txBody>
      </p:sp>
    </p:spTree>
    <p:extLst>
      <p:ext uri="{BB962C8B-B14F-4D97-AF65-F5344CB8AC3E}">
        <p14:creationId xmlns:p14="http://schemas.microsoft.com/office/powerpoint/2010/main" val="13664654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smtClean="0">
                <a:latin typeface="+mn-ea"/>
              </a:rPr>
              <a:t>第三章</a:t>
            </a:r>
            <a:r>
              <a:rPr lang="en-US" altLang="zh-CN" dirty="0" smtClean="0">
                <a:latin typeface="+mn-ea"/>
              </a:rPr>
              <a:t>3.3.3</a:t>
            </a:r>
            <a:r>
              <a:rPr lang="zh-CN" altLang="en-US" dirty="0" smtClean="0">
                <a:latin typeface="+mn-ea"/>
              </a:rPr>
              <a:t>节用等价核的方法研究回归模型，这里是用核密度估计的方法</a:t>
            </a:r>
            <a:endParaRPr lang="en-US" altLang="zh-CN" dirty="0" smtClean="0">
              <a:latin typeface="+mn-ea"/>
            </a:endParaRPr>
          </a:p>
          <a:p>
            <a:pPr marL="0" indent="0">
              <a:buNone/>
            </a:pPr>
            <a:r>
              <a:rPr lang="zh-CN" altLang="en-US" dirty="0" smtClean="0">
                <a:latin typeface="+mn-ea"/>
              </a:rPr>
              <a:t>先说一下密度估计的公式，这里有个简单的例子</a:t>
            </a:r>
            <a:endParaRPr lang="en-US" altLang="zh-CN" dirty="0" smtClean="0">
              <a:latin typeface="+mn-ea"/>
            </a:endParaRPr>
          </a:p>
          <a:p>
            <a:pPr marL="0" indent="0">
              <a:buNone/>
            </a:pPr>
            <a:r>
              <a:rPr lang="zh-CN" altLang="en-US" dirty="0" smtClean="0"/>
              <a:t>假设区域</a:t>
            </a:r>
            <a:r>
              <a:rPr lang="en-US" altLang="zh-CN" dirty="0" smtClean="0">
                <a:latin typeface="+mn-ea"/>
              </a:rPr>
              <a:t>R</a:t>
            </a:r>
            <a:r>
              <a:rPr lang="zh-CN" altLang="en-US" dirty="0" smtClean="0">
                <a:latin typeface="+mn-ea"/>
              </a:rPr>
              <a:t>非常小，</a:t>
            </a:r>
            <a:r>
              <a:rPr lang="en-US" altLang="zh-CN" dirty="0" smtClean="0">
                <a:latin typeface="+mn-ea"/>
              </a:rPr>
              <a:t>p(x)</a:t>
            </a:r>
            <a:r>
              <a:rPr lang="zh-CN" altLang="en-US" dirty="0" smtClean="0">
                <a:latin typeface="+mn-ea"/>
              </a:rPr>
              <a:t>近似为常数</a:t>
            </a:r>
            <a:endParaRPr lang="en-US" altLang="zh-CN" dirty="0" smtClean="0">
              <a:latin typeface="+mn-ea"/>
            </a:endParaRPr>
          </a:p>
        </p:txBody>
      </p:sp>
      <p:sp>
        <p:nvSpPr>
          <p:cNvPr id="4" name="灯片编号占位符 3"/>
          <p:cNvSpPr>
            <a:spLocks noGrp="1"/>
          </p:cNvSpPr>
          <p:nvPr>
            <p:ph type="sldNum" sz="quarter" idx="10"/>
          </p:nvPr>
        </p:nvSpPr>
        <p:spPr/>
        <p:txBody>
          <a:bodyPr/>
          <a:lstStyle/>
          <a:p>
            <a:fld id="{DC3622FA-3BAB-48D4-A8EE-73B18B544E30}" type="slidenum">
              <a:rPr lang="zh-CN" altLang="en-US" smtClean="0"/>
              <a:t>32</a:t>
            </a:fld>
            <a:endParaRPr lang="zh-CN" altLang="en-US"/>
          </a:p>
        </p:txBody>
      </p:sp>
    </p:spTree>
    <p:extLst>
      <p:ext uri="{BB962C8B-B14F-4D97-AF65-F5344CB8AC3E}">
        <p14:creationId xmlns:p14="http://schemas.microsoft.com/office/powerpoint/2010/main" val="14051860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smtClean="0"/>
              <a:t>显然我们估计的这个概率密度是一个平滑的结果</a:t>
            </a:r>
            <a:r>
              <a:rPr lang="en-US" altLang="zh-CN" dirty="0" smtClean="0"/>
              <a:t>,</a:t>
            </a:r>
            <a:r>
              <a:rPr lang="zh-CN" altLang="en-US" dirty="0" smtClean="0"/>
              <a:t>即当</a:t>
            </a:r>
            <a:r>
              <a:rPr lang="en-US" altLang="zh-CN" dirty="0" smtClean="0"/>
              <a:t>V</a:t>
            </a:r>
            <a:r>
              <a:rPr lang="zh-CN" altLang="en-US" dirty="0" smtClean="0"/>
              <a:t>选择的越大</a:t>
            </a:r>
            <a:r>
              <a:rPr lang="en-US" altLang="zh-CN" dirty="0" smtClean="0"/>
              <a:t>,</a:t>
            </a:r>
            <a:r>
              <a:rPr lang="zh-CN" altLang="en-US" dirty="0" smtClean="0"/>
              <a:t>估计的结果和真实结果相比就越平滑</a:t>
            </a:r>
            <a:r>
              <a:rPr lang="en-US" altLang="zh-CN" dirty="0" smtClean="0"/>
              <a:t>;</a:t>
            </a:r>
          </a:p>
          <a:p>
            <a:pPr marL="0" indent="0">
              <a:buNone/>
            </a:pPr>
            <a:r>
              <a:rPr lang="en-US" altLang="zh-CN" dirty="0" err="1" smtClean="0">
                <a:latin typeface="+mn-ea"/>
              </a:rPr>
              <a:t>Parzen</a:t>
            </a:r>
            <a:r>
              <a:rPr lang="zh-CN" altLang="en-US" dirty="0" smtClean="0">
                <a:latin typeface="+mn-ea"/>
              </a:rPr>
              <a:t>创密度估计的原理差不多就是这样</a:t>
            </a:r>
            <a:endParaRPr lang="en-US" altLang="zh-CN" dirty="0" smtClean="0">
              <a:latin typeface="+mn-ea"/>
            </a:endParaRPr>
          </a:p>
          <a:p>
            <a:pPr marL="0" indent="0">
              <a:buNone/>
            </a:pPr>
            <a:r>
              <a:rPr lang="en-US" altLang="zh-CN" dirty="0" smtClean="0">
                <a:latin typeface="+mn-ea"/>
              </a:rPr>
              <a:t>http://blog.sina.com.cn/s/blog_679e13290101cpr1.html</a:t>
            </a:r>
          </a:p>
          <a:p>
            <a:pPr marL="0" indent="0">
              <a:buNone/>
            </a:pPr>
            <a:r>
              <a:rPr lang="en-US" altLang="zh-CN" dirty="0" smtClean="0">
                <a:latin typeface="+mn-ea"/>
              </a:rPr>
              <a:t>https://www.jianshu.com/p/249e5ff97c04</a:t>
            </a:r>
          </a:p>
        </p:txBody>
      </p:sp>
      <p:sp>
        <p:nvSpPr>
          <p:cNvPr id="4" name="灯片编号占位符 3"/>
          <p:cNvSpPr>
            <a:spLocks noGrp="1"/>
          </p:cNvSpPr>
          <p:nvPr>
            <p:ph type="sldNum" sz="quarter" idx="10"/>
          </p:nvPr>
        </p:nvSpPr>
        <p:spPr/>
        <p:txBody>
          <a:bodyPr/>
          <a:lstStyle/>
          <a:p>
            <a:fld id="{DC3622FA-3BAB-48D4-A8EE-73B18B544E30}" type="slidenum">
              <a:rPr lang="zh-CN" altLang="en-US" smtClean="0"/>
              <a:t>33</a:t>
            </a:fld>
            <a:endParaRPr lang="zh-CN" altLang="en-US"/>
          </a:p>
        </p:txBody>
      </p:sp>
    </p:spTree>
    <p:extLst>
      <p:ext uri="{BB962C8B-B14F-4D97-AF65-F5344CB8AC3E}">
        <p14:creationId xmlns:p14="http://schemas.microsoft.com/office/powerpoint/2010/main" val="12553130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smtClean="0">
                <a:latin typeface="+mn-ea"/>
              </a:rPr>
              <a:t>对窗口函数做泛化，用于其他地方</a:t>
            </a:r>
            <a:endParaRPr lang="en-US" altLang="zh-CN" dirty="0" smtClean="0">
              <a:latin typeface="+mn-ea"/>
            </a:endParaRPr>
          </a:p>
          <a:p>
            <a:pPr marL="0" indent="0">
              <a:buNone/>
            </a:pPr>
            <a:r>
              <a:rPr lang="zh-CN" altLang="en-US" dirty="0" smtClean="0">
                <a:latin typeface="+mn-ea"/>
              </a:rPr>
              <a:t>书上就是用</a:t>
            </a:r>
            <a:r>
              <a:rPr lang="en-US" altLang="zh-CN" dirty="0" err="1" smtClean="0">
                <a:latin typeface="+mn-ea"/>
              </a:rPr>
              <a:t>Parzen</a:t>
            </a:r>
            <a:r>
              <a:rPr lang="zh-CN" altLang="en-US" dirty="0" smtClean="0">
                <a:latin typeface="+mn-ea"/>
              </a:rPr>
              <a:t>窗来对联合分布估计</a:t>
            </a:r>
            <a:endParaRPr lang="en-US" altLang="zh-CN" dirty="0" smtClean="0">
              <a:latin typeface="+mn-ea"/>
            </a:endParaRPr>
          </a:p>
          <a:p>
            <a:pPr marL="0" indent="0">
              <a:buNone/>
            </a:pPr>
            <a:endParaRPr lang="en-US" altLang="zh-CN" dirty="0" smtClean="0">
              <a:latin typeface="+mn-ea"/>
            </a:endParaRPr>
          </a:p>
        </p:txBody>
      </p:sp>
      <p:sp>
        <p:nvSpPr>
          <p:cNvPr id="4" name="灯片编号占位符 3"/>
          <p:cNvSpPr>
            <a:spLocks noGrp="1"/>
          </p:cNvSpPr>
          <p:nvPr>
            <p:ph type="sldNum" sz="quarter" idx="10"/>
          </p:nvPr>
        </p:nvSpPr>
        <p:spPr/>
        <p:txBody>
          <a:bodyPr/>
          <a:lstStyle/>
          <a:p>
            <a:fld id="{DC3622FA-3BAB-48D4-A8EE-73B18B544E30}" type="slidenum">
              <a:rPr lang="zh-CN" altLang="en-US" smtClean="0"/>
              <a:t>34</a:t>
            </a:fld>
            <a:endParaRPr lang="zh-CN" altLang="en-US"/>
          </a:p>
        </p:txBody>
      </p:sp>
    </p:spTree>
    <p:extLst>
      <p:ext uri="{BB962C8B-B14F-4D97-AF65-F5344CB8AC3E}">
        <p14:creationId xmlns:p14="http://schemas.microsoft.com/office/powerpoint/2010/main" val="28408663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smtClean="0">
                <a:latin typeface="+mn-ea"/>
              </a:rPr>
              <a:t>条件概率，分母是边缘密度</a:t>
            </a:r>
            <a:endParaRPr lang="en-US" altLang="zh-CN" dirty="0" smtClean="0">
              <a:latin typeface="+mn-ea"/>
            </a:endParaRPr>
          </a:p>
        </p:txBody>
      </p:sp>
      <p:sp>
        <p:nvSpPr>
          <p:cNvPr id="4" name="灯片编号占位符 3"/>
          <p:cNvSpPr>
            <a:spLocks noGrp="1"/>
          </p:cNvSpPr>
          <p:nvPr>
            <p:ph type="sldNum" sz="quarter" idx="10"/>
          </p:nvPr>
        </p:nvSpPr>
        <p:spPr/>
        <p:txBody>
          <a:bodyPr/>
          <a:lstStyle/>
          <a:p>
            <a:fld id="{DC3622FA-3BAB-48D4-A8EE-73B18B544E30}" type="slidenum">
              <a:rPr lang="zh-CN" altLang="en-US" smtClean="0"/>
              <a:t>35</a:t>
            </a:fld>
            <a:endParaRPr lang="zh-CN" altLang="en-US"/>
          </a:p>
        </p:txBody>
      </p:sp>
    </p:spTree>
    <p:extLst>
      <p:ext uri="{BB962C8B-B14F-4D97-AF65-F5344CB8AC3E}">
        <p14:creationId xmlns:p14="http://schemas.microsoft.com/office/powerpoint/2010/main" val="249729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smtClean="0">
                <a:latin typeface="+mn-ea"/>
              </a:rPr>
              <a:t>现在简单假设</a:t>
            </a:r>
            <a:r>
              <a:rPr lang="en-US" altLang="zh-CN" dirty="0" smtClean="0">
                <a:latin typeface="+mn-ea"/>
              </a:rPr>
              <a:t>f</a:t>
            </a:r>
            <a:r>
              <a:rPr lang="zh-CN" altLang="en-US" dirty="0" smtClean="0">
                <a:latin typeface="+mn-ea"/>
              </a:rPr>
              <a:t>的期望为</a:t>
            </a:r>
            <a:r>
              <a:rPr lang="en-US" altLang="zh-CN" dirty="0" smtClean="0">
                <a:latin typeface="+mn-ea"/>
              </a:rPr>
              <a:t>0</a:t>
            </a:r>
            <a:r>
              <a:rPr lang="zh-CN" altLang="en-US" dirty="0" smtClean="0">
                <a:latin typeface="+mn-ea"/>
              </a:rPr>
              <a:t>，再定义一个函数</a:t>
            </a:r>
            <a:r>
              <a:rPr lang="en-US" altLang="zh-CN" dirty="0" smtClean="0">
                <a:latin typeface="+mn-ea"/>
              </a:rPr>
              <a:t>g</a:t>
            </a:r>
            <a:r>
              <a:rPr lang="zh-CN" altLang="en-US" dirty="0" smtClean="0">
                <a:latin typeface="+mn-ea"/>
              </a:rPr>
              <a:t>（</a:t>
            </a:r>
            <a:r>
              <a:rPr lang="en-US" altLang="zh-CN" dirty="0" smtClean="0">
                <a:latin typeface="+mn-ea"/>
              </a:rPr>
              <a:t>x</a:t>
            </a:r>
            <a:r>
              <a:rPr lang="zh-CN" altLang="en-US" dirty="0" smtClean="0">
                <a:latin typeface="+mn-ea"/>
              </a:rPr>
              <a:t>），代入</a:t>
            </a:r>
            <a:r>
              <a:rPr lang="en-US" altLang="zh-CN" dirty="0" smtClean="0">
                <a:latin typeface="+mn-ea"/>
              </a:rPr>
              <a:t>y(x)</a:t>
            </a:r>
            <a:r>
              <a:rPr lang="zh-CN" altLang="en-US" dirty="0" smtClean="0">
                <a:latin typeface="+mn-ea"/>
              </a:rPr>
              <a:t>的表达式中</a:t>
            </a:r>
            <a:endParaRPr lang="en-US" altLang="zh-CN" dirty="0" smtClean="0">
              <a:latin typeface="+mn-ea"/>
            </a:endParaRPr>
          </a:p>
          <a:p>
            <a:pPr marL="0" indent="0">
              <a:buNone/>
            </a:pPr>
            <a:r>
              <a:rPr lang="zh-CN" altLang="en-US" dirty="0" smtClean="0">
                <a:latin typeface="+mn-ea"/>
              </a:rPr>
              <a:t>得到的</a:t>
            </a:r>
            <a:r>
              <a:rPr lang="en-US" altLang="zh-CN" dirty="0" smtClean="0">
                <a:latin typeface="+mn-ea"/>
              </a:rPr>
              <a:t>y(x)</a:t>
            </a:r>
            <a:r>
              <a:rPr lang="zh-CN" altLang="en-US" dirty="0" smtClean="0">
                <a:latin typeface="+mn-ea"/>
              </a:rPr>
              <a:t>的结果就叫做</a:t>
            </a:r>
            <a:r>
              <a:rPr lang="en-US" altLang="zh-CN" cap="none" dirty="0" err="1" smtClean="0">
                <a:latin typeface="+mn-ea"/>
              </a:rPr>
              <a:t>Nadaraya</a:t>
            </a:r>
            <a:r>
              <a:rPr lang="en-US" altLang="zh-CN" cap="none" dirty="0" smtClean="0">
                <a:latin typeface="+mn-ea"/>
              </a:rPr>
              <a:t>-Watson</a:t>
            </a:r>
            <a:r>
              <a:rPr lang="zh-CN" altLang="en-US" cap="none" dirty="0" smtClean="0">
                <a:latin typeface="+mn-ea"/>
              </a:rPr>
              <a:t>模型，或者核回归模型</a:t>
            </a:r>
            <a:endParaRPr lang="en-US" altLang="zh-CN" cap="none" dirty="0" smtClean="0">
              <a:latin typeface="+mn-ea"/>
            </a:endParaRPr>
          </a:p>
          <a:p>
            <a:pPr marL="0" indent="0">
              <a:buNone/>
            </a:pPr>
            <a:r>
              <a:rPr lang="zh-CN" altLang="en-US" cap="none" dirty="0" smtClean="0">
                <a:latin typeface="+mn-ea"/>
              </a:rPr>
              <a:t>和等价核估计模型一样。这个核函数给距离</a:t>
            </a:r>
            <a:r>
              <a:rPr lang="en-US" altLang="zh-CN" cap="none" dirty="0" smtClean="0">
                <a:latin typeface="+mn-ea"/>
              </a:rPr>
              <a:t>x</a:t>
            </a:r>
            <a:r>
              <a:rPr lang="zh-CN" altLang="en-US" cap="none" dirty="0" smtClean="0">
                <a:latin typeface="+mn-ea"/>
              </a:rPr>
              <a:t>点近的数据点</a:t>
            </a:r>
            <a:r>
              <a:rPr lang="en-US" altLang="zh-CN" cap="none" dirty="0" err="1" smtClean="0">
                <a:latin typeface="+mn-ea"/>
              </a:rPr>
              <a:t>xn</a:t>
            </a:r>
            <a:r>
              <a:rPr lang="zh-CN" altLang="en-US" cap="none" dirty="0" smtClean="0">
                <a:latin typeface="+mn-ea"/>
              </a:rPr>
              <a:t>较高的权重</a:t>
            </a:r>
            <a:endParaRPr lang="en-US" altLang="zh-CN" dirty="0" smtClean="0">
              <a:latin typeface="+mn-ea"/>
            </a:endParaRPr>
          </a:p>
        </p:txBody>
      </p:sp>
      <p:sp>
        <p:nvSpPr>
          <p:cNvPr id="4" name="灯片编号占位符 3"/>
          <p:cNvSpPr>
            <a:spLocks noGrp="1"/>
          </p:cNvSpPr>
          <p:nvPr>
            <p:ph type="sldNum" sz="quarter" idx="10"/>
          </p:nvPr>
        </p:nvSpPr>
        <p:spPr/>
        <p:txBody>
          <a:bodyPr/>
          <a:lstStyle/>
          <a:p>
            <a:fld id="{DC3622FA-3BAB-48D4-A8EE-73B18B544E30}" type="slidenum">
              <a:rPr lang="zh-CN" altLang="en-US" smtClean="0"/>
              <a:t>36</a:t>
            </a:fld>
            <a:endParaRPr lang="zh-CN" altLang="en-US"/>
          </a:p>
        </p:txBody>
      </p:sp>
    </p:spTree>
    <p:extLst>
      <p:ext uri="{BB962C8B-B14F-4D97-AF65-F5344CB8AC3E}">
        <p14:creationId xmlns:p14="http://schemas.microsoft.com/office/powerpoint/2010/main" val="29307849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b="1" dirty="0" smtClean="0">
                <a:latin typeface="+mn-ea"/>
              </a:rPr>
              <a:t>模型还可以求整个条件概率</a:t>
            </a:r>
            <a:r>
              <a:rPr lang="zh-CN" altLang="en-US" b="1" dirty="0" smtClean="0">
                <a:latin typeface="+mn-ea"/>
              </a:rPr>
              <a:t>分布</a:t>
            </a:r>
            <a:r>
              <a:rPr lang="en-US" altLang="zh-CN" b="1" dirty="0" smtClean="0">
                <a:latin typeface="+mn-ea"/>
              </a:rPr>
              <a:t>,</a:t>
            </a:r>
            <a:r>
              <a:rPr lang="zh-CN" altLang="en-US" b="1" dirty="0" smtClean="0">
                <a:latin typeface="+mn-ea"/>
              </a:rPr>
              <a:t>分母是边缘密度分布</a:t>
            </a:r>
            <a:endParaRPr lang="en-US" altLang="zh-CN" b="1" dirty="0" smtClean="0">
              <a:latin typeface="+mn-ea"/>
            </a:endParaRPr>
          </a:p>
          <a:p>
            <a:pPr marL="0" indent="0">
              <a:buNone/>
            </a:pPr>
            <a:r>
              <a:rPr lang="zh-CN" altLang="en-US" b="1" dirty="0" smtClean="0">
                <a:latin typeface="+mn-ea"/>
              </a:rPr>
              <a:t>推广：</a:t>
            </a:r>
            <a:r>
              <a:rPr lang="en-US" altLang="zh-CN" b="1" dirty="0" smtClean="0">
                <a:latin typeface="+mn-ea"/>
              </a:rPr>
              <a:t>F(</a:t>
            </a:r>
            <a:r>
              <a:rPr lang="en-US" altLang="zh-CN" b="1" dirty="0" err="1" smtClean="0">
                <a:latin typeface="+mn-ea"/>
              </a:rPr>
              <a:t>x,t</a:t>
            </a:r>
            <a:r>
              <a:rPr lang="en-US" altLang="zh-CN" b="1" dirty="0" smtClean="0">
                <a:latin typeface="+mn-ea"/>
              </a:rPr>
              <a:t>)</a:t>
            </a:r>
            <a:r>
              <a:rPr lang="zh-CN" altLang="en-US" b="1" dirty="0" smtClean="0">
                <a:latin typeface="+mn-ea"/>
              </a:rPr>
              <a:t>是高斯分布</a:t>
            </a:r>
            <a:endParaRPr lang="en-US" altLang="zh-CN" b="1" dirty="0" smtClean="0">
              <a:latin typeface="+mn-ea"/>
            </a:endParaRPr>
          </a:p>
        </p:txBody>
      </p:sp>
      <p:sp>
        <p:nvSpPr>
          <p:cNvPr id="4" name="灯片编号占位符 3"/>
          <p:cNvSpPr>
            <a:spLocks noGrp="1"/>
          </p:cNvSpPr>
          <p:nvPr>
            <p:ph type="sldNum" sz="quarter" idx="10"/>
          </p:nvPr>
        </p:nvSpPr>
        <p:spPr/>
        <p:txBody>
          <a:bodyPr/>
          <a:lstStyle/>
          <a:p>
            <a:fld id="{DC3622FA-3BAB-48D4-A8EE-73B18B544E30}" type="slidenum">
              <a:rPr lang="zh-CN" altLang="en-US" smtClean="0"/>
              <a:t>37</a:t>
            </a:fld>
            <a:endParaRPr lang="zh-CN" altLang="en-US"/>
          </a:p>
        </p:txBody>
      </p:sp>
    </p:spTree>
    <p:extLst>
      <p:ext uri="{BB962C8B-B14F-4D97-AF65-F5344CB8AC3E}">
        <p14:creationId xmlns:p14="http://schemas.microsoft.com/office/powerpoint/2010/main" val="29799449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latin typeface="+mn-ea"/>
              </a:rPr>
              <a:t>推广：</a:t>
            </a:r>
            <a:r>
              <a:rPr lang="en-US" altLang="zh-CN" b="1" dirty="0" smtClean="0">
                <a:latin typeface="+mn-ea"/>
              </a:rPr>
              <a:t>F(</a:t>
            </a:r>
            <a:r>
              <a:rPr lang="en-US" altLang="zh-CN" b="1" dirty="0" err="1" smtClean="0">
                <a:latin typeface="+mn-ea"/>
              </a:rPr>
              <a:t>x,t</a:t>
            </a:r>
            <a:r>
              <a:rPr lang="en-US" altLang="zh-CN" b="1" dirty="0" smtClean="0">
                <a:latin typeface="+mn-ea"/>
              </a:rPr>
              <a:t>)</a:t>
            </a:r>
            <a:r>
              <a:rPr lang="zh-CN" altLang="en-US" b="1" dirty="0" smtClean="0">
                <a:latin typeface="+mn-ea"/>
              </a:rPr>
              <a:t>是高斯分布</a:t>
            </a:r>
            <a:endParaRPr lang="en-US" altLang="zh-CN" b="1" dirty="0" smtClean="0">
              <a:latin typeface="+mn-ea"/>
            </a:endParaRPr>
          </a:p>
          <a:p>
            <a:pPr marL="0" indent="0">
              <a:buNone/>
            </a:pPr>
            <a:endParaRPr lang="en-US" altLang="zh-CN" b="1" dirty="0" smtClean="0">
              <a:latin typeface="+mn-ea"/>
            </a:endParaRPr>
          </a:p>
          <a:p>
            <a:pPr marL="0" indent="0">
              <a:buNone/>
            </a:pPr>
            <a:r>
              <a:rPr lang="zh-CN" altLang="en-US" b="1" dirty="0" smtClean="0">
                <a:latin typeface="+mn-ea"/>
              </a:rPr>
              <a:t>使用高斯核的</a:t>
            </a:r>
            <a:r>
              <a:rPr lang="en-US" altLang="zh-CN" cap="none" dirty="0" err="1" smtClean="0">
                <a:latin typeface="+mn-ea"/>
              </a:rPr>
              <a:t>Nadaraya</a:t>
            </a:r>
            <a:r>
              <a:rPr lang="en-US" altLang="zh-CN" cap="none" dirty="0" smtClean="0">
                <a:latin typeface="+mn-ea"/>
              </a:rPr>
              <a:t>-Watson</a:t>
            </a:r>
            <a:r>
              <a:rPr lang="zh-CN" altLang="en-US" cap="none" dirty="0" smtClean="0">
                <a:latin typeface="+mn-ea"/>
              </a:rPr>
              <a:t>模型例子</a:t>
            </a:r>
            <a:endParaRPr lang="en-US" altLang="zh-CN" cap="none" dirty="0" smtClean="0">
              <a:latin typeface="+mn-ea"/>
            </a:endParaRPr>
          </a:p>
          <a:p>
            <a:pPr marL="0" indent="0">
              <a:buNone/>
            </a:pPr>
            <a:r>
              <a:rPr lang="zh-CN" altLang="en-US" dirty="0" smtClean="0"/>
              <a:t>各向同性表示样本的协方差与其向量的方向无关，即仅与距离有关，各向异性反之</a:t>
            </a:r>
            <a:endParaRPr lang="en-US" altLang="zh-CN" b="1" dirty="0" smtClean="0">
              <a:latin typeface="+mn-ea"/>
            </a:endParaRPr>
          </a:p>
        </p:txBody>
      </p:sp>
      <p:sp>
        <p:nvSpPr>
          <p:cNvPr id="4" name="灯片编号占位符 3"/>
          <p:cNvSpPr>
            <a:spLocks noGrp="1"/>
          </p:cNvSpPr>
          <p:nvPr>
            <p:ph type="sldNum" sz="quarter" idx="10"/>
          </p:nvPr>
        </p:nvSpPr>
        <p:spPr/>
        <p:txBody>
          <a:bodyPr/>
          <a:lstStyle/>
          <a:p>
            <a:fld id="{DC3622FA-3BAB-48D4-A8EE-73B18B544E30}" type="slidenum">
              <a:rPr lang="zh-CN" altLang="en-US" smtClean="0"/>
              <a:t>38</a:t>
            </a:fld>
            <a:endParaRPr lang="zh-CN" altLang="en-US"/>
          </a:p>
        </p:txBody>
      </p:sp>
    </p:spTree>
    <p:extLst>
      <p:ext uri="{BB962C8B-B14F-4D97-AF65-F5344CB8AC3E}">
        <p14:creationId xmlns:p14="http://schemas.microsoft.com/office/powerpoint/2010/main" val="14828234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3622FA-3BAB-48D4-A8EE-73B18B544E30}" type="slidenum">
              <a:rPr lang="zh-CN" altLang="en-US" smtClean="0"/>
              <a:t>39</a:t>
            </a:fld>
            <a:endParaRPr lang="zh-CN" altLang="en-US"/>
          </a:p>
        </p:txBody>
      </p:sp>
    </p:spTree>
    <p:extLst>
      <p:ext uri="{BB962C8B-B14F-4D97-AF65-F5344CB8AC3E}">
        <p14:creationId xmlns:p14="http://schemas.microsoft.com/office/powerpoint/2010/main" val="3181428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latin typeface="+mn-ea"/>
              </a:rPr>
              <a:t>高斯过程的一个例子</a:t>
            </a:r>
            <a:endParaRPr lang="en-US" altLang="zh-CN" b="1" dirty="0" smtClean="0">
              <a:latin typeface="+mn-ea"/>
            </a:endParaRPr>
          </a:p>
          <a:p>
            <a:pPr marL="0" indent="0">
              <a:buNone/>
            </a:pPr>
            <a:endParaRPr lang="en-US" altLang="zh-CN" b="1" dirty="0" smtClean="0">
              <a:latin typeface="+mn-ea"/>
            </a:endParaRPr>
          </a:p>
        </p:txBody>
      </p:sp>
      <p:sp>
        <p:nvSpPr>
          <p:cNvPr id="4" name="灯片编号占位符 3"/>
          <p:cNvSpPr>
            <a:spLocks noGrp="1"/>
          </p:cNvSpPr>
          <p:nvPr>
            <p:ph type="sldNum" sz="quarter" idx="10"/>
          </p:nvPr>
        </p:nvSpPr>
        <p:spPr/>
        <p:txBody>
          <a:bodyPr/>
          <a:lstStyle/>
          <a:p>
            <a:fld id="{DC3622FA-3BAB-48D4-A8EE-73B18B544E30}" type="slidenum">
              <a:rPr lang="zh-CN" altLang="en-US" smtClean="0"/>
              <a:t>40</a:t>
            </a:fld>
            <a:endParaRPr lang="zh-CN" altLang="en-US"/>
          </a:p>
        </p:txBody>
      </p:sp>
    </p:spTree>
    <p:extLst>
      <p:ext uri="{BB962C8B-B14F-4D97-AF65-F5344CB8AC3E}">
        <p14:creationId xmlns:p14="http://schemas.microsoft.com/office/powerpoint/2010/main" val="27794272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b="1" dirty="0" smtClean="0">
                <a:latin typeface="+mn-ea"/>
              </a:rPr>
              <a:t>现在要计算</a:t>
            </a:r>
            <a:r>
              <a:rPr lang="en-US" altLang="zh-CN" b="1" dirty="0" smtClean="0">
                <a:latin typeface="+mn-ea"/>
              </a:rPr>
              <a:t>y</a:t>
            </a:r>
            <a:r>
              <a:rPr lang="zh-CN" altLang="en-US" b="1" dirty="0" smtClean="0">
                <a:latin typeface="+mn-ea"/>
              </a:rPr>
              <a:t>的概率分布</a:t>
            </a:r>
            <a:endParaRPr lang="en-US" altLang="zh-CN" b="1" dirty="0" smtClean="0">
              <a:latin typeface="+mn-ea"/>
            </a:endParaRPr>
          </a:p>
          <a:p>
            <a:pPr marL="0" indent="0">
              <a:buNone/>
            </a:pPr>
            <a:r>
              <a:rPr lang="en-US" altLang="zh-CN" b="1" dirty="0" smtClean="0">
                <a:latin typeface="+mn-ea"/>
              </a:rPr>
              <a:t>Y</a:t>
            </a:r>
            <a:r>
              <a:rPr lang="zh-CN" altLang="en-US" b="1" dirty="0" smtClean="0">
                <a:latin typeface="+mn-ea"/>
              </a:rPr>
              <a:t>是由</a:t>
            </a:r>
            <a:r>
              <a:rPr lang="en-US" altLang="zh-CN" b="1" dirty="0" smtClean="0">
                <a:latin typeface="+mn-ea"/>
              </a:rPr>
              <a:t>w</a:t>
            </a:r>
            <a:r>
              <a:rPr lang="zh-CN" altLang="en-US" b="1" dirty="0" smtClean="0">
                <a:latin typeface="+mn-ea"/>
              </a:rPr>
              <a:t>的元素给出的服从高斯分布的变量的线性组合，所以</a:t>
            </a:r>
            <a:r>
              <a:rPr lang="en-US" altLang="zh-CN" b="1" dirty="0" smtClean="0">
                <a:latin typeface="+mn-ea"/>
              </a:rPr>
              <a:t>y</a:t>
            </a:r>
            <a:r>
              <a:rPr lang="zh-CN" altLang="en-US" b="1" dirty="0" smtClean="0">
                <a:latin typeface="+mn-ea"/>
              </a:rPr>
              <a:t>也服从高斯分布，求他的期望和方差</a:t>
            </a:r>
            <a:endParaRPr lang="en-US" altLang="zh-CN" b="1" dirty="0" smtClean="0">
              <a:latin typeface="+mn-ea"/>
            </a:endParaRPr>
          </a:p>
        </p:txBody>
      </p:sp>
      <p:sp>
        <p:nvSpPr>
          <p:cNvPr id="4" name="灯片编号占位符 3"/>
          <p:cNvSpPr>
            <a:spLocks noGrp="1"/>
          </p:cNvSpPr>
          <p:nvPr>
            <p:ph type="sldNum" sz="quarter" idx="10"/>
          </p:nvPr>
        </p:nvSpPr>
        <p:spPr/>
        <p:txBody>
          <a:bodyPr/>
          <a:lstStyle/>
          <a:p>
            <a:fld id="{DC3622FA-3BAB-48D4-A8EE-73B18B544E30}" type="slidenum">
              <a:rPr lang="zh-CN" altLang="en-US" smtClean="0"/>
              <a:t>41</a:t>
            </a:fld>
            <a:endParaRPr lang="zh-CN" altLang="en-US"/>
          </a:p>
        </p:txBody>
      </p:sp>
    </p:spTree>
    <p:extLst>
      <p:ext uri="{BB962C8B-B14F-4D97-AF65-F5344CB8AC3E}">
        <p14:creationId xmlns:p14="http://schemas.microsoft.com/office/powerpoint/2010/main" val="489600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书上核函数的写法</a:t>
            </a:r>
            <a:endParaRPr lang="zh-CN" altLang="en-US" dirty="0"/>
          </a:p>
        </p:txBody>
      </p:sp>
      <p:sp>
        <p:nvSpPr>
          <p:cNvPr id="4" name="灯片编号占位符 3"/>
          <p:cNvSpPr>
            <a:spLocks noGrp="1"/>
          </p:cNvSpPr>
          <p:nvPr>
            <p:ph type="sldNum" sz="quarter" idx="10"/>
          </p:nvPr>
        </p:nvSpPr>
        <p:spPr/>
        <p:txBody>
          <a:bodyPr/>
          <a:lstStyle/>
          <a:p>
            <a:fld id="{DC3622FA-3BAB-48D4-A8EE-73B18B544E30}" type="slidenum">
              <a:rPr lang="zh-CN" altLang="en-US" smtClean="0"/>
              <a:t>5</a:t>
            </a:fld>
            <a:endParaRPr lang="zh-CN" altLang="en-US"/>
          </a:p>
        </p:txBody>
      </p:sp>
    </p:spTree>
    <p:extLst>
      <p:ext uri="{BB962C8B-B14F-4D97-AF65-F5344CB8AC3E}">
        <p14:creationId xmlns:p14="http://schemas.microsoft.com/office/powerpoint/2010/main" val="18440611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b="1" dirty="0" smtClean="0">
                <a:latin typeface="+mn-ea"/>
              </a:rPr>
              <a:t>有了期望方差，就有了他的分布函数，这样就通过高斯过程得到了线性回归的模型，这就是高斯过程的一个例子</a:t>
            </a:r>
            <a:endParaRPr lang="en-US" altLang="zh-CN" b="1" dirty="0" smtClean="0">
              <a:latin typeface="+mn-ea"/>
            </a:endParaRPr>
          </a:p>
        </p:txBody>
      </p:sp>
      <p:sp>
        <p:nvSpPr>
          <p:cNvPr id="4" name="灯片编号占位符 3"/>
          <p:cNvSpPr>
            <a:spLocks noGrp="1"/>
          </p:cNvSpPr>
          <p:nvPr>
            <p:ph type="sldNum" sz="quarter" idx="10"/>
          </p:nvPr>
        </p:nvSpPr>
        <p:spPr/>
        <p:txBody>
          <a:bodyPr/>
          <a:lstStyle/>
          <a:p>
            <a:fld id="{DC3622FA-3BAB-48D4-A8EE-73B18B544E30}" type="slidenum">
              <a:rPr lang="zh-CN" altLang="en-US" smtClean="0"/>
              <a:t>42</a:t>
            </a:fld>
            <a:endParaRPr lang="zh-CN" altLang="en-US"/>
          </a:p>
        </p:txBody>
      </p:sp>
    </p:spTree>
    <p:extLst>
      <p:ext uri="{BB962C8B-B14F-4D97-AF65-F5344CB8AC3E}">
        <p14:creationId xmlns:p14="http://schemas.microsoft.com/office/powerpoint/2010/main" val="18242413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b="1" dirty="0" smtClean="0">
                <a:latin typeface="+mn-ea"/>
              </a:rPr>
              <a:t>定义</a:t>
            </a:r>
            <a:endParaRPr lang="en-US" altLang="zh-CN" b="1" dirty="0" smtClean="0">
              <a:latin typeface="+mn-ea"/>
            </a:endParaRPr>
          </a:p>
        </p:txBody>
      </p:sp>
      <p:sp>
        <p:nvSpPr>
          <p:cNvPr id="4" name="灯片编号占位符 3"/>
          <p:cNvSpPr>
            <a:spLocks noGrp="1"/>
          </p:cNvSpPr>
          <p:nvPr>
            <p:ph type="sldNum" sz="quarter" idx="10"/>
          </p:nvPr>
        </p:nvSpPr>
        <p:spPr/>
        <p:txBody>
          <a:bodyPr/>
          <a:lstStyle/>
          <a:p>
            <a:fld id="{DC3622FA-3BAB-48D4-A8EE-73B18B544E30}" type="slidenum">
              <a:rPr lang="zh-CN" altLang="en-US" smtClean="0"/>
              <a:t>43</a:t>
            </a:fld>
            <a:endParaRPr lang="zh-CN" altLang="en-US"/>
          </a:p>
        </p:txBody>
      </p:sp>
    </p:spTree>
    <p:extLst>
      <p:ext uri="{BB962C8B-B14F-4D97-AF65-F5344CB8AC3E}">
        <p14:creationId xmlns:p14="http://schemas.microsoft.com/office/powerpoint/2010/main" val="35543591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smtClean="0"/>
              <a:t> 高斯回归首先要计算数据集中样本之间的联合概率分布</a:t>
            </a:r>
            <a:r>
              <a:rPr lang="en-US" altLang="zh-CN" dirty="0" smtClean="0"/>
              <a:t>, </a:t>
            </a:r>
            <a:r>
              <a:rPr lang="zh-CN" altLang="en-US" dirty="0" smtClean="0"/>
              <a:t>，为的均值所组成的向量，</a:t>
            </a:r>
            <a:r>
              <a:rPr lang="en-US" altLang="zh-CN" dirty="0" smtClean="0"/>
              <a:t>K</a:t>
            </a:r>
            <a:r>
              <a:rPr lang="zh-CN" altLang="en-US" dirty="0" smtClean="0"/>
              <a:t>为其协方差矩阵，再根据需要预测的的先验概率分布 与，来计算出的后验概率分布。</a:t>
            </a:r>
            <a:endParaRPr lang="en-US" altLang="zh-CN" b="1" dirty="0" smtClean="0">
              <a:latin typeface="+mn-ea"/>
            </a:endParaRPr>
          </a:p>
        </p:txBody>
      </p:sp>
      <p:sp>
        <p:nvSpPr>
          <p:cNvPr id="4" name="灯片编号占位符 3"/>
          <p:cNvSpPr>
            <a:spLocks noGrp="1"/>
          </p:cNvSpPr>
          <p:nvPr>
            <p:ph type="sldNum" sz="quarter" idx="10"/>
          </p:nvPr>
        </p:nvSpPr>
        <p:spPr/>
        <p:txBody>
          <a:bodyPr/>
          <a:lstStyle/>
          <a:p>
            <a:fld id="{DC3622FA-3BAB-48D4-A8EE-73B18B544E30}" type="slidenum">
              <a:rPr lang="zh-CN" altLang="en-US" smtClean="0"/>
              <a:t>44</a:t>
            </a:fld>
            <a:endParaRPr lang="zh-CN" altLang="en-US"/>
          </a:p>
        </p:txBody>
      </p:sp>
    </p:spTree>
    <p:extLst>
      <p:ext uri="{BB962C8B-B14F-4D97-AF65-F5344CB8AC3E}">
        <p14:creationId xmlns:p14="http://schemas.microsoft.com/office/powerpoint/2010/main" val="20967806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smtClean="0"/>
              <a:t>左图是高斯核，右图是指数核</a:t>
            </a:r>
            <a:endParaRPr lang="en-US" altLang="zh-CN" dirty="0" smtClean="0"/>
          </a:p>
          <a:p>
            <a:pPr marL="0" indent="0">
              <a:buNone/>
            </a:pPr>
            <a:r>
              <a:rPr lang="zh-CN" altLang="en-US" b="1" dirty="0" smtClean="0">
                <a:latin typeface="+mn-ea"/>
              </a:rPr>
              <a:t>具体高斯过程回归里的参数计算</a:t>
            </a:r>
            <a:endParaRPr lang="en-US" altLang="zh-CN" b="1" dirty="0" smtClean="0">
              <a:latin typeface="+mn-ea"/>
            </a:endParaRPr>
          </a:p>
        </p:txBody>
      </p:sp>
      <p:sp>
        <p:nvSpPr>
          <p:cNvPr id="4" name="灯片编号占位符 3"/>
          <p:cNvSpPr>
            <a:spLocks noGrp="1"/>
          </p:cNvSpPr>
          <p:nvPr>
            <p:ph type="sldNum" sz="quarter" idx="10"/>
          </p:nvPr>
        </p:nvSpPr>
        <p:spPr/>
        <p:txBody>
          <a:bodyPr/>
          <a:lstStyle/>
          <a:p>
            <a:fld id="{DC3622FA-3BAB-48D4-A8EE-73B18B544E30}" type="slidenum">
              <a:rPr lang="zh-CN" altLang="en-US" smtClean="0"/>
              <a:t>45</a:t>
            </a:fld>
            <a:endParaRPr lang="zh-CN" altLang="en-US"/>
          </a:p>
        </p:txBody>
      </p:sp>
    </p:spTree>
    <p:extLst>
      <p:ext uri="{BB962C8B-B14F-4D97-AF65-F5344CB8AC3E}">
        <p14:creationId xmlns:p14="http://schemas.microsoft.com/office/powerpoint/2010/main" val="17845344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smtClean="0"/>
              <a:t> 高斯过程用于回归问题，假设属于高斯过程</a:t>
            </a:r>
            <a:endParaRPr lang="en-US" altLang="zh-CN" dirty="0" smtClean="0"/>
          </a:p>
          <a:p>
            <a:pPr marL="0" indent="0">
              <a:buNone/>
            </a:pPr>
            <a:r>
              <a:rPr lang="zh-CN" altLang="en-US" b="1" dirty="0" smtClean="0">
                <a:latin typeface="+mn-ea"/>
              </a:rPr>
              <a:t>用的是</a:t>
            </a:r>
            <a:r>
              <a:rPr lang="zh-CN" altLang="en-US" b="1" dirty="0" smtClean="0">
                <a:latin typeface="+mn-ea"/>
              </a:rPr>
              <a:t>贝叶斯公式</a:t>
            </a:r>
            <a:endParaRPr lang="en-US" altLang="zh-CN" b="1" dirty="0" smtClean="0">
              <a:latin typeface="+mn-ea"/>
            </a:endParaRPr>
          </a:p>
          <a:p>
            <a:pPr marL="0" indent="0">
              <a:buNone/>
            </a:pPr>
            <a:r>
              <a:rPr lang="zh-CN" altLang="en-US" dirty="0" smtClean="0"/>
              <a:t>高斯过程回归的和其他回归算法的区别是：一般回归算法给定输入</a:t>
            </a:r>
            <a:r>
              <a:rPr lang="en-US" altLang="zh-CN" dirty="0" smtClean="0"/>
              <a:t>X</a:t>
            </a:r>
            <a:r>
              <a:rPr lang="zh-CN" altLang="en-US" dirty="0" smtClean="0"/>
              <a:t>，希望得到的是对应的</a:t>
            </a:r>
            <a:r>
              <a:rPr lang="en-US" altLang="zh-CN" dirty="0" smtClean="0"/>
              <a:t>Y</a:t>
            </a:r>
            <a:r>
              <a:rPr lang="zh-CN" altLang="en-US" dirty="0" smtClean="0"/>
              <a:t>值，拟合函数可以有多种多样，线性拟合、多项式拟合等等，而高斯回归是要对应的值的（得到函数</a:t>
            </a:r>
            <a:r>
              <a:rPr lang="en-US" altLang="zh-CN" dirty="0" smtClean="0"/>
              <a:t>f(x)</a:t>
            </a:r>
            <a:r>
              <a:rPr lang="zh-CN" altLang="en-US" dirty="0" smtClean="0"/>
              <a:t>的）分布</a:t>
            </a:r>
            <a:endParaRPr lang="en-US" altLang="zh-CN" b="1" dirty="0" smtClean="0">
              <a:latin typeface="+mn-ea"/>
            </a:endParaRPr>
          </a:p>
        </p:txBody>
      </p:sp>
      <p:sp>
        <p:nvSpPr>
          <p:cNvPr id="4" name="灯片编号占位符 3"/>
          <p:cNvSpPr>
            <a:spLocks noGrp="1"/>
          </p:cNvSpPr>
          <p:nvPr>
            <p:ph type="sldNum" sz="quarter" idx="10"/>
          </p:nvPr>
        </p:nvSpPr>
        <p:spPr/>
        <p:txBody>
          <a:bodyPr/>
          <a:lstStyle/>
          <a:p>
            <a:fld id="{DC3622FA-3BAB-48D4-A8EE-73B18B544E30}" type="slidenum">
              <a:rPr lang="zh-CN" altLang="en-US" smtClean="0"/>
              <a:t>46</a:t>
            </a:fld>
            <a:endParaRPr lang="zh-CN" altLang="en-US"/>
          </a:p>
        </p:txBody>
      </p:sp>
    </p:spTree>
    <p:extLst>
      <p:ext uri="{BB962C8B-B14F-4D97-AF65-F5344CB8AC3E}">
        <p14:creationId xmlns:p14="http://schemas.microsoft.com/office/powerpoint/2010/main" val="158978231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smtClean="0"/>
              <a:t>根据高斯过程的定义，</a:t>
            </a:r>
            <a:r>
              <a:rPr lang="en-US" altLang="zh-CN" dirty="0" smtClean="0"/>
              <a:t>P</a:t>
            </a:r>
            <a:r>
              <a:rPr lang="zh-CN" altLang="en-US" dirty="0" smtClean="0"/>
              <a:t>（</a:t>
            </a:r>
            <a:r>
              <a:rPr lang="en-US" altLang="zh-CN" dirty="0" smtClean="0"/>
              <a:t>y</a:t>
            </a:r>
            <a:r>
              <a:rPr lang="zh-CN" altLang="en-US" dirty="0" smtClean="0"/>
              <a:t>）也是高斯分布，均值设为</a:t>
            </a:r>
            <a:r>
              <a:rPr lang="en-US" altLang="zh-CN" dirty="0" smtClean="0"/>
              <a:t>0 </a:t>
            </a:r>
            <a:endParaRPr lang="en-US" altLang="zh-CN" b="1" dirty="0" smtClean="0">
              <a:latin typeface="+mn-ea"/>
            </a:endParaRPr>
          </a:p>
        </p:txBody>
      </p:sp>
      <p:sp>
        <p:nvSpPr>
          <p:cNvPr id="4" name="灯片编号占位符 3"/>
          <p:cNvSpPr>
            <a:spLocks noGrp="1"/>
          </p:cNvSpPr>
          <p:nvPr>
            <p:ph type="sldNum" sz="quarter" idx="10"/>
          </p:nvPr>
        </p:nvSpPr>
        <p:spPr/>
        <p:txBody>
          <a:bodyPr/>
          <a:lstStyle/>
          <a:p>
            <a:fld id="{DC3622FA-3BAB-48D4-A8EE-73B18B544E30}" type="slidenum">
              <a:rPr lang="zh-CN" altLang="en-US" smtClean="0"/>
              <a:t>47</a:t>
            </a:fld>
            <a:endParaRPr lang="zh-CN" altLang="en-US"/>
          </a:p>
        </p:txBody>
      </p:sp>
    </p:spTree>
    <p:extLst>
      <p:ext uri="{BB962C8B-B14F-4D97-AF65-F5344CB8AC3E}">
        <p14:creationId xmlns:p14="http://schemas.microsoft.com/office/powerpoint/2010/main" val="382672708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b="1" dirty="0" smtClean="0">
                <a:latin typeface="+mn-ea"/>
              </a:rPr>
              <a:t>学习核函数的参数也就是超</a:t>
            </a:r>
            <a:r>
              <a:rPr lang="zh-CN" altLang="en-US" b="1" dirty="0" smtClean="0">
                <a:latin typeface="+mn-ea"/>
              </a:rPr>
              <a:t>参数</a:t>
            </a:r>
            <a:endParaRPr lang="en-US" altLang="zh-CN" b="1" dirty="0" smtClean="0">
              <a:latin typeface="+mn-ea"/>
            </a:endParaRPr>
          </a:p>
          <a:p>
            <a:pPr marL="0" indent="0">
              <a:buNone/>
            </a:pPr>
            <a:r>
              <a:rPr lang="en-US" altLang="zh-CN" b="1" dirty="0" smtClean="0">
                <a:latin typeface="+mn-ea"/>
              </a:rPr>
              <a:t>Cn</a:t>
            </a:r>
            <a:r>
              <a:rPr lang="zh-CN" altLang="en-US" b="1" dirty="0" smtClean="0">
                <a:latin typeface="+mn-ea"/>
              </a:rPr>
              <a:t>是协方差，定义在下一张</a:t>
            </a:r>
            <a:r>
              <a:rPr lang="en-US" altLang="zh-CN" b="1" dirty="0" smtClean="0">
                <a:latin typeface="+mn-ea"/>
              </a:rPr>
              <a:t>PPT</a:t>
            </a:r>
          </a:p>
          <a:p>
            <a:pPr marL="0" indent="0">
              <a:buNone/>
            </a:pPr>
            <a:r>
              <a:rPr lang="zh-CN" altLang="en-US" b="1" dirty="0" smtClean="0">
                <a:latin typeface="+mn-ea"/>
              </a:rPr>
              <a:t>求导的结果用到了附录里的</a:t>
            </a:r>
            <a:r>
              <a:rPr lang="en-US" altLang="zh-CN" b="1" dirty="0" smtClean="0">
                <a:latin typeface="+mn-ea"/>
              </a:rPr>
              <a:t>c21c22</a:t>
            </a:r>
            <a:r>
              <a:rPr lang="zh-CN" altLang="en-US" b="1" dirty="0" smtClean="0">
                <a:latin typeface="+mn-ea"/>
              </a:rPr>
              <a:t>式子</a:t>
            </a:r>
            <a:endParaRPr lang="en-US" altLang="zh-CN" b="1" dirty="0" smtClean="0">
              <a:latin typeface="+mn-ea"/>
            </a:endParaRPr>
          </a:p>
        </p:txBody>
      </p:sp>
      <p:sp>
        <p:nvSpPr>
          <p:cNvPr id="4" name="灯片编号占位符 3"/>
          <p:cNvSpPr>
            <a:spLocks noGrp="1"/>
          </p:cNvSpPr>
          <p:nvPr>
            <p:ph type="sldNum" sz="quarter" idx="10"/>
          </p:nvPr>
        </p:nvSpPr>
        <p:spPr/>
        <p:txBody>
          <a:bodyPr/>
          <a:lstStyle/>
          <a:p>
            <a:fld id="{DC3622FA-3BAB-48D4-A8EE-73B18B544E30}" type="slidenum">
              <a:rPr lang="zh-CN" altLang="en-US" smtClean="0"/>
              <a:t>48</a:t>
            </a:fld>
            <a:endParaRPr lang="zh-CN" altLang="en-US"/>
          </a:p>
        </p:txBody>
      </p:sp>
    </p:spTree>
    <p:extLst>
      <p:ext uri="{BB962C8B-B14F-4D97-AF65-F5344CB8AC3E}">
        <p14:creationId xmlns:p14="http://schemas.microsoft.com/office/powerpoint/2010/main" val="293093977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b="0" dirty="0" smtClean="0">
                <a:latin typeface="+mn-lt"/>
              </a:rPr>
              <a:t>这样就可以求</a:t>
            </a:r>
            <a:r>
              <a:rPr lang="en-US" altLang="zh-CN" b="0" dirty="0" smtClean="0">
                <a:latin typeface="+mn-lt"/>
              </a:rPr>
              <a:t>t1</a:t>
            </a:r>
            <a:r>
              <a:rPr lang="zh-CN" altLang="en-US" b="0" dirty="0" smtClean="0">
                <a:latin typeface="+mn-lt"/>
              </a:rPr>
              <a:t>，</a:t>
            </a:r>
            <a:r>
              <a:rPr lang="en-US" altLang="zh-CN" b="0" dirty="0" smtClean="0">
                <a:latin typeface="+mn-lt"/>
              </a:rPr>
              <a:t>t2</a:t>
            </a:r>
            <a:r>
              <a:rPr lang="zh-CN" altLang="en-US" b="0" dirty="0" smtClean="0">
                <a:latin typeface="+mn-lt"/>
              </a:rPr>
              <a:t>，，，，</a:t>
            </a:r>
            <a:r>
              <a:rPr lang="en-US" altLang="zh-CN" b="0" dirty="0" err="1" smtClean="0">
                <a:latin typeface="+mn-lt"/>
              </a:rPr>
              <a:t>tn</a:t>
            </a:r>
            <a:r>
              <a:rPr lang="zh-CN" altLang="en-US" b="0" dirty="0" smtClean="0">
                <a:latin typeface="+mn-lt"/>
              </a:rPr>
              <a:t>的联合概率分布了</a:t>
            </a:r>
            <a:endParaRPr lang="en-US" altLang="zh-CN" b="0" dirty="0" smtClean="0">
              <a:latin typeface="+mn-lt"/>
            </a:endParaRPr>
          </a:p>
          <a:p>
            <a:pPr marL="0" indent="0">
              <a:buNone/>
            </a:pPr>
            <a:r>
              <a:rPr lang="zh-CN" altLang="en-US" b="0" dirty="0" smtClean="0">
                <a:latin typeface="+mn-lt"/>
              </a:rPr>
              <a:t>协方差 </a:t>
            </a:r>
            <a:endParaRPr lang="en-US" altLang="zh-CN" b="0" dirty="0" smtClean="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两个独立的高斯分布的协方差可以简单的相加得到边缘概率分布的协方差</a:t>
            </a:r>
          </a:p>
          <a:p>
            <a:pPr marL="0" indent="0">
              <a:buNone/>
            </a:pPr>
            <a:endParaRPr lang="en-US" altLang="zh-CN" b="1" dirty="0" smtClean="0">
              <a:latin typeface="+mn-ea"/>
            </a:endParaRPr>
          </a:p>
        </p:txBody>
      </p:sp>
      <p:sp>
        <p:nvSpPr>
          <p:cNvPr id="4" name="灯片编号占位符 3"/>
          <p:cNvSpPr>
            <a:spLocks noGrp="1"/>
          </p:cNvSpPr>
          <p:nvPr>
            <p:ph type="sldNum" sz="quarter" idx="10"/>
          </p:nvPr>
        </p:nvSpPr>
        <p:spPr/>
        <p:txBody>
          <a:bodyPr/>
          <a:lstStyle/>
          <a:p>
            <a:fld id="{DC3622FA-3BAB-48D4-A8EE-73B18B544E30}" type="slidenum">
              <a:rPr lang="zh-CN" altLang="en-US" smtClean="0"/>
              <a:t>49</a:t>
            </a:fld>
            <a:endParaRPr lang="zh-CN" altLang="en-US"/>
          </a:p>
        </p:txBody>
      </p:sp>
    </p:spTree>
    <p:extLst>
      <p:ext uri="{BB962C8B-B14F-4D97-AF65-F5344CB8AC3E}">
        <p14:creationId xmlns:p14="http://schemas.microsoft.com/office/powerpoint/2010/main" val="145280719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b="0" dirty="0" smtClean="0">
                <a:latin typeface="+mn-lt"/>
              </a:rPr>
              <a:t>求得了</a:t>
            </a:r>
            <a:r>
              <a:rPr lang="en-US" altLang="zh-CN" b="0" dirty="0" smtClean="0">
                <a:latin typeface="+mn-lt"/>
              </a:rPr>
              <a:t>t1</a:t>
            </a:r>
            <a:r>
              <a:rPr lang="zh-CN" altLang="en-US" b="0" dirty="0" smtClean="0">
                <a:latin typeface="+mn-lt"/>
              </a:rPr>
              <a:t>，</a:t>
            </a:r>
            <a:r>
              <a:rPr lang="en-US" altLang="zh-CN" b="0" dirty="0" smtClean="0">
                <a:latin typeface="+mn-lt"/>
              </a:rPr>
              <a:t>t2</a:t>
            </a:r>
            <a:r>
              <a:rPr lang="zh-CN" altLang="en-US" b="0" dirty="0" smtClean="0">
                <a:latin typeface="+mn-lt"/>
              </a:rPr>
              <a:t>，，，，</a:t>
            </a:r>
            <a:r>
              <a:rPr lang="en-US" altLang="zh-CN" b="0" dirty="0" err="1" smtClean="0">
                <a:latin typeface="+mn-lt"/>
              </a:rPr>
              <a:t>tn</a:t>
            </a:r>
            <a:r>
              <a:rPr lang="zh-CN" altLang="en-US" b="0" dirty="0" smtClean="0">
                <a:latin typeface="+mn-lt"/>
              </a:rPr>
              <a:t>的联合概率分布，也就是求出来了先验分布</a:t>
            </a:r>
            <a:endParaRPr lang="en-US" altLang="zh-CN" b="0" dirty="0" smtClean="0">
              <a:latin typeface="+mn-lt"/>
            </a:endParaRPr>
          </a:p>
          <a:p>
            <a:pPr marL="0" indent="0">
              <a:buNone/>
            </a:pPr>
            <a:r>
              <a:rPr lang="zh-CN" altLang="en-US" b="1" dirty="0" smtClean="0">
                <a:latin typeface="+mn-ea"/>
              </a:rPr>
              <a:t>现在再来求预测目标变量</a:t>
            </a:r>
            <a:r>
              <a:rPr lang="en-US" altLang="zh-CN" b="1" dirty="0" smtClean="0">
                <a:latin typeface="+mn-ea"/>
              </a:rPr>
              <a:t>tn+1</a:t>
            </a:r>
            <a:r>
              <a:rPr lang="zh-CN" altLang="en-US" b="1" dirty="0" smtClean="0">
                <a:latin typeface="+mn-ea"/>
              </a:rPr>
              <a:t>和</a:t>
            </a:r>
            <a:r>
              <a:rPr lang="en-US" altLang="zh-CN" b="1" dirty="0" smtClean="0">
                <a:latin typeface="+mn-ea"/>
              </a:rPr>
              <a:t>t</a:t>
            </a:r>
            <a:r>
              <a:rPr lang="zh-CN" altLang="en-US" b="1" dirty="0" smtClean="0">
                <a:latin typeface="+mn-ea"/>
              </a:rPr>
              <a:t>的联合分布</a:t>
            </a:r>
            <a:endParaRPr lang="en-US" altLang="zh-CN" b="1" dirty="0" smtClean="0">
              <a:latin typeface="+mn-ea"/>
            </a:endParaRPr>
          </a:p>
        </p:txBody>
      </p:sp>
      <p:sp>
        <p:nvSpPr>
          <p:cNvPr id="4" name="灯片编号占位符 3"/>
          <p:cNvSpPr>
            <a:spLocks noGrp="1"/>
          </p:cNvSpPr>
          <p:nvPr>
            <p:ph type="sldNum" sz="quarter" idx="10"/>
          </p:nvPr>
        </p:nvSpPr>
        <p:spPr/>
        <p:txBody>
          <a:bodyPr/>
          <a:lstStyle/>
          <a:p>
            <a:fld id="{DC3622FA-3BAB-48D4-A8EE-73B18B544E30}" type="slidenum">
              <a:rPr lang="zh-CN" altLang="en-US" smtClean="0"/>
              <a:t>50</a:t>
            </a:fld>
            <a:endParaRPr lang="zh-CN" altLang="en-US"/>
          </a:p>
        </p:txBody>
      </p:sp>
    </p:spTree>
    <p:extLst>
      <p:ext uri="{BB962C8B-B14F-4D97-AF65-F5344CB8AC3E}">
        <p14:creationId xmlns:p14="http://schemas.microsoft.com/office/powerpoint/2010/main" val="215993314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b="0" dirty="0" smtClean="0">
                <a:latin typeface="+mn-lt"/>
              </a:rPr>
              <a:t>形象例子</a:t>
            </a:r>
            <a:endParaRPr lang="en-US" altLang="zh-CN" b="1" dirty="0" smtClean="0">
              <a:latin typeface="+mn-ea"/>
            </a:endParaRPr>
          </a:p>
        </p:txBody>
      </p:sp>
      <p:sp>
        <p:nvSpPr>
          <p:cNvPr id="4" name="灯片编号占位符 3"/>
          <p:cNvSpPr>
            <a:spLocks noGrp="1"/>
          </p:cNvSpPr>
          <p:nvPr>
            <p:ph type="sldNum" sz="quarter" idx="10"/>
          </p:nvPr>
        </p:nvSpPr>
        <p:spPr/>
        <p:txBody>
          <a:bodyPr/>
          <a:lstStyle/>
          <a:p>
            <a:fld id="{DC3622FA-3BAB-48D4-A8EE-73B18B544E30}" type="slidenum">
              <a:rPr lang="zh-CN" altLang="en-US" smtClean="0"/>
              <a:t>51</a:t>
            </a:fld>
            <a:endParaRPr lang="zh-CN" altLang="en-US"/>
          </a:p>
        </p:txBody>
      </p:sp>
    </p:spTree>
    <p:extLst>
      <p:ext uri="{BB962C8B-B14F-4D97-AF65-F5344CB8AC3E}">
        <p14:creationId xmlns:p14="http://schemas.microsoft.com/office/powerpoint/2010/main" val="36028689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介绍三种教常见的核函数的形式</a:t>
            </a:r>
            <a:endParaRPr lang="en-US" altLang="zh-CN" dirty="0" smtClean="0"/>
          </a:p>
          <a:p>
            <a:r>
              <a:rPr lang="zh-CN" altLang="en-US" dirty="0" smtClean="0"/>
              <a:t>静止核的核函数对于输入空间的平移具有不变形。</a:t>
            </a:r>
            <a:endParaRPr lang="en-US" altLang="zh-CN" dirty="0" smtClean="0"/>
          </a:p>
          <a:p>
            <a:r>
              <a:rPr lang="zh-CN" altLang="en-US" dirty="0" smtClean="0">
                <a:latin typeface="+mn-ea"/>
              </a:rPr>
              <a:t>径向基函数，核函数是关于参数之间的距离</a:t>
            </a:r>
            <a:endParaRPr lang="zh-CN" altLang="en-US" dirty="0"/>
          </a:p>
        </p:txBody>
      </p:sp>
      <p:sp>
        <p:nvSpPr>
          <p:cNvPr id="4" name="灯片编号占位符 3"/>
          <p:cNvSpPr>
            <a:spLocks noGrp="1"/>
          </p:cNvSpPr>
          <p:nvPr>
            <p:ph type="sldNum" sz="quarter" idx="10"/>
          </p:nvPr>
        </p:nvSpPr>
        <p:spPr/>
        <p:txBody>
          <a:bodyPr/>
          <a:lstStyle/>
          <a:p>
            <a:fld id="{DC3622FA-3BAB-48D4-A8EE-73B18B544E30}" type="slidenum">
              <a:rPr lang="zh-CN" altLang="en-US" smtClean="0"/>
              <a:t>6</a:t>
            </a:fld>
            <a:endParaRPr lang="zh-CN" altLang="en-US"/>
          </a:p>
        </p:txBody>
      </p:sp>
    </p:spTree>
    <p:extLst>
      <p:ext uri="{BB962C8B-B14F-4D97-AF65-F5344CB8AC3E}">
        <p14:creationId xmlns:p14="http://schemas.microsoft.com/office/powerpoint/2010/main" val="214514454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b="0" dirty="0" smtClean="0">
                <a:latin typeface="+mn-lt"/>
              </a:rPr>
              <a:t>求得了</a:t>
            </a:r>
            <a:r>
              <a:rPr lang="en-US" altLang="zh-CN" b="0" dirty="0" smtClean="0">
                <a:latin typeface="+mn-lt"/>
              </a:rPr>
              <a:t>t1</a:t>
            </a:r>
            <a:r>
              <a:rPr lang="zh-CN" altLang="en-US" b="0" dirty="0" smtClean="0">
                <a:latin typeface="+mn-lt"/>
              </a:rPr>
              <a:t>，</a:t>
            </a:r>
            <a:r>
              <a:rPr lang="en-US" altLang="zh-CN" b="0" dirty="0" smtClean="0">
                <a:latin typeface="+mn-lt"/>
              </a:rPr>
              <a:t>t2</a:t>
            </a:r>
            <a:r>
              <a:rPr lang="zh-CN" altLang="en-US" b="0" dirty="0" smtClean="0">
                <a:latin typeface="+mn-lt"/>
              </a:rPr>
              <a:t>，，，，</a:t>
            </a:r>
            <a:r>
              <a:rPr lang="en-US" altLang="zh-CN" b="0" dirty="0" err="1" smtClean="0">
                <a:latin typeface="+mn-lt"/>
              </a:rPr>
              <a:t>tn</a:t>
            </a:r>
            <a:r>
              <a:rPr lang="zh-CN" altLang="en-US" b="0" dirty="0" smtClean="0">
                <a:latin typeface="+mn-lt"/>
              </a:rPr>
              <a:t>的联合概率分布，也就是求出来了先验分布</a:t>
            </a:r>
            <a:endParaRPr lang="en-US" altLang="zh-CN" b="0" dirty="0" smtClean="0">
              <a:latin typeface="+mn-lt"/>
            </a:endParaRPr>
          </a:p>
          <a:p>
            <a:pPr marL="0" indent="0">
              <a:buNone/>
            </a:pPr>
            <a:r>
              <a:rPr lang="zh-CN" altLang="en-US" b="1" dirty="0" smtClean="0">
                <a:latin typeface="+mn-ea"/>
              </a:rPr>
              <a:t>现在再来求预测目标变量</a:t>
            </a:r>
            <a:r>
              <a:rPr lang="en-US" altLang="zh-CN" b="1" dirty="0" smtClean="0">
                <a:latin typeface="+mn-ea"/>
              </a:rPr>
              <a:t>tn+1</a:t>
            </a:r>
            <a:r>
              <a:rPr lang="zh-CN" altLang="en-US" b="1" dirty="0" smtClean="0">
                <a:latin typeface="+mn-ea"/>
              </a:rPr>
              <a:t>和</a:t>
            </a:r>
            <a:r>
              <a:rPr lang="en-US" altLang="zh-CN" b="1" dirty="0" smtClean="0">
                <a:latin typeface="+mn-ea"/>
              </a:rPr>
              <a:t>t</a:t>
            </a:r>
            <a:r>
              <a:rPr lang="zh-CN" altLang="en-US" b="1" dirty="0" smtClean="0">
                <a:latin typeface="+mn-ea"/>
              </a:rPr>
              <a:t>的联合分布</a:t>
            </a:r>
            <a:endParaRPr lang="en-US" altLang="zh-CN" b="1" dirty="0" smtClean="0">
              <a:latin typeface="+mn-ea"/>
            </a:endParaRPr>
          </a:p>
        </p:txBody>
      </p:sp>
      <p:sp>
        <p:nvSpPr>
          <p:cNvPr id="4" name="灯片编号占位符 3"/>
          <p:cNvSpPr>
            <a:spLocks noGrp="1"/>
          </p:cNvSpPr>
          <p:nvPr>
            <p:ph type="sldNum" sz="quarter" idx="10"/>
          </p:nvPr>
        </p:nvSpPr>
        <p:spPr/>
        <p:txBody>
          <a:bodyPr/>
          <a:lstStyle/>
          <a:p>
            <a:fld id="{DC3622FA-3BAB-48D4-A8EE-73B18B544E30}" type="slidenum">
              <a:rPr lang="zh-CN" altLang="en-US" smtClean="0"/>
              <a:t>52</a:t>
            </a:fld>
            <a:endParaRPr lang="zh-CN" altLang="en-US"/>
          </a:p>
        </p:txBody>
      </p:sp>
    </p:spTree>
    <p:extLst>
      <p:ext uri="{BB962C8B-B14F-4D97-AF65-F5344CB8AC3E}">
        <p14:creationId xmlns:p14="http://schemas.microsoft.com/office/powerpoint/2010/main" val="120539325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b="1" dirty="0" smtClean="0">
                <a:latin typeface="+mn-ea"/>
              </a:rPr>
              <a:t>激活函数将输出值转换为属于某类的概率</a:t>
            </a:r>
            <a:endParaRPr lang="en-US" altLang="zh-CN" b="1" dirty="0" smtClean="0">
              <a:latin typeface="+mn-ea"/>
            </a:endParaRPr>
          </a:p>
        </p:txBody>
      </p:sp>
      <p:sp>
        <p:nvSpPr>
          <p:cNvPr id="4" name="灯片编号占位符 3"/>
          <p:cNvSpPr>
            <a:spLocks noGrp="1"/>
          </p:cNvSpPr>
          <p:nvPr>
            <p:ph type="sldNum" sz="quarter" idx="10"/>
          </p:nvPr>
        </p:nvSpPr>
        <p:spPr/>
        <p:txBody>
          <a:bodyPr/>
          <a:lstStyle/>
          <a:p>
            <a:fld id="{DC3622FA-3BAB-48D4-A8EE-73B18B544E30}" type="slidenum">
              <a:rPr lang="zh-CN" altLang="en-US" smtClean="0"/>
              <a:t>53</a:t>
            </a:fld>
            <a:endParaRPr lang="zh-CN" altLang="en-US"/>
          </a:p>
        </p:txBody>
      </p:sp>
    </p:spTree>
    <p:extLst>
      <p:ext uri="{BB962C8B-B14F-4D97-AF65-F5344CB8AC3E}">
        <p14:creationId xmlns:p14="http://schemas.microsoft.com/office/powerpoint/2010/main" val="346426176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b="1" dirty="0" smtClean="0">
                <a:latin typeface="+mn-ea"/>
              </a:rPr>
              <a:t>这里的</a:t>
            </a:r>
            <a:r>
              <a:rPr lang="en-US" altLang="zh-CN" b="1" dirty="0" smtClean="0">
                <a:latin typeface="+mn-ea"/>
              </a:rPr>
              <a:t>v</a:t>
            </a:r>
            <a:r>
              <a:rPr lang="zh-CN" altLang="en-US" b="1" dirty="0" smtClean="0">
                <a:latin typeface="+mn-ea"/>
              </a:rPr>
              <a:t>是类似于回归过程中的噪声项，来保证矩阵是正定的，</a:t>
            </a:r>
            <a:r>
              <a:rPr lang="en-US" altLang="zh-CN" b="1" dirty="0" smtClean="0">
                <a:latin typeface="+mn-ea"/>
              </a:rPr>
              <a:t>v</a:t>
            </a:r>
            <a:r>
              <a:rPr lang="zh-CN" altLang="en-US" b="1" dirty="0" smtClean="0">
                <a:latin typeface="+mn-ea"/>
              </a:rPr>
              <a:t>通常是事先固定</a:t>
            </a:r>
            <a:endParaRPr lang="en-US" altLang="zh-CN" b="1" dirty="0" smtClean="0">
              <a:latin typeface="+mn-ea"/>
            </a:endParaRPr>
          </a:p>
          <a:p>
            <a:pPr marL="0" indent="0">
              <a:buNone/>
            </a:pPr>
            <a:r>
              <a:rPr lang="zh-CN" altLang="en-US" sz="1200" kern="1200" dirty="0" smtClean="0">
                <a:solidFill>
                  <a:schemeClr val="tx1"/>
                </a:solidFill>
                <a:effectLst/>
                <a:latin typeface="+mn-lt"/>
                <a:ea typeface="+mn-ea"/>
                <a:cs typeface="+mn-cs"/>
              </a:rPr>
              <a:t>这里的</a:t>
            </a:r>
            <a:r>
              <a:rPr lang="en-US" altLang="zh-CN" sz="1200" kern="1200" dirty="0" smtClean="0">
                <a:solidFill>
                  <a:schemeClr val="tx1"/>
                </a:solidFill>
                <a:effectLst/>
                <a:latin typeface="+mn-lt"/>
                <a:ea typeface="+mn-ea"/>
                <a:cs typeface="+mn-cs"/>
              </a:rPr>
              <a:t>a(x)</a:t>
            </a:r>
            <a:r>
              <a:rPr lang="zh-CN" altLang="en-US" sz="1200" kern="1200" dirty="0" smtClean="0">
                <a:solidFill>
                  <a:schemeClr val="tx1"/>
                </a:solidFill>
                <a:effectLst/>
                <a:latin typeface="+mn-lt"/>
                <a:ea typeface="+mn-ea"/>
                <a:cs typeface="+mn-cs"/>
              </a:rPr>
              <a:t>通过确定一个合适的映射函数</a:t>
            </a:r>
            <a:r>
              <a:rPr lang="en-US" altLang="zh-CN" sz="1200" kern="1200" dirty="0" smtClean="0">
                <a:solidFill>
                  <a:schemeClr val="tx1"/>
                </a:solidFill>
                <a:effectLst/>
                <a:latin typeface="+mn-lt"/>
                <a:ea typeface="+mn-ea"/>
                <a:cs typeface="+mn-cs"/>
              </a:rPr>
              <a:t>f(X)</a:t>
            </a:r>
            <a:r>
              <a:rPr lang="zh-CN" altLang="en-US" sz="1200" kern="1200" dirty="0" smtClean="0">
                <a:solidFill>
                  <a:schemeClr val="tx1"/>
                </a:solidFill>
                <a:effectLst/>
                <a:latin typeface="+mn-lt"/>
                <a:ea typeface="+mn-ea"/>
                <a:cs typeface="+mn-cs"/>
              </a:rPr>
              <a:t>，使之能够对测试样本</a:t>
            </a:r>
            <a:r>
              <a:rPr lang="en-US" altLang="zh-CN" sz="1200" kern="1200" dirty="0" smtClean="0">
                <a:solidFill>
                  <a:schemeClr val="tx1"/>
                </a:solidFill>
                <a:effectLst/>
                <a:latin typeface="+mn-lt"/>
                <a:ea typeface="+mn-ea"/>
                <a:cs typeface="+mn-cs"/>
              </a:rPr>
              <a:t>x</a:t>
            </a:r>
            <a:r>
              <a:rPr lang="zh-CN" altLang="en-US" sz="1200" kern="1200" dirty="0" smtClean="0">
                <a:solidFill>
                  <a:schemeClr val="tx1"/>
                </a:solidFill>
                <a:effectLst/>
                <a:latin typeface="+mn-lt"/>
                <a:ea typeface="+mn-ea"/>
                <a:cs typeface="+mn-cs"/>
              </a:rPr>
              <a:t>进行预测，</a:t>
            </a:r>
            <a:r>
              <a:rPr lang="en-US" altLang="zh-CN" sz="1200" kern="1200" dirty="0" smtClean="0">
                <a:solidFill>
                  <a:schemeClr val="tx1"/>
                </a:solidFill>
                <a:effectLst/>
                <a:latin typeface="+mn-lt"/>
                <a:ea typeface="+mn-ea"/>
                <a:cs typeface="+mn-cs"/>
                <a:hlinkClick r:id="rId3"/>
              </a:rPr>
              <a:t>GPC</a:t>
            </a:r>
            <a:r>
              <a:rPr lang="zh-CN" altLang="en-US" sz="1200" kern="1200" dirty="0" smtClean="0">
                <a:solidFill>
                  <a:schemeClr val="tx1"/>
                </a:solidFill>
                <a:effectLst/>
                <a:latin typeface="+mn-lt"/>
                <a:ea typeface="+mn-ea"/>
                <a:cs typeface="+mn-cs"/>
              </a:rPr>
              <a:t>模型在解决二分类问题时，首先假设</a:t>
            </a:r>
            <a:r>
              <a:rPr lang="en-US" altLang="zh-CN" sz="1200" kern="1200" dirty="0" smtClean="0">
                <a:solidFill>
                  <a:schemeClr val="tx1"/>
                </a:solidFill>
                <a:effectLst/>
                <a:latin typeface="+mn-lt"/>
                <a:ea typeface="+mn-ea"/>
                <a:cs typeface="+mn-cs"/>
              </a:rPr>
              <a:t>F(x</a:t>
            </a:r>
            <a:r>
              <a:rPr lang="zh-CN" altLang="en-US" sz="1200" kern="1200" dirty="0" smtClean="0">
                <a:solidFill>
                  <a:schemeClr val="tx1"/>
                </a:solidFill>
                <a:effectLst/>
                <a:latin typeface="+mn-lt"/>
                <a:ea typeface="+mn-ea"/>
                <a:cs typeface="+mn-cs"/>
              </a:rPr>
              <a:t>）是一个高斯过程，然后通过贝叶斯原理获得合适的</a:t>
            </a:r>
            <a:r>
              <a:rPr lang="en-US" altLang="zh-CN" sz="1200" kern="1200" dirty="0" smtClean="0">
                <a:solidFill>
                  <a:schemeClr val="tx1"/>
                </a:solidFill>
                <a:effectLst/>
                <a:latin typeface="+mn-lt"/>
                <a:ea typeface="+mn-ea"/>
                <a:cs typeface="+mn-cs"/>
              </a:rPr>
              <a:t>f(X)</a:t>
            </a:r>
            <a:r>
              <a:rPr lang="zh-CN" altLang="en-US" sz="1200" kern="1200" dirty="0" smtClean="0">
                <a:solidFill>
                  <a:schemeClr val="tx1"/>
                </a:solidFill>
                <a:effectLst/>
                <a:latin typeface="+mn-lt"/>
                <a:ea typeface="+mn-ea"/>
                <a:cs typeface="+mn-cs"/>
              </a:rPr>
              <a:t>。</a:t>
            </a:r>
            <a:endParaRPr lang="en-US" altLang="zh-CN" b="1" dirty="0" smtClean="0">
              <a:latin typeface="+mn-ea"/>
            </a:endParaRPr>
          </a:p>
        </p:txBody>
      </p:sp>
      <p:sp>
        <p:nvSpPr>
          <p:cNvPr id="4" name="灯片编号占位符 3"/>
          <p:cNvSpPr>
            <a:spLocks noGrp="1"/>
          </p:cNvSpPr>
          <p:nvPr>
            <p:ph type="sldNum" sz="quarter" idx="10"/>
          </p:nvPr>
        </p:nvSpPr>
        <p:spPr/>
        <p:txBody>
          <a:bodyPr/>
          <a:lstStyle/>
          <a:p>
            <a:fld id="{DC3622FA-3BAB-48D4-A8EE-73B18B544E30}" type="slidenum">
              <a:rPr lang="zh-CN" altLang="en-US" smtClean="0"/>
              <a:t>54</a:t>
            </a:fld>
            <a:endParaRPr lang="zh-CN" altLang="en-US"/>
          </a:p>
        </p:txBody>
      </p:sp>
    </p:spTree>
    <p:extLst>
      <p:ext uri="{BB962C8B-B14F-4D97-AF65-F5344CB8AC3E}">
        <p14:creationId xmlns:p14="http://schemas.microsoft.com/office/powerpoint/2010/main" val="160849812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latin typeface="+mn-ea"/>
              </a:rPr>
              <a:t>激活函数</a:t>
            </a:r>
            <a:r>
              <a:rPr lang="en-US" altLang="zh-CN" b="1" dirty="0" smtClean="0">
                <a:latin typeface="+mn-ea"/>
              </a:rPr>
              <a:t>sigma</a:t>
            </a:r>
            <a:r>
              <a:rPr lang="zh-CN" altLang="en-US" b="1" dirty="0" smtClean="0">
                <a:latin typeface="+mn-ea"/>
              </a:rPr>
              <a:t>将输出值转换为属于某类的概率</a:t>
            </a:r>
            <a:endParaRPr lang="en-US" altLang="zh-CN" b="1" dirty="0" smtClean="0">
              <a:latin typeface="+mn-ea"/>
            </a:endParaRPr>
          </a:p>
          <a:p>
            <a:pPr marL="0" indent="0">
              <a:buNone/>
            </a:pPr>
            <a:endParaRPr lang="en-US" altLang="zh-CN" b="1" dirty="0" smtClean="0">
              <a:latin typeface="+mn-ea"/>
            </a:endParaRPr>
          </a:p>
        </p:txBody>
      </p:sp>
      <p:sp>
        <p:nvSpPr>
          <p:cNvPr id="4" name="灯片编号占位符 3"/>
          <p:cNvSpPr>
            <a:spLocks noGrp="1"/>
          </p:cNvSpPr>
          <p:nvPr>
            <p:ph type="sldNum" sz="quarter" idx="10"/>
          </p:nvPr>
        </p:nvSpPr>
        <p:spPr/>
        <p:txBody>
          <a:bodyPr/>
          <a:lstStyle/>
          <a:p>
            <a:fld id="{DC3622FA-3BAB-48D4-A8EE-73B18B544E30}" type="slidenum">
              <a:rPr lang="zh-CN" altLang="en-US" smtClean="0"/>
              <a:t>55</a:t>
            </a:fld>
            <a:endParaRPr lang="zh-CN" altLang="en-US"/>
          </a:p>
        </p:txBody>
      </p:sp>
    </p:spTree>
    <p:extLst>
      <p:ext uri="{BB962C8B-B14F-4D97-AF65-F5344CB8AC3E}">
        <p14:creationId xmlns:p14="http://schemas.microsoft.com/office/powerpoint/2010/main" val="55125145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en-US" altLang="zh-CN" b="1" dirty="0" smtClean="0">
              <a:latin typeface="+mn-ea"/>
            </a:endParaRPr>
          </a:p>
        </p:txBody>
      </p:sp>
      <p:sp>
        <p:nvSpPr>
          <p:cNvPr id="4" name="灯片编号占位符 3"/>
          <p:cNvSpPr>
            <a:spLocks noGrp="1"/>
          </p:cNvSpPr>
          <p:nvPr>
            <p:ph type="sldNum" sz="quarter" idx="10"/>
          </p:nvPr>
        </p:nvSpPr>
        <p:spPr/>
        <p:txBody>
          <a:bodyPr/>
          <a:lstStyle/>
          <a:p>
            <a:fld id="{DC3622FA-3BAB-48D4-A8EE-73B18B544E30}" type="slidenum">
              <a:rPr lang="zh-CN" altLang="en-US" smtClean="0"/>
              <a:t>56</a:t>
            </a:fld>
            <a:endParaRPr lang="zh-CN" altLang="en-US"/>
          </a:p>
        </p:txBody>
      </p:sp>
    </p:spTree>
    <p:extLst>
      <p:ext uri="{BB962C8B-B14F-4D97-AF65-F5344CB8AC3E}">
        <p14:creationId xmlns:p14="http://schemas.microsoft.com/office/powerpoint/2010/main" val="9151999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latin typeface="+mn-ea"/>
              </a:rPr>
              <a:t>边缘密度函数，再用了多次条件分布</a:t>
            </a:r>
            <a:endParaRPr lang="en-US" altLang="zh-CN" b="1" dirty="0" smtClean="0">
              <a:latin typeface="+mn-ea"/>
            </a:endParaRPr>
          </a:p>
        </p:txBody>
      </p:sp>
      <p:sp>
        <p:nvSpPr>
          <p:cNvPr id="4" name="灯片编号占位符 3"/>
          <p:cNvSpPr>
            <a:spLocks noGrp="1"/>
          </p:cNvSpPr>
          <p:nvPr>
            <p:ph type="sldNum" sz="quarter" idx="10"/>
          </p:nvPr>
        </p:nvSpPr>
        <p:spPr/>
        <p:txBody>
          <a:bodyPr/>
          <a:lstStyle/>
          <a:p>
            <a:fld id="{DC3622FA-3BAB-48D4-A8EE-73B18B544E30}" type="slidenum">
              <a:rPr lang="zh-CN" altLang="en-US" smtClean="0"/>
              <a:t>57</a:t>
            </a:fld>
            <a:endParaRPr lang="zh-CN" altLang="en-US"/>
          </a:p>
        </p:txBody>
      </p:sp>
    </p:spTree>
    <p:extLst>
      <p:ext uri="{BB962C8B-B14F-4D97-AF65-F5344CB8AC3E}">
        <p14:creationId xmlns:p14="http://schemas.microsoft.com/office/powerpoint/2010/main" val="140549938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latin typeface="+mn-ea"/>
              </a:rPr>
              <a:t>边缘概率分布，再用了多次条件分布</a:t>
            </a:r>
            <a:endParaRPr lang="en-US" altLang="zh-CN" b="1" dirty="0" smtClean="0">
              <a:latin typeface="+mn-ea"/>
            </a:endParaRPr>
          </a:p>
        </p:txBody>
      </p:sp>
      <p:sp>
        <p:nvSpPr>
          <p:cNvPr id="4" name="灯片编号占位符 3"/>
          <p:cNvSpPr>
            <a:spLocks noGrp="1"/>
          </p:cNvSpPr>
          <p:nvPr>
            <p:ph type="sldNum" sz="quarter" idx="10"/>
          </p:nvPr>
        </p:nvSpPr>
        <p:spPr/>
        <p:txBody>
          <a:bodyPr/>
          <a:lstStyle/>
          <a:p>
            <a:fld id="{DC3622FA-3BAB-48D4-A8EE-73B18B544E30}" type="slidenum">
              <a:rPr lang="zh-CN" altLang="en-US" smtClean="0"/>
              <a:t>58</a:t>
            </a:fld>
            <a:endParaRPr lang="zh-CN" altLang="en-US"/>
          </a:p>
        </p:txBody>
      </p:sp>
    </p:spTree>
    <p:extLst>
      <p:ext uri="{BB962C8B-B14F-4D97-AF65-F5344CB8AC3E}">
        <p14:creationId xmlns:p14="http://schemas.microsoft.com/office/powerpoint/2010/main" val="410546836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latin typeface="+mn-ea"/>
              </a:rPr>
              <a:t>An</a:t>
            </a:r>
            <a:r>
              <a:rPr lang="zh-CN" altLang="en-US" b="1" dirty="0" smtClean="0">
                <a:latin typeface="+mn-ea"/>
              </a:rPr>
              <a:t>是服从高斯分布的</a:t>
            </a:r>
            <a:endParaRPr lang="en-US" altLang="zh-CN" b="1" dirty="0" smtClean="0">
              <a:latin typeface="+mn-ea"/>
            </a:endParaRPr>
          </a:p>
        </p:txBody>
      </p:sp>
      <p:sp>
        <p:nvSpPr>
          <p:cNvPr id="4" name="灯片编号占位符 3"/>
          <p:cNvSpPr>
            <a:spLocks noGrp="1"/>
          </p:cNvSpPr>
          <p:nvPr>
            <p:ph type="sldNum" sz="quarter" idx="10"/>
          </p:nvPr>
        </p:nvSpPr>
        <p:spPr/>
        <p:txBody>
          <a:bodyPr/>
          <a:lstStyle/>
          <a:p>
            <a:fld id="{DC3622FA-3BAB-48D4-A8EE-73B18B544E30}" type="slidenum">
              <a:rPr lang="zh-CN" altLang="en-US" smtClean="0"/>
              <a:t>59</a:t>
            </a:fld>
            <a:endParaRPr lang="zh-CN" altLang="en-US"/>
          </a:p>
        </p:txBody>
      </p:sp>
    </p:spTree>
    <p:extLst>
      <p:ext uri="{BB962C8B-B14F-4D97-AF65-F5344CB8AC3E}">
        <p14:creationId xmlns:p14="http://schemas.microsoft.com/office/powerpoint/2010/main" val="82349765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dirty="0" smtClean="0">
              <a:latin typeface="+mn-ea"/>
            </a:endParaRPr>
          </a:p>
        </p:txBody>
      </p:sp>
      <p:sp>
        <p:nvSpPr>
          <p:cNvPr id="4" name="灯片编号占位符 3"/>
          <p:cNvSpPr>
            <a:spLocks noGrp="1"/>
          </p:cNvSpPr>
          <p:nvPr>
            <p:ph type="sldNum" sz="quarter" idx="10"/>
          </p:nvPr>
        </p:nvSpPr>
        <p:spPr/>
        <p:txBody>
          <a:bodyPr/>
          <a:lstStyle/>
          <a:p>
            <a:fld id="{DC3622FA-3BAB-48D4-A8EE-73B18B544E30}" type="slidenum">
              <a:rPr lang="zh-CN" altLang="en-US" smtClean="0"/>
              <a:t>60</a:t>
            </a:fld>
            <a:endParaRPr lang="zh-CN" altLang="en-US"/>
          </a:p>
        </p:txBody>
      </p:sp>
    </p:spTree>
    <p:extLst>
      <p:ext uri="{BB962C8B-B14F-4D97-AF65-F5344CB8AC3E}">
        <p14:creationId xmlns:p14="http://schemas.microsoft.com/office/powerpoint/2010/main" val="126177135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latin typeface="+mn-ea"/>
              </a:rPr>
              <a:t>反复迭代收敛到众数</a:t>
            </a:r>
            <a:endParaRPr lang="en-US" altLang="zh-CN" b="1" dirty="0" smtClean="0">
              <a:latin typeface="+mn-ea"/>
            </a:endParaRPr>
          </a:p>
        </p:txBody>
      </p:sp>
      <p:sp>
        <p:nvSpPr>
          <p:cNvPr id="4" name="灯片编号占位符 3"/>
          <p:cNvSpPr>
            <a:spLocks noGrp="1"/>
          </p:cNvSpPr>
          <p:nvPr>
            <p:ph type="sldNum" sz="quarter" idx="10"/>
          </p:nvPr>
        </p:nvSpPr>
        <p:spPr/>
        <p:txBody>
          <a:bodyPr/>
          <a:lstStyle/>
          <a:p>
            <a:fld id="{DC3622FA-3BAB-48D4-A8EE-73B18B544E30}" type="slidenum">
              <a:rPr lang="zh-CN" altLang="en-US" smtClean="0"/>
              <a:t>61</a:t>
            </a:fld>
            <a:endParaRPr lang="zh-CN" altLang="en-US"/>
          </a:p>
        </p:txBody>
      </p:sp>
    </p:spTree>
    <p:extLst>
      <p:ext uri="{BB962C8B-B14F-4D97-AF65-F5344CB8AC3E}">
        <p14:creationId xmlns:p14="http://schemas.microsoft.com/office/powerpoint/2010/main" val="2951690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书上</a:t>
            </a:r>
            <a:r>
              <a:rPr lang="en-US" altLang="zh-CN" dirty="0" smtClean="0"/>
              <a:t>6.1</a:t>
            </a:r>
            <a:r>
              <a:rPr lang="zh-CN" altLang="en-US" dirty="0" smtClean="0"/>
              <a:t>节是将线性模型转化为等价的只有核函数的对偶表示形式</a:t>
            </a:r>
            <a:endParaRPr lang="en-US" altLang="zh-CN" dirty="0" smtClean="0"/>
          </a:p>
          <a:p>
            <a:endParaRPr lang="en-US" altLang="zh-CN" dirty="0" smtClean="0"/>
          </a:p>
          <a:p>
            <a:r>
              <a:rPr lang="zh-CN" altLang="en-US" dirty="0" smtClean="0"/>
              <a:t>线性模型的正则化的平方和误差函数</a:t>
            </a:r>
            <a:endParaRPr lang="zh-CN" altLang="en-US" dirty="0"/>
          </a:p>
        </p:txBody>
      </p:sp>
      <p:sp>
        <p:nvSpPr>
          <p:cNvPr id="4" name="灯片编号占位符 3"/>
          <p:cNvSpPr>
            <a:spLocks noGrp="1"/>
          </p:cNvSpPr>
          <p:nvPr>
            <p:ph type="sldNum" sz="quarter" idx="10"/>
          </p:nvPr>
        </p:nvSpPr>
        <p:spPr/>
        <p:txBody>
          <a:bodyPr/>
          <a:lstStyle/>
          <a:p>
            <a:fld id="{DC3622FA-3BAB-48D4-A8EE-73B18B544E30}" type="slidenum">
              <a:rPr lang="zh-CN" altLang="en-US" smtClean="0"/>
              <a:t>8</a:t>
            </a:fld>
            <a:endParaRPr lang="zh-CN" altLang="en-US"/>
          </a:p>
        </p:txBody>
      </p:sp>
    </p:spTree>
    <p:extLst>
      <p:ext uri="{BB962C8B-B14F-4D97-AF65-F5344CB8AC3E}">
        <p14:creationId xmlns:p14="http://schemas.microsoft.com/office/powerpoint/2010/main" val="13019905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latin typeface="+mn-ea"/>
              </a:rPr>
              <a:t>反复迭代收敛到众数</a:t>
            </a:r>
            <a:endParaRPr lang="en-US" altLang="zh-CN" b="1" dirty="0" smtClean="0">
              <a:latin typeface="+mn-ea"/>
            </a:endParaRPr>
          </a:p>
        </p:txBody>
      </p:sp>
      <p:sp>
        <p:nvSpPr>
          <p:cNvPr id="4" name="灯片编号占位符 3"/>
          <p:cNvSpPr>
            <a:spLocks noGrp="1"/>
          </p:cNvSpPr>
          <p:nvPr>
            <p:ph type="sldNum" sz="quarter" idx="10"/>
          </p:nvPr>
        </p:nvSpPr>
        <p:spPr/>
        <p:txBody>
          <a:bodyPr/>
          <a:lstStyle/>
          <a:p>
            <a:fld id="{DC3622FA-3BAB-48D4-A8EE-73B18B544E30}" type="slidenum">
              <a:rPr lang="zh-CN" altLang="en-US" smtClean="0"/>
              <a:t>62</a:t>
            </a:fld>
            <a:endParaRPr lang="zh-CN" altLang="en-US"/>
          </a:p>
        </p:txBody>
      </p:sp>
    </p:spTree>
    <p:extLst>
      <p:ext uri="{BB962C8B-B14F-4D97-AF65-F5344CB8AC3E}">
        <p14:creationId xmlns:p14="http://schemas.microsoft.com/office/powerpoint/2010/main" val="331214560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dirty="0" smtClean="0">
              <a:latin typeface="+mn-ea"/>
            </a:endParaRPr>
          </a:p>
        </p:txBody>
      </p:sp>
      <p:sp>
        <p:nvSpPr>
          <p:cNvPr id="4" name="灯片编号占位符 3"/>
          <p:cNvSpPr>
            <a:spLocks noGrp="1"/>
          </p:cNvSpPr>
          <p:nvPr>
            <p:ph type="sldNum" sz="quarter" idx="10"/>
          </p:nvPr>
        </p:nvSpPr>
        <p:spPr/>
        <p:txBody>
          <a:bodyPr/>
          <a:lstStyle/>
          <a:p>
            <a:fld id="{DC3622FA-3BAB-48D4-A8EE-73B18B544E30}" type="slidenum">
              <a:rPr lang="zh-CN" altLang="en-US" smtClean="0"/>
              <a:t>63</a:t>
            </a:fld>
            <a:endParaRPr lang="zh-CN" altLang="en-US"/>
          </a:p>
        </p:txBody>
      </p:sp>
    </p:spTree>
    <p:extLst>
      <p:ext uri="{BB962C8B-B14F-4D97-AF65-F5344CB8AC3E}">
        <p14:creationId xmlns:p14="http://schemas.microsoft.com/office/powerpoint/2010/main" val="304499601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latin typeface="+mn-ea"/>
              </a:rPr>
              <a:t>为了计算预测分布还要计算</a:t>
            </a:r>
            <a:r>
              <a:rPr lang="en-US" altLang="zh-CN" b="1" dirty="0" smtClean="0">
                <a:latin typeface="+mn-ea"/>
              </a:rPr>
              <a:t>p(</a:t>
            </a:r>
            <a:r>
              <a:rPr lang="en-US" altLang="zh-CN" b="1" dirty="0" err="1" smtClean="0">
                <a:latin typeface="+mn-ea"/>
              </a:rPr>
              <a:t>tn|an</a:t>
            </a:r>
            <a:r>
              <a:rPr lang="en-US" altLang="zh-CN" b="1" dirty="0" smtClean="0">
                <a:latin typeface="+mn-ea"/>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latin typeface="+mn-ea"/>
              </a:rPr>
              <a:t>这样就能计算预测分布</a:t>
            </a:r>
            <a:endParaRPr lang="en-US" altLang="zh-CN" b="1" dirty="0" smtClean="0">
              <a:latin typeface="+mn-ea"/>
            </a:endParaRPr>
          </a:p>
        </p:txBody>
      </p:sp>
      <p:sp>
        <p:nvSpPr>
          <p:cNvPr id="4" name="灯片编号占位符 3"/>
          <p:cNvSpPr>
            <a:spLocks noGrp="1"/>
          </p:cNvSpPr>
          <p:nvPr>
            <p:ph type="sldNum" sz="quarter" idx="10"/>
          </p:nvPr>
        </p:nvSpPr>
        <p:spPr/>
        <p:txBody>
          <a:bodyPr/>
          <a:lstStyle/>
          <a:p>
            <a:fld id="{DC3622FA-3BAB-48D4-A8EE-73B18B544E30}" type="slidenum">
              <a:rPr lang="zh-CN" altLang="en-US" smtClean="0"/>
              <a:t>64</a:t>
            </a:fld>
            <a:endParaRPr lang="zh-CN" altLang="en-US"/>
          </a:p>
        </p:txBody>
      </p:sp>
    </p:spTree>
    <p:extLst>
      <p:ext uri="{BB962C8B-B14F-4D97-AF65-F5344CB8AC3E}">
        <p14:creationId xmlns:p14="http://schemas.microsoft.com/office/powerpoint/2010/main" val="339183080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dirty="0" smtClean="0">
              <a:latin typeface="+mn-ea"/>
            </a:endParaRPr>
          </a:p>
        </p:txBody>
      </p:sp>
      <p:sp>
        <p:nvSpPr>
          <p:cNvPr id="4" name="灯片编号占位符 3"/>
          <p:cNvSpPr>
            <a:spLocks noGrp="1"/>
          </p:cNvSpPr>
          <p:nvPr>
            <p:ph type="sldNum" sz="quarter" idx="10"/>
          </p:nvPr>
        </p:nvSpPr>
        <p:spPr/>
        <p:txBody>
          <a:bodyPr/>
          <a:lstStyle/>
          <a:p>
            <a:fld id="{DC3622FA-3BAB-48D4-A8EE-73B18B544E30}" type="slidenum">
              <a:rPr lang="zh-CN" altLang="en-US" smtClean="0"/>
              <a:t>65</a:t>
            </a:fld>
            <a:endParaRPr lang="zh-CN" altLang="en-US"/>
          </a:p>
        </p:txBody>
      </p:sp>
    </p:spTree>
    <p:extLst>
      <p:ext uri="{BB962C8B-B14F-4D97-AF65-F5344CB8AC3E}">
        <p14:creationId xmlns:p14="http://schemas.microsoft.com/office/powerpoint/2010/main" val="358820880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dirty="0" smtClean="0">
              <a:latin typeface="+mn-ea"/>
            </a:endParaRPr>
          </a:p>
        </p:txBody>
      </p:sp>
      <p:sp>
        <p:nvSpPr>
          <p:cNvPr id="4" name="灯片编号占位符 3"/>
          <p:cNvSpPr>
            <a:spLocks noGrp="1"/>
          </p:cNvSpPr>
          <p:nvPr>
            <p:ph type="sldNum" sz="quarter" idx="10"/>
          </p:nvPr>
        </p:nvSpPr>
        <p:spPr/>
        <p:txBody>
          <a:bodyPr/>
          <a:lstStyle/>
          <a:p>
            <a:fld id="{DC3622FA-3BAB-48D4-A8EE-73B18B544E30}" type="slidenum">
              <a:rPr lang="zh-CN" altLang="en-US" smtClean="0"/>
              <a:t>66</a:t>
            </a:fld>
            <a:endParaRPr lang="zh-CN" altLang="en-US"/>
          </a:p>
        </p:txBody>
      </p:sp>
    </p:spTree>
    <p:extLst>
      <p:ext uri="{BB962C8B-B14F-4D97-AF65-F5344CB8AC3E}">
        <p14:creationId xmlns:p14="http://schemas.microsoft.com/office/powerpoint/2010/main" val="157446825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dirty="0" smtClean="0">
              <a:latin typeface="+mn-ea"/>
            </a:endParaRPr>
          </a:p>
        </p:txBody>
      </p:sp>
      <p:sp>
        <p:nvSpPr>
          <p:cNvPr id="4" name="灯片编号占位符 3"/>
          <p:cNvSpPr>
            <a:spLocks noGrp="1"/>
          </p:cNvSpPr>
          <p:nvPr>
            <p:ph type="sldNum" sz="quarter" idx="10"/>
          </p:nvPr>
        </p:nvSpPr>
        <p:spPr/>
        <p:txBody>
          <a:bodyPr/>
          <a:lstStyle/>
          <a:p>
            <a:fld id="{DC3622FA-3BAB-48D4-A8EE-73B18B544E30}" type="slidenum">
              <a:rPr lang="zh-CN" altLang="en-US" smtClean="0"/>
              <a:t>67</a:t>
            </a:fld>
            <a:endParaRPr lang="zh-CN" altLang="en-US"/>
          </a:p>
        </p:txBody>
      </p:sp>
    </p:spTree>
    <p:extLst>
      <p:ext uri="{BB962C8B-B14F-4D97-AF65-F5344CB8AC3E}">
        <p14:creationId xmlns:p14="http://schemas.microsoft.com/office/powerpoint/2010/main" val="623752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书上</a:t>
            </a:r>
            <a:r>
              <a:rPr lang="en-US" altLang="zh-CN" dirty="0" smtClean="0"/>
              <a:t>6.1</a:t>
            </a:r>
            <a:r>
              <a:rPr lang="zh-CN" altLang="en-US" dirty="0" smtClean="0"/>
              <a:t>节是将线性模型转化为等价的只有核函数的对偶表示形式</a:t>
            </a:r>
            <a:endParaRPr lang="en-US" altLang="zh-CN" dirty="0" smtClean="0"/>
          </a:p>
          <a:p>
            <a:endParaRPr lang="en-US" altLang="zh-CN" dirty="0" smtClean="0"/>
          </a:p>
          <a:p>
            <a:r>
              <a:rPr lang="zh-CN" altLang="en-US" dirty="0" smtClean="0"/>
              <a:t>误差函数对</a:t>
            </a:r>
            <a:r>
              <a:rPr lang="en-US" altLang="zh-CN" dirty="0" smtClean="0"/>
              <a:t>w</a:t>
            </a:r>
            <a:r>
              <a:rPr lang="zh-CN" altLang="en-US" dirty="0" smtClean="0"/>
              <a:t>求导令</a:t>
            </a:r>
            <a:r>
              <a:rPr lang="en-US" altLang="zh-CN" dirty="0" smtClean="0"/>
              <a:t>=0</a:t>
            </a:r>
            <a:endParaRPr lang="zh-CN" altLang="en-US" dirty="0"/>
          </a:p>
        </p:txBody>
      </p:sp>
      <p:sp>
        <p:nvSpPr>
          <p:cNvPr id="4" name="灯片编号占位符 3"/>
          <p:cNvSpPr>
            <a:spLocks noGrp="1"/>
          </p:cNvSpPr>
          <p:nvPr>
            <p:ph type="sldNum" sz="quarter" idx="10"/>
          </p:nvPr>
        </p:nvSpPr>
        <p:spPr/>
        <p:txBody>
          <a:bodyPr/>
          <a:lstStyle/>
          <a:p>
            <a:fld id="{DC3622FA-3BAB-48D4-A8EE-73B18B544E30}" type="slidenum">
              <a:rPr lang="zh-CN" altLang="en-US" smtClean="0"/>
              <a:t>9</a:t>
            </a:fld>
            <a:endParaRPr lang="zh-CN" altLang="en-US"/>
          </a:p>
        </p:txBody>
      </p:sp>
    </p:spTree>
    <p:extLst>
      <p:ext uri="{BB962C8B-B14F-4D97-AF65-F5344CB8AC3E}">
        <p14:creationId xmlns:p14="http://schemas.microsoft.com/office/powerpoint/2010/main" val="21035902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书上</a:t>
                </a:r>
                <a:r>
                  <a:rPr lang="en-US" altLang="zh-CN" dirty="0" smtClean="0"/>
                  <a:t>6.1</a:t>
                </a:r>
                <a:r>
                  <a:rPr lang="zh-CN" altLang="en-US" dirty="0" smtClean="0"/>
                  <a:t>节是将线性模型转化为等价的只有核函数的对偶表示形式</a:t>
                </a:r>
                <a:endParaRPr lang="en-US" altLang="zh-CN" dirty="0" smtClean="0"/>
              </a:p>
              <a:p>
                <a:endParaRPr lang="en-US" altLang="zh-CN" dirty="0" smtClean="0"/>
              </a:p>
              <a:p>
                <a:r>
                  <a:rPr lang="zh-CN" altLang="en-US" dirty="0" smtClean="0"/>
                  <a:t>将 </a:t>
                </a:r>
                <a:r>
                  <a:rPr lang="el-GR" altLang="zh-CN" sz="1200" i="1" kern="1200" dirty="0" smtClean="0">
                    <a:solidFill>
                      <a:schemeClr val="tx1"/>
                    </a:solidFill>
                    <a:effectLst/>
                    <a:latin typeface="+mn-lt"/>
                    <a:ea typeface="+mn-ea"/>
                    <a:cs typeface="+mn-cs"/>
                  </a:rPr>
                  <a:t>ω</a:t>
                </a:r>
                <a:r>
                  <a:rPr lang="el-GR" altLang="zh-CN" sz="1200" kern="1200" dirty="0" smtClean="0">
                    <a:solidFill>
                      <a:schemeClr val="tx1"/>
                    </a:solidFill>
                    <a:effectLst/>
                    <a:latin typeface="+mn-lt"/>
                    <a:ea typeface="+mn-ea"/>
                    <a:cs typeface="+mn-cs"/>
                  </a:rPr>
                  <a:t>=</a:t>
                </a:r>
                <a14:m>
                  <m:oMath xmlns:m="http://schemas.openxmlformats.org/officeDocument/2006/math">
                    <m:sSup>
                      <m:sSupPr>
                        <m:ctrlPr>
                          <a:rPr lang="el-GR" altLang="zh-CN" b="0" i="1" smtClean="0">
                            <a:latin typeface="Cambria Math" panose="02040503050406030204" pitchFamily="18" charset="0"/>
                            <a:ea typeface="Cambria Math" panose="02040503050406030204" pitchFamily="18" charset="0"/>
                          </a:rPr>
                        </m:ctrlPr>
                      </m:sSupPr>
                      <m:e>
                        <m:r>
                          <m:rPr>
                            <m:sty m:val="p"/>
                          </m:rPr>
                          <a:rPr lang="el-GR" altLang="zh-CN" b="0" i="1" smtClean="0">
                            <a:latin typeface="Cambria Math" panose="02040503050406030204" pitchFamily="18" charset="0"/>
                            <a:ea typeface="Cambria Math" panose="02040503050406030204" pitchFamily="18" charset="0"/>
                          </a:rPr>
                          <m:t>Φ</m:t>
                        </m:r>
                      </m:e>
                      <m:sup>
                        <m:r>
                          <a:rPr lang="en-US" altLang="zh-CN" b="0" i="1" smtClean="0">
                            <a:latin typeface="Cambria Math" panose="02040503050406030204" pitchFamily="18" charset="0"/>
                            <a:ea typeface="Cambria Math" panose="02040503050406030204" pitchFamily="18" charset="0"/>
                          </a:rPr>
                          <m:t>𝑇</m:t>
                        </m:r>
                      </m:sup>
                    </m:sSup>
                    <m:r>
                      <a:rPr lang="en-US" altLang="zh-CN" b="1" i="1" smtClean="0">
                        <a:latin typeface="Cambria Math" panose="02040503050406030204" pitchFamily="18" charset="0"/>
                        <a:ea typeface="Cambria Math" panose="02040503050406030204" pitchFamily="18" charset="0"/>
                      </a:rPr>
                      <m:t>𝒂</m:t>
                    </m:r>
                  </m:oMath>
                </a14:m>
                <a:r>
                  <a:rPr lang="zh-CN" altLang="en-US" dirty="0" smtClean="0"/>
                  <a:t>代⼊</a:t>
                </a:r>
                <a:r>
                  <a:rPr lang="en-US" altLang="zh-CN" sz="1200" i="1" kern="1200" dirty="0" smtClean="0">
                    <a:solidFill>
                      <a:schemeClr val="tx1"/>
                    </a:solidFill>
                    <a:effectLst/>
                    <a:latin typeface="+mn-lt"/>
                    <a:ea typeface="+mn-ea"/>
                    <a:cs typeface="+mn-cs"/>
                  </a:rPr>
                  <a:t>J</a:t>
                </a:r>
                <a:r>
                  <a:rPr lang="en-US" altLang="zh-CN" sz="1200" kern="1200" dirty="0" smtClean="0">
                    <a:solidFill>
                      <a:schemeClr val="tx1"/>
                    </a:solidFill>
                    <a:effectLst/>
                    <a:latin typeface="+mn-lt"/>
                    <a:ea typeface="+mn-ea"/>
                    <a:cs typeface="+mn-cs"/>
                  </a:rPr>
                  <a:t>(</a:t>
                </a:r>
                <a:r>
                  <a:rPr lang="el-GR" altLang="zh-CN" sz="1200" i="1" kern="1200" dirty="0" smtClean="0">
                    <a:solidFill>
                      <a:schemeClr val="tx1"/>
                    </a:solidFill>
                    <a:effectLst/>
                    <a:latin typeface="+mn-lt"/>
                    <a:ea typeface="+mn-ea"/>
                    <a:cs typeface="+mn-cs"/>
                  </a:rPr>
                  <a:t>ω</a:t>
                </a:r>
                <a:r>
                  <a:rPr lang="el-GR" altLang="zh-CN" sz="1200" kern="1200" dirty="0" smtClean="0">
                    <a:solidFill>
                      <a:schemeClr val="tx1"/>
                    </a:solidFill>
                    <a:effectLst/>
                    <a:latin typeface="+mn-lt"/>
                    <a:ea typeface="+mn-ea"/>
                    <a:cs typeface="+mn-cs"/>
                  </a:rPr>
                  <a:t>)</a:t>
                </a:r>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书上</a:t>
                </a:r>
                <a:r>
                  <a:rPr lang="en-US" altLang="zh-CN" dirty="0" smtClean="0"/>
                  <a:t>6.1</a:t>
                </a:r>
                <a:r>
                  <a:rPr lang="zh-CN" altLang="en-US" dirty="0" smtClean="0"/>
                  <a:t>节是将线性模型转化为等价的只有核函数的对偶表示形式</a:t>
                </a:r>
                <a:endParaRPr lang="en-US" altLang="zh-CN" dirty="0" smtClean="0"/>
              </a:p>
              <a:p>
                <a:endParaRPr lang="en-US" altLang="zh-CN" dirty="0" smtClean="0"/>
              </a:p>
              <a:p>
                <a:r>
                  <a:rPr lang="zh-CN" altLang="en-US" dirty="0" smtClean="0"/>
                  <a:t>将 </a:t>
                </a:r>
                <a:r>
                  <a:rPr lang="el-GR" altLang="zh-CN" sz="1200" i="1" kern="1200" dirty="0" smtClean="0">
                    <a:solidFill>
                      <a:schemeClr val="tx1"/>
                    </a:solidFill>
                    <a:effectLst/>
                    <a:latin typeface="+mn-lt"/>
                    <a:ea typeface="+mn-ea"/>
                    <a:cs typeface="+mn-cs"/>
                  </a:rPr>
                  <a:t>ω</a:t>
                </a:r>
                <a:r>
                  <a:rPr lang="el-GR" altLang="zh-CN" sz="1200" kern="1200" dirty="0" smtClean="0">
                    <a:solidFill>
                      <a:schemeClr val="tx1"/>
                    </a:solidFill>
                    <a:effectLst/>
                    <a:latin typeface="+mn-lt"/>
                    <a:ea typeface="+mn-ea"/>
                    <a:cs typeface="+mn-cs"/>
                  </a:rPr>
                  <a:t>=</a:t>
                </a:r>
                <a:r>
                  <a:rPr lang="el-GR" altLang="zh-CN" b="0" i="0" smtClean="0">
                    <a:latin typeface="Cambria Math" panose="02040503050406030204" pitchFamily="18" charset="0"/>
                    <a:ea typeface="Cambria Math" panose="02040503050406030204" pitchFamily="18" charset="0"/>
                  </a:rPr>
                  <a:t>Φ</a:t>
                </a:r>
                <a:r>
                  <a:rPr lang="el-GR" altLang="zh-CN" b="0" i="0" smtClean="0">
                    <a:latin typeface="Cambria Math" panose="02040503050406030204" pitchFamily="18" charset="0"/>
                    <a:ea typeface="Cambria Math" panose="02040503050406030204" pitchFamily="18" charset="0"/>
                  </a:rPr>
                  <a:t>^</a:t>
                </a:r>
                <a:r>
                  <a:rPr lang="en-US" altLang="zh-CN" b="0" i="0" smtClean="0">
                    <a:latin typeface="Cambria Math" panose="02040503050406030204" pitchFamily="18" charset="0"/>
                    <a:ea typeface="Cambria Math" panose="02040503050406030204" pitchFamily="18" charset="0"/>
                  </a:rPr>
                  <a:t>𝑇</a:t>
                </a:r>
                <a:r>
                  <a:rPr lang="en-US" altLang="zh-CN" b="1" i="0" smtClean="0">
                    <a:latin typeface="Cambria Math" panose="02040503050406030204" pitchFamily="18" charset="0"/>
                    <a:ea typeface="Cambria Math" panose="02040503050406030204" pitchFamily="18" charset="0"/>
                  </a:rPr>
                  <a:t> 𝒂</a:t>
                </a:r>
                <a:r>
                  <a:rPr lang="zh-CN" altLang="en-US" dirty="0" smtClean="0"/>
                  <a:t>代⼊</a:t>
                </a:r>
                <a:r>
                  <a:rPr lang="en-US" altLang="zh-CN" sz="1200" i="1" kern="1200" dirty="0" smtClean="0">
                    <a:solidFill>
                      <a:schemeClr val="tx1"/>
                    </a:solidFill>
                    <a:effectLst/>
                    <a:latin typeface="+mn-lt"/>
                    <a:ea typeface="+mn-ea"/>
                    <a:cs typeface="+mn-cs"/>
                  </a:rPr>
                  <a:t>J</a:t>
                </a:r>
                <a:r>
                  <a:rPr lang="en-US" altLang="zh-CN" sz="1200" kern="1200" dirty="0" smtClean="0">
                    <a:solidFill>
                      <a:schemeClr val="tx1"/>
                    </a:solidFill>
                    <a:effectLst/>
                    <a:latin typeface="+mn-lt"/>
                    <a:ea typeface="+mn-ea"/>
                    <a:cs typeface="+mn-cs"/>
                  </a:rPr>
                  <a:t>(</a:t>
                </a:r>
                <a:r>
                  <a:rPr lang="el-GR" altLang="zh-CN" sz="1200" i="1" kern="1200" dirty="0" smtClean="0">
                    <a:solidFill>
                      <a:schemeClr val="tx1"/>
                    </a:solidFill>
                    <a:effectLst/>
                    <a:latin typeface="+mn-lt"/>
                    <a:ea typeface="+mn-ea"/>
                    <a:cs typeface="+mn-cs"/>
                  </a:rPr>
                  <a:t>ω</a:t>
                </a:r>
                <a:r>
                  <a:rPr lang="el-GR" altLang="zh-CN" sz="1200" kern="1200" dirty="0" smtClean="0">
                    <a:solidFill>
                      <a:schemeClr val="tx1"/>
                    </a:solidFill>
                    <a:effectLst/>
                    <a:latin typeface="+mn-lt"/>
                    <a:ea typeface="+mn-ea"/>
                    <a:cs typeface="+mn-cs"/>
                  </a:rPr>
                  <a:t>)</a:t>
                </a:r>
                <a:endParaRPr lang="zh-CN" altLang="en-US" dirty="0"/>
              </a:p>
            </p:txBody>
          </p:sp>
        </mc:Fallback>
      </mc:AlternateContent>
      <p:sp>
        <p:nvSpPr>
          <p:cNvPr id="4" name="灯片编号占位符 3"/>
          <p:cNvSpPr>
            <a:spLocks noGrp="1"/>
          </p:cNvSpPr>
          <p:nvPr>
            <p:ph type="sldNum" sz="quarter" idx="10"/>
          </p:nvPr>
        </p:nvSpPr>
        <p:spPr/>
        <p:txBody>
          <a:bodyPr/>
          <a:lstStyle/>
          <a:p>
            <a:fld id="{DC3622FA-3BAB-48D4-A8EE-73B18B544E30}" type="slidenum">
              <a:rPr lang="zh-CN" altLang="en-US" smtClean="0"/>
              <a:t>10</a:t>
            </a:fld>
            <a:endParaRPr lang="zh-CN" altLang="en-US"/>
          </a:p>
        </p:txBody>
      </p:sp>
    </p:spTree>
    <p:extLst>
      <p:ext uri="{BB962C8B-B14F-4D97-AF65-F5344CB8AC3E}">
        <p14:creationId xmlns:p14="http://schemas.microsoft.com/office/powerpoint/2010/main" val="3384232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书上</a:t>
            </a:r>
            <a:r>
              <a:rPr lang="en-US" altLang="zh-CN" dirty="0" smtClean="0"/>
              <a:t>6.1</a:t>
            </a:r>
            <a:r>
              <a:rPr lang="zh-CN" altLang="en-US" dirty="0" smtClean="0"/>
              <a:t>节是将线性模型转化为等价的只有核函数的对偶表示形式</a:t>
            </a:r>
            <a:endParaRPr lang="en-US" altLang="zh-CN" dirty="0" smtClean="0"/>
          </a:p>
          <a:p>
            <a:endParaRPr lang="en-US" altLang="zh-CN" dirty="0" smtClean="0"/>
          </a:p>
          <a:p>
            <a:r>
              <a:rPr lang="zh-CN" altLang="en-US" dirty="0" smtClean="0"/>
              <a:t>将</a:t>
            </a:r>
            <a:r>
              <a:rPr lang="en-US" altLang="zh-CN" dirty="0" smtClean="0"/>
              <a:t>Gram</a:t>
            </a:r>
            <a:r>
              <a:rPr lang="zh-CN" altLang="en-US" dirty="0" smtClean="0"/>
              <a:t>矩阵</a:t>
            </a:r>
            <a:r>
              <a:rPr lang="en-US" altLang="zh-CN" dirty="0" smtClean="0"/>
              <a:t>K</a:t>
            </a:r>
            <a:r>
              <a:rPr lang="zh-CN" altLang="en-US" dirty="0" smtClean="0"/>
              <a:t>代入平方和误差函数</a:t>
            </a:r>
            <a:r>
              <a:rPr lang="en-US" altLang="zh-CN" dirty="0" smtClean="0"/>
              <a:t>J</a:t>
            </a:r>
            <a:r>
              <a:rPr lang="zh-CN" altLang="en-US" dirty="0" smtClean="0"/>
              <a:t>（</a:t>
            </a:r>
            <a:r>
              <a:rPr lang="en-US" altLang="zh-CN" dirty="0" smtClean="0"/>
              <a:t>a</a:t>
            </a:r>
            <a:r>
              <a:rPr lang="zh-CN" altLang="en-US" dirty="0" smtClean="0"/>
              <a:t>）中，</a:t>
            </a:r>
            <a:endParaRPr lang="zh-CN" altLang="en-US" dirty="0"/>
          </a:p>
        </p:txBody>
      </p:sp>
      <p:sp>
        <p:nvSpPr>
          <p:cNvPr id="4" name="灯片编号占位符 3"/>
          <p:cNvSpPr>
            <a:spLocks noGrp="1"/>
          </p:cNvSpPr>
          <p:nvPr>
            <p:ph type="sldNum" sz="quarter" idx="10"/>
          </p:nvPr>
        </p:nvSpPr>
        <p:spPr/>
        <p:txBody>
          <a:bodyPr/>
          <a:lstStyle/>
          <a:p>
            <a:fld id="{DC3622FA-3BAB-48D4-A8EE-73B18B544E30}" type="slidenum">
              <a:rPr lang="zh-CN" altLang="en-US" smtClean="0"/>
              <a:t>11</a:t>
            </a:fld>
            <a:endParaRPr lang="zh-CN" altLang="en-US"/>
          </a:p>
        </p:txBody>
      </p:sp>
    </p:spTree>
    <p:extLst>
      <p:ext uri="{BB962C8B-B14F-4D97-AF65-F5344CB8AC3E}">
        <p14:creationId xmlns:p14="http://schemas.microsoft.com/office/powerpoint/2010/main" val="2278994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zh-CN" altLang="en-US"/>
              <a:t>单击此处编辑母版标题样式</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3/12/2019</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41D2AC3-6A0B-4169-B1EA-E3AE8B351BDD}" type="datetimeFigureOut">
              <a:rPr lang="en-US" dirty="0"/>
              <a:t>3/12/2019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DD4B9363-8B87-41B7-9F8E-64519CBB8F34}" type="datetimeFigureOut">
              <a:rPr lang="en-US" dirty="0"/>
              <a:t>3/12/2019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EAEF5746-5284-4951-9F37-7AE924EDBCB7}" type="datetimeFigureOut">
              <a:rPr lang="en-US" dirty="0"/>
              <a:t>3/12/2019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2398B29-7265-4A65-A2A4-6703C057B7C1}" type="datetimeFigureOut">
              <a:rPr lang="en-US" dirty="0"/>
              <a:t>3/12/2019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zh-CN" altLang="en-US"/>
              <a:t>单击此处编辑母版标题样式</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3" name="Date Placeholder 2"/>
          <p:cNvSpPr>
            <a:spLocks noGrp="1"/>
          </p:cNvSpPr>
          <p:nvPr>
            <p:ph type="dt" sz="half" idx="10"/>
          </p:nvPr>
        </p:nvSpPr>
        <p:spPr/>
        <p:txBody>
          <a:bodyPr/>
          <a:lstStyle/>
          <a:p>
            <a:fld id="{28FBA082-94DF-4C4B-A041-6624924AB0A8}" type="datetimeFigureOut">
              <a:rPr lang="en-US" dirty="0"/>
              <a:t>3/12/2019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zh-CN" altLang="en-US"/>
              <a:t>单击此处编辑母版标题样式</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3" name="Date Placeholder 2"/>
          <p:cNvSpPr>
            <a:spLocks noGrp="1"/>
          </p:cNvSpPr>
          <p:nvPr>
            <p:ph type="dt" sz="half" idx="10"/>
          </p:nvPr>
        </p:nvSpPr>
        <p:spPr/>
        <p:txBody>
          <a:bodyPr/>
          <a:lstStyle/>
          <a:p>
            <a:fld id="{B27686C4-3AB5-4E0C-86CA-FB108C350AA9}" type="datetimeFigureOut">
              <a:rPr lang="en-US" dirty="0"/>
              <a:t>3/12/2019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zh-CN" altLang="en-US"/>
              <a:t>单击此处编辑母版标题样式</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3/12/2019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zh-CN" altLang="en-US"/>
              <a:t>单击此处编辑母版标题样式</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3/12/2019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3/12/2019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F7F47CF-67C9-420C-80A5-E2069FF0C2DF}" type="datetimeFigureOut">
              <a:rPr lang="en-US" dirty="0"/>
              <a:t>3/12/2019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3/12/2019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2" name="Content Placeholder 3"/>
          <p:cNvSpPr>
            <a:spLocks noGrp="1"/>
          </p:cNvSpPr>
          <p:nvPr>
            <p:ph sz="quarter" idx="13"/>
          </p:nvPr>
        </p:nvSpPr>
        <p:spPr>
          <a:xfrm>
            <a:off x="685802" y="2861733"/>
            <a:ext cx="5088712" cy="2512852"/>
          </a:xfrm>
        </p:spPr>
        <p:txBody>
          <a:bodyPr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3" name="Content Placeholder 5"/>
          <p:cNvSpPr>
            <a:spLocks noGrp="1"/>
          </p:cNvSpPr>
          <p:nvPr>
            <p:ph sz="quarter" idx="14"/>
          </p:nvPr>
        </p:nvSpPr>
        <p:spPr>
          <a:xfrm>
            <a:off x="5993969" y="2861733"/>
            <a:ext cx="5088713" cy="2512852"/>
          </a:xfrm>
        </p:spPr>
        <p:txBody>
          <a:bodyPr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3/12/2019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3/12/2019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3/12/2019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zh-CN" altLang="en-US"/>
              <a:t>单击此处编辑母版标题样式</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50C3BFE2-83B7-4B0A-B9D3-AB28331082B3}" type="datetimeFigureOut">
              <a:rPr lang="en-US" dirty="0"/>
              <a:t>3/12/2019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12EF78E3-FDA3-4D28-AAA2-0B81F349A39D}" type="datetimeFigureOut">
              <a:rPr lang="en-US" dirty="0"/>
              <a:t>3/12/2019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3/12/2019</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7.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1.png"/><Relationship Id="rId10" Type="http://schemas.openxmlformats.org/officeDocument/2006/relationships/image" Target="../media/image19.png"/><Relationship Id="rId4" Type="http://schemas.openxmlformats.org/officeDocument/2006/relationships/image" Target="../media/image10.png"/><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0.png"/><Relationship Id="rId7"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4.png"/><Relationship Id="rId4" Type="http://schemas.openxmlformats.org/officeDocument/2006/relationships/image" Target="../media/image18.png"/><Relationship Id="rId9" Type="http://schemas.openxmlformats.org/officeDocument/2006/relationships/image" Target="../media/image23.png"/></Relationships>
</file>

<file path=ppt/slides/_rels/slide1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4.png"/><Relationship Id="rId7"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16.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0.png"/><Relationship Id="rId7"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16.png"/><Relationship Id="rId4" Type="http://schemas.openxmlformats.org/officeDocument/2006/relationships/image" Target="../media/image14.png"/><Relationship Id="rId9" Type="http://schemas.openxmlformats.org/officeDocument/2006/relationships/image" Target="../media/image2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3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4.png"/></Relationships>
</file>

<file path=ppt/slides/_rels/slide3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68.png"/><Relationship Id="rId4" Type="http://schemas.openxmlformats.org/officeDocument/2006/relationships/image" Target="../media/image67.png"/></Relationships>
</file>

<file path=ppt/slides/_rels/slide34.xml.rels><?xml version="1.0" encoding="UTF-8" standalone="yes"?>
<Relationships xmlns="http://schemas.openxmlformats.org/package/2006/relationships"><Relationship Id="rId3" Type="http://schemas.openxmlformats.org/officeDocument/2006/relationships/image" Target="../media/image69.png"/><Relationship Id="rId7" Type="http://schemas.openxmlformats.org/officeDocument/2006/relationships/image" Target="../media/image73.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3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s>
</file>

<file path=ppt/slides/_rels/slide36.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image" Target="../media/image78.png"/><Relationship Id="rId7" Type="http://schemas.openxmlformats.org/officeDocument/2006/relationships/image" Target="../media/image77.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81.png"/><Relationship Id="rId11" Type="http://schemas.openxmlformats.org/officeDocument/2006/relationships/image" Target="../media/image85.png"/><Relationship Id="rId5" Type="http://schemas.openxmlformats.org/officeDocument/2006/relationships/image" Target="../media/image80.png"/><Relationship Id="rId10" Type="http://schemas.openxmlformats.org/officeDocument/2006/relationships/image" Target="../media/image84.png"/><Relationship Id="rId4" Type="http://schemas.openxmlformats.org/officeDocument/2006/relationships/image" Target="../media/image79.png"/><Relationship Id="rId9" Type="http://schemas.openxmlformats.org/officeDocument/2006/relationships/image" Target="../media/image83.png"/></Relationships>
</file>

<file path=ppt/slides/_rels/slide37.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89.png"/></Relationships>
</file>

<file path=ppt/slides/_rels/slide41.xml.rels><?xml version="1.0" encoding="UTF-8" standalone="yes"?>
<Relationships xmlns="http://schemas.openxmlformats.org/package/2006/relationships"><Relationship Id="rId3" Type="http://schemas.openxmlformats.org/officeDocument/2006/relationships/image" Target="../media/image92.png"/><Relationship Id="rId7" Type="http://schemas.openxmlformats.org/officeDocument/2006/relationships/image" Target="../media/image96.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95.png"/><Relationship Id="rId5" Type="http://schemas.openxmlformats.org/officeDocument/2006/relationships/image" Target="../media/image94.png"/><Relationship Id="rId4" Type="http://schemas.openxmlformats.org/officeDocument/2006/relationships/image" Target="../media/image93.png"/></Relationships>
</file>

<file path=ppt/slides/_rels/slide42.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100.png"/><Relationship Id="rId5" Type="http://schemas.openxmlformats.org/officeDocument/2006/relationships/image" Target="../media/image99.png"/><Relationship Id="rId4" Type="http://schemas.openxmlformats.org/officeDocument/2006/relationships/image" Target="../media/image98.png"/></Relationships>
</file>

<file path=ppt/slides/_rels/slide43.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103.png"/><Relationship Id="rId5" Type="http://schemas.openxmlformats.org/officeDocument/2006/relationships/image" Target="../media/image102.png"/><Relationship Id="rId4" Type="http://schemas.openxmlformats.org/officeDocument/2006/relationships/image" Target="../media/image93.png"/></Relationships>
</file>

<file path=ppt/slides/_rels/slide44.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106.png"/><Relationship Id="rId4" Type="http://schemas.openxmlformats.org/officeDocument/2006/relationships/image" Target="../media/image105.png"/></Relationships>
</file>

<file path=ppt/slides/_rels/slide45.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109.png"/><Relationship Id="rId4" Type="http://schemas.openxmlformats.org/officeDocument/2006/relationships/image" Target="../media/image108.png"/></Relationships>
</file>

<file path=ppt/slides/_rels/slide46.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113.png"/><Relationship Id="rId5" Type="http://schemas.openxmlformats.org/officeDocument/2006/relationships/image" Target="../media/image112.png"/><Relationship Id="rId4" Type="http://schemas.openxmlformats.org/officeDocument/2006/relationships/image" Target="../media/image111.png"/></Relationships>
</file>

<file path=ppt/slides/_rels/slide47.xml.rels><?xml version="1.0" encoding="UTF-8" standalone="yes"?>
<Relationships xmlns="http://schemas.openxmlformats.org/package/2006/relationships"><Relationship Id="rId8" Type="http://schemas.openxmlformats.org/officeDocument/2006/relationships/image" Target="../media/image117.png"/><Relationship Id="rId3" Type="http://schemas.openxmlformats.org/officeDocument/2006/relationships/image" Target="../media/image111.png"/><Relationship Id="rId7" Type="http://schemas.openxmlformats.org/officeDocument/2006/relationships/image" Target="../media/image116.pn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115.png"/><Relationship Id="rId5" Type="http://schemas.openxmlformats.org/officeDocument/2006/relationships/image" Target="../media/image114.png"/><Relationship Id="rId4" Type="http://schemas.openxmlformats.org/officeDocument/2006/relationships/image" Target="../media/image112.png"/><Relationship Id="rId9" Type="http://schemas.openxmlformats.org/officeDocument/2006/relationships/image" Target="../media/image118.png"/></Relationships>
</file>

<file path=ppt/slides/_rels/slide48.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121.png"/><Relationship Id="rId4" Type="http://schemas.openxmlformats.org/officeDocument/2006/relationships/image" Target="../media/image120.png"/></Relationships>
</file>

<file path=ppt/slides/_rels/slide49.xml.rels><?xml version="1.0" encoding="UTF-8" standalone="yes"?>
<Relationships xmlns="http://schemas.openxmlformats.org/package/2006/relationships"><Relationship Id="rId3" Type="http://schemas.openxmlformats.org/officeDocument/2006/relationships/image" Target="../media/image122.png"/><Relationship Id="rId7" Type="http://schemas.openxmlformats.org/officeDocument/2006/relationships/image" Target="../media/image124.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123.png"/><Relationship Id="rId5" Type="http://schemas.openxmlformats.org/officeDocument/2006/relationships/image" Target="../media/image118.png"/><Relationship Id="rId4" Type="http://schemas.openxmlformats.org/officeDocument/2006/relationships/image" Target="../media/image116.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8" Type="http://schemas.openxmlformats.org/officeDocument/2006/relationships/image" Target="../media/image130.png"/><Relationship Id="rId3" Type="http://schemas.openxmlformats.org/officeDocument/2006/relationships/image" Target="../media/image125.png"/><Relationship Id="rId7" Type="http://schemas.openxmlformats.org/officeDocument/2006/relationships/image" Target="../media/image129.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128.png"/><Relationship Id="rId5" Type="http://schemas.openxmlformats.org/officeDocument/2006/relationships/image" Target="../media/image127.png"/><Relationship Id="rId10" Type="http://schemas.openxmlformats.org/officeDocument/2006/relationships/image" Target="../media/image132.png"/><Relationship Id="rId4" Type="http://schemas.openxmlformats.org/officeDocument/2006/relationships/image" Target="../media/image126.png"/><Relationship Id="rId9" Type="http://schemas.openxmlformats.org/officeDocument/2006/relationships/image" Target="../media/image131.png"/></Relationships>
</file>

<file path=ppt/slides/_rels/slide51.xml.rels><?xml version="1.0" encoding="UTF-8" standalone="yes"?>
<Relationships xmlns="http://schemas.openxmlformats.org/package/2006/relationships"><Relationship Id="rId8" Type="http://schemas.openxmlformats.org/officeDocument/2006/relationships/image" Target="../media/image131.png"/><Relationship Id="rId3" Type="http://schemas.openxmlformats.org/officeDocument/2006/relationships/image" Target="../media/image133.png"/><Relationship Id="rId7" Type="http://schemas.openxmlformats.org/officeDocument/2006/relationships/image" Target="../media/image135.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129.png"/><Relationship Id="rId5" Type="http://schemas.openxmlformats.org/officeDocument/2006/relationships/image" Target="../media/image134.png"/><Relationship Id="rId10" Type="http://schemas.openxmlformats.org/officeDocument/2006/relationships/image" Target="../media/image136.png"/><Relationship Id="rId4" Type="http://schemas.openxmlformats.org/officeDocument/2006/relationships/image" Target="../media/image127.png"/><Relationship Id="rId9" Type="http://schemas.openxmlformats.org/officeDocument/2006/relationships/image" Target="../media/image132.png"/></Relationships>
</file>

<file path=ppt/slides/_rels/slide52.x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139.png"/><Relationship Id="rId5" Type="http://schemas.openxmlformats.org/officeDocument/2006/relationships/image" Target="../media/image138.png"/><Relationship Id="rId4" Type="http://schemas.openxmlformats.org/officeDocument/2006/relationships/image" Target="../media/image127.png"/></Relationships>
</file>

<file path=ppt/slides/_rels/slide53.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image" Target="../media/image144.png"/><Relationship Id="rId3" Type="http://schemas.openxmlformats.org/officeDocument/2006/relationships/image" Target="../media/image1400.png"/><Relationship Id="rId7" Type="http://schemas.openxmlformats.org/officeDocument/2006/relationships/image" Target="../media/image143.png"/><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image" Target="../media/image142.png"/><Relationship Id="rId5" Type="http://schemas.openxmlformats.org/officeDocument/2006/relationships/image" Target="../media/image141.png"/><Relationship Id="rId4" Type="http://schemas.openxmlformats.org/officeDocument/2006/relationships/image" Target="../media/image93.png"/></Relationships>
</file>

<file path=ppt/slides/_rels/slide55.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146.png"/></Relationships>
</file>

<file path=ppt/slides/_rels/slide56.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47.png"/><Relationship Id="rId2" Type="http://schemas.openxmlformats.org/officeDocument/2006/relationships/notesSlide" Target="../notesSlides/notesSlide55.xml"/><Relationship Id="rId1" Type="http://schemas.openxmlformats.org/officeDocument/2006/relationships/slideLayout" Target="../slideLayouts/slideLayout2.xml"/><Relationship Id="rId5" Type="http://schemas.openxmlformats.org/officeDocument/2006/relationships/image" Target="../media/image149.png"/><Relationship Id="rId4" Type="http://schemas.openxmlformats.org/officeDocument/2006/relationships/image" Target="../media/image148.png"/></Relationships>
</file>

<file path=ppt/slides/_rels/slide58.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151.png"/></Relationships>
</file>

<file path=ppt/slides/_rels/slide59.xml.rels><?xml version="1.0" encoding="UTF-8" standalone="yes"?>
<Relationships xmlns="http://schemas.openxmlformats.org/package/2006/relationships"><Relationship Id="rId3" Type="http://schemas.openxmlformats.org/officeDocument/2006/relationships/image" Target="../media/image152.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153.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0.xml.rels><?xml version="1.0" encoding="UTF-8" standalone="yes"?>
<Relationships xmlns="http://schemas.openxmlformats.org/package/2006/relationships"><Relationship Id="rId3" Type="http://schemas.openxmlformats.org/officeDocument/2006/relationships/image" Target="../media/image154.png"/><Relationship Id="rId7" Type="http://schemas.openxmlformats.org/officeDocument/2006/relationships/image" Target="../media/image158.png"/><Relationship Id="rId2" Type="http://schemas.openxmlformats.org/officeDocument/2006/relationships/notesSlide" Target="../notesSlides/notesSlide58.xml"/><Relationship Id="rId1" Type="http://schemas.openxmlformats.org/officeDocument/2006/relationships/slideLayout" Target="../slideLayouts/slideLayout2.xml"/><Relationship Id="rId6" Type="http://schemas.openxmlformats.org/officeDocument/2006/relationships/image" Target="../media/image157.png"/><Relationship Id="rId5" Type="http://schemas.openxmlformats.org/officeDocument/2006/relationships/image" Target="../media/image156.png"/><Relationship Id="rId4" Type="http://schemas.openxmlformats.org/officeDocument/2006/relationships/image" Target="../media/image155.png"/></Relationships>
</file>

<file path=ppt/slides/_rels/slide61.xml.rels><?xml version="1.0" encoding="UTF-8" standalone="yes"?>
<Relationships xmlns="http://schemas.openxmlformats.org/package/2006/relationships"><Relationship Id="rId3" Type="http://schemas.openxmlformats.org/officeDocument/2006/relationships/image" Target="../media/image159.png"/><Relationship Id="rId2" Type="http://schemas.openxmlformats.org/officeDocument/2006/relationships/notesSlide" Target="../notesSlides/notesSlide59.xml"/><Relationship Id="rId1" Type="http://schemas.openxmlformats.org/officeDocument/2006/relationships/slideLayout" Target="../slideLayouts/slideLayout2.xml"/><Relationship Id="rId5" Type="http://schemas.openxmlformats.org/officeDocument/2006/relationships/image" Target="../media/image161.png"/><Relationship Id="rId4" Type="http://schemas.openxmlformats.org/officeDocument/2006/relationships/image" Target="../media/image160.png"/></Relationships>
</file>

<file path=ppt/slides/_rels/slide62.xml.rels><?xml version="1.0" encoding="UTF-8" standalone="yes"?>
<Relationships xmlns="http://schemas.openxmlformats.org/package/2006/relationships"><Relationship Id="rId3" Type="http://schemas.openxmlformats.org/officeDocument/2006/relationships/image" Target="../media/image162.png"/><Relationship Id="rId2" Type="http://schemas.openxmlformats.org/officeDocument/2006/relationships/notesSlide" Target="../notesSlides/notesSlide60.xml"/><Relationship Id="rId1" Type="http://schemas.openxmlformats.org/officeDocument/2006/relationships/slideLayout" Target="../slideLayouts/slideLayout2.xml"/><Relationship Id="rId6" Type="http://schemas.openxmlformats.org/officeDocument/2006/relationships/image" Target="../media/image164.png"/><Relationship Id="rId5" Type="http://schemas.openxmlformats.org/officeDocument/2006/relationships/image" Target="../media/image152.png"/><Relationship Id="rId4" Type="http://schemas.openxmlformats.org/officeDocument/2006/relationships/image" Target="../media/image163.png"/></Relationships>
</file>

<file path=ppt/slides/_rels/slide63.xml.rels><?xml version="1.0" encoding="UTF-8" standalone="yes"?>
<Relationships xmlns="http://schemas.openxmlformats.org/package/2006/relationships"><Relationship Id="rId3" Type="http://schemas.openxmlformats.org/officeDocument/2006/relationships/image" Target="../media/image148.png"/><Relationship Id="rId2" Type="http://schemas.openxmlformats.org/officeDocument/2006/relationships/notesSlide" Target="../notesSlides/notesSlide61.xml"/><Relationship Id="rId1" Type="http://schemas.openxmlformats.org/officeDocument/2006/relationships/slideLayout" Target="../slideLayouts/slideLayout2.xml"/><Relationship Id="rId5" Type="http://schemas.openxmlformats.org/officeDocument/2006/relationships/image" Target="../media/image165.png"/><Relationship Id="rId4" Type="http://schemas.openxmlformats.org/officeDocument/2006/relationships/image" Target="../media/image152.png"/></Relationships>
</file>

<file path=ppt/slides/_rels/slide64.xml.rels><?xml version="1.0" encoding="UTF-8" standalone="yes"?>
<Relationships xmlns="http://schemas.openxmlformats.org/package/2006/relationships"><Relationship Id="rId3" Type="http://schemas.openxmlformats.org/officeDocument/2006/relationships/image" Target="../media/image166.png"/><Relationship Id="rId2" Type="http://schemas.openxmlformats.org/officeDocument/2006/relationships/notesSlide" Target="../notesSlides/notesSlide62.xml"/><Relationship Id="rId1" Type="http://schemas.openxmlformats.org/officeDocument/2006/relationships/slideLayout" Target="../slideLayouts/slideLayout2.xml"/><Relationship Id="rId5" Type="http://schemas.openxmlformats.org/officeDocument/2006/relationships/image" Target="../media/image145.png"/><Relationship Id="rId4" Type="http://schemas.openxmlformats.org/officeDocument/2006/relationships/image" Target="../media/image167.png"/></Relationships>
</file>

<file path=ppt/slides/_rels/slide65.xml.rels><?xml version="1.0" encoding="UTF-8" standalone="yes"?>
<Relationships xmlns="http://schemas.openxmlformats.org/package/2006/relationships"><Relationship Id="rId3" Type="http://schemas.openxmlformats.org/officeDocument/2006/relationships/image" Target="../media/image168.png"/><Relationship Id="rId2" Type="http://schemas.openxmlformats.org/officeDocument/2006/relationships/notesSlide" Target="../notesSlides/notesSlide63.xml"/><Relationship Id="rId1" Type="http://schemas.openxmlformats.org/officeDocument/2006/relationships/slideLayout" Target="../slideLayouts/slideLayout2.xml"/><Relationship Id="rId6" Type="http://schemas.openxmlformats.org/officeDocument/2006/relationships/image" Target="../media/image171.png"/><Relationship Id="rId5" Type="http://schemas.openxmlformats.org/officeDocument/2006/relationships/image" Target="../media/image170.png"/><Relationship Id="rId4" Type="http://schemas.openxmlformats.org/officeDocument/2006/relationships/image" Target="../media/image169.png"/></Relationships>
</file>

<file path=ppt/slides/_rels/slide66.xml.rels><?xml version="1.0" encoding="UTF-8" standalone="yes"?>
<Relationships xmlns="http://schemas.openxmlformats.org/package/2006/relationships"><Relationship Id="rId3" Type="http://schemas.openxmlformats.org/officeDocument/2006/relationships/image" Target="../media/image173.png"/><Relationship Id="rId2" Type="http://schemas.openxmlformats.org/officeDocument/2006/relationships/notesSlide" Target="../notesSlides/notesSlide64.xml"/><Relationship Id="rId1" Type="http://schemas.openxmlformats.org/officeDocument/2006/relationships/slideLayout" Target="../slideLayouts/slideLayout2.xml"/><Relationship Id="rId6" Type="http://schemas.openxmlformats.org/officeDocument/2006/relationships/image" Target="../media/image175.png"/><Relationship Id="rId5" Type="http://schemas.openxmlformats.org/officeDocument/2006/relationships/image" Target="../media/image174.png"/><Relationship Id="rId4" Type="http://schemas.openxmlformats.org/officeDocument/2006/relationships/image" Target="../media/image172.png"/></Relationships>
</file>

<file path=ppt/slides/_rels/slide67.xml.rels><?xml version="1.0" encoding="UTF-8" standalone="yes"?>
<Relationships xmlns="http://schemas.openxmlformats.org/package/2006/relationships"><Relationship Id="rId3" Type="http://schemas.openxmlformats.org/officeDocument/2006/relationships/image" Target="../media/image176.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b="1" dirty="0">
                <a:latin typeface="微软雅黑" panose="020B0503020204020204" pitchFamily="34" charset="-122"/>
                <a:ea typeface="微软雅黑" panose="020B0503020204020204" pitchFamily="34" charset="-122"/>
              </a:rPr>
              <a:t>核方法</a:t>
            </a:r>
          </a:p>
        </p:txBody>
      </p:sp>
      <p:sp>
        <p:nvSpPr>
          <p:cNvPr id="3" name="副标题 2"/>
          <p:cNvSpPr>
            <a:spLocks noGrp="1"/>
          </p:cNvSpPr>
          <p:nvPr>
            <p:ph type="subTitle" idx="1"/>
          </p:nvPr>
        </p:nvSpPr>
        <p:spPr/>
        <p:txBody>
          <a:bodyPr/>
          <a:lstStyle/>
          <a:p>
            <a:pPr algn="ctr"/>
            <a:r>
              <a:rPr lang="zh-CN" altLang="en-US" dirty="0">
                <a:latin typeface="微软雅黑" panose="020B0503020204020204" pitchFamily="34" charset="-122"/>
                <a:ea typeface="微软雅黑" panose="020B0503020204020204" pitchFamily="34" charset="-122"/>
              </a:rPr>
              <a:t>报告人</a:t>
            </a:r>
            <a:r>
              <a:rPr lang="zh-CN" altLang="en-US" dirty="0" smtClean="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周晓旭</a:t>
            </a:r>
          </a:p>
        </p:txBody>
      </p:sp>
    </p:spTree>
    <p:extLst>
      <p:ext uri="{BB962C8B-B14F-4D97-AF65-F5344CB8AC3E}">
        <p14:creationId xmlns:p14="http://schemas.microsoft.com/office/powerpoint/2010/main" val="14060037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对偶表示</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sz="quarter" idx="13"/>
              </p:nvPr>
            </p:nvSpPr>
            <p:spPr>
              <a:xfrm>
                <a:off x="830216" y="2077533"/>
                <a:ext cx="10394707" cy="3311189"/>
              </a:xfrm>
            </p:spPr>
            <p:txBody>
              <a:bodyPr>
                <a:normAutofit/>
              </a:bodyPr>
              <a:lstStyle/>
              <a:p>
                <a:pPr>
                  <a:lnSpc>
                    <a:spcPct val="200000"/>
                  </a:lnSpc>
                </a:pPr>
                <a:r>
                  <a:rPr lang="zh-CN" altLang="en-US" dirty="0" smtClean="0"/>
                  <a:t>正则化的平方和误差函数</a:t>
                </a:r>
                <a:endParaRPr lang="en-US" altLang="zh-CN" dirty="0" smtClean="0"/>
              </a:p>
              <a:p>
                <a14:m>
                  <m:oMath xmlns:m="http://schemas.openxmlformats.org/officeDocument/2006/math">
                    <m:r>
                      <a:rPr lang="zh-CN" altLang="en-US" b="1" i="1" dirty="0">
                        <a:latin typeface="Cambria Math" panose="02040503050406030204" pitchFamily="18" charset="0"/>
                      </a:rPr>
                      <m:t>将</m:t>
                    </m:r>
                    <m:r>
                      <a:rPr lang="en-US" altLang="zh-CN" b="1" i="1" smtClean="0">
                        <a:latin typeface="Cambria Math" panose="02040503050406030204" pitchFamily="18" charset="0"/>
                      </a:rPr>
                      <m:t>𝒘</m:t>
                    </m:r>
                    <m:r>
                      <a:rPr lang="en-US" altLang="zh-CN" b="0" i="1" smtClean="0">
                        <a:latin typeface="Cambria Math" panose="02040503050406030204" pitchFamily="18" charset="0"/>
                      </a:rPr>
                      <m:t>=</m:t>
                    </m:r>
                    <m:sSup>
                      <m:sSupPr>
                        <m:ctrlPr>
                          <a:rPr lang="el-GR" altLang="zh-CN" b="0" i="1" smtClean="0">
                            <a:latin typeface="Cambria Math" panose="02040503050406030204" pitchFamily="18" charset="0"/>
                            <a:ea typeface="Cambria Math" panose="02040503050406030204" pitchFamily="18" charset="0"/>
                          </a:rPr>
                        </m:ctrlPr>
                      </m:sSupPr>
                      <m:e>
                        <m:r>
                          <m:rPr>
                            <m:sty m:val="p"/>
                          </m:rPr>
                          <a:rPr lang="el-GR" altLang="zh-CN" b="0" i="1" smtClean="0">
                            <a:latin typeface="Cambria Math" panose="02040503050406030204" pitchFamily="18" charset="0"/>
                            <a:ea typeface="Cambria Math" panose="02040503050406030204" pitchFamily="18" charset="0"/>
                          </a:rPr>
                          <m:t>Φ</m:t>
                        </m:r>
                      </m:e>
                      <m:sup>
                        <m:r>
                          <a:rPr lang="en-US" altLang="zh-CN" b="0" i="1" smtClean="0">
                            <a:latin typeface="Cambria Math" panose="02040503050406030204" pitchFamily="18" charset="0"/>
                            <a:ea typeface="Cambria Math" panose="02040503050406030204" pitchFamily="18" charset="0"/>
                          </a:rPr>
                          <m:t>𝑇</m:t>
                        </m:r>
                      </m:sup>
                    </m:sSup>
                    <m:r>
                      <a:rPr lang="en-US" altLang="zh-CN" b="1" i="1" smtClean="0">
                        <a:latin typeface="Cambria Math" panose="02040503050406030204" pitchFamily="18" charset="0"/>
                        <a:ea typeface="Cambria Math" panose="02040503050406030204" pitchFamily="18" charset="0"/>
                      </a:rPr>
                      <m:t>𝒂</m:t>
                    </m:r>
                  </m:oMath>
                </a14:m>
                <a:r>
                  <a:rPr lang="zh-CN" altLang="en-US" dirty="0" smtClean="0">
                    <a:latin typeface="+mn-ea"/>
                  </a:rPr>
                  <a:t>代入</a:t>
                </a:r>
                <a14:m>
                  <m:oMath xmlns:m="http://schemas.openxmlformats.org/officeDocument/2006/math">
                    <m:r>
                      <a:rPr lang="en-US" altLang="zh-CN" b="0" i="1" smtClean="0">
                        <a:latin typeface="Cambria Math" panose="02040503050406030204" pitchFamily="18" charset="0"/>
                      </a:rPr>
                      <m:t>𝐽</m:t>
                    </m:r>
                    <m:r>
                      <a:rPr lang="en-US" altLang="zh-CN" b="0" i="1" smtClean="0">
                        <a:latin typeface="Cambria Math" panose="02040503050406030204" pitchFamily="18" charset="0"/>
                      </a:rPr>
                      <m:t>(</m:t>
                    </m:r>
                    <m:r>
                      <a:rPr lang="en-US" altLang="zh-CN" b="0" i="1" smtClean="0">
                        <a:latin typeface="Cambria Math" panose="02040503050406030204" pitchFamily="18" charset="0"/>
                      </a:rPr>
                      <m:t>𝑤</m:t>
                    </m:r>
                    <m:r>
                      <a:rPr lang="en-US" altLang="zh-CN" b="0" i="1" smtClean="0">
                        <a:latin typeface="Cambria Math" panose="02040503050406030204" pitchFamily="18" charset="0"/>
                      </a:rPr>
                      <m:t>)</m:t>
                    </m:r>
                  </m:oMath>
                </a14:m>
                <a:r>
                  <a:rPr lang="zh-CN" altLang="zh-CN" dirty="0" smtClean="0">
                    <a:latin typeface="+mn-ea"/>
                  </a:rPr>
                  <a:t> </a:t>
                </a:r>
                <a:r>
                  <a:rPr lang="zh-CN" altLang="en-US" dirty="0" smtClean="0">
                    <a:latin typeface="+mn-ea"/>
                  </a:rPr>
                  <a:t>，得到</a:t>
                </a:r>
                <a14:m>
                  <m:oMath xmlns:m="http://schemas.openxmlformats.org/officeDocument/2006/math">
                    <m:r>
                      <a:rPr lang="en-US" altLang="zh-CN" i="1">
                        <a:latin typeface="Cambria Math" panose="02040503050406030204" pitchFamily="18" charset="0"/>
                      </a:rPr>
                      <m:t>𝐽</m:t>
                    </m:r>
                    <m:r>
                      <a:rPr lang="en-US" altLang="zh-CN" i="1">
                        <a:latin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𝒂</m:t>
                    </m:r>
                    <m:r>
                      <a:rPr lang="en-US" altLang="zh-CN" i="1">
                        <a:latin typeface="Cambria Math" panose="02040503050406030204" pitchFamily="18" charset="0"/>
                      </a:rPr>
                      <m:t>)</m:t>
                    </m:r>
                  </m:oMath>
                </a14:m>
                <a:r>
                  <a:rPr lang="zh-CN" altLang="zh-CN" dirty="0">
                    <a:latin typeface="+mn-ea"/>
                  </a:rPr>
                  <a:t> </a:t>
                </a:r>
                <a:r>
                  <a:rPr lang="zh-CN" altLang="en-US" dirty="0" smtClean="0">
                    <a:latin typeface="+mn-ea"/>
                  </a:rPr>
                  <a:t>：</a:t>
                </a:r>
                <a:r>
                  <a:rPr lang="zh-CN" altLang="zh-CN" dirty="0" smtClean="0">
                    <a:latin typeface="+mn-ea"/>
                  </a:rPr>
                  <a:t> </a:t>
                </a:r>
                <a:r>
                  <a:rPr lang="zh-CN" altLang="en-US" dirty="0" smtClean="0">
                    <a:latin typeface="+mn-ea"/>
                  </a:rPr>
                  <a:t>                         </a:t>
                </a:r>
              </a:p>
              <a:p>
                <a:pPr marL="0" indent="0">
                  <a:buNone/>
                </a:pPr>
                <a:r>
                  <a:rPr lang="zh-CN" altLang="en-US" dirty="0" smtClean="0">
                    <a:latin typeface="+mn-ea"/>
                  </a:rPr>
                  <a:t>其中</a:t>
                </a:r>
                <a14:m>
                  <m:oMath xmlns:m="http://schemas.openxmlformats.org/officeDocument/2006/math">
                    <m:r>
                      <a:rPr lang="en-US" altLang="zh-CN" b="1" i="1" smtClean="0">
                        <a:latin typeface="Cambria Math" panose="02040503050406030204" pitchFamily="18" charset="0"/>
                      </a:rPr>
                      <m:t>𝒂</m:t>
                    </m:r>
                    <m:r>
                      <a:rPr lang="en-US" altLang="zh-CN" b="1" i="1">
                        <a:latin typeface="Cambria Math" panose="02040503050406030204" pitchFamily="18" charset="0"/>
                      </a:rPr>
                      <m:t>=</m:t>
                    </m:r>
                  </m:oMath>
                </a14:m>
                <a:r>
                  <a:rPr lang="zh-CN" altLang="en-US" dirty="0" smtClean="0">
                    <a:latin typeface="+mn-ea"/>
                  </a:rPr>
                  <a:t>          ，</a:t>
                </a:r>
                <a:r>
                  <a:rPr lang="el-GR" altLang="zh-CN" b="1" dirty="0" smtClean="0">
                    <a:latin typeface="+mn-ea"/>
                  </a:rPr>
                  <a:t>Φ</a:t>
                </a:r>
                <a:r>
                  <a:rPr lang="zh-CN" altLang="en-US" dirty="0" smtClean="0">
                    <a:latin typeface="+mn-ea"/>
                  </a:rPr>
                  <a:t>是设计矩阵，</a:t>
                </a:r>
                <a:endParaRPr lang="zh-CN" altLang="en-US" dirty="0">
                  <a:latin typeface="+mn-ea"/>
                </a:endParaRPr>
              </a:p>
            </p:txBody>
          </p:sp>
        </mc:Choice>
        <mc:Fallback xmlns="">
          <p:sp>
            <p:nvSpPr>
              <p:cNvPr id="3" name="内容占位符 2"/>
              <p:cNvSpPr>
                <a:spLocks noGrp="1" noRot="1" noChangeAspect="1" noMove="1" noResize="1" noEditPoints="1" noAdjustHandles="1" noChangeArrowheads="1" noChangeShapeType="1" noTextEdit="1"/>
              </p:cNvSpPr>
              <p:nvPr>
                <p:ph sz="quarter" idx="13"/>
              </p:nvPr>
            </p:nvSpPr>
            <p:spPr>
              <a:xfrm>
                <a:off x="830216" y="2077533"/>
                <a:ext cx="10394707" cy="3311189"/>
              </a:xfrm>
              <a:blipFill>
                <a:blip r:embed="rId3"/>
                <a:stretch>
                  <a:fillRect l="-1349"/>
                </a:stretch>
              </a:blipFill>
            </p:spPr>
            <p:txBody>
              <a:bodyPr/>
              <a:lstStyle/>
              <a:p>
                <a:r>
                  <a:rPr lang="zh-CN" altLang="en-US">
                    <a:noFill/>
                  </a:rPr>
                  <a:t> </a:t>
                </a:r>
              </a:p>
            </p:txBody>
          </p:sp>
        </mc:Fallback>
      </mc:AlternateContent>
      <p:pic>
        <p:nvPicPr>
          <p:cNvPr id="4" name="图片 3"/>
          <p:cNvPicPr>
            <a:picLocks noChangeAspect="1"/>
          </p:cNvPicPr>
          <p:nvPr/>
        </p:nvPicPr>
        <p:blipFill>
          <a:blip r:embed="rId4">
            <a:clrChange>
              <a:clrFrom>
                <a:srgbClr val="FFFFFF"/>
              </a:clrFrom>
              <a:clrTo>
                <a:srgbClr val="FFFFFF">
                  <a:alpha val="0"/>
                </a:srgbClr>
              </a:clrTo>
            </a:clrChange>
          </a:blip>
          <a:stretch>
            <a:fillRect/>
          </a:stretch>
        </p:blipFill>
        <p:spPr>
          <a:xfrm>
            <a:off x="1503377" y="1927196"/>
            <a:ext cx="7258050" cy="895350"/>
          </a:xfrm>
          <a:prstGeom prst="rect">
            <a:avLst/>
          </a:prstGeom>
        </p:spPr>
      </p:pic>
      <p:pic>
        <p:nvPicPr>
          <p:cNvPr id="6" name="图片 5"/>
          <p:cNvPicPr>
            <a:picLocks noChangeAspect="1"/>
          </p:cNvPicPr>
          <p:nvPr/>
        </p:nvPicPr>
        <p:blipFill>
          <a:blip r:embed="rId5">
            <a:clrChange>
              <a:clrFrom>
                <a:srgbClr val="FFFFFF"/>
              </a:clrFrom>
              <a:clrTo>
                <a:srgbClr val="FFFFFF">
                  <a:alpha val="0"/>
                </a:srgbClr>
              </a:clrTo>
            </a:clrChange>
          </a:blip>
          <a:stretch>
            <a:fillRect/>
          </a:stretch>
        </p:blipFill>
        <p:spPr>
          <a:xfrm>
            <a:off x="3853209" y="2944954"/>
            <a:ext cx="6753832" cy="711866"/>
          </a:xfrm>
          <a:prstGeom prst="rect">
            <a:avLst/>
          </a:prstGeom>
        </p:spPr>
      </p:pic>
      <mc:AlternateContent xmlns:mc="http://schemas.openxmlformats.org/markup-compatibility/2006" xmlns:a14="http://schemas.microsoft.com/office/drawing/2010/main">
        <mc:Choice Requires="a14">
          <p:sp>
            <p:nvSpPr>
              <p:cNvPr id="16" name="矩形 15"/>
              <p:cNvSpPr/>
              <p:nvPr/>
            </p:nvSpPr>
            <p:spPr>
              <a:xfrm>
                <a:off x="1736528" y="4196684"/>
                <a:ext cx="146655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zh-CN" altLang="en-US" i="1" smtClean="0">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1">
                                      <a:latin typeface="Cambria Math" panose="02040503050406030204" pitchFamily="18" charset="0"/>
                                    </a:rPr>
                                    <m:t>𝑁</m:t>
                                  </m:r>
                                </m:sub>
                              </m:sSub>
                            </m:e>
                          </m:d>
                        </m:e>
                        <m:sup>
                          <m:r>
                            <a:rPr lang="zh-CN" altLang="en-US" i="1">
                              <a:latin typeface="Cambria Math" panose="02040503050406030204" pitchFamily="18" charset="0"/>
                            </a:rPr>
                            <m:t>𝑇</m:t>
                          </m:r>
                        </m:sup>
                      </m:sSup>
                    </m:oMath>
                  </m:oMathPara>
                </a14:m>
                <a:endParaRPr lang="zh-CN" altLang="en-US" dirty="0"/>
              </a:p>
            </p:txBody>
          </p:sp>
        </mc:Choice>
        <mc:Fallback xmlns="">
          <p:sp>
            <p:nvSpPr>
              <p:cNvPr id="16" name="矩形 15"/>
              <p:cNvSpPr>
                <a:spLocks noRot="1" noChangeAspect="1" noMove="1" noResize="1" noEditPoints="1" noAdjustHandles="1" noChangeArrowheads="1" noChangeShapeType="1" noTextEdit="1"/>
              </p:cNvSpPr>
              <p:nvPr/>
            </p:nvSpPr>
            <p:spPr>
              <a:xfrm>
                <a:off x="1736528" y="4196684"/>
                <a:ext cx="1466555" cy="369332"/>
              </a:xfrm>
              <a:prstGeom prst="rect">
                <a:avLst/>
              </a:prstGeom>
              <a:blipFill>
                <a:blip r:embed="rId6"/>
                <a:stretch>
                  <a:fillRect b="-1639"/>
                </a:stretch>
              </a:blipFill>
            </p:spPr>
            <p:txBody>
              <a:bodyPr/>
              <a:lstStyle/>
              <a:p>
                <a:r>
                  <a:rPr lang="zh-CN" altLang="en-US">
                    <a:noFill/>
                  </a:rPr>
                  <a:t> </a:t>
                </a:r>
              </a:p>
            </p:txBody>
          </p:sp>
        </mc:Fallback>
      </mc:AlternateContent>
      <p:pic>
        <p:nvPicPr>
          <p:cNvPr id="5" name="图片 4"/>
          <p:cNvPicPr>
            <a:picLocks noChangeAspect="1"/>
          </p:cNvPicPr>
          <p:nvPr/>
        </p:nvPicPr>
        <p:blipFill>
          <a:blip r:embed="rId7">
            <a:clrChange>
              <a:clrFrom>
                <a:srgbClr val="FFFFFF"/>
              </a:clrFrom>
              <a:clrTo>
                <a:srgbClr val="FFFFFF">
                  <a:alpha val="0"/>
                </a:srgbClr>
              </a:clrTo>
            </a:clrChange>
          </a:blip>
          <a:stretch>
            <a:fillRect/>
          </a:stretch>
        </p:blipFill>
        <p:spPr>
          <a:xfrm>
            <a:off x="5209371" y="3656820"/>
            <a:ext cx="5962650" cy="504825"/>
          </a:xfrm>
          <a:prstGeom prst="rect">
            <a:avLst/>
          </a:prstGeom>
        </p:spPr>
      </p:pic>
      <p:pic>
        <p:nvPicPr>
          <p:cNvPr id="13" name="图片 12"/>
          <p:cNvPicPr>
            <a:picLocks noChangeAspect="1"/>
          </p:cNvPicPr>
          <p:nvPr/>
        </p:nvPicPr>
        <p:blipFill>
          <a:blip r:embed="rId8">
            <a:clrChange>
              <a:clrFrom>
                <a:srgbClr val="FFFFFF"/>
              </a:clrFrom>
              <a:clrTo>
                <a:srgbClr val="FFFFFF">
                  <a:alpha val="0"/>
                </a:srgbClr>
              </a:clrTo>
            </a:clrChange>
          </a:blip>
          <a:stretch>
            <a:fillRect/>
          </a:stretch>
        </p:blipFill>
        <p:spPr>
          <a:xfrm>
            <a:off x="7210500" y="834045"/>
            <a:ext cx="4448175" cy="1276350"/>
          </a:xfrm>
          <a:prstGeom prst="rect">
            <a:avLst/>
          </a:prstGeom>
        </p:spPr>
      </p:pic>
      <p:pic>
        <p:nvPicPr>
          <p:cNvPr id="15" name="图片 14"/>
          <p:cNvPicPr>
            <a:picLocks noChangeAspect="1"/>
          </p:cNvPicPr>
          <p:nvPr/>
        </p:nvPicPr>
        <p:blipFill>
          <a:blip r:embed="rId9">
            <a:clrChange>
              <a:clrFrom>
                <a:srgbClr val="FFFFFF"/>
              </a:clrFrom>
              <a:clrTo>
                <a:srgbClr val="FFFFFF">
                  <a:alpha val="0"/>
                </a:srgbClr>
              </a:clrTo>
            </a:clrChange>
          </a:blip>
          <a:stretch>
            <a:fillRect/>
          </a:stretch>
        </p:blipFill>
        <p:spPr>
          <a:xfrm>
            <a:off x="8485971" y="272070"/>
            <a:ext cx="2686050" cy="561975"/>
          </a:xfrm>
          <a:prstGeom prst="rect">
            <a:avLst/>
          </a:prstGeom>
        </p:spPr>
      </p:pic>
      <mc:AlternateContent xmlns:mc="http://schemas.openxmlformats.org/markup-compatibility/2006" xmlns:a14="http://schemas.microsoft.com/office/drawing/2010/main">
        <mc:Choice Requires="a14">
          <p:sp>
            <p:nvSpPr>
              <p:cNvPr id="9" name="矩形 8"/>
              <p:cNvSpPr/>
              <p:nvPr/>
            </p:nvSpPr>
            <p:spPr>
              <a:xfrm>
                <a:off x="5001276" y="4161645"/>
                <a:ext cx="176593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1" i="0" smtClean="0">
                          <a:latin typeface="Cambria Math" panose="02040503050406030204" pitchFamily="18" charset="0"/>
                        </a:rPr>
                        <m:t>𝐭</m:t>
                      </m:r>
                      <m:r>
                        <a:rPr lang="zh-CN" altLang="en-US" i="0">
                          <a:latin typeface="Cambria Math" panose="02040503050406030204" pitchFamily="18" charset="0"/>
                        </a:rPr>
                        <m:t>=</m:t>
                      </m:r>
                      <m:sSup>
                        <m:sSupPr>
                          <m:ctrlPr>
                            <a:rPr lang="zh-CN" altLang="en-US" i="1" smtClean="0">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i="1">
                                      <a:latin typeface="Cambria Math" panose="02040503050406030204" pitchFamily="18" charset="0"/>
                                    </a:rPr>
                                    <m:t>𝑁</m:t>
                                  </m:r>
                                </m:sub>
                              </m:sSub>
                            </m:e>
                          </m:d>
                        </m:e>
                        <m:sup>
                          <m:r>
                            <a:rPr lang="zh-CN" altLang="en-US" i="1">
                              <a:latin typeface="Cambria Math" panose="02040503050406030204" pitchFamily="18" charset="0"/>
                            </a:rPr>
                            <m:t>𝑇</m:t>
                          </m:r>
                        </m:sup>
                      </m:sSup>
                    </m:oMath>
                  </m:oMathPara>
                </a14:m>
                <a:endParaRPr lang="zh-CN" altLang="en-US" dirty="0"/>
              </a:p>
            </p:txBody>
          </p:sp>
        </mc:Choice>
        <mc:Fallback xmlns="">
          <p:sp>
            <p:nvSpPr>
              <p:cNvPr id="9" name="矩形 8"/>
              <p:cNvSpPr>
                <a:spLocks noRot="1" noChangeAspect="1" noMove="1" noResize="1" noEditPoints="1" noAdjustHandles="1" noChangeArrowheads="1" noChangeShapeType="1" noTextEdit="1"/>
              </p:cNvSpPr>
              <p:nvPr/>
            </p:nvSpPr>
            <p:spPr>
              <a:xfrm>
                <a:off x="5001276" y="4161645"/>
                <a:ext cx="1765932" cy="369332"/>
              </a:xfrm>
              <a:prstGeom prst="rect">
                <a:avLst/>
              </a:prstGeom>
              <a:blipFill>
                <a:blip r:embed="rId10"/>
                <a:stretch>
                  <a:fillRect b="-3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908825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对偶表示</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sz="quarter" idx="13"/>
              </p:nvPr>
            </p:nvSpPr>
            <p:spPr>
              <a:xfrm>
                <a:off x="830216" y="2077533"/>
                <a:ext cx="10394707" cy="3311189"/>
              </a:xfrm>
            </p:spPr>
            <p:txBody>
              <a:bodyPr>
                <a:normAutofit/>
              </a:bodyPr>
              <a:lstStyle/>
              <a:p>
                <a:r>
                  <a:rPr lang="zh-CN" altLang="en-US" dirty="0" smtClean="0"/>
                  <a:t>定义</a:t>
                </a:r>
                <a:r>
                  <a:rPr lang="en-US" altLang="zh-CN" dirty="0" smtClean="0">
                    <a:latin typeface="+mn-ea"/>
                  </a:rPr>
                  <a:t>Gram</a:t>
                </a:r>
                <a:r>
                  <a:rPr lang="zh-CN" altLang="en-US" dirty="0" smtClean="0"/>
                  <a:t>矩阵</a:t>
                </a:r>
                <a14:m>
                  <m:oMath xmlns:m="http://schemas.openxmlformats.org/officeDocument/2006/math">
                    <m:r>
                      <m:rPr>
                        <m:sty m:val="p"/>
                      </m:rPr>
                      <a:rPr lang="en-US" altLang="zh-CN" b="0" i="0" dirty="0" smtClean="0">
                        <a:latin typeface="Cambria Math" panose="02040503050406030204" pitchFamily="18" charset="0"/>
                      </a:rPr>
                      <m:t>K</m:t>
                    </m:r>
                    <m:r>
                      <a:rPr lang="en-US" altLang="zh-CN" b="0" i="0" dirty="0" smtClean="0">
                        <a:latin typeface="Cambria Math" panose="02040503050406030204" pitchFamily="18" charset="0"/>
                      </a:rPr>
                      <m:t>=</m:t>
                    </m:r>
                    <m:sSup>
                      <m:sSupPr>
                        <m:ctrlPr>
                          <a:rPr lang="en-US" altLang="zh-CN" b="0" i="1" dirty="0" smtClean="0">
                            <a:latin typeface="Cambria Math" panose="02040503050406030204" pitchFamily="18" charset="0"/>
                          </a:rPr>
                        </m:ctrlPr>
                      </m:sSupPr>
                      <m:e>
                        <m:r>
                          <m:rPr>
                            <m:nor/>
                          </m:rPr>
                          <a:rPr lang="el-GR" altLang="zh-CN" b="1" dirty="0">
                            <a:latin typeface="+mn-ea"/>
                          </a:rPr>
                          <m:t>ΦΦ</m:t>
                        </m:r>
                      </m:e>
                      <m:sup>
                        <m:r>
                          <a:rPr lang="en-US" altLang="zh-CN" b="0" i="1" dirty="0" smtClean="0">
                            <a:latin typeface="Cambria Math" panose="02040503050406030204" pitchFamily="18" charset="0"/>
                          </a:rPr>
                          <m:t>𝑇</m:t>
                        </m:r>
                      </m:sup>
                    </m:sSup>
                    <m:r>
                      <m:rPr>
                        <m:nor/>
                      </m:rPr>
                      <a:rPr lang="en-US" altLang="zh-CN" b="0" i="0" dirty="0" smtClean="0">
                        <a:latin typeface="+mn-ea"/>
                      </a:rPr>
                      <m:t>,</m:t>
                    </m:r>
                  </m:oMath>
                </a14:m>
                <a:r>
                  <a:rPr lang="zh-CN" altLang="zh-CN" dirty="0" smtClean="0">
                    <a:latin typeface="+mn-ea"/>
                  </a:rPr>
                  <a:t> </a:t>
                </a:r>
                <a:r>
                  <a:rPr lang="zh-CN" altLang="en-US" dirty="0" smtClean="0">
                    <a:latin typeface="+mn-ea"/>
                  </a:rPr>
                  <a:t>                         </a:t>
                </a:r>
              </a:p>
              <a:p>
                <a:pPr marL="0" indent="0">
                  <a:buNone/>
                </a:pPr>
                <a:r>
                  <a:rPr lang="zh-CN" altLang="en-US" dirty="0">
                    <a:latin typeface="+mn-ea"/>
                  </a:rPr>
                  <a:t>代入</a:t>
                </a:r>
                <a14:m>
                  <m:oMath xmlns:m="http://schemas.openxmlformats.org/officeDocument/2006/math">
                    <m:r>
                      <a:rPr lang="en-US" altLang="zh-CN" i="1">
                        <a:latin typeface="Cambria Math" panose="02040503050406030204" pitchFamily="18" charset="0"/>
                      </a:rPr>
                      <m:t>𝐽</m:t>
                    </m:r>
                    <m:r>
                      <a:rPr lang="en-US" altLang="zh-CN" i="1">
                        <a:latin typeface="Cambria Math" panose="02040503050406030204" pitchFamily="18" charset="0"/>
                      </a:rPr>
                      <m:t>(</m:t>
                    </m:r>
                    <m:r>
                      <a:rPr lang="en-US" altLang="zh-CN" b="1" i="1">
                        <a:latin typeface="Cambria Math" panose="02040503050406030204" pitchFamily="18" charset="0"/>
                        <a:ea typeface="Cambria Math" panose="02040503050406030204" pitchFamily="18" charset="0"/>
                      </a:rPr>
                      <m:t>𝒂</m:t>
                    </m:r>
                    <m:r>
                      <a:rPr lang="en-US" altLang="zh-CN" i="1">
                        <a:latin typeface="Cambria Math" panose="02040503050406030204" pitchFamily="18" charset="0"/>
                      </a:rPr>
                      <m:t>)</m:t>
                    </m:r>
                  </m:oMath>
                </a14:m>
                <a:r>
                  <a:rPr lang="zh-CN" altLang="en-US" dirty="0" smtClean="0">
                    <a:latin typeface="+mn-ea"/>
                  </a:rPr>
                  <a:t>中：</a:t>
                </a:r>
                <a:endParaRPr lang="zh-CN" altLang="en-US" dirty="0">
                  <a:latin typeface="+mn-ea"/>
                </a:endParaRPr>
              </a:p>
            </p:txBody>
          </p:sp>
        </mc:Choice>
        <mc:Fallback xmlns="">
          <p:sp>
            <p:nvSpPr>
              <p:cNvPr id="3" name="内容占位符 2"/>
              <p:cNvSpPr>
                <a:spLocks noGrp="1" noRot="1" noChangeAspect="1" noMove="1" noResize="1" noEditPoints="1" noAdjustHandles="1" noChangeArrowheads="1" noChangeShapeType="1" noTextEdit="1"/>
              </p:cNvSpPr>
              <p:nvPr>
                <p:ph sz="quarter" idx="13"/>
              </p:nvPr>
            </p:nvSpPr>
            <p:spPr>
              <a:xfrm>
                <a:off x="830216" y="2077533"/>
                <a:ext cx="10394707" cy="3311189"/>
              </a:xfrm>
              <a:blipFill>
                <a:blip r:embed="rId3"/>
                <a:stretch>
                  <a:fillRect l="-1349"/>
                </a:stretch>
              </a:blipFill>
            </p:spPr>
            <p:txBody>
              <a:bodyPr/>
              <a:lstStyle/>
              <a:p>
                <a:r>
                  <a:rPr lang="zh-CN" altLang="en-US">
                    <a:noFill/>
                  </a:rPr>
                  <a:t> </a:t>
                </a:r>
              </a:p>
            </p:txBody>
          </p:sp>
        </mc:Fallback>
      </mc:AlternateContent>
      <p:pic>
        <p:nvPicPr>
          <p:cNvPr id="5" name="图片 4"/>
          <p:cNvPicPr>
            <a:picLocks noChangeAspect="1"/>
          </p:cNvPicPr>
          <p:nvPr/>
        </p:nvPicPr>
        <p:blipFill>
          <a:blip r:embed="rId4">
            <a:clrChange>
              <a:clrFrom>
                <a:srgbClr val="FFFFFF"/>
              </a:clrFrom>
              <a:clrTo>
                <a:srgbClr val="FFFFFF">
                  <a:alpha val="0"/>
                </a:srgbClr>
              </a:clrTo>
            </a:clrChange>
          </a:blip>
          <a:stretch>
            <a:fillRect/>
          </a:stretch>
        </p:blipFill>
        <p:spPr>
          <a:xfrm>
            <a:off x="2019951" y="2720470"/>
            <a:ext cx="5962650" cy="504825"/>
          </a:xfrm>
          <a:prstGeom prst="rect">
            <a:avLst/>
          </a:prstGeom>
        </p:spPr>
      </p:pic>
      <p:pic>
        <p:nvPicPr>
          <p:cNvPr id="13" name="图片 12"/>
          <p:cNvPicPr>
            <a:picLocks noChangeAspect="1"/>
          </p:cNvPicPr>
          <p:nvPr/>
        </p:nvPicPr>
        <p:blipFill>
          <a:blip r:embed="rId5">
            <a:clrChange>
              <a:clrFrom>
                <a:srgbClr val="FFFFFF"/>
              </a:clrFrom>
              <a:clrTo>
                <a:srgbClr val="FFFFFF">
                  <a:alpha val="0"/>
                </a:srgbClr>
              </a:clrTo>
            </a:clrChange>
          </a:blip>
          <a:stretch>
            <a:fillRect/>
          </a:stretch>
        </p:blipFill>
        <p:spPr>
          <a:xfrm>
            <a:off x="7210500" y="834045"/>
            <a:ext cx="4448175" cy="1276350"/>
          </a:xfrm>
          <a:prstGeom prst="rect">
            <a:avLst/>
          </a:prstGeom>
        </p:spPr>
      </p:pic>
      <p:pic>
        <p:nvPicPr>
          <p:cNvPr id="15" name="图片 14"/>
          <p:cNvPicPr>
            <a:picLocks noChangeAspect="1"/>
          </p:cNvPicPr>
          <p:nvPr/>
        </p:nvPicPr>
        <p:blipFill>
          <a:blip r:embed="rId6">
            <a:clrChange>
              <a:clrFrom>
                <a:srgbClr val="FFFFFF"/>
              </a:clrFrom>
              <a:clrTo>
                <a:srgbClr val="FFFFFF">
                  <a:alpha val="0"/>
                </a:srgbClr>
              </a:clrTo>
            </a:clrChange>
          </a:blip>
          <a:stretch>
            <a:fillRect/>
          </a:stretch>
        </p:blipFill>
        <p:spPr>
          <a:xfrm>
            <a:off x="8485971" y="272070"/>
            <a:ext cx="2686050" cy="561975"/>
          </a:xfrm>
          <a:prstGeom prst="rect">
            <a:avLst/>
          </a:prstGeom>
        </p:spPr>
      </p:pic>
      <p:pic>
        <p:nvPicPr>
          <p:cNvPr id="8" name="图片 7"/>
          <p:cNvPicPr>
            <a:picLocks noChangeAspect="1"/>
          </p:cNvPicPr>
          <p:nvPr/>
        </p:nvPicPr>
        <p:blipFill>
          <a:blip r:embed="rId7">
            <a:clrChange>
              <a:clrFrom>
                <a:srgbClr val="FFFFFF"/>
              </a:clrFrom>
              <a:clrTo>
                <a:srgbClr val="FFFFFF">
                  <a:alpha val="0"/>
                </a:srgbClr>
              </a:clrTo>
            </a:clrChange>
          </a:blip>
          <a:stretch>
            <a:fillRect/>
          </a:stretch>
        </p:blipFill>
        <p:spPr>
          <a:xfrm>
            <a:off x="4064967" y="3272764"/>
            <a:ext cx="3638550" cy="384597"/>
          </a:xfrm>
          <a:prstGeom prst="rect">
            <a:avLst/>
          </a:prstGeom>
        </p:spPr>
      </p:pic>
      <p:pic>
        <p:nvPicPr>
          <p:cNvPr id="10" name="图片 9"/>
          <p:cNvPicPr>
            <a:picLocks noChangeAspect="1"/>
          </p:cNvPicPr>
          <p:nvPr/>
        </p:nvPicPr>
        <p:blipFill>
          <a:blip r:embed="rId8">
            <a:clrChange>
              <a:clrFrom>
                <a:srgbClr val="FFFFFF"/>
              </a:clrFrom>
              <a:clrTo>
                <a:srgbClr val="FFFFFF">
                  <a:alpha val="0"/>
                </a:srgbClr>
              </a:clrTo>
            </a:clrChange>
          </a:blip>
          <a:stretch>
            <a:fillRect/>
          </a:stretch>
        </p:blipFill>
        <p:spPr>
          <a:xfrm>
            <a:off x="2440380" y="4183033"/>
            <a:ext cx="4810125" cy="571500"/>
          </a:xfrm>
          <a:prstGeom prst="rect">
            <a:avLst/>
          </a:prstGeom>
        </p:spPr>
      </p:pic>
      <mc:AlternateContent xmlns:mc="http://schemas.openxmlformats.org/markup-compatibility/2006" xmlns:a14="http://schemas.microsoft.com/office/drawing/2010/main">
        <mc:Choice Requires="a14">
          <p:sp>
            <p:nvSpPr>
              <p:cNvPr id="11" name="矩形 10"/>
              <p:cNvSpPr/>
              <p:nvPr/>
            </p:nvSpPr>
            <p:spPr>
              <a:xfrm>
                <a:off x="6529025" y="368392"/>
                <a:ext cx="177555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1">
                          <a:latin typeface="Cambria Math" panose="02040503050406030204" pitchFamily="18" charset="0"/>
                        </a:rPr>
                        <m:t>𝐭</m:t>
                      </m:r>
                      <m:r>
                        <a:rPr lang="zh-CN" altLang="en-US">
                          <a:latin typeface="Cambria Math" panose="02040503050406030204" pitchFamily="18" charset="0"/>
                        </a:rPr>
                        <m:t>=</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a:latin typeface="Cambria Math" panose="02040503050406030204" pitchFamily="18" charset="0"/>
                                    </a:rPr>
                                    <m:t>1</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i="1">
                                      <a:latin typeface="Cambria Math" panose="02040503050406030204" pitchFamily="18" charset="0"/>
                                    </a:rPr>
                                    <m:t>𝑁</m:t>
                                  </m:r>
                                </m:sub>
                              </m:sSub>
                            </m:e>
                          </m:d>
                        </m:e>
                        <m:sup>
                          <m:r>
                            <a:rPr lang="zh-CN" altLang="en-US" i="1">
                              <a:latin typeface="Cambria Math" panose="02040503050406030204" pitchFamily="18" charset="0"/>
                            </a:rPr>
                            <m:t>𝑇</m:t>
                          </m:r>
                        </m:sup>
                      </m:sSup>
                    </m:oMath>
                  </m:oMathPara>
                </a14:m>
                <a:endParaRPr lang="zh-CN" altLang="en-US" dirty="0"/>
              </a:p>
            </p:txBody>
          </p:sp>
        </mc:Choice>
        <mc:Fallback xmlns="">
          <p:sp>
            <p:nvSpPr>
              <p:cNvPr id="11" name="矩形 10"/>
              <p:cNvSpPr>
                <a:spLocks noRot="1" noChangeAspect="1" noMove="1" noResize="1" noEditPoints="1" noAdjustHandles="1" noChangeArrowheads="1" noChangeShapeType="1" noTextEdit="1"/>
              </p:cNvSpPr>
              <p:nvPr/>
            </p:nvSpPr>
            <p:spPr>
              <a:xfrm>
                <a:off x="6529025" y="368392"/>
                <a:ext cx="1775550" cy="369332"/>
              </a:xfrm>
              <a:prstGeom prst="rect">
                <a:avLst/>
              </a:prstGeom>
              <a:blipFill>
                <a:blip r:embed="rId9"/>
                <a:stretch>
                  <a:fillRect b="-163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680717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对偶表示</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sz="quarter" idx="13"/>
              </p:nvPr>
            </p:nvSpPr>
            <p:spPr>
              <a:xfrm>
                <a:off x="799736" y="1742253"/>
                <a:ext cx="10394707" cy="3311189"/>
              </a:xfrm>
            </p:spPr>
            <p:txBody>
              <a:bodyPr>
                <a:normAutofit/>
              </a:bodyPr>
              <a:lstStyle/>
              <a:p>
                <a:r>
                  <a:rPr lang="zh-CN" altLang="en-US" dirty="0" smtClean="0"/>
                  <a:t>将</a:t>
                </a:r>
                <a14:m>
                  <m:oMath xmlns:m="http://schemas.openxmlformats.org/officeDocument/2006/math">
                    <m:r>
                      <a:rPr lang="en-US" altLang="zh-CN" b="1" i="1">
                        <a:latin typeface="Cambria Math" panose="02040503050406030204" pitchFamily="18" charset="0"/>
                      </a:rPr>
                      <m:t>𝒘</m:t>
                    </m:r>
                    <m:r>
                      <a:rPr lang="en-US" altLang="zh-CN" i="1">
                        <a:latin typeface="Cambria Math" panose="02040503050406030204" pitchFamily="18" charset="0"/>
                      </a:rPr>
                      <m:t>=</m:t>
                    </m:r>
                    <m:sSup>
                      <m:sSupPr>
                        <m:ctrlPr>
                          <a:rPr lang="el-GR" altLang="zh-CN" i="1">
                            <a:latin typeface="Cambria Math" panose="02040503050406030204" pitchFamily="18" charset="0"/>
                            <a:ea typeface="Cambria Math" panose="02040503050406030204" pitchFamily="18" charset="0"/>
                          </a:rPr>
                        </m:ctrlPr>
                      </m:sSupPr>
                      <m:e>
                        <m:r>
                          <m:rPr>
                            <m:sty m:val="p"/>
                          </m:rPr>
                          <a:rPr lang="el-GR" altLang="zh-CN" i="1">
                            <a:latin typeface="Cambria Math" panose="02040503050406030204" pitchFamily="18" charset="0"/>
                            <a:ea typeface="Cambria Math" panose="02040503050406030204" pitchFamily="18" charset="0"/>
                          </a:rPr>
                          <m:t>Φ</m:t>
                        </m:r>
                      </m:e>
                      <m:sup>
                        <m:r>
                          <a:rPr lang="en-US" altLang="zh-CN" i="1">
                            <a:latin typeface="Cambria Math" panose="02040503050406030204" pitchFamily="18" charset="0"/>
                            <a:ea typeface="Cambria Math" panose="02040503050406030204" pitchFamily="18" charset="0"/>
                          </a:rPr>
                          <m:t>𝑇</m:t>
                        </m:r>
                      </m:sup>
                    </m:sSup>
                    <m:r>
                      <a:rPr lang="en-US" altLang="zh-CN" b="1" i="1">
                        <a:latin typeface="Cambria Math" panose="02040503050406030204" pitchFamily="18" charset="0"/>
                        <a:ea typeface="Cambria Math" panose="02040503050406030204" pitchFamily="18" charset="0"/>
                      </a:rPr>
                      <m:t>𝒂</m:t>
                    </m:r>
                  </m:oMath>
                </a14:m>
                <a:r>
                  <a:rPr lang="zh-CN" altLang="en-US" dirty="0" smtClean="0">
                    <a:latin typeface="+mn-ea"/>
                  </a:rPr>
                  <a:t> 代入</a:t>
                </a:r>
              </a:p>
              <a:p>
                <a:pPr marL="0" indent="0">
                  <a:buNone/>
                </a:pPr>
                <a:r>
                  <a:rPr lang="zh-CN" altLang="en-US" dirty="0">
                    <a:latin typeface="+mn-ea"/>
                  </a:rPr>
                  <a:t>消去</a:t>
                </a:r>
                <a14:m>
                  <m:oMath xmlns:m="http://schemas.openxmlformats.org/officeDocument/2006/math">
                    <m:r>
                      <a:rPr lang="en-US" altLang="zh-CN" b="1" i="1">
                        <a:latin typeface="Cambria Math" panose="02040503050406030204" pitchFamily="18" charset="0"/>
                      </a:rPr>
                      <m:t>𝒘</m:t>
                    </m:r>
                    <m:r>
                      <a:rPr lang="en-US" altLang="zh-CN" b="1" i="1">
                        <a:latin typeface="Cambria Math" panose="02040503050406030204" pitchFamily="18" charset="0"/>
                      </a:rPr>
                      <m:t> </m:t>
                    </m:r>
                  </m:oMath>
                </a14:m>
                <a:r>
                  <a:rPr lang="zh-CN" altLang="en-US" dirty="0" smtClean="0">
                    <a:latin typeface="+mn-ea"/>
                  </a:rPr>
                  <a:t>求解</a:t>
                </a:r>
                <a14:m>
                  <m:oMath xmlns:m="http://schemas.openxmlformats.org/officeDocument/2006/math">
                    <m:r>
                      <a:rPr lang="en-US" altLang="zh-CN" b="1" i="1">
                        <a:latin typeface="Cambria Math" panose="02040503050406030204" pitchFamily="18" charset="0"/>
                        <a:ea typeface="Cambria Math" panose="02040503050406030204" pitchFamily="18" charset="0"/>
                      </a:rPr>
                      <m:t>𝒂</m:t>
                    </m:r>
                    <m:r>
                      <a:rPr lang="en-US" altLang="zh-CN" b="1" i="1">
                        <a:latin typeface="Cambria Math" panose="02040503050406030204" pitchFamily="18" charset="0"/>
                        <a:ea typeface="Cambria Math" panose="02040503050406030204" pitchFamily="18" charset="0"/>
                      </a:rPr>
                      <m:t> </m:t>
                    </m:r>
                  </m:oMath>
                </a14:m>
                <a:r>
                  <a:rPr lang="zh-CN" altLang="en-US" dirty="0" smtClean="0">
                    <a:latin typeface="+mn-ea"/>
                  </a:rPr>
                  <a:t>：</a:t>
                </a:r>
                <a:endParaRPr lang="zh-CN" altLang="en-US" dirty="0">
                  <a:latin typeface="+mn-ea"/>
                </a:endParaRPr>
              </a:p>
            </p:txBody>
          </p:sp>
        </mc:Choice>
        <mc:Fallback xmlns="">
          <p:sp>
            <p:nvSpPr>
              <p:cNvPr id="3" name="内容占位符 2"/>
              <p:cNvSpPr>
                <a:spLocks noGrp="1" noRot="1" noChangeAspect="1" noMove="1" noResize="1" noEditPoints="1" noAdjustHandles="1" noChangeArrowheads="1" noChangeShapeType="1" noTextEdit="1"/>
              </p:cNvSpPr>
              <p:nvPr>
                <p:ph sz="quarter" idx="13"/>
              </p:nvPr>
            </p:nvSpPr>
            <p:spPr>
              <a:xfrm>
                <a:off x="799736" y="1742253"/>
                <a:ext cx="10394707" cy="3311189"/>
              </a:xfrm>
              <a:blipFill>
                <a:blip r:embed="rId3"/>
                <a:stretch>
                  <a:fillRect l="-1349"/>
                </a:stretch>
              </a:blipFill>
            </p:spPr>
            <p:txBody>
              <a:bodyPr/>
              <a:lstStyle/>
              <a:p>
                <a:r>
                  <a:rPr lang="zh-CN" altLang="en-US">
                    <a:noFill/>
                  </a:rPr>
                  <a:t> </a:t>
                </a:r>
              </a:p>
            </p:txBody>
          </p:sp>
        </mc:Fallback>
      </mc:AlternateContent>
      <p:pic>
        <p:nvPicPr>
          <p:cNvPr id="13" name="图片 12"/>
          <p:cNvPicPr>
            <a:picLocks noChangeAspect="1"/>
          </p:cNvPicPr>
          <p:nvPr/>
        </p:nvPicPr>
        <p:blipFill>
          <a:blip r:embed="rId4">
            <a:clrChange>
              <a:clrFrom>
                <a:srgbClr val="FFFFFF"/>
              </a:clrFrom>
              <a:clrTo>
                <a:srgbClr val="FFFFFF">
                  <a:alpha val="0"/>
                </a:srgbClr>
              </a:clrTo>
            </a:clrChange>
          </a:blip>
          <a:stretch>
            <a:fillRect/>
          </a:stretch>
        </p:blipFill>
        <p:spPr>
          <a:xfrm>
            <a:off x="7210500" y="834045"/>
            <a:ext cx="4448175" cy="1276350"/>
          </a:xfrm>
          <a:prstGeom prst="rect">
            <a:avLst/>
          </a:prstGeom>
        </p:spPr>
      </p:pic>
      <p:pic>
        <p:nvPicPr>
          <p:cNvPr id="15" name="图片 14"/>
          <p:cNvPicPr>
            <a:picLocks noChangeAspect="1"/>
          </p:cNvPicPr>
          <p:nvPr/>
        </p:nvPicPr>
        <p:blipFill>
          <a:blip r:embed="rId5">
            <a:clrChange>
              <a:clrFrom>
                <a:srgbClr val="FFFFFF"/>
              </a:clrFrom>
              <a:clrTo>
                <a:srgbClr val="FFFFFF">
                  <a:alpha val="0"/>
                </a:srgbClr>
              </a:clrTo>
            </a:clrChange>
          </a:blip>
          <a:stretch>
            <a:fillRect/>
          </a:stretch>
        </p:blipFill>
        <p:spPr>
          <a:xfrm>
            <a:off x="3311039" y="2908259"/>
            <a:ext cx="2686050" cy="561975"/>
          </a:xfrm>
          <a:prstGeom prst="rect">
            <a:avLst/>
          </a:prstGeom>
        </p:spPr>
      </p:pic>
      <mc:AlternateContent xmlns:mc="http://schemas.openxmlformats.org/markup-compatibility/2006" xmlns:a14="http://schemas.microsoft.com/office/drawing/2010/main">
        <mc:Choice Requires="a14">
          <p:sp>
            <p:nvSpPr>
              <p:cNvPr id="11" name="矩形 10"/>
              <p:cNvSpPr/>
              <p:nvPr/>
            </p:nvSpPr>
            <p:spPr>
              <a:xfrm>
                <a:off x="8408625" y="381250"/>
                <a:ext cx="177555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1">
                          <a:latin typeface="Cambria Math" panose="02040503050406030204" pitchFamily="18" charset="0"/>
                        </a:rPr>
                        <m:t>𝐭</m:t>
                      </m:r>
                      <m:r>
                        <a:rPr lang="zh-CN" altLang="en-US">
                          <a:latin typeface="Cambria Math" panose="02040503050406030204" pitchFamily="18" charset="0"/>
                        </a:rPr>
                        <m:t>=</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a:latin typeface="Cambria Math" panose="02040503050406030204" pitchFamily="18" charset="0"/>
                                    </a:rPr>
                                    <m:t>1</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i="1">
                                      <a:latin typeface="Cambria Math" panose="02040503050406030204" pitchFamily="18" charset="0"/>
                                    </a:rPr>
                                    <m:t>𝑁</m:t>
                                  </m:r>
                                </m:sub>
                              </m:sSub>
                            </m:e>
                          </m:d>
                        </m:e>
                        <m:sup>
                          <m:r>
                            <a:rPr lang="zh-CN" altLang="en-US" i="1">
                              <a:latin typeface="Cambria Math" panose="02040503050406030204" pitchFamily="18" charset="0"/>
                            </a:rPr>
                            <m:t>𝑇</m:t>
                          </m:r>
                        </m:sup>
                      </m:sSup>
                    </m:oMath>
                  </m:oMathPara>
                </a14:m>
                <a:endParaRPr lang="zh-CN" altLang="en-US" dirty="0"/>
              </a:p>
            </p:txBody>
          </p:sp>
        </mc:Choice>
        <mc:Fallback xmlns="">
          <p:sp>
            <p:nvSpPr>
              <p:cNvPr id="11" name="矩形 10"/>
              <p:cNvSpPr>
                <a:spLocks noRot="1" noChangeAspect="1" noMove="1" noResize="1" noEditPoints="1" noAdjustHandles="1" noChangeArrowheads="1" noChangeShapeType="1" noTextEdit="1"/>
              </p:cNvSpPr>
              <p:nvPr/>
            </p:nvSpPr>
            <p:spPr>
              <a:xfrm>
                <a:off x="8408625" y="381250"/>
                <a:ext cx="1775550" cy="369332"/>
              </a:xfrm>
              <a:prstGeom prst="rect">
                <a:avLst/>
              </a:prstGeom>
              <a:blipFill>
                <a:blip r:embed="rId6"/>
                <a:stretch>
                  <a:fillRect b="-3333"/>
                </a:stretch>
              </a:blipFill>
            </p:spPr>
            <p:txBody>
              <a:bodyPr/>
              <a:lstStyle/>
              <a:p>
                <a:r>
                  <a:rPr lang="zh-CN" altLang="en-US">
                    <a:noFill/>
                  </a:rPr>
                  <a:t> </a:t>
                </a:r>
              </a:p>
            </p:txBody>
          </p:sp>
        </mc:Fallback>
      </mc:AlternateContent>
      <p:pic>
        <p:nvPicPr>
          <p:cNvPr id="12" name="图片 11"/>
          <p:cNvPicPr>
            <a:picLocks noChangeAspect="1"/>
          </p:cNvPicPr>
          <p:nvPr/>
        </p:nvPicPr>
        <p:blipFill>
          <a:blip r:embed="rId7">
            <a:clrChange>
              <a:clrFrom>
                <a:srgbClr val="FFFFFF"/>
              </a:clrFrom>
              <a:clrTo>
                <a:srgbClr val="FFFFFF">
                  <a:alpha val="0"/>
                </a:srgbClr>
              </a:clrTo>
            </a:clrChange>
          </a:blip>
          <a:stretch>
            <a:fillRect/>
          </a:stretch>
        </p:blipFill>
        <p:spPr>
          <a:xfrm>
            <a:off x="2838782" y="3965506"/>
            <a:ext cx="2181225" cy="466725"/>
          </a:xfrm>
          <a:prstGeom prst="rect">
            <a:avLst/>
          </a:prstGeom>
        </p:spPr>
      </p:pic>
      <mc:AlternateContent xmlns:mc="http://schemas.openxmlformats.org/markup-compatibility/2006" xmlns:a14="http://schemas.microsoft.com/office/drawing/2010/main">
        <mc:Choice Requires="a14">
          <p:sp>
            <p:nvSpPr>
              <p:cNvPr id="6" name="矩形 5"/>
              <p:cNvSpPr/>
              <p:nvPr/>
            </p:nvSpPr>
            <p:spPr>
              <a:xfrm>
                <a:off x="7152961" y="390591"/>
                <a:ext cx="125566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dirty="0">
                          <a:latin typeface="Cambria Math" panose="02040503050406030204" pitchFamily="18" charset="0"/>
                        </a:rPr>
                        <m:t>K</m:t>
                      </m:r>
                      <m:r>
                        <a:rPr lang="en-US" altLang="zh-CN" dirty="0">
                          <a:latin typeface="Cambria Math" panose="02040503050406030204" pitchFamily="18" charset="0"/>
                        </a:rPr>
                        <m:t>=</m:t>
                      </m:r>
                      <m:sSup>
                        <m:sSupPr>
                          <m:ctrlPr>
                            <a:rPr lang="en-US" altLang="zh-CN" i="1" dirty="0">
                              <a:latin typeface="Cambria Math" panose="02040503050406030204" pitchFamily="18" charset="0"/>
                            </a:rPr>
                          </m:ctrlPr>
                        </m:sSupPr>
                        <m:e>
                          <m:r>
                            <m:rPr>
                              <m:nor/>
                            </m:rPr>
                            <a:rPr lang="el-GR" altLang="zh-CN" b="1" dirty="0">
                              <a:latin typeface="+mn-ea"/>
                            </a:rPr>
                            <m:t>ΦΦ</m:t>
                          </m:r>
                        </m:e>
                        <m:sup>
                          <m:r>
                            <a:rPr lang="en-US" altLang="zh-CN" i="1" dirty="0">
                              <a:latin typeface="Cambria Math" panose="02040503050406030204" pitchFamily="18" charset="0"/>
                            </a:rPr>
                            <m:t>𝑇</m:t>
                          </m:r>
                        </m:sup>
                      </m:sSup>
                    </m:oMath>
                  </m:oMathPara>
                </a14:m>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7152961" y="390591"/>
                <a:ext cx="1255664" cy="369332"/>
              </a:xfrm>
              <a:prstGeom prst="rect">
                <a:avLst/>
              </a:prstGeom>
              <a:blipFill>
                <a:blip r:embed="rId8"/>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954111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对偶表示</a:t>
            </a:r>
            <a:endParaRPr lang="zh-CN" altLang="en-US" dirty="0"/>
          </a:p>
        </p:txBody>
      </p:sp>
      <p:sp>
        <p:nvSpPr>
          <p:cNvPr id="3" name="内容占位符 2"/>
          <p:cNvSpPr>
            <a:spLocks noGrp="1"/>
          </p:cNvSpPr>
          <p:nvPr>
            <p:ph sz="quarter" idx="13"/>
          </p:nvPr>
        </p:nvSpPr>
        <p:spPr>
          <a:xfrm>
            <a:off x="830216" y="2077533"/>
            <a:ext cx="10394707" cy="3311189"/>
          </a:xfrm>
        </p:spPr>
        <p:txBody>
          <a:bodyPr>
            <a:normAutofit/>
          </a:bodyPr>
          <a:lstStyle/>
          <a:p>
            <a:r>
              <a:rPr lang="zh-CN" altLang="en-US" dirty="0" smtClean="0">
                <a:latin typeface="+mn-ea"/>
              </a:rPr>
              <a:t>                 代入线性回归模型中，得到完全通过核函数表示的模型：    </a:t>
            </a:r>
            <a:endParaRPr lang="en-US" altLang="zh-CN" dirty="0" smtClean="0">
              <a:latin typeface="+mn-ea"/>
            </a:endParaRPr>
          </a:p>
          <a:p>
            <a:pPr marL="0" indent="0">
              <a:buNone/>
            </a:pPr>
            <a:endParaRPr lang="en-US" altLang="zh-CN" dirty="0">
              <a:latin typeface="+mn-ea"/>
            </a:endParaRPr>
          </a:p>
        </p:txBody>
      </p:sp>
      <p:pic>
        <p:nvPicPr>
          <p:cNvPr id="4" name="图片 3"/>
          <p:cNvPicPr>
            <a:picLocks noChangeAspect="1"/>
          </p:cNvPicPr>
          <p:nvPr/>
        </p:nvPicPr>
        <p:blipFill>
          <a:blip r:embed="rId3">
            <a:clrChange>
              <a:clrFrom>
                <a:srgbClr val="FFFFFF"/>
              </a:clrFrom>
              <a:clrTo>
                <a:srgbClr val="FFFFFF">
                  <a:alpha val="0"/>
                </a:srgbClr>
              </a:clrTo>
            </a:clrChange>
          </a:blip>
          <a:stretch>
            <a:fillRect/>
          </a:stretch>
        </p:blipFill>
        <p:spPr>
          <a:xfrm>
            <a:off x="1533857" y="2406533"/>
            <a:ext cx="7258050" cy="895350"/>
          </a:xfrm>
          <a:prstGeom prst="rect">
            <a:avLst/>
          </a:prstGeom>
        </p:spPr>
      </p:pic>
      <p:pic>
        <p:nvPicPr>
          <p:cNvPr id="13" name="图片 12"/>
          <p:cNvPicPr>
            <a:picLocks noChangeAspect="1"/>
          </p:cNvPicPr>
          <p:nvPr/>
        </p:nvPicPr>
        <p:blipFill>
          <a:blip r:embed="rId4">
            <a:clrChange>
              <a:clrFrom>
                <a:srgbClr val="FFFFFF"/>
              </a:clrFrom>
              <a:clrTo>
                <a:srgbClr val="FFFFFF">
                  <a:alpha val="0"/>
                </a:srgbClr>
              </a:clrTo>
            </a:clrChange>
          </a:blip>
          <a:stretch>
            <a:fillRect/>
          </a:stretch>
        </p:blipFill>
        <p:spPr>
          <a:xfrm>
            <a:off x="7210500" y="834045"/>
            <a:ext cx="4448175" cy="1276350"/>
          </a:xfrm>
          <a:prstGeom prst="rect">
            <a:avLst/>
          </a:prstGeom>
        </p:spPr>
      </p:pic>
      <p:pic>
        <p:nvPicPr>
          <p:cNvPr id="15" name="图片 14"/>
          <p:cNvPicPr>
            <a:picLocks noChangeAspect="1"/>
          </p:cNvPicPr>
          <p:nvPr/>
        </p:nvPicPr>
        <p:blipFill>
          <a:blip r:embed="rId5">
            <a:clrChange>
              <a:clrFrom>
                <a:srgbClr val="FFFFFF"/>
              </a:clrFrom>
              <a:clrTo>
                <a:srgbClr val="FFFFFF">
                  <a:alpha val="0"/>
                </a:srgbClr>
              </a:clrTo>
            </a:clrChange>
          </a:blip>
          <a:stretch>
            <a:fillRect/>
          </a:stretch>
        </p:blipFill>
        <p:spPr>
          <a:xfrm>
            <a:off x="8485971" y="272070"/>
            <a:ext cx="2686050" cy="561975"/>
          </a:xfrm>
          <a:prstGeom prst="rect">
            <a:avLst/>
          </a:prstGeom>
        </p:spPr>
      </p:pic>
      <mc:AlternateContent xmlns:mc="http://schemas.openxmlformats.org/markup-compatibility/2006" xmlns:a14="http://schemas.microsoft.com/office/drawing/2010/main">
        <mc:Choice Requires="a14">
          <p:sp>
            <p:nvSpPr>
              <p:cNvPr id="11" name="矩形 10"/>
              <p:cNvSpPr/>
              <p:nvPr/>
            </p:nvSpPr>
            <p:spPr>
              <a:xfrm>
                <a:off x="6529025" y="368392"/>
                <a:ext cx="177555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1">
                          <a:latin typeface="Cambria Math" panose="02040503050406030204" pitchFamily="18" charset="0"/>
                        </a:rPr>
                        <m:t>𝐭</m:t>
                      </m:r>
                      <m:r>
                        <a:rPr lang="zh-CN" altLang="en-US">
                          <a:latin typeface="Cambria Math" panose="02040503050406030204" pitchFamily="18" charset="0"/>
                        </a:rPr>
                        <m:t>=</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a:latin typeface="Cambria Math" panose="02040503050406030204" pitchFamily="18" charset="0"/>
                                    </a:rPr>
                                    <m:t>1</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i="1">
                                      <a:latin typeface="Cambria Math" panose="02040503050406030204" pitchFamily="18" charset="0"/>
                                    </a:rPr>
                                    <m:t>𝑁</m:t>
                                  </m:r>
                                </m:sub>
                              </m:sSub>
                            </m:e>
                          </m:d>
                        </m:e>
                        <m:sup>
                          <m:r>
                            <a:rPr lang="zh-CN" altLang="en-US" i="1">
                              <a:latin typeface="Cambria Math" panose="02040503050406030204" pitchFamily="18" charset="0"/>
                            </a:rPr>
                            <m:t>𝑇</m:t>
                          </m:r>
                        </m:sup>
                      </m:sSup>
                    </m:oMath>
                  </m:oMathPara>
                </a14:m>
                <a:endParaRPr lang="zh-CN" altLang="en-US" dirty="0"/>
              </a:p>
            </p:txBody>
          </p:sp>
        </mc:Choice>
        <mc:Fallback xmlns="">
          <p:sp>
            <p:nvSpPr>
              <p:cNvPr id="11" name="矩形 10"/>
              <p:cNvSpPr>
                <a:spLocks noRot="1" noChangeAspect="1" noMove="1" noResize="1" noEditPoints="1" noAdjustHandles="1" noChangeArrowheads="1" noChangeShapeType="1" noTextEdit="1"/>
              </p:cNvSpPr>
              <p:nvPr/>
            </p:nvSpPr>
            <p:spPr>
              <a:xfrm>
                <a:off x="6529025" y="368392"/>
                <a:ext cx="1775550" cy="369332"/>
              </a:xfrm>
              <a:prstGeom prst="rect">
                <a:avLst/>
              </a:prstGeom>
              <a:blipFill>
                <a:blip r:embed="rId6"/>
                <a:stretch>
                  <a:fillRect b="-1639"/>
                </a:stretch>
              </a:blipFill>
            </p:spPr>
            <p:txBody>
              <a:bodyPr/>
              <a:lstStyle/>
              <a:p>
                <a:r>
                  <a:rPr lang="zh-CN" altLang="en-US">
                    <a:noFill/>
                  </a:rPr>
                  <a:t> </a:t>
                </a:r>
              </a:p>
            </p:txBody>
          </p:sp>
        </mc:Fallback>
      </mc:AlternateContent>
      <p:pic>
        <p:nvPicPr>
          <p:cNvPr id="12" name="图片 11"/>
          <p:cNvPicPr>
            <a:picLocks noChangeAspect="1"/>
          </p:cNvPicPr>
          <p:nvPr/>
        </p:nvPicPr>
        <p:blipFill>
          <a:blip r:embed="rId7">
            <a:clrChange>
              <a:clrFrom>
                <a:srgbClr val="FFFFFF"/>
              </a:clrFrom>
              <a:clrTo>
                <a:srgbClr val="FFFFFF">
                  <a:alpha val="0"/>
                </a:srgbClr>
              </a:clrTo>
            </a:clrChange>
          </a:blip>
          <a:stretch>
            <a:fillRect/>
          </a:stretch>
        </p:blipFill>
        <p:spPr>
          <a:xfrm>
            <a:off x="1091262" y="3216694"/>
            <a:ext cx="2181225" cy="466725"/>
          </a:xfrm>
          <a:prstGeom prst="rect">
            <a:avLst/>
          </a:prstGeom>
        </p:spPr>
      </p:pic>
      <p:pic>
        <p:nvPicPr>
          <p:cNvPr id="14" name="图片 13"/>
          <p:cNvPicPr>
            <a:picLocks noChangeAspect="1"/>
          </p:cNvPicPr>
          <p:nvPr/>
        </p:nvPicPr>
        <p:blipFill>
          <a:blip r:embed="rId8">
            <a:clrChange>
              <a:clrFrom>
                <a:srgbClr val="FFFFFF"/>
              </a:clrFrom>
              <a:clrTo>
                <a:srgbClr val="FFFFFF">
                  <a:alpha val="0"/>
                </a:srgbClr>
              </a:clrTo>
            </a:clrChange>
          </a:blip>
          <a:stretch>
            <a:fillRect/>
          </a:stretch>
        </p:blipFill>
        <p:spPr>
          <a:xfrm>
            <a:off x="1962860" y="3961707"/>
            <a:ext cx="5514975" cy="400050"/>
          </a:xfrm>
          <a:prstGeom prst="rect">
            <a:avLst/>
          </a:prstGeom>
        </p:spPr>
      </p:pic>
      <mc:AlternateContent xmlns:mc="http://schemas.openxmlformats.org/markup-compatibility/2006" xmlns:a14="http://schemas.microsoft.com/office/drawing/2010/main">
        <mc:Choice Requires="a14">
          <p:sp>
            <p:nvSpPr>
              <p:cNvPr id="19" name="文本框 18"/>
              <p:cNvSpPr txBox="1"/>
              <p:nvPr/>
            </p:nvSpPr>
            <p:spPr>
              <a:xfrm>
                <a:off x="1391920" y="4601525"/>
                <a:ext cx="5381065" cy="369332"/>
              </a:xfrm>
              <a:prstGeom prst="rect">
                <a:avLst/>
              </a:prstGeom>
              <a:noFill/>
            </p:spPr>
            <p:txBody>
              <a:bodyPr wrap="square" rtlCol="0">
                <a:spAutoFit/>
              </a:bodyPr>
              <a:lstStyle/>
              <a:p>
                <a:r>
                  <a:rPr lang="zh-CN" altLang="en-US" dirty="0">
                    <a:latin typeface="+mn-ea"/>
                  </a:rPr>
                  <a:t>其中向量</a:t>
                </a:r>
                <a14:m>
                  <m:oMath xmlns:m="http://schemas.openxmlformats.org/officeDocument/2006/math">
                    <m:r>
                      <a:rPr lang="en-US" altLang="zh-CN" i="1">
                        <a:latin typeface="Cambria Math" panose="02040503050406030204" pitchFamily="18" charset="0"/>
                      </a:rPr>
                      <m:t>𝑘</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zh-CN" altLang="en-US" i="1">
                        <a:latin typeface="Cambria Math" panose="02040503050406030204" pitchFamily="18" charset="0"/>
                      </a:rPr>
                      <m:t>的</m:t>
                    </m:r>
                  </m:oMath>
                </a14:m>
                <a:r>
                  <a:rPr lang="zh-CN" altLang="en-US" dirty="0">
                    <a:latin typeface="+mn-ea"/>
                  </a:rPr>
                  <a:t>元素是</a:t>
                </a:r>
                <a14:m>
                  <m:oMath xmlns:m="http://schemas.openxmlformats.org/officeDocument/2006/math">
                    <m:d>
                      <m:dPr>
                        <m:beg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𝑘</m:t>
                            </m:r>
                          </m:e>
                          <m:sub>
                            <m:r>
                              <a:rPr lang="zh-CN" altLang="en-US" i="1">
                                <a:latin typeface="Cambria Math" panose="02040503050406030204" pitchFamily="18" charset="0"/>
                              </a:rPr>
                              <m:t>𝑛</m:t>
                            </m:r>
                          </m:sub>
                        </m:sSub>
                        <m:r>
                          <a:rPr lang="zh-CN" altLang="en-US">
                            <a:latin typeface="Cambria Math" panose="02040503050406030204" pitchFamily="18" charset="0"/>
                          </a:rPr>
                          <m:t>(</m:t>
                        </m:r>
                        <m:r>
                          <a:rPr lang="zh-CN" altLang="en-US" i="1">
                            <a:latin typeface="Cambria Math" panose="02040503050406030204" pitchFamily="18" charset="0"/>
                          </a:rPr>
                          <m:t>𝑥</m:t>
                        </m:r>
                        <m:r>
                          <a:rPr lang="zh-CN" altLang="en-US">
                            <a:latin typeface="Cambria Math" panose="02040503050406030204" pitchFamily="18" charset="0"/>
                          </a:rPr>
                          <m:t>)=</m:t>
                        </m:r>
                        <m:r>
                          <a:rPr lang="zh-CN" altLang="en-US" i="1">
                            <a:latin typeface="Cambria Math" panose="02040503050406030204" pitchFamily="18" charset="0"/>
                          </a:rPr>
                          <m:t>𝑘</m:t>
                        </m:r>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𝑛</m:t>
                            </m:r>
                          </m:sub>
                        </m:sSub>
                        <m:r>
                          <a:rPr lang="zh-CN" altLang="en-US">
                            <a:latin typeface="Cambria Math" panose="02040503050406030204" pitchFamily="18" charset="0"/>
                          </a:rPr>
                          <m:t>,</m:t>
                        </m:r>
                        <m:r>
                          <a:rPr lang="zh-CN" altLang="en-US" i="1">
                            <a:latin typeface="Cambria Math" panose="02040503050406030204" pitchFamily="18" charset="0"/>
                          </a:rPr>
                          <m:t>𝑥</m:t>
                        </m:r>
                      </m:e>
                    </m:d>
                  </m:oMath>
                </a14:m>
                <a:endParaRPr lang="zh-CN" altLang="en-US" dirty="0"/>
              </a:p>
            </p:txBody>
          </p:sp>
        </mc:Choice>
        <mc:Fallback xmlns="">
          <p:sp>
            <p:nvSpPr>
              <p:cNvPr id="19" name="文本框 18"/>
              <p:cNvSpPr txBox="1">
                <a:spLocks noRot="1" noChangeAspect="1" noMove="1" noResize="1" noEditPoints="1" noAdjustHandles="1" noChangeArrowheads="1" noChangeShapeType="1" noTextEdit="1"/>
              </p:cNvSpPr>
              <p:nvPr/>
            </p:nvSpPr>
            <p:spPr>
              <a:xfrm>
                <a:off x="1391920" y="4601525"/>
                <a:ext cx="5381065" cy="369332"/>
              </a:xfrm>
              <a:prstGeom prst="rect">
                <a:avLst/>
              </a:prstGeom>
              <a:blipFill>
                <a:blip r:embed="rId9"/>
                <a:stretch>
                  <a:fillRect l="-906" t="-118333" b="-191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05727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856211" y="523703"/>
            <a:ext cx="2718262" cy="3424845"/>
            <a:chOff x="1230283" y="922713"/>
            <a:chExt cx="2718262" cy="3424845"/>
          </a:xfrm>
        </p:grpSpPr>
        <p:sp>
          <p:nvSpPr>
            <p:cNvPr id="4" name="矩形 3"/>
            <p:cNvSpPr/>
            <p:nvPr/>
          </p:nvSpPr>
          <p:spPr>
            <a:xfrm>
              <a:off x="1230284" y="922713"/>
              <a:ext cx="2718261" cy="2576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5400000">
              <a:off x="-353292" y="2506289"/>
              <a:ext cx="3424844" cy="2576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rot="10800000">
            <a:off x="8091055" y="1615441"/>
            <a:ext cx="2718262" cy="3424845"/>
            <a:chOff x="1230283" y="922713"/>
            <a:chExt cx="2718262" cy="3424845"/>
          </a:xfrm>
        </p:grpSpPr>
        <p:sp>
          <p:nvSpPr>
            <p:cNvPr id="9" name="矩形 8"/>
            <p:cNvSpPr/>
            <p:nvPr/>
          </p:nvSpPr>
          <p:spPr>
            <a:xfrm>
              <a:off x="1230284" y="922713"/>
              <a:ext cx="2718261" cy="2576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5400000">
              <a:off x="-353292" y="2506289"/>
              <a:ext cx="3424844" cy="2576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标题 1"/>
          <p:cNvSpPr>
            <a:spLocks noGrp="1"/>
          </p:cNvSpPr>
          <p:nvPr>
            <p:ph type="title"/>
          </p:nvPr>
        </p:nvSpPr>
        <p:spPr>
          <a:xfrm>
            <a:off x="4440947" y="2047051"/>
            <a:ext cx="7234152" cy="1151965"/>
          </a:xfrm>
        </p:spPr>
        <p:txBody>
          <a:bodyPr/>
          <a:lstStyle/>
          <a:p>
            <a:r>
              <a:rPr lang="zh-CN" altLang="en-US" b="1" dirty="0" smtClean="0">
                <a:latin typeface="+mj-ea"/>
              </a:rPr>
              <a:t>构造核</a:t>
            </a:r>
            <a:endParaRPr lang="zh-CN" altLang="en-US" b="1" dirty="0">
              <a:latin typeface="+mj-ea"/>
            </a:endParaRPr>
          </a:p>
        </p:txBody>
      </p:sp>
    </p:spTree>
    <p:extLst>
      <p:ext uri="{BB962C8B-B14F-4D97-AF65-F5344CB8AC3E}">
        <p14:creationId xmlns:p14="http://schemas.microsoft.com/office/powerpoint/2010/main" val="15651265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j-ea"/>
              </a:rPr>
              <a:t>构造核 方法</a:t>
            </a:r>
            <a:r>
              <a:rPr lang="en-US" altLang="zh-CN" dirty="0" smtClean="0">
                <a:latin typeface="+mj-ea"/>
              </a:rPr>
              <a:t>1</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sz="quarter" idx="13"/>
              </p:nvPr>
            </p:nvSpPr>
            <p:spPr>
              <a:xfrm>
                <a:off x="685801" y="1360245"/>
                <a:ext cx="10523390" cy="3311189"/>
              </a:xfrm>
            </p:spPr>
            <p:txBody>
              <a:bodyPr>
                <a:noAutofit/>
              </a:bodyPr>
              <a:lstStyle/>
              <a:p>
                <a:pPr marL="0" indent="0">
                  <a:buNone/>
                </a:pPr>
                <a:r>
                  <a:rPr lang="zh-CN" altLang="en-US" dirty="0" smtClean="0">
                    <a:latin typeface="+mn-ea"/>
                  </a:rPr>
                  <a:t>一种方法是选择一个特征空间映射</a:t>
                </a:r>
                <a14:m>
                  <m:oMath xmlns:m="http://schemas.openxmlformats.org/officeDocument/2006/math">
                    <m:r>
                      <a:rPr lang="zh-CN" altLang="en-US" i="1" smtClean="0">
                        <a:latin typeface="Cambria Math" panose="02040503050406030204" pitchFamily="18" charset="0"/>
                      </a:rPr>
                      <m:t>𝜙</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smtClean="0">
                    <a:latin typeface="+mn-ea"/>
                  </a:rPr>
                  <a:t>，然后使用这个映射寻找对应的核。</a:t>
                </a:r>
                <a:endParaRPr lang="en-US" altLang="zh-CN" dirty="0" smtClean="0">
                  <a:latin typeface="+mn-ea"/>
                </a:endParaRPr>
              </a:p>
              <a:p>
                <a:pPr marL="0" indent="0">
                  <a:buNone/>
                </a:pPr>
                <a:endParaRPr lang="zh-CN" altLang="en-US" dirty="0">
                  <a:latin typeface="+mn-ea"/>
                </a:endParaRPr>
              </a:p>
            </p:txBody>
          </p:sp>
        </mc:Choice>
        <mc:Fallback xmlns="">
          <p:sp>
            <p:nvSpPr>
              <p:cNvPr id="3" name="内容占位符 2"/>
              <p:cNvSpPr>
                <a:spLocks noGrp="1" noRot="1" noChangeAspect="1" noMove="1" noResize="1" noEditPoints="1" noAdjustHandles="1" noChangeArrowheads="1" noChangeShapeType="1" noTextEdit="1"/>
              </p:cNvSpPr>
              <p:nvPr>
                <p:ph sz="quarter" idx="13"/>
              </p:nvPr>
            </p:nvSpPr>
            <p:spPr>
              <a:xfrm>
                <a:off x="685801" y="1360245"/>
                <a:ext cx="10523390" cy="3311189"/>
              </a:xfrm>
              <a:blipFill>
                <a:blip r:embed="rId3"/>
                <a:stretch>
                  <a:fillRect l="-63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219137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sz="quarter" idx="13"/>
          </p:nvPr>
        </p:nvPicPr>
        <p:blipFill>
          <a:blip r:embed="rId3">
            <a:clrChange>
              <a:clrFrom>
                <a:srgbClr val="FFFFFF"/>
              </a:clrFrom>
              <a:clrTo>
                <a:srgbClr val="FFFFFF">
                  <a:alpha val="0"/>
                </a:srgbClr>
              </a:clrTo>
            </a:clrChange>
          </a:blip>
          <a:stretch>
            <a:fillRect/>
          </a:stretch>
        </p:blipFill>
        <p:spPr>
          <a:xfrm>
            <a:off x="2245360" y="636883"/>
            <a:ext cx="6806286" cy="4470136"/>
          </a:xfrm>
          <a:prstGeom prst="rect">
            <a:avLst/>
          </a:prstGeom>
        </p:spPr>
      </p:pic>
    </p:spTree>
    <p:extLst>
      <p:ext uri="{BB962C8B-B14F-4D97-AF65-F5344CB8AC3E}">
        <p14:creationId xmlns:p14="http://schemas.microsoft.com/office/powerpoint/2010/main" val="39942262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j-ea"/>
              </a:rPr>
              <a:t>构造核 方法</a:t>
            </a:r>
            <a:r>
              <a:rPr lang="en-US" altLang="zh-CN" dirty="0" smtClean="0">
                <a:latin typeface="+mj-ea"/>
              </a:rPr>
              <a:t>2</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sz="quarter" idx="13"/>
              </p:nvPr>
            </p:nvSpPr>
            <p:spPr>
              <a:xfrm>
                <a:off x="685801" y="1360245"/>
                <a:ext cx="10523390" cy="3311189"/>
              </a:xfrm>
            </p:spPr>
            <p:txBody>
              <a:bodyPr>
                <a:noAutofit/>
              </a:bodyPr>
              <a:lstStyle/>
              <a:p>
                <a:pPr marL="0" indent="0">
                  <a:buNone/>
                </a:pPr>
                <a:r>
                  <a:rPr lang="zh-CN" altLang="en-US" dirty="0" smtClean="0">
                    <a:latin typeface="+mn-ea"/>
                  </a:rPr>
                  <a:t>另一种方法是直接构造</a:t>
                </a:r>
                <a14:m>
                  <m:oMath xmlns:m="http://schemas.openxmlformats.org/officeDocument/2006/math">
                    <m:r>
                      <a:rPr lang="zh-CN" altLang="en-US" i="1" dirty="0">
                        <a:latin typeface="Cambria Math" panose="02040503050406030204" pitchFamily="18" charset="0"/>
                      </a:rPr>
                      <m:t>核函数</m:t>
                    </m:r>
                  </m:oMath>
                </a14:m>
                <a:r>
                  <a:rPr lang="zh-CN" altLang="en-US" dirty="0" smtClean="0">
                    <a:latin typeface="+mn-ea"/>
                  </a:rPr>
                  <a:t>。</a:t>
                </a:r>
                <a:endParaRPr lang="en-US" altLang="zh-CN" dirty="0" smtClean="0">
                  <a:latin typeface="+mn-ea"/>
                </a:endParaRPr>
              </a:p>
              <a:p>
                <a:pPr marL="0" indent="0">
                  <a:buNone/>
                </a:pPr>
                <a:endParaRPr lang="zh-CN" altLang="en-US" dirty="0">
                  <a:latin typeface="+mn-ea"/>
                </a:endParaRPr>
              </a:p>
            </p:txBody>
          </p:sp>
        </mc:Choice>
        <mc:Fallback xmlns="">
          <p:sp>
            <p:nvSpPr>
              <p:cNvPr id="3" name="内容占位符 2"/>
              <p:cNvSpPr>
                <a:spLocks noGrp="1" noRot="1" noChangeAspect="1" noMove="1" noResize="1" noEditPoints="1" noAdjustHandles="1" noChangeArrowheads="1" noChangeShapeType="1" noTextEdit="1"/>
              </p:cNvSpPr>
              <p:nvPr>
                <p:ph sz="quarter" idx="13"/>
              </p:nvPr>
            </p:nvSpPr>
            <p:spPr>
              <a:xfrm>
                <a:off x="685801" y="1360245"/>
                <a:ext cx="10523390" cy="3311189"/>
              </a:xfrm>
              <a:blipFill>
                <a:blip r:embed="rId3"/>
                <a:stretch>
                  <a:fillRect l="-63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594986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1918652" y="536575"/>
            <a:ext cx="7724775" cy="4972050"/>
          </a:xfrm>
          <a:prstGeom prst="rect">
            <a:avLst/>
          </a:prstGeom>
        </p:spPr>
      </p:pic>
    </p:spTree>
    <p:extLst>
      <p:ext uri="{BB962C8B-B14F-4D97-AF65-F5344CB8AC3E}">
        <p14:creationId xmlns:p14="http://schemas.microsoft.com/office/powerpoint/2010/main" val="8623225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none" dirty="0" smtClean="0">
                <a:latin typeface="Arial Narrow" panose="020B0606020202030204" pitchFamily="34" charset="0"/>
              </a:rPr>
              <a:t>Mercer</a:t>
            </a:r>
            <a:r>
              <a:rPr lang="en-US" altLang="zh-CN" dirty="0" smtClean="0">
                <a:latin typeface="Arial Narrow" panose="020B0606020202030204" pitchFamily="34" charset="0"/>
              </a:rPr>
              <a:t> </a:t>
            </a:r>
            <a:r>
              <a:rPr lang="en-US" altLang="zh-CN" cap="none" dirty="0" smtClean="0">
                <a:latin typeface="Arial Narrow" panose="020B0606020202030204" pitchFamily="34" charset="0"/>
              </a:rPr>
              <a:t>Theorem</a:t>
            </a:r>
            <a:endParaRPr lang="zh-CN" altLang="en-US" cap="none" dirty="0">
              <a:latin typeface="Arial Narrow" panose="020B0606020202030204" pitchFamily="34" charset="0"/>
            </a:endParaRPr>
          </a:p>
        </p:txBody>
      </p:sp>
      <p:pic>
        <p:nvPicPr>
          <p:cNvPr id="4" name="图片 3"/>
          <p:cNvPicPr>
            <a:picLocks noChangeAspect="1"/>
          </p:cNvPicPr>
          <p:nvPr/>
        </p:nvPicPr>
        <p:blipFill>
          <a:blip r:embed="rId3">
            <a:clrChange>
              <a:clrFrom>
                <a:srgbClr val="FFFFFF"/>
              </a:clrFrom>
              <a:clrTo>
                <a:srgbClr val="FFFFFF">
                  <a:alpha val="0"/>
                </a:srgbClr>
              </a:clrTo>
            </a:clrChange>
          </a:blip>
          <a:stretch>
            <a:fillRect/>
          </a:stretch>
        </p:blipFill>
        <p:spPr>
          <a:xfrm>
            <a:off x="809910" y="2592403"/>
            <a:ext cx="10270597" cy="705222"/>
          </a:xfrm>
          <a:prstGeom prst="rect">
            <a:avLst/>
          </a:prstGeom>
        </p:spPr>
      </p:pic>
      <p:pic>
        <p:nvPicPr>
          <p:cNvPr id="5" name="图片 4"/>
          <p:cNvPicPr>
            <a:picLocks noChangeAspect="1"/>
          </p:cNvPicPr>
          <p:nvPr/>
        </p:nvPicPr>
        <p:blipFill>
          <a:blip r:embed="rId4">
            <a:clrChange>
              <a:clrFrom>
                <a:srgbClr val="FFFFFF"/>
              </a:clrFrom>
              <a:clrTo>
                <a:srgbClr val="FFFFFF">
                  <a:alpha val="0"/>
                </a:srgbClr>
              </a:clrTo>
            </a:clrChange>
          </a:blip>
          <a:stretch>
            <a:fillRect/>
          </a:stretch>
        </p:blipFill>
        <p:spPr>
          <a:xfrm>
            <a:off x="809910" y="3297625"/>
            <a:ext cx="9890443" cy="882643"/>
          </a:xfrm>
          <a:prstGeom prst="rect">
            <a:avLst/>
          </a:prstGeom>
        </p:spPr>
      </p:pic>
    </p:spTree>
    <p:extLst>
      <p:ext uri="{BB962C8B-B14F-4D97-AF65-F5344CB8AC3E}">
        <p14:creationId xmlns:p14="http://schemas.microsoft.com/office/powerpoint/2010/main" val="38119836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38007" y="685800"/>
            <a:ext cx="6244676" cy="1151965"/>
          </a:xfrm>
        </p:spPr>
        <p:txBody>
          <a:bodyPr/>
          <a:lstStyle/>
          <a:p>
            <a:r>
              <a:rPr lang="zh-CN" altLang="en-US" b="1">
                <a:latin typeface="+mj-ea"/>
              </a:rPr>
              <a:t>目录</a:t>
            </a:r>
          </a:p>
        </p:txBody>
      </p:sp>
      <p:sp>
        <p:nvSpPr>
          <p:cNvPr id="3" name="内容占位符 2"/>
          <p:cNvSpPr>
            <a:spLocks noGrp="1"/>
          </p:cNvSpPr>
          <p:nvPr>
            <p:ph sz="quarter" idx="13"/>
          </p:nvPr>
        </p:nvSpPr>
        <p:spPr>
          <a:xfrm>
            <a:off x="4615739" y="2016722"/>
            <a:ext cx="6466944" cy="3932024"/>
          </a:xfrm>
        </p:spPr>
        <p:txBody>
          <a:bodyPr/>
          <a:lstStyle/>
          <a:p>
            <a:r>
              <a:rPr lang="zh-CN" altLang="en-US" dirty="0">
                <a:latin typeface="+mj-ea"/>
                <a:ea typeface="+mj-ea"/>
              </a:rPr>
              <a:t>对偶表示</a:t>
            </a:r>
            <a:endParaRPr lang="en-US" altLang="zh-CN" dirty="0">
              <a:latin typeface="+mj-ea"/>
              <a:ea typeface="+mj-ea"/>
            </a:endParaRPr>
          </a:p>
          <a:p>
            <a:r>
              <a:rPr lang="zh-CN" altLang="en-US" dirty="0">
                <a:latin typeface="+mj-ea"/>
                <a:ea typeface="+mj-ea"/>
              </a:rPr>
              <a:t>构造核</a:t>
            </a:r>
            <a:endParaRPr lang="en-US" altLang="zh-CN" dirty="0">
              <a:latin typeface="+mj-ea"/>
              <a:ea typeface="+mj-ea"/>
            </a:endParaRPr>
          </a:p>
          <a:p>
            <a:r>
              <a:rPr lang="zh-CN" altLang="en-US" dirty="0" smtClean="0">
                <a:latin typeface="+mj-ea"/>
                <a:ea typeface="+mj-ea"/>
              </a:rPr>
              <a:t>径向基函数网络</a:t>
            </a:r>
            <a:endParaRPr lang="en-US" altLang="zh-CN" dirty="0" smtClean="0">
              <a:latin typeface="+mj-ea"/>
              <a:ea typeface="+mj-ea"/>
            </a:endParaRPr>
          </a:p>
          <a:p>
            <a:r>
              <a:rPr lang="zh-CN" altLang="en-US" dirty="0" smtClean="0">
                <a:latin typeface="+mj-ea"/>
                <a:ea typeface="+mj-ea"/>
              </a:rPr>
              <a:t>高斯过程</a:t>
            </a:r>
            <a:endParaRPr lang="en-US" altLang="zh-CN" dirty="0" smtClean="0">
              <a:latin typeface="+mj-ea"/>
              <a:ea typeface="+mj-ea"/>
            </a:endParaRPr>
          </a:p>
          <a:p>
            <a:pPr marL="0" indent="0">
              <a:buNone/>
            </a:pPr>
            <a:endParaRPr lang="en-US" altLang="zh-CN" dirty="0"/>
          </a:p>
          <a:p>
            <a:endParaRPr lang="zh-CN" altLang="en-US" dirty="0"/>
          </a:p>
        </p:txBody>
      </p:sp>
    </p:spTree>
    <p:extLst>
      <p:ext uri="{BB962C8B-B14F-4D97-AF65-F5344CB8AC3E}">
        <p14:creationId xmlns:p14="http://schemas.microsoft.com/office/powerpoint/2010/main" val="6717495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j-ea"/>
              </a:rPr>
              <a:t>构造核 方法</a:t>
            </a:r>
            <a:r>
              <a:rPr lang="en-US" altLang="zh-CN" dirty="0" smtClean="0">
                <a:latin typeface="+mj-ea"/>
              </a:rPr>
              <a:t>3</a:t>
            </a:r>
            <a:endParaRPr lang="zh-CN" altLang="en-US" dirty="0"/>
          </a:p>
        </p:txBody>
      </p:sp>
      <p:sp>
        <p:nvSpPr>
          <p:cNvPr id="3" name="内容占位符 2"/>
          <p:cNvSpPr>
            <a:spLocks noGrp="1"/>
          </p:cNvSpPr>
          <p:nvPr>
            <p:ph sz="quarter" idx="13"/>
          </p:nvPr>
        </p:nvSpPr>
        <p:spPr>
          <a:xfrm>
            <a:off x="685801" y="1360245"/>
            <a:ext cx="10523390" cy="3311189"/>
          </a:xfrm>
        </p:spPr>
        <p:txBody>
          <a:bodyPr>
            <a:noAutofit/>
          </a:bodyPr>
          <a:lstStyle/>
          <a:p>
            <a:pPr marL="0" indent="0">
              <a:buNone/>
            </a:pPr>
            <a:r>
              <a:rPr lang="zh-CN" altLang="en-US" dirty="0" smtClean="0">
                <a:latin typeface="+mn-ea"/>
              </a:rPr>
              <a:t>另一种方法是用简单的核函数作为基本的模块来构造新的核函数。</a:t>
            </a:r>
            <a:endParaRPr lang="en-US" altLang="zh-CN" dirty="0" smtClean="0">
              <a:latin typeface="+mn-ea"/>
            </a:endParaRPr>
          </a:p>
        </p:txBody>
      </p:sp>
    </p:spTree>
    <p:extLst>
      <p:ext uri="{BB962C8B-B14F-4D97-AF65-F5344CB8AC3E}">
        <p14:creationId xmlns:p14="http://schemas.microsoft.com/office/powerpoint/2010/main" val="25717729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j-ea"/>
              </a:rPr>
              <a:t>构造核 方法</a:t>
            </a:r>
            <a:r>
              <a:rPr lang="en-US" altLang="zh-CN" dirty="0" smtClean="0">
                <a:latin typeface="+mj-ea"/>
              </a:rPr>
              <a:t>3</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sz="quarter" idx="13"/>
              </p:nvPr>
            </p:nvSpPr>
            <p:spPr>
              <a:xfrm>
                <a:off x="685801" y="828569"/>
                <a:ext cx="10523390" cy="3311189"/>
              </a:xfrm>
            </p:spPr>
            <p:txBody>
              <a:bodyPr>
                <a:noAutofit/>
              </a:bodyPr>
              <a:lstStyle/>
              <a:p>
                <a:pPr marL="0" indent="0">
                  <a:buNone/>
                </a:pPr>
                <a:r>
                  <a:rPr lang="zh-CN" altLang="en-US" dirty="0" smtClean="0">
                    <a:latin typeface="+mn-ea"/>
                  </a:rPr>
                  <a:t>给定合法的核</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𝑘</m:t>
                        </m:r>
                      </m:e>
                      <m:sub>
                        <m:r>
                          <a:rPr lang="en-US" altLang="zh-CN" b="0" i="1" dirty="0" smtClean="0">
                            <a:latin typeface="Cambria Math" panose="02040503050406030204" pitchFamily="18" charset="0"/>
                          </a:rPr>
                          <m:t>1</m:t>
                        </m:r>
                      </m:sub>
                    </m:sSub>
                    <m:d>
                      <m:dPr>
                        <m:ctrlPr>
                          <a:rPr lang="en-US" altLang="zh-CN" i="1" dirty="0" smtClean="0">
                            <a:latin typeface="Cambria Math" panose="02040503050406030204" pitchFamily="18" charset="0"/>
                          </a:rPr>
                        </m:ctrlPr>
                      </m:dPr>
                      <m:e>
                        <m:r>
                          <a:rPr lang="en-US" altLang="zh-CN" i="1" dirty="0">
                            <a:latin typeface="Cambria Math" panose="02040503050406030204" pitchFamily="18" charset="0"/>
                          </a:rPr>
                          <m:t>𝑥</m:t>
                        </m:r>
                        <m:r>
                          <a:rPr lang="en-US" altLang="zh-CN" i="1"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𝑥</m:t>
                            </m:r>
                          </m:e>
                          <m:sup>
                            <m:r>
                              <a:rPr lang="en-US" altLang="zh-CN" i="1" dirty="0">
                                <a:latin typeface="Cambria Math" panose="02040503050406030204" pitchFamily="18" charset="0"/>
                              </a:rPr>
                              <m:t>′</m:t>
                            </m:r>
                          </m:sup>
                        </m:sSup>
                      </m:e>
                    </m:d>
                  </m:oMath>
                </a14:m>
                <a:r>
                  <a:rPr lang="zh-CN" altLang="en-US" dirty="0" smtClean="0">
                    <a:latin typeface="+mn-ea"/>
                  </a:rPr>
                  <a:t>和</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𝑘</m:t>
                        </m:r>
                      </m:e>
                      <m:sub>
                        <m:r>
                          <a:rPr lang="en-US" altLang="zh-CN" b="0" i="1" dirty="0" smtClean="0">
                            <a:latin typeface="Cambria Math" panose="02040503050406030204" pitchFamily="18" charset="0"/>
                          </a:rPr>
                          <m:t>2</m:t>
                        </m:r>
                      </m:sub>
                    </m:sSub>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r>
                          <a:rPr lang="en-US" altLang="zh-CN" i="1"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𝑥</m:t>
                            </m:r>
                          </m:e>
                          <m:sup>
                            <m:r>
                              <a:rPr lang="en-US" altLang="zh-CN" i="1" dirty="0">
                                <a:latin typeface="Cambria Math" panose="02040503050406030204" pitchFamily="18" charset="0"/>
                              </a:rPr>
                              <m:t>′</m:t>
                            </m:r>
                          </m:sup>
                        </m:sSup>
                      </m:e>
                    </m:d>
                  </m:oMath>
                </a14:m>
                <a:r>
                  <a:rPr lang="zh-CN" altLang="en-US" dirty="0" smtClean="0">
                    <a:latin typeface="+mn-ea"/>
                  </a:rPr>
                  <a:t>，则以下的新核也是合法的：</a:t>
                </a:r>
                <a:endParaRPr lang="en-US" altLang="zh-CN" dirty="0">
                  <a:latin typeface="+mn-ea"/>
                </a:endParaRPr>
              </a:p>
              <a:p>
                <a:pPr marL="0" indent="0">
                  <a:buNone/>
                </a:pPr>
                <a:endParaRPr lang="en-US" altLang="zh-CN" dirty="0" smtClean="0">
                  <a:latin typeface="+mn-ea"/>
                </a:endParaRPr>
              </a:p>
              <a:p>
                <a:pPr marL="0" indent="0">
                  <a:buNone/>
                </a:pPr>
                <a:endParaRPr lang="zh-CN" altLang="en-US" dirty="0">
                  <a:latin typeface="+mn-ea"/>
                </a:endParaRPr>
              </a:p>
            </p:txBody>
          </p:sp>
        </mc:Choice>
        <mc:Fallback xmlns="">
          <p:sp>
            <p:nvSpPr>
              <p:cNvPr id="3" name="内容占位符 2"/>
              <p:cNvSpPr>
                <a:spLocks noGrp="1" noRot="1" noChangeAspect="1" noMove="1" noResize="1" noEditPoints="1" noAdjustHandles="1" noChangeArrowheads="1" noChangeShapeType="1" noTextEdit="1"/>
              </p:cNvSpPr>
              <p:nvPr>
                <p:ph sz="quarter" idx="13"/>
              </p:nvPr>
            </p:nvSpPr>
            <p:spPr>
              <a:xfrm>
                <a:off x="685801" y="828569"/>
                <a:ext cx="10523390" cy="3311189"/>
              </a:xfrm>
              <a:blipFill>
                <a:blip r:embed="rId3"/>
                <a:stretch>
                  <a:fillRect l="-637"/>
                </a:stretch>
              </a:blipFill>
            </p:spPr>
            <p:txBody>
              <a:bodyPr/>
              <a:lstStyle/>
              <a:p>
                <a:r>
                  <a:rPr lang="zh-CN" altLang="en-US">
                    <a:noFill/>
                  </a:rPr>
                  <a:t> </a:t>
                </a:r>
              </a:p>
            </p:txBody>
          </p:sp>
        </mc:Fallback>
      </mc:AlternateContent>
      <p:grpSp>
        <p:nvGrpSpPr>
          <p:cNvPr id="7" name="组合 6"/>
          <p:cNvGrpSpPr/>
          <p:nvPr/>
        </p:nvGrpSpPr>
        <p:grpSpPr>
          <a:xfrm>
            <a:off x="2339499" y="2304639"/>
            <a:ext cx="6861968" cy="2392222"/>
            <a:chOff x="1834992" y="3362518"/>
            <a:chExt cx="6483190" cy="2061929"/>
          </a:xfrm>
        </p:grpSpPr>
        <p:pic>
          <p:nvPicPr>
            <p:cNvPr id="4" name="图片 3"/>
            <p:cNvPicPr>
              <a:picLocks noChangeAspect="1"/>
            </p:cNvPicPr>
            <p:nvPr/>
          </p:nvPicPr>
          <p:blipFill>
            <a:blip r:embed="rId4">
              <a:clrChange>
                <a:clrFrom>
                  <a:srgbClr val="FFFFFF"/>
                </a:clrFrom>
                <a:clrTo>
                  <a:srgbClr val="FFFFFF">
                    <a:alpha val="0"/>
                  </a:srgbClr>
                </a:clrTo>
              </a:clrChange>
            </a:blip>
            <a:stretch>
              <a:fillRect/>
            </a:stretch>
          </p:blipFill>
          <p:spPr>
            <a:xfrm>
              <a:off x="1834992" y="3463704"/>
              <a:ext cx="2657475" cy="1518557"/>
            </a:xfrm>
            <a:prstGeom prst="rect">
              <a:avLst/>
            </a:prstGeom>
          </p:spPr>
        </p:pic>
        <p:pic>
          <p:nvPicPr>
            <p:cNvPr id="6" name="图片 5"/>
            <p:cNvPicPr>
              <a:picLocks noChangeAspect="1"/>
            </p:cNvPicPr>
            <p:nvPr/>
          </p:nvPicPr>
          <p:blipFill>
            <a:blip r:embed="rId5">
              <a:clrChange>
                <a:clrFrom>
                  <a:srgbClr val="FFFFFF"/>
                </a:clrFrom>
                <a:clrTo>
                  <a:srgbClr val="FFFFFF">
                    <a:alpha val="0"/>
                  </a:srgbClr>
                </a:clrTo>
              </a:clrChange>
            </a:blip>
            <a:stretch>
              <a:fillRect/>
            </a:stretch>
          </p:blipFill>
          <p:spPr>
            <a:xfrm>
              <a:off x="5491831" y="3362518"/>
              <a:ext cx="2826351" cy="2061929"/>
            </a:xfrm>
            <a:prstGeom prst="rect">
              <a:avLst/>
            </a:prstGeom>
          </p:spPr>
        </p:pic>
      </p:grpSp>
      <p:pic>
        <p:nvPicPr>
          <p:cNvPr id="8" name="图片 7"/>
          <p:cNvPicPr>
            <a:picLocks noChangeAspect="1"/>
          </p:cNvPicPr>
          <p:nvPr/>
        </p:nvPicPr>
        <p:blipFill>
          <a:blip r:embed="rId6">
            <a:clrChange>
              <a:clrFrom>
                <a:srgbClr val="FFFFFF"/>
              </a:clrFrom>
              <a:clrTo>
                <a:srgbClr val="FFFFFF">
                  <a:alpha val="0"/>
                </a:srgbClr>
              </a:clrTo>
            </a:clrChange>
          </a:blip>
          <a:stretch>
            <a:fillRect/>
          </a:stretch>
        </p:blipFill>
        <p:spPr>
          <a:xfrm>
            <a:off x="1485683" y="4768113"/>
            <a:ext cx="8891739" cy="745834"/>
          </a:xfrm>
          <a:prstGeom prst="rect">
            <a:avLst/>
          </a:prstGeom>
        </p:spPr>
      </p:pic>
    </p:spTree>
    <p:extLst>
      <p:ext uri="{BB962C8B-B14F-4D97-AF65-F5344CB8AC3E}">
        <p14:creationId xmlns:p14="http://schemas.microsoft.com/office/powerpoint/2010/main" val="3123156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j-ea"/>
              </a:rPr>
              <a:t>构造核 方法</a:t>
            </a:r>
            <a:r>
              <a:rPr lang="en-US" altLang="zh-CN" dirty="0" smtClean="0">
                <a:latin typeface="+mj-ea"/>
              </a:rPr>
              <a:t>3</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sz="quarter" idx="13"/>
              </p:nvPr>
            </p:nvSpPr>
            <p:spPr>
              <a:xfrm>
                <a:off x="803413" y="1107122"/>
                <a:ext cx="10523390" cy="3311189"/>
              </a:xfrm>
            </p:spPr>
            <p:txBody>
              <a:bodyPr>
                <a:noAutofit/>
              </a:bodyPr>
              <a:lstStyle/>
              <a:p>
                <a:pPr marL="0" indent="0">
                  <a:buNone/>
                </a:pPr>
                <a:r>
                  <a:rPr lang="zh-CN" altLang="en-US" dirty="0" smtClean="0">
                    <a:latin typeface="+mn-ea"/>
                  </a:rPr>
                  <a:t>例如，高斯核</a:t>
                </a:r>
                <a:endParaRPr lang="en-US" altLang="zh-CN" dirty="0" smtClean="0">
                  <a:latin typeface="+mn-ea"/>
                </a:endParaRPr>
              </a:p>
              <a:p>
                <a:pPr marL="0" indent="0">
                  <a:buNone/>
                </a:pPr>
                <a:r>
                  <a:rPr lang="zh-CN" altLang="en-US" dirty="0" smtClean="0">
                    <a:latin typeface="+mn-ea"/>
                  </a:rPr>
                  <a:t>把平方项展开，再利用公式</a:t>
                </a:r>
                <a:r>
                  <a:rPr lang="en-US" altLang="zh-CN" dirty="0" smtClean="0">
                    <a:latin typeface="+mn-ea"/>
                  </a:rPr>
                  <a:t>6.14</a:t>
                </a:r>
                <a:r>
                  <a:rPr lang="zh-CN" altLang="en-US" dirty="0" smtClean="0">
                    <a:latin typeface="+mn-ea"/>
                  </a:rPr>
                  <a:t>和</a:t>
                </a:r>
                <a:r>
                  <a:rPr lang="en-US" altLang="zh-CN" dirty="0" smtClean="0">
                    <a:latin typeface="+mn-ea"/>
                  </a:rPr>
                  <a:t>6.16</a:t>
                </a:r>
                <a:r>
                  <a:rPr lang="zh-CN" altLang="en-US" dirty="0" smtClean="0">
                    <a:latin typeface="+mn-ea"/>
                  </a:rPr>
                  <a:t>，以及线性核</a:t>
                </a:r>
                <a14:m>
                  <m:oMath xmlns:m="http://schemas.openxmlformats.org/officeDocument/2006/math">
                    <m:r>
                      <a:rPr lang="en-US" altLang="zh-CN" i="1" dirty="0">
                        <a:latin typeface="Cambria Math" panose="02040503050406030204" pitchFamily="18" charset="0"/>
                      </a:rPr>
                      <m:t>𝑘</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r>
                          <a:rPr lang="en-US" altLang="zh-CN" i="1"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𝑥</m:t>
                            </m:r>
                          </m:e>
                          <m:sup>
                            <m:r>
                              <a:rPr lang="en-US" altLang="zh-CN" i="1" dirty="0">
                                <a:latin typeface="Cambria Math" panose="02040503050406030204" pitchFamily="18" charset="0"/>
                              </a:rPr>
                              <m:t>′</m:t>
                            </m:r>
                          </m:sup>
                        </m:sSup>
                      </m:e>
                    </m:d>
                    <m:r>
                      <a:rPr lang="en-US" altLang="zh-CN" i="1"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𝑥</m:t>
                        </m:r>
                      </m:e>
                      <m:sup>
                        <m:r>
                          <a:rPr lang="en-US" altLang="zh-CN" i="1" dirty="0">
                            <a:latin typeface="Cambria Math" panose="02040503050406030204" pitchFamily="18" charset="0"/>
                          </a:rPr>
                          <m:t>𝑇</m:t>
                        </m:r>
                      </m:sup>
                    </m:sSup>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𝑥</m:t>
                        </m:r>
                      </m:e>
                      <m:sup>
                        <m:r>
                          <a:rPr lang="en-US" altLang="zh-CN" i="1" dirty="0">
                            <a:latin typeface="Cambria Math" panose="02040503050406030204" pitchFamily="18" charset="0"/>
                          </a:rPr>
                          <m:t>′</m:t>
                        </m:r>
                      </m:sup>
                    </m:sSup>
                    <m:r>
                      <a:rPr lang="zh-CN" altLang="en-US" i="1" dirty="0" smtClean="0">
                        <a:latin typeface="Cambria Math" panose="02040503050406030204" pitchFamily="18" charset="0"/>
                      </a:rPr>
                      <m:t>的</m:t>
                    </m:r>
                  </m:oMath>
                </a14:m>
                <a:r>
                  <a:rPr lang="zh-CN" altLang="en-US" dirty="0" smtClean="0">
                    <a:latin typeface="+mn-ea"/>
                  </a:rPr>
                  <a:t>合法性</a:t>
                </a:r>
                <a:endParaRPr lang="en-US" altLang="zh-CN" dirty="0" smtClean="0">
                  <a:latin typeface="+mn-ea"/>
                </a:endParaRPr>
              </a:p>
              <a:p>
                <a:pPr marL="0" indent="0">
                  <a:buNone/>
                </a:pPr>
                <a:r>
                  <a:rPr lang="zh-CN" altLang="en-US" dirty="0" smtClean="0">
                    <a:latin typeface="+mn-ea"/>
                  </a:rPr>
                  <a:t>证明了高斯核是合法的核。</a:t>
                </a:r>
                <a:endParaRPr lang="en-US" altLang="zh-CN" dirty="0" smtClean="0">
                  <a:latin typeface="+mn-ea"/>
                </a:endParaRPr>
              </a:p>
            </p:txBody>
          </p:sp>
        </mc:Choice>
        <mc:Fallback xmlns="">
          <p:sp>
            <p:nvSpPr>
              <p:cNvPr id="3" name="内容占位符 2"/>
              <p:cNvSpPr>
                <a:spLocks noGrp="1" noRot="1" noChangeAspect="1" noMove="1" noResize="1" noEditPoints="1" noAdjustHandles="1" noChangeArrowheads="1" noChangeShapeType="1" noTextEdit="1"/>
              </p:cNvSpPr>
              <p:nvPr>
                <p:ph sz="quarter" idx="13"/>
              </p:nvPr>
            </p:nvSpPr>
            <p:spPr>
              <a:xfrm>
                <a:off x="803413" y="1107122"/>
                <a:ext cx="10523390" cy="3311189"/>
              </a:xfrm>
              <a:blipFill>
                <a:blip r:embed="rId3"/>
                <a:stretch>
                  <a:fillRect l="-637"/>
                </a:stretch>
              </a:blipFill>
            </p:spPr>
            <p:txBody>
              <a:bodyPr/>
              <a:lstStyle/>
              <a:p>
                <a:r>
                  <a:rPr lang="zh-CN" altLang="en-US">
                    <a:noFill/>
                  </a:rPr>
                  <a:t> </a:t>
                </a:r>
              </a:p>
            </p:txBody>
          </p:sp>
        </mc:Fallback>
      </mc:AlternateContent>
      <p:pic>
        <p:nvPicPr>
          <p:cNvPr id="4" name="图片 3"/>
          <p:cNvPicPr>
            <a:picLocks noChangeAspect="1"/>
          </p:cNvPicPr>
          <p:nvPr/>
        </p:nvPicPr>
        <p:blipFill>
          <a:blip r:embed="rId4">
            <a:clrChange>
              <a:clrFrom>
                <a:srgbClr val="FFFFFF"/>
              </a:clrFrom>
              <a:clrTo>
                <a:srgbClr val="FFFFFF">
                  <a:alpha val="0"/>
                </a:srgbClr>
              </a:clrTo>
            </a:clrChange>
          </a:blip>
          <a:stretch>
            <a:fillRect/>
          </a:stretch>
        </p:blipFill>
        <p:spPr>
          <a:xfrm>
            <a:off x="2325534" y="1914225"/>
            <a:ext cx="3240934" cy="717550"/>
          </a:xfrm>
          <a:prstGeom prst="rect">
            <a:avLst/>
          </a:prstGeom>
        </p:spPr>
      </p:pic>
      <p:grpSp>
        <p:nvGrpSpPr>
          <p:cNvPr id="9" name="组合 8"/>
          <p:cNvGrpSpPr/>
          <p:nvPr/>
        </p:nvGrpSpPr>
        <p:grpSpPr>
          <a:xfrm>
            <a:off x="962279" y="3432866"/>
            <a:ext cx="8736947" cy="2162168"/>
            <a:chOff x="454279" y="3312660"/>
            <a:chExt cx="8736947" cy="2162168"/>
          </a:xfrm>
        </p:grpSpPr>
        <p:pic>
          <p:nvPicPr>
            <p:cNvPr id="6" name="图片 5"/>
            <p:cNvPicPr>
              <a:picLocks noChangeAspect="1"/>
            </p:cNvPicPr>
            <p:nvPr/>
          </p:nvPicPr>
          <p:blipFill>
            <a:blip r:embed="rId5">
              <a:clrChange>
                <a:clrFrom>
                  <a:srgbClr val="FFFFFF"/>
                </a:clrFrom>
                <a:clrTo>
                  <a:srgbClr val="FFFFFF">
                    <a:alpha val="0"/>
                  </a:srgbClr>
                </a:clrTo>
              </a:clrChange>
            </a:blip>
            <a:stretch>
              <a:fillRect/>
            </a:stretch>
          </p:blipFill>
          <p:spPr>
            <a:xfrm>
              <a:off x="454279" y="4148019"/>
              <a:ext cx="7036438" cy="1326809"/>
            </a:xfrm>
            <a:prstGeom prst="rect">
              <a:avLst/>
            </a:prstGeom>
          </p:spPr>
        </p:pic>
        <p:pic>
          <p:nvPicPr>
            <p:cNvPr id="7" name="图片 6"/>
            <p:cNvPicPr>
              <a:picLocks noChangeAspect="1"/>
            </p:cNvPicPr>
            <p:nvPr/>
          </p:nvPicPr>
          <p:blipFill>
            <a:blip r:embed="rId6">
              <a:clrChange>
                <a:clrFrom>
                  <a:srgbClr val="FFFFFF"/>
                </a:clrFrom>
                <a:clrTo>
                  <a:srgbClr val="FFFFFF">
                    <a:alpha val="0"/>
                  </a:srgbClr>
                </a:clrTo>
              </a:clrChange>
            </a:blip>
            <a:stretch>
              <a:fillRect/>
            </a:stretch>
          </p:blipFill>
          <p:spPr>
            <a:xfrm>
              <a:off x="2984099" y="3688292"/>
              <a:ext cx="6207127" cy="390232"/>
            </a:xfrm>
            <a:prstGeom prst="rect">
              <a:avLst/>
            </a:prstGeom>
          </p:spPr>
        </p:pic>
        <p:pic>
          <p:nvPicPr>
            <p:cNvPr id="8" name="图片 7"/>
            <p:cNvPicPr>
              <a:picLocks noChangeAspect="1"/>
            </p:cNvPicPr>
            <p:nvPr/>
          </p:nvPicPr>
          <p:blipFill>
            <a:blip r:embed="rId7">
              <a:clrChange>
                <a:clrFrom>
                  <a:srgbClr val="FFFFFF"/>
                </a:clrFrom>
                <a:clrTo>
                  <a:srgbClr val="FFFFFF">
                    <a:alpha val="0"/>
                  </a:srgbClr>
                </a:clrTo>
              </a:clrChange>
            </a:blip>
            <a:stretch>
              <a:fillRect/>
            </a:stretch>
          </p:blipFill>
          <p:spPr>
            <a:xfrm>
              <a:off x="3086161" y="3312660"/>
              <a:ext cx="5767233" cy="335026"/>
            </a:xfrm>
            <a:prstGeom prst="rect">
              <a:avLst/>
            </a:prstGeom>
          </p:spPr>
        </p:pic>
      </p:grpSp>
    </p:spTree>
    <p:extLst>
      <p:ext uri="{BB962C8B-B14F-4D97-AF65-F5344CB8AC3E}">
        <p14:creationId xmlns:p14="http://schemas.microsoft.com/office/powerpoint/2010/main" val="3959677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ea"/>
              </a:rPr>
              <a:t>用概率</a:t>
            </a:r>
            <a:r>
              <a:rPr lang="zh-CN" altLang="en-US" dirty="0">
                <a:latin typeface="+mn-ea"/>
              </a:rPr>
              <a:t>生成式</a:t>
            </a:r>
            <a:r>
              <a:rPr lang="zh-CN" altLang="en-US" dirty="0" smtClean="0">
                <a:latin typeface="+mn-ea"/>
              </a:rPr>
              <a:t>模型</a:t>
            </a:r>
            <a:r>
              <a:rPr lang="zh-CN" altLang="en-US" dirty="0" smtClean="0">
                <a:latin typeface="+mj-ea"/>
              </a:rPr>
              <a:t>构造</a:t>
            </a:r>
            <a:r>
              <a:rPr lang="zh-CN" altLang="en-US" dirty="0">
                <a:latin typeface="+mj-ea"/>
              </a:rPr>
              <a:t>核</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sz="quarter" idx="13"/>
              </p:nvPr>
            </p:nvSpPr>
            <p:spPr>
              <a:xfrm>
                <a:off x="685801" y="1360245"/>
                <a:ext cx="10523390" cy="3644017"/>
              </a:xfrm>
            </p:spPr>
            <p:txBody>
              <a:bodyPr>
                <a:noAutofit/>
              </a:bodyPr>
              <a:lstStyle/>
              <a:p>
                <a:pPr marL="0" indent="0">
                  <a:buNone/>
                </a:pPr>
                <a:r>
                  <a:rPr lang="zh-CN" altLang="en-US" dirty="0" smtClean="0">
                    <a:latin typeface="+mn-ea"/>
                  </a:rPr>
                  <a:t>   概率生成式模型</a:t>
                </a:r>
                <a14:m>
                  <m:oMath xmlns:m="http://schemas.openxmlformats.org/officeDocument/2006/math">
                    <m:r>
                      <a:rPr lang="en-US" altLang="zh-CN" b="0" i="1" smtClean="0">
                        <a:latin typeface="Cambria Math" panose="02040503050406030204" pitchFamily="18" charset="0"/>
                      </a:rPr>
                      <m:t>𝑝</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zh-CN" altLang="en-US" i="1">
                        <a:latin typeface="Cambria Math" panose="02040503050406030204" pitchFamily="18" charset="0"/>
                      </a:rPr>
                      <m:t>，</m:t>
                    </m:r>
                  </m:oMath>
                </a14:m>
                <a:r>
                  <a:rPr lang="zh-CN" altLang="en-US" dirty="0" smtClean="0">
                    <a:latin typeface="+mn-ea"/>
                  </a:rPr>
                  <a:t> 构造核函数</a:t>
                </a:r>
                <a14:m>
                  <m:oMath xmlns:m="http://schemas.openxmlformats.org/officeDocument/2006/math">
                    <m:r>
                      <a:rPr lang="en-US" altLang="zh-CN" b="0" i="0" smtClean="0">
                        <a:latin typeface="Cambria Math" panose="02040503050406030204" pitchFamily="18" charset="0"/>
                      </a:rPr>
                      <m:t>   </m:t>
                    </m:r>
                    <m:r>
                      <a:rPr lang="en-US" altLang="zh-CN" b="0" i="1" smtClean="0">
                        <a:latin typeface="Cambria Math" panose="02040503050406030204" pitchFamily="18" charset="0"/>
                      </a:rPr>
                      <m:t>𝑘</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e>
                    </m:d>
                    <m:r>
                      <a:rPr lang="en-US" altLang="zh-CN" b="0" i="1" smtClean="0">
                        <a:latin typeface="Cambria Math" panose="02040503050406030204" pitchFamily="18" charset="0"/>
                      </a:rPr>
                      <m:t>=</m:t>
                    </m:r>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𝑝</m:t>
                    </m:r>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r>
                      <a:rPr lang="en-US" altLang="zh-CN" b="0" i="1" smtClean="0">
                        <a:latin typeface="Cambria Math" panose="02040503050406030204" pitchFamily="18" charset="0"/>
                      </a:rPr>
                      <m:t>)</m:t>
                    </m:r>
                  </m:oMath>
                </a14:m>
                <a:r>
                  <a:rPr lang="zh-CN" altLang="en-US" dirty="0" smtClean="0">
                    <a:latin typeface="+mn-ea"/>
                  </a:rPr>
                  <a:t>，</a:t>
                </a:r>
                <a:endParaRPr lang="en-US" altLang="zh-CN" dirty="0" smtClean="0">
                  <a:latin typeface="+mn-ea"/>
                </a:endParaRPr>
              </a:p>
              <a:p>
                <a:pPr marL="0" indent="0">
                  <a:buNone/>
                </a:pPr>
                <a:r>
                  <a:rPr lang="zh-CN" altLang="en-US" dirty="0" smtClean="0">
                    <a:latin typeface="+mn-ea"/>
                  </a:rPr>
                  <a:t>可以用核函数度量两个输入的相似度。如果两个输入</a:t>
                </a:r>
                <a14:m>
                  <m:oMath xmlns:m="http://schemas.openxmlformats.org/officeDocument/2006/math">
                    <m:r>
                      <a:rPr lang="en-US" altLang="zh-CN" i="1">
                        <a:latin typeface="Cambria Math" panose="02040503050406030204" pitchFamily="18" charset="0"/>
                      </a:rPr>
                      <m:t>𝑥</m:t>
                    </m:r>
                    <m:r>
                      <a:rPr lang="zh-CN" altLang="en-US" i="1" smtClean="0">
                        <a:latin typeface="Cambria Math" panose="02040503050406030204" pitchFamily="18" charset="0"/>
                      </a:rPr>
                      <m:t>和</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oMath>
                </a14:m>
                <a:r>
                  <a:rPr lang="zh-CN" altLang="en-US" dirty="0" smtClean="0">
                    <a:latin typeface="+mn-ea"/>
                  </a:rPr>
                  <a:t>都具有较高的概率，那么他们就是相似的。</a:t>
                </a:r>
                <a:endParaRPr lang="en-US" altLang="zh-CN" dirty="0" smtClean="0">
                  <a:latin typeface="+mn-ea"/>
                </a:endParaRPr>
              </a:p>
            </p:txBody>
          </p:sp>
        </mc:Choice>
        <mc:Fallback xmlns="">
          <p:sp>
            <p:nvSpPr>
              <p:cNvPr id="3" name="内容占位符 2"/>
              <p:cNvSpPr>
                <a:spLocks noGrp="1" noRot="1" noChangeAspect="1" noMove="1" noResize="1" noEditPoints="1" noAdjustHandles="1" noChangeArrowheads="1" noChangeShapeType="1" noTextEdit="1"/>
              </p:cNvSpPr>
              <p:nvPr>
                <p:ph sz="quarter" idx="13"/>
              </p:nvPr>
            </p:nvSpPr>
            <p:spPr>
              <a:xfrm>
                <a:off x="685801" y="1360245"/>
                <a:ext cx="10523390" cy="3644017"/>
              </a:xfrm>
              <a:blipFill>
                <a:blip r:embed="rId3"/>
                <a:stretch>
                  <a:fillRect l="-637" r="-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43138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ea"/>
              </a:rPr>
              <a:t>用概率</a:t>
            </a:r>
            <a:r>
              <a:rPr lang="zh-CN" altLang="en-US" dirty="0">
                <a:latin typeface="+mn-ea"/>
              </a:rPr>
              <a:t>生成式</a:t>
            </a:r>
            <a:r>
              <a:rPr lang="zh-CN" altLang="en-US" dirty="0" smtClean="0">
                <a:latin typeface="+mn-ea"/>
              </a:rPr>
              <a:t>模型</a:t>
            </a:r>
            <a:r>
              <a:rPr lang="zh-CN" altLang="en-US" dirty="0" smtClean="0">
                <a:latin typeface="+mj-ea"/>
              </a:rPr>
              <a:t>构造</a:t>
            </a:r>
            <a:r>
              <a:rPr lang="zh-CN" altLang="en-US" dirty="0">
                <a:latin typeface="+mj-ea"/>
              </a:rPr>
              <a:t>核</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sz="quarter" idx="13"/>
              </p:nvPr>
            </p:nvSpPr>
            <p:spPr>
              <a:xfrm>
                <a:off x="685801" y="1360245"/>
                <a:ext cx="10523390" cy="3644017"/>
              </a:xfrm>
            </p:spPr>
            <p:txBody>
              <a:bodyPr>
                <a:noAutofit/>
              </a:bodyPr>
              <a:lstStyle/>
              <a:p>
                <a:pPr marL="0" indent="0">
                  <a:buNone/>
                </a:pPr>
                <a:r>
                  <a:rPr lang="zh-CN" altLang="en-US" dirty="0" smtClean="0">
                    <a:latin typeface="+mn-ea"/>
                  </a:rPr>
                  <a:t>对核函数进行扩展：</a:t>
                </a:r>
                <a:endParaRPr lang="en-US" altLang="zh-CN" dirty="0" smtClean="0">
                  <a:latin typeface="+mn-ea"/>
                </a:endParaRPr>
              </a:p>
              <a:p>
                <a:pPr marL="0" indent="0">
                  <a:buNone/>
                </a:pPr>
                <a:endParaRPr lang="en-US" altLang="zh-CN" dirty="0">
                  <a:latin typeface="+mn-ea"/>
                </a:endParaRPr>
              </a:p>
              <a:p>
                <a:pPr marL="0" indent="0">
                  <a:buNone/>
                </a:pPr>
                <a:r>
                  <a:rPr lang="zh-CN" altLang="en-US" dirty="0" smtClean="0">
                    <a:latin typeface="+mn-ea"/>
                  </a:rPr>
                  <a:t>其中</a:t>
                </a:r>
                <a14:m>
                  <m:oMath xmlns:m="http://schemas.openxmlformats.org/officeDocument/2006/math">
                    <m:r>
                      <a:rPr lang="en-US" altLang="zh-CN" i="1">
                        <a:latin typeface="Cambria Math" panose="02040503050406030204" pitchFamily="18" charset="0"/>
                      </a:rPr>
                      <m:t>𝑝</m:t>
                    </m:r>
                    <m:r>
                      <a:rPr lang="en-US" altLang="zh-CN" i="1">
                        <a:latin typeface="Cambria Math" panose="02040503050406030204" pitchFamily="18" charset="0"/>
                      </a:rPr>
                      <m:t>(</m:t>
                    </m:r>
                    <m:r>
                      <a:rPr lang="en-US" altLang="zh-CN" b="0" i="1" smtClean="0">
                        <a:latin typeface="Cambria Math" panose="02040503050406030204" pitchFamily="18" charset="0"/>
                      </a:rPr>
                      <m:t>𝑖</m:t>
                    </m:r>
                    <m:r>
                      <a:rPr lang="en-US" altLang="zh-CN" i="1">
                        <a:latin typeface="Cambria Math" panose="02040503050406030204" pitchFamily="18" charset="0"/>
                      </a:rPr>
                      <m:t>)</m:t>
                    </m:r>
                  </m:oMath>
                </a14:m>
                <a:r>
                  <a:rPr lang="zh-CN" altLang="en-US" dirty="0" smtClean="0">
                    <a:latin typeface="+mn-ea"/>
                  </a:rPr>
                  <a:t>是权值系数，下标</a:t>
                </a:r>
                <a14:m>
                  <m:oMath xmlns:m="http://schemas.openxmlformats.org/officeDocument/2006/math">
                    <m:r>
                      <a:rPr lang="en-US" altLang="zh-CN" i="1">
                        <a:latin typeface="Cambria Math" panose="02040503050406030204" pitchFamily="18" charset="0"/>
                      </a:rPr>
                      <m:t>𝑖</m:t>
                    </m:r>
                  </m:oMath>
                </a14:m>
                <a:r>
                  <a:rPr lang="zh-CN" altLang="en-US" dirty="0" smtClean="0">
                    <a:latin typeface="+mn-ea"/>
                  </a:rPr>
                  <a:t>扮演着潜在变量的角色。如果不考虑这个</a:t>
                </a:r>
                <a14:m>
                  <m:oMath xmlns:m="http://schemas.openxmlformats.org/officeDocument/2006/math">
                    <m:r>
                      <a:rPr lang="en-US" altLang="zh-CN" i="1">
                        <a:latin typeface="Cambria Math" panose="02040503050406030204" pitchFamily="18" charset="0"/>
                      </a:rPr>
                      <m:t>𝑝</m:t>
                    </m:r>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m:t>
                    </m:r>
                  </m:oMath>
                </a14:m>
                <a:r>
                  <a:rPr lang="zh-CN" altLang="en-US" dirty="0">
                    <a:latin typeface="+mn-ea"/>
                  </a:rPr>
                  <a:t>，核就等价于一个混合概率密度，可以分解成各个分量概率密度。如果两个输入</a:t>
                </a:r>
                <a14:m>
                  <m:oMath xmlns:m="http://schemas.openxmlformats.org/officeDocument/2006/math">
                    <m:r>
                      <a:rPr lang="en-US" altLang="zh-CN" i="1">
                        <a:latin typeface="Cambria Math" panose="02040503050406030204" pitchFamily="18" charset="0"/>
                      </a:rPr>
                      <m:t>𝑥</m:t>
                    </m:r>
                    <m:r>
                      <a:rPr lang="zh-CN" altLang="en-US" i="1">
                        <a:latin typeface="Cambria Math" panose="02040503050406030204" pitchFamily="18" charset="0"/>
                      </a:rPr>
                      <m:t>和</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oMath>
                </a14:m>
                <a:r>
                  <a:rPr lang="zh-CN" altLang="en-US" dirty="0" smtClean="0">
                    <a:latin typeface="+mn-ea"/>
                  </a:rPr>
                  <a:t>在一大类的不同分量下都有较大的概率，那么核函数会输出较大的值，表现出相似性。</a:t>
                </a:r>
                <a:endParaRPr lang="en-US" altLang="zh-CN" dirty="0" smtClean="0">
                  <a:latin typeface="+mn-ea"/>
                </a:endParaRPr>
              </a:p>
            </p:txBody>
          </p:sp>
        </mc:Choice>
        <mc:Fallback xmlns="">
          <p:sp>
            <p:nvSpPr>
              <p:cNvPr id="3" name="内容占位符 2"/>
              <p:cNvSpPr>
                <a:spLocks noGrp="1" noRot="1" noChangeAspect="1" noMove="1" noResize="1" noEditPoints="1" noAdjustHandles="1" noChangeArrowheads="1" noChangeShapeType="1" noTextEdit="1"/>
              </p:cNvSpPr>
              <p:nvPr>
                <p:ph sz="quarter" idx="13"/>
              </p:nvPr>
            </p:nvSpPr>
            <p:spPr>
              <a:xfrm>
                <a:off x="685801" y="1360245"/>
                <a:ext cx="10523390" cy="3644017"/>
              </a:xfrm>
              <a:blipFill>
                <a:blip r:embed="rId3"/>
                <a:stretch>
                  <a:fillRect l="-637" r="-58"/>
                </a:stretch>
              </a:blipFill>
            </p:spPr>
            <p:txBody>
              <a:bodyPr/>
              <a:lstStyle/>
              <a:p>
                <a:r>
                  <a:rPr lang="zh-CN" altLang="en-US">
                    <a:noFill/>
                  </a:rPr>
                  <a:t> </a:t>
                </a:r>
              </a:p>
            </p:txBody>
          </p:sp>
        </mc:Fallback>
      </mc:AlternateContent>
      <p:pic>
        <p:nvPicPr>
          <p:cNvPr id="7" name="图片 6"/>
          <p:cNvPicPr>
            <a:picLocks noChangeAspect="1"/>
          </p:cNvPicPr>
          <p:nvPr/>
        </p:nvPicPr>
        <p:blipFill>
          <a:blip r:embed="rId4">
            <a:clrChange>
              <a:clrFrom>
                <a:srgbClr val="FFFFFF"/>
              </a:clrFrom>
              <a:clrTo>
                <a:srgbClr val="FFFFFF">
                  <a:alpha val="0"/>
                </a:srgbClr>
              </a:clrTo>
            </a:clrChange>
          </a:blip>
          <a:stretch>
            <a:fillRect/>
          </a:stretch>
        </p:blipFill>
        <p:spPr>
          <a:xfrm>
            <a:off x="3090781" y="2304029"/>
            <a:ext cx="4423141" cy="819582"/>
          </a:xfrm>
          <a:prstGeom prst="rect">
            <a:avLst/>
          </a:prstGeom>
        </p:spPr>
      </p:pic>
    </p:spTree>
    <p:extLst>
      <p:ext uri="{BB962C8B-B14F-4D97-AF65-F5344CB8AC3E}">
        <p14:creationId xmlns:p14="http://schemas.microsoft.com/office/powerpoint/2010/main" val="620164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n-ea"/>
              </a:rPr>
              <a:t>用概率</a:t>
            </a:r>
            <a:r>
              <a:rPr lang="zh-CN" altLang="en-US" dirty="0">
                <a:latin typeface="+mn-ea"/>
              </a:rPr>
              <a:t>生成式</a:t>
            </a:r>
            <a:r>
              <a:rPr lang="zh-CN" altLang="en-US" dirty="0" smtClean="0">
                <a:latin typeface="+mn-ea"/>
              </a:rPr>
              <a:t>模型</a:t>
            </a:r>
            <a:r>
              <a:rPr lang="zh-CN" altLang="en-US" dirty="0" smtClean="0">
                <a:latin typeface="+mj-ea"/>
              </a:rPr>
              <a:t>构造</a:t>
            </a:r>
            <a:r>
              <a:rPr lang="zh-CN" altLang="en-US" dirty="0">
                <a:latin typeface="+mj-ea"/>
              </a:rPr>
              <a:t>核</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sz="quarter" idx="13"/>
              </p:nvPr>
            </p:nvSpPr>
            <p:spPr>
              <a:xfrm>
                <a:off x="685801" y="1360245"/>
                <a:ext cx="10523390" cy="3644017"/>
              </a:xfrm>
            </p:spPr>
            <p:txBody>
              <a:bodyPr>
                <a:noAutofit/>
              </a:bodyPr>
              <a:lstStyle/>
              <a:p>
                <a:pPr marL="0" indent="0">
                  <a:buNone/>
                </a:pPr>
                <a:r>
                  <a:rPr lang="zh-CN" altLang="en-US" dirty="0" smtClean="0">
                    <a:latin typeface="+mn-ea"/>
                  </a:rPr>
                  <a:t>在</a:t>
                </a:r>
                <a14:m>
                  <m:oMath xmlns:m="http://schemas.openxmlformats.org/officeDocument/2006/math">
                    <m:r>
                      <a:rPr lang="en-US" altLang="zh-CN" b="0" i="1" smtClean="0">
                        <a:latin typeface="Cambria Math" panose="02040503050406030204" pitchFamily="18" charset="0"/>
                      </a:rPr>
                      <m:t>𝑧</m:t>
                    </m:r>
                  </m:oMath>
                </a14:m>
                <a:r>
                  <a:rPr lang="zh-CN" altLang="en-US" dirty="0" smtClean="0">
                    <a:latin typeface="+mn-ea"/>
                  </a:rPr>
                  <a:t>是连续的潜在变量的情况下：</a:t>
                </a:r>
                <a:endParaRPr lang="en-US" altLang="zh-CN" dirty="0" smtClean="0">
                  <a:latin typeface="+mn-ea"/>
                </a:endParaRPr>
              </a:p>
            </p:txBody>
          </p:sp>
        </mc:Choice>
        <mc:Fallback xmlns="">
          <p:sp>
            <p:nvSpPr>
              <p:cNvPr id="3" name="内容占位符 2"/>
              <p:cNvSpPr>
                <a:spLocks noGrp="1" noRot="1" noChangeAspect="1" noMove="1" noResize="1" noEditPoints="1" noAdjustHandles="1" noChangeArrowheads="1" noChangeShapeType="1" noTextEdit="1"/>
              </p:cNvSpPr>
              <p:nvPr>
                <p:ph sz="quarter" idx="13"/>
              </p:nvPr>
            </p:nvSpPr>
            <p:spPr>
              <a:xfrm>
                <a:off x="685801" y="1360245"/>
                <a:ext cx="10523390" cy="3644017"/>
              </a:xfrm>
              <a:blipFill>
                <a:blip r:embed="rId3"/>
                <a:stretch>
                  <a:fillRect l="-637"/>
                </a:stretch>
              </a:blipFill>
            </p:spPr>
            <p:txBody>
              <a:bodyPr/>
              <a:lstStyle/>
              <a:p>
                <a:r>
                  <a:rPr lang="zh-CN" altLang="en-US">
                    <a:noFill/>
                  </a:rPr>
                  <a:t> </a:t>
                </a:r>
              </a:p>
            </p:txBody>
          </p:sp>
        </mc:Fallback>
      </mc:AlternateContent>
      <p:pic>
        <p:nvPicPr>
          <p:cNvPr id="4" name="图片 3"/>
          <p:cNvPicPr>
            <a:picLocks noChangeAspect="1"/>
          </p:cNvPicPr>
          <p:nvPr/>
        </p:nvPicPr>
        <p:blipFill>
          <a:blip r:embed="rId4">
            <a:clrChange>
              <a:clrFrom>
                <a:srgbClr val="FFFFFF"/>
              </a:clrFrom>
              <a:clrTo>
                <a:srgbClr val="FFFFFF">
                  <a:alpha val="0"/>
                </a:srgbClr>
              </a:clrTo>
            </a:clrChange>
          </a:blip>
          <a:stretch>
            <a:fillRect/>
          </a:stretch>
        </p:blipFill>
        <p:spPr>
          <a:xfrm>
            <a:off x="4172382" y="3656104"/>
            <a:ext cx="4688985" cy="762436"/>
          </a:xfrm>
          <a:prstGeom prst="rect">
            <a:avLst/>
          </a:prstGeom>
        </p:spPr>
      </p:pic>
    </p:spTree>
    <p:extLst>
      <p:ext uri="{BB962C8B-B14F-4D97-AF65-F5344CB8AC3E}">
        <p14:creationId xmlns:p14="http://schemas.microsoft.com/office/powerpoint/2010/main" val="3782114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none" dirty="0" smtClean="0">
                <a:latin typeface="+mn-ea"/>
              </a:rPr>
              <a:t>Fisher</a:t>
            </a:r>
            <a:r>
              <a:rPr lang="zh-CN" altLang="en-US" dirty="0" smtClean="0">
                <a:latin typeface="+mj-ea"/>
              </a:rPr>
              <a:t>核</a:t>
            </a:r>
            <a:endParaRPr lang="zh-CN" altLang="en-US" dirty="0"/>
          </a:p>
        </p:txBody>
      </p:sp>
      <p:sp>
        <p:nvSpPr>
          <p:cNvPr id="3" name="内容占位符 2"/>
          <p:cNvSpPr>
            <a:spLocks noGrp="1"/>
          </p:cNvSpPr>
          <p:nvPr>
            <p:ph sz="quarter" idx="13"/>
          </p:nvPr>
        </p:nvSpPr>
        <p:spPr>
          <a:xfrm>
            <a:off x="685801" y="1360245"/>
            <a:ext cx="10523390" cy="3644017"/>
          </a:xfrm>
        </p:spPr>
        <p:txBody>
          <a:bodyPr>
            <a:noAutofit/>
          </a:bodyPr>
          <a:lstStyle/>
          <a:p>
            <a:pPr marL="0" indent="0">
              <a:buNone/>
            </a:pPr>
            <a:r>
              <a:rPr lang="en-US" altLang="zh-CN" cap="none" dirty="0">
                <a:latin typeface="隶书" panose="02010509060101010101" pitchFamily="49" charset="-122"/>
                <a:ea typeface="隶书" panose="02010509060101010101" pitchFamily="49" charset="-122"/>
              </a:rPr>
              <a:t>In statistical classification, the fisher kernel, named after </a:t>
            </a:r>
            <a:r>
              <a:rPr lang="en-US" altLang="zh-CN" cap="none" dirty="0" err="1">
                <a:latin typeface="隶书" panose="02010509060101010101" pitchFamily="49" charset="-122"/>
                <a:ea typeface="隶书" panose="02010509060101010101" pitchFamily="49" charset="-122"/>
              </a:rPr>
              <a:t>ronald</a:t>
            </a:r>
            <a:r>
              <a:rPr lang="en-US" altLang="zh-CN" cap="none" dirty="0">
                <a:latin typeface="隶书" panose="02010509060101010101" pitchFamily="49" charset="-122"/>
                <a:ea typeface="隶书" panose="02010509060101010101" pitchFamily="49" charset="-122"/>
              </a:rPr>
              <a:t> fisher, is a function that measures the similarity of two objects on the basis of sets of measurements for each object and a statistical model. In a classification procedure, the class for a new object (whose real class is unknown) can be estimated by </a:t>
            </a:r>
            <a:r>
              <a:rPr lang="en-US" altLang="zh-CN" cap="none" dirty="0" err="1">
                <a:latin typeface="隶书" panose="02010509060101010101" pitchFamily="49" charset="-122"/>
                <a:ea typeface="隶书" panose="02010509060101010101" pitchFamily="49" charset="-122"/>
              </a:rPr>
              <a:t>minimising</a:t>
            </a:r>
            <a:r>
              <a:rPr lang="en-US" altLang="zh-CN" cap="none" dirty="0">
                <a:latin typeface="隶书" panose="02010509060101010101" pitchFamily="49" charset="-122"/>
                <a:ea typeface="隶书" panose="02010509060101010101" pitchFamily="49" charset="-122"/>
              </a:rPr>
              <a:t>, across classes, an average of the fisher kernel distance from the new object to each known member of the given class</a:t>
            </a:r>
            <a:r>
              <a:rPr lang="en-US" altLang="zh-CN" cap="none" dirty="0" smtClean="0">
                <a:latin typeface="隶书" panose="02010509060101010101" pitchFamily="49" charset="-122"/>
                <a:ea typeface="隶书" panose="02010509060101010101" pitchFamily="49" charset="-122"/>
              </a:rPr>
              <a:t>.</a:t>
            </a:r>
            <a:endParaRPr lang="en-US" altLang="zh-CN" cap="none" dirty="0">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18299738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none" dirty="0" smtClean="0">
                <a:latin typeface="+mn-ea"/>
              </a:rPr>
              <a:t>Fisher</a:t>
            </a:r>
            <a:r>
              <a:rPr lang="zh-CN" altLang="en-US" dirty="0" smtClean="0">
                <a:latin typeface="+mj-ea"/>
              </a:rPr>
              <a:t>核</a:t>
            </a:r>
            <a:endParaRPr lang="zh-CN" altLang="en-US" dirty="0"/>
          </a:p>
        </p:txBody>
      </p:sp>
      <p:pic>
        <p:nvPicPr>
          <p:cNvPr id="4" name="内容占位符 3"/>
          <p:cNvPicPr>
            <a:picLocks noGrp="1" noChangeAspect="1"/>
          </p:cNvPicPr>
          <p:nvPr>
            <p:ph sz="quarter" idx="13"/>
          </p:nvPr>
        </p:nvPicPr>
        <p:blipFill>
          <a:blip r:embed="rId3">
            <a:clrChange>
              <a:clrFrom>
                <a:srgbClr val="FFFFFF"/>
              </a:clrFrom>
              <a:clrTo>
                <a:srgbClr val="FFFFFF">
                  <a:alpha val="0"/>
                </a:srgbClr>
              </a:clrTo>
            </a:clrChange>
          </a:blip>
          <a:stretch>
            <a:fillRect/>
          </a:stretch>
        </p:blipFill>
        <p:spPr>
          <a:xfrm>
            <a:off x="4178141" y="2675652"/>
            <a:ext cx="2238375" cy="447675"/>
          </a:xfrm>
          <a:prstGeom prst="rect">
            <a:avLst/>
          </a:prstGeom>
        </p:spPr>
      </p:pic>
      <p:sp>
        <p:nvSpPr>
          <p:cNvPr id="5" name="文本框 4"/>
          <p:cNvSpPr txBox="1"/>
          <p:nvPr/>
        </p:nvSpPr>
        <p:spPr>
          <a:xfrm>
            <a:off x="1076960" y="2306320"/>
            <a:ext cx="2031325" cy="369332"/>
          </a:xfrm>
          <a:prstGeom prst="rect">
            <a:avLst/>
          </a:prstGeom>
          <a:noFill/>
        </p:spPr>
        <p:txBody>
          <a:bodyPr wrap="none" rtlCol="0">
            <a:spAutoFit/>
          </a:bodyPr>
          <a:lstStyle/>
          <a:p>
            <a:r>
              <a:rPr lang="en-US" altLang="zh-CN" dirty="0" smtClean="0">
                <a:latin typeface="+mn-ea"/>
              </a:rPr>
              <a:t>Fisher</a:t>
            </a:r>
            <a:r>
              <a:rPr lang="zh-CN" altLang="en-US" dirty="0" smtClean="0"/>
              <a:t>得分函数：</a:t>
            </a:r>
            <a:endParaRPr lang="zh-CN" altLang="en-US" dirty="0"/>
          </a:p>
        </p:txBody>
      </p:sp>
      <p:sp>
        <p:nvSpPr>
          <p:cNvPr id="6" name="文本框 5"/>
          <p:cNvSpPr txBox="1"/>
          <p:nvPr/>
        </p:nvSpPr>
        <p:spPr>
          <a:xfrm flipH="1">
            <a:off x="1076960" y="3550920"/>
            <a:ext cx="2037082" cy="369332"/>
          </a:xfrm>
          <a:prstGeom prst="rect">
            <a:avLst/>
          </a:prstGeom>
          <a:noFill/>
        </p:spPr>
        <p:txBody>
          <a:bodyPr wrap="square" rtlCol="0">
            <a:spAutoFit/>
          </a:bodyPr>
          <a:lstStyle/>
          <a:p>
            <a:r>
              <a:rPr lang="en-US" altLang="zh-CN" dirty="0" smtClean="0">
                <a:latin typeface="+mn-ea"/>
              </a:rPr>
              <a:t>Fisher</a:t>
            </a:r>
            <a:r>
              <a:rPr lang="zh-CN" altLang="en-US" dirty="0" smtClean="0">
                <a:latin typeface="+mn-ea"/>
              </a:rPr>
              <a:t>核的定义：</a:t>
            </a:r>
            <a:endParaRPr lang="zh-CN" altLang="en-US" dirty="0">
              <a:latin typeface="+mn-ea"/>
            </a:endParaRPr>
          </a:p>
        </p:txBody>
      </p:sp>
      <p:pic>
        <p:nvPicPr>
          <p:cNvPr id="7" name="图片 6"/>
          <p:cNvPicPr>
            <a:picLocks noChangeAspect="1"/>
          </p:cNvPicPr>
          <p:nvPr/>
        </p:nvPicPr>
        <p:blipFill>
          <a:blip r:embed="rId4">
            <a:clrChange>
              <a:clrFrom>
                <a:srgbClr val="FFFFFF"/>
              </a:clrFrom>
              <a:clrTo>
                <a:srgbClr val="FFFFFF">
                  <a:alpha val="0"/>
                </a:srgbClr>
              </a:clrTo>
            </a:clrChange>
          </a:blip>
          <a:stretch>
            <a:fillRect/>
          </a:stretch>
        </p:blipFill>
        <p:spPr>
          <a:xfrm>
            <a:off x="4178141" y="3961214"/>
            <a:ext cx="2933700" cy="381000"/>
          </a:xfrm>
          <a:prstGeom prst="rect">
            <a:avLst/>
          </a:prstGeom>
        </p:spPr>
      </p:pic>
      <p:sp>
        <p:nvSpPr>
          <p:cNvPr id="8" name="文本框 7"/>
          <p:cNvSpPr txBox="1"/>
          <p:nvPr/>
        </p:nvSpPr>
        <p:spPr>
          <a:xfrm>
            <a:off x="1076960" y="4795520"/>
            <a:ext cx="2641600" cy="369332"/>
          </a:xfrm>
          <a:prstGeom prst="rect">
            <a:avLst/>
          </a:prstGeom>
          <a:noFill/>
        </p:spPr>
        <p:txBody>
          <a:bodyPr wrap="square" rtlCol="0">
            <a:spAutoFit/>
          </a:bodyPr>
          <a:lstStyle/>
          <a:p>
            <a:r>
              <a:rPr lang="zh-CN" altLang="en-US" dirty="0" smtClean="0"/>
              <a:t>其中</a:t>
            </a:r>
            <a:r>
              <a:rPr lang="en-US" altLang="zh-CN" dirty="0" smtClean="0">
                <a:latin typeface="+mn-ea"/>
              </a:rPr>
              <a:t>F</a:t>
            </a:r>
            <a:r>
              <a:rPr lang="zh-CN" altLang="en-US" dirty="0" smtClean="0"/>
              <a:t>是</a:t>
            </a:r>
            <a:r>
              <a:rPr lang="en-US" altLang="zh-CN" dirty="0">
                <a:latin typeface="+mn-ea"/>
              </a:rPr>
              <a:t>F</a:t>
            </a:r>
            <a:r>
              <a:rPr lang="en-US" altLang="zh-CN" dirty="0" smtClean="0">
                <a:latin typeface="+mn-ea"/>
              </a:rPr>
              <a:t>isher</a:t>
            </a:r>
            <a:r>
              <a:rPr lang="zh-CN" altLang="en-US" dirty="0" smtClean="0"/>
              <a:t>信息矩阵</a:t>
            </a:r>
            <a:endParaRPr lang="zh-CN" altLang="en-US" dirty="0"/>
          </a:p>
        </p:txBody>
      </p:sp>
      <p:pic>
        <p:nvPicPr>
          <p:cNvPr id="9" name="图片 8"/>
          <p:cNvPicPr>
            <a:picLocks noChangeAspect="1"/>
          </p:cNvPicPr>
          <p:nvPr/>
        </p:nvPicPr>
        <p:blipFill>
          <a:blip r:embed="rId5">
            <a:clrChange>
              <a:clrFrom>
                <a:srgbClr val="FFFFFF"/>
              </a:clrFrom>
              <a:clrTo>
                <a:srgbClr val="FFFFFF">
                  <a:alpha val="0"/>
                </a:srgbClr>
              </a:clrTo>
            </a:clrChange>
          </a:blip>
          <a:stretch>
            <a:fillRect/>
          </a:stretch>
        </p:blipFill>
        <p:spPr>
          <a:xfrm>
            <a:off x="4178141" y="5178602"/>
            <a:ext cx="2305050" cy="390525"/>
          </a:xfrm>
          <a:prstGeom prst="rect">
            <a:avLst/>
          </a:prstGeom>
        </p:spPr>
      </p:pic>
    </p:spTree>
    <p:extLst>
      <p:ext uri="{BB962C8B-B14F-4D97-AF65-F5344CB8AC3E}">
        <p14:creationId xmlns:p14="http://schemas.microsoft.com/office/powerpoint/2010/main" val="2085648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856211" y="523703"/>
            <a:ext cx="2718262" cy="3424845"/>
            <a:chOff x="1230283" y="922713"/>
            <a:chExt cx="2718262" cy="3424845"/>
          </a:xfrm>
        </p:grpSpPr>
        <p:sp>
          <p:nvSpPr>
            <p:cNvPr id="4" name="矩形 3"/>
            <p:cNvSpPr/>
            <p:nvPr/>
          </p:nvSpPr>
          <p:spPr>
            <a:xfrm>
              <a:off x="1230284" y="922713"/>
              <a:ext cx="2718261" cy="2576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5400000">
              <a:off x="-353292" y="2506289"/>
              <a:ext cx="3424844" cy="2576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rot="10800000">
            <a:off x="8091055" y="1615441"/>
            <a:ext cx="2718262" cy="3424845"/>
            <a:chOff x="1230283" y="922713"/>
            <a:chExt cx="2718262" cy="3424845"/>
          </a:xfrm>
        </p:grpSpPr>
        <p:sp>
          <p:nvSpPr>
            <p:cNvPr id="9" name="矩形 8"/>
            <p:cNvSpPr/>
            <p:nvPr/>
          </p:nvSpPr>
          <p:spPr>
            <a:xfrm>
              <a:off x="1230284" y="922713"/>
              <a:ext cx="2718261" cy="2576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5400000">
              <a:off x="-353292" y="2506289"/>
              <a:ext cx="3424844" cy="2576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标题 1"/>
          <p:cNvSpPr>
            <a:spLocks noGrp="1"/>
          </p:cNvSpPr>
          <p:nvPr>
            <p:ph type="title"/>
          </p:nvPr>
        </p:nvSpPr>
        <p:spPr>
          <a:xfrm>
            <a:off x="3242067" y="2047051"/>
            <a:ext cx="7234152" cy="1151965"/>
          </a:xfrm>
        </p:spPr>
        <p:txBody>
          <a:bodyPr/>
          <a:lstStyle/>
          <a:p>
            <a:r>
              <a:rPr lang="zh-CN" altLang="en-US" b="1" dirty="0" smtClean="0">
                <a:latin typeface="+mj-ea"/>
              </a:rPr>
              <a:t>径向基函数网络</a:t>
            </a:r>
            <a:endParaRPr lang="zh-CN" altLang="en-US" b="1" dirty="0">
              <a:latin typeface="+mj-ea"/>
            </a:endParaRPr>
          </a:p>
        </p:txBody>
      </p:sp>
    </p:spTree>
    <p:extLst>
      <p:ext uri="{BB962C8B-B14F-4D97-AF65-F5344CB8AC3E}">
        <p14:creationId xmlns:p14="http://schemas.microsoft.com/office/powerpoint/2010/main" val="27136380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cap="none" dirty="0" smtClean="0">
                <a:latin typeface="+mn-ea"/>
              </a:rPr>
              <a:t>径向基</a:t>
            </a:r>
            <a:r>
              <a:rPr lang="zh-CN" altLang="en-US" cap="none" dirty="0" smtClean="0">
                <a:latin typeface="+mn-ea"/>
              </a:rPr>
              <a:t>函数</a:t>
            </a:r>
            <a:r>
              <a:rPr lang="en-US" altLang="zh-CN" cap="none" dirty="0" smtClean="0">
                <a:latin typeface="+mn-ea"/>
              </a:rPr>
              <a:t>Radis Basis Function</a:t>
            </a:r>
            <a:endParaRPr lang="zh-CN" altLang="en-US" dirty="0"/>
          </a:p>
        </p:txBody>
      </p:sp>
      <mc:AlternateContent xmlns:mc="http://schemas.openxmlformats.org/markup-compatibility/2006" xmlns:a14="http://schemas.microsoft.com/office/drawing/2010/main">
        <mc:Choice Requires="a14">
          <p:sp>
            <p:nvSpPr>
              <p:cNvPr id="10" name="文本框 9"/>
              <p:cNvSpPr txBox="1"/>
              <p:nvPr/>
            </p:nvSpPr>
            <p:spPr>
              <a:xfrm>
                <a:off x="528320" y="2245360"/>
                <a:ext cx="10353040" cy="391646"/>
              </a:xfrm>
              <a:prstGeom prst="rect">
                <a:avLst/>
              </a:prstGeom>
              <a:noFill/>
            </p:spPr>
            <p:txBody>
              <a:bodyPr wrap="square" rtlCol="0">
                <a:spAutoFit/>
              </a:bodyPr>
              <a:lstStyle/>
              <a:p>
                <a:r>
                  <a:rPr lang="zh-CN" altLang="en-US" dirty="0" smtClean="0"/>
                  <a:t>径向基函数只依赖于样本和中心</a:t>
                </a:r>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𝜇</m:t>
                        </m:r>
                      </m:e>
                      <m:sub>
                        <m:r>
                          <a:rPr lang="en-US" altLang="zh-CN" b="0" i="1" smtClean="0">
                            <a:latin typeface="Cambria Math" panose="02040503050406030204" pitchFamily="18" charset="0"/>
                          </a:rPr>
                          <m:t>𝑗</m:t>
                        </m:r>
                      </m:sub>
                    </m:sSub>
                  </m:oMath>
                </a14:m>
                <a:r>
                  <a:rPr lang="zh-CN" altLang="en-US" dirty="0" smtClean="0"/>
                  <a:t>之间的径向距离</a:t>
                </a:r>
                <a:r>
                  <a:rPr lang="en-US" altLang="zh-CN" dirty="0" smtClean="0">
                    <a:latin typeface="+mn-ea"/>
                  </a:rPr>
                  <a:t>(</a:t>
                </a:r>
                <a:r>
                  <a:rPr lang="zh-CN" altLang="en-US" dirty="0" smtClean="0">
                    <a:latin typeface="+mn-ea"/>
                  </a:rPr>
                  <a:t>通常是欧几里得函数</a:t>
                </a:r>
                <a:r>
                  <a:rPr lang="en-US" altLang="zh-CN" dirty="0" smtClean="0">
                    <a:latin typeface="+mn-ea"/>
                  </a:rPr>
                  <a:t>)</a:t>
                </a:r>
                <a:r>
                  <a:rPr lang="zh-CN" altLang="en-US" dirty="0" smtClean="0">
                    <a:latin typeface="+mn-ea"/>
                  </a:rPr>
                  <a:t>，即</a:t>
                </a:r>
                <a:endParaRPr lang="zh-CN" altLang="en-US" dirty="0">
                  <a:latin typeface="+mn-ea"/>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528320" y="2245360"/>
                <a:ext cx="10353040" cy="391646"/>
              </a:xfrm>
              <a:prstGeom prst="rect">
                <a:avLst/>
              </a:prstGeom>
              <a:blipFill>
                <a:blip r:embed="rId3"/>
                <a:stretch>
                  <a:fillRect l="-530" t="-12308" b="-12308"/>
                </a:stretch>
              </a:blipFill>
            </p:spPr>
            <p:txBody>
              <a:bodyPr/>
              <a:lstStyle/>
              <a:p>
                <a:r>
                  <a:rPr lang="zh-CN" altLang="en-US">
                    <a:noFill/>
                  </a:rPr>
                  <a:t> </a:t>
                </a:r>
              </a:p>
            </p:txBody>
          </p:sp>
        </mc:Fallback>
      </mc:AlternateContent>
      <p:sp>
        <p:nvSpPr>
          <p:cNvPr id="12" name="文本框 11"/>
          <p:cNvSpPr txBox="1"/>
          <p:nvPr/>
        </p:nvSpPr>
        <p:spPr>
          <a:xfrm>
            <a:off x="528320" y="3220720"/>
            <a:ext cx="4673600" cy="369332"/>
          </a:xfrm>
          <a:prstGeom prst="rect">
            <a:avLst/>
          </a:prstGeom>
          <a:noFill/>
        </p:spPr>
        <p:txBody>
          <a:bodyPr wrap="square" rtlCol="0">
            <a:spAutoFit/>
          </a:bodyPr>
          <a:lstStyle/>
          <a:p>
            <a:r>
              <a:rPr lang="zh-CN" altLang="en-US" dirty="0" smtClean="0"/>
              <a:t>最常见的是高斯基函数</a:t>
            </a:r>
            <a:endParaRPr lang="zh-CN" altLang="en-US" dirty="0"/>
          </a:p>
        </p:txBody>
      </p:sp>
      <p:grpSp>
        <p:nvGrpSpPr>
          <p:cNvPr id="3" name="组合 2"/>
          <p:cNvGrpSpPr/>
          <p:nvPr/>
        </p:nvGrpSpPr>
        <p:grpSpPr>
          <a:xfrm>
            <a:off x="3451542" y="2312595"/>
            <a:ext cx="7016115" cy="2275042"/>
            <a:chOff x="3451542" y="2312595"/>
            <a:chExt cx="7016115" cy="2275042"/>
          </a:xfrm>
        </p:grpSpPr>
        <p:pic>
          <p:nvPicPr>
            <p:cNvPr id="11" name="图片 10"/>
            <p:cNvPicPr>
              <a:picLocks noChangeAspect="1"/>
            </p:cNvPicPr>
            <p:nvPr/>
          </p:nvPicPr>
          <p:blipFill>
            <a:blip r:embed="rId4">
              <a:clrChange>
                <a:clrFrom>
                  <a:srgbClr val="FEFEFE"/>
                </a:clrFrom>
                <a:clrTo>
                  <a:srgbClr val="FEFEFE">
                    <a:alpha val="0"/>
                  </a:srgbClr>
                </a:clrTo>
              </a:clrChange>
            </a:blip>
            <a:stretch>
              <a:fillRect/>
            </a:stretch>
          </p:blipFill>
          <p:spPr>
            <a:xfrm>
              <a:off x="8572182" y="2312595"/>
              <a:ext cx="1895475" cy="257175"/>
            </a:xfrm>
            <a:prstGeom prst="rect">
              <a:avLst/>
            </a:prstGeom>
          </p:spPr>
        </p:pic>
        <p:pic>
          <p:nvPicPr>
            <p:cNvPr id="13" name="图片 12"/>
            <p:cNvPicPr>
              <a:picLocks noChangeAspect="1"/>
            </p:cNvPicPr>
            <p:nvPr/>
          </p:nvPicPr>
          <p:blipFill>
            <a:blip r:embed="rId5">
              <a:clrChange>
                <a:clrFrom>
                  <a:srgbClr val="FEFEFE"/>
                </a:clrFrom>
                <a:clrTo>
                  <a:srgbClr val="FEFEFE">
                    <a:alpha val="0"/>
                  </a:srgbClr>
                </a:clrTo>
              </a:clrChange>
            </a:blip>
            <a:stretch>
              <a:fillRect/>
            </a:stretch>
          </p:blipFill>
          <p:spPr>
            <a:xfrm>
              <a:off x="3451542" y="3854212"/>
              <a:ext cx="2809875" cy="733425"/>
            </a:xfrm>
            <a:prstGeom prst="rect">
              <a:avLst/>
            </a:prstGeom>
          </p:spPr>
        </p:pic>
      </p:grpSp>
    </p:spTree>
    <p:extLst>
      <p:ext uri="{BB962C8B-B14F-4D97-AF65-F5344CB8AC3E}">
        <p14:creationId xmlns:p14="http://schemas.microsoft.com/office/powerpoint/2010/main" val="436284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856211" y="523703"/>
            <a:ext cx="2718262" cy="3424845"/>
            <a:chOff x="1230283" y="922713"/>
            <a:chExt cx="2718262" cy="3424845"/>
          </a:xfrm>
        </p:grpSpPr>
        <p:sp>
          <p:nvSpPr>
            <p:cNvPr id="4" name="矩形 3"/>
            <p:cNvSpPr/>
            <p:nvPr/>
          </p:nvSpPr>
          <p:spPr>
            <a:xfrm>
              <a:off x="1230284" y="922713"/>
              <a:ext cx="2718261" cy="2576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5400000">
              <a:off x="-353292" y="2506289"/>
              <a:ext cx="3424844" cy="2576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rot="10800000">
            <a:off x="8091055" y="1615441"/>
            <a:ext cx="2718262" cy="3424845"/>
            <a:chOff x="1230283" y="922713"/>
            <a:chExt cx="2718262" cy="3424845"/>
          </a:xfrm>
        </p:grpSpPr>
        <p:sp>
          <p:nvSpPr>
            <p:cNvPr id="9" name="矩形 8"/>
            <p:cNvSpPr/>
            <p:nvPr/>
          </p:nvSpPr>
          <p:spPr>
            <a:xfrm>
              <a:off x="1230284" y="922713"/>
              <a:ext cx="2718261" cy="2576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5400000">
              <a:off x="-353292" y="2506289"/>
              <a:ext cx="3424844" cy="2576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标题 1"/>
          <p:cNvSpPr>
            <a:spLocks noGrp="1"/>
          </p:cNvSpPr>
          <p:nvPr>
            <p:ph type="title"/>
          </p:nvPr>
        </p:nvSpPr>
        <p:spPr>
          <a:xfrm>
            <a:off x="4440947" y="2047051"/>
            <a:ext cx="7234152" cy="1151965"/>
          </a:xfrm>
        </p:spPr>
        <p:txBody>
          <a:bodyPr/>
          <a:lstStyle/>
          <a:p>
            <a:r>
              <a:rPr lang="zh-CN" altLang="en-US" b="1" dirty="0" smtClean="0">
                <a:latin typeface="+mj-ea"/>
              </a:rPr>
              <a:t>核函数</a:t>
            </a:r>
            <a:endParaRPr lang="zh-CN" altLang="en-US" b="1" dirty="0">
              <a:latin typeface="+mj-ea"/>
            </a:endParaRPr>
          </a:p>
        </p:txBody>
      </p:sp>
    </p:spTree>
    <p:extLst>
      <p:ext uri="{BB962C8B-B14F-4D97-AF65-F5344CB8AC3E}">
        <p14:creationId xmlns:p14="http://schemas.microsoft.com/office/powerpoint/2010/main" val="235892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none" dirty="0" smtClean="0">
                <a:latin typeface="+mn-ea"/>
              </a:rPr>
              <a:t>RBF</a:t>
            </a:r>
            <a:r>
              <a:rPr lang="zh-CN" altLang="en-US" cap="none" dirty="0" smtClean="0">
                <a:latin typeface="+mn-ea"/>
              </a:rPr>
              <a:t>插值法</a:t>
            </a:r>
            <a:endParaRPr lang="zh-CN" altLang="en-US" dirty="0"/>
          </a:p>
        </p:txBody>
      </p:sp>
      <p:sp>
        <p:nvSpPr>
          <p:cNvPr id="10" name="文本框 9"/>
          <p:cNvSpPr txBox="1"/>
          <p:nvPr/>
        </p:nvSpPr>
        <p:spPr>
          <a:xfrm>
            <a:off x="528320" y="2245360"/>
            <a:ext cx="10353040" cy="369332"/>
          </a:xfrm>
          <a:prstGeom prst="rect">
            <a:avLst/>
          </a:prstGeom>
          <a:noFill/>
        </p:spPr>
        <p:txBody>
          <a:bodyPr wrap="square" rtlCol="0">
            <a:spAutoFit/>
          </a:bodyPr>
          <a:lstStyle/>
          <a:p>
            <a:endParaRPr lang="zh-CN" altLang="en-US" dirty="0">
              <a:latin typeface="+mn-ea"/>
            </a:endParaRPr>
          </a:p>
        </p:txBody>
      </p:sp>
      <p:grpSp>
        <p:nvGrpSpPr>
          <p:cNvPr id="15" name="组合 14"/>
          <p:cNvGrpSpPr/>
          <p:nvPr/>
        </p:nvGrpSpPr>
        <p:grpSpPr>
          <a:xfrm>
            <a:off x="411942" y="3158836"/>
            <a:ext cx="8865062" cy="1395665"/>
            <a:chOff x="528320" y="3219522"/>
            <a:chExt cx="8461375" cy="1318354"/>
          </a:xfrm>
        </p:grpSpPr>
        <p:pic>
          <p:nvPicPr>
            <p:cNvPr id="7" name="图片 6"/>
            <p:cNvPicPr>
              <a:picLocks noChangeAspect="1"/>
            </p:cNvPicPr>
            <p:nvPr/>
          </p:nvPicPr>
          <p:blipFill>
            <a:blip r:embed="rId3">
              <a:clrChange>
                <a:clrFrom>
                  <a:srgbClr val="FFFFFF"/>
                </a:clrFrom>
                <a:clrTo>
                  <a:srgbClr val="FFFFFF">
                    <a:alpha val="0"/>
                  </a:srgbClr>
                </a:clrTo>
              </a:clrChange>
            </a:blip>
            <a:stretch>
              <a:fillRect/>
            </a:stretch>
          </p:blipFill>
          <p:spPr>
            <a:xfrm>
              <a:off x="3750945" y="3804451"/>
              <a:ext cx="2552700" cy="733425"/>
            </a:xfrm>
            <a:prstGeom prst="rect">
              <a:avLst/>
            </a:prstGeom>
          </p:spPr>
        </p:pic>
        <p:pic>
          <p:nvPicPr>
            <p:cNvPr id="5" name="图片 4"/>
            <p:cNvPicPr>
              <a:picLocks noChangeAspect="1"/>
            </p:cNvPicPr>
            <p:nvPr/>
          </p:nvPicPr>
          <p:blipFill>
            <a:blip r:embed="rId4">
              <a:clrChange>
                <a:clrFrom>
                  <a:srgbClr val="FFFFFF"/>
                </a:clrFrom>
                <a:clrTo>
                  <a:srgbClr val="FFFFFF">
                    <a:alpha val="0"/>
                  </a:srgbClr>
                </a:clrTo>
              </a:clrChange>
            </a:blip>
            <a:stretch>
              <a:fillRect/>
            </a:stretch>
          </p:blipFill>
          <p:spPr>
            <a:xfrm>
              <a:off x="528320" y="3219522"/>
              <a:ext cx="3295650" cy="276225"/>
            </a:xfrm>
            <a:prstGeom prst="rect">
              <a:avLst/>
            </a:prstGeom>
          </p:spPr>
        </p:pic>
        <p:pic>
          <p:nvPicPr>
            <p:cNvPr id="8" name="图片 7"/>
            <p:cNvPicPr>
              <a:picLocks noChangeAspect="1"/>
            </p:cNvPicPr>
            <p:nvPr/>
          </p:nvPicPr>
          <p:blipFill>
            <a:blip r:embed="rId5">
              <a:clrChange>
                <a:clrFrom>
                  <a:srgbClr val="FFFFFF"/>
                </a:clrFrom>
                <a:clrTo>
                  <a:srgbClr val="FFFFFF">
                    <a:alpha val="0"/>
                  </a:srgbClr>
                </a:clrTo>
              </a:clrChange>
            </a:blip>
            <a:stretch>
              <a:fillRect/>
            </a:stretch>
          </p:blipFill>
          <p:spPr>
            <a:xfrm>
              <a:off x="3750945" y="3242625"/>
              <a:ext cx="5238750" cy="266700"/>
            </a:xfrm>
            <a:prstGeom prst="rect">
              <a:avLst/>
            </a:prstGeom>
          </p:spPr>
        </p:pic>
      </p:grpSp>
      <p:grpSp>
        <p:nvGrpSpPr>
          <p:cNvPr id="14" name="组合 13"/>
          <p:cNvGrpSpPr/>
          <p:nvPr/>
        </p:nvGrpSpPr>
        <p:grpSpPr>
          <a:xfrm>
            <a:off x="528320" y="2245360"/>
            <a:ext cx="10353040" cy="702139"/>
            <a:chOff x="528320" y="2292417"/>
            <a:chExt cx="10353040" cy="655082"/>
          </a:xfrm>
        </p:grpSpPr>
        <p:pic>
          <p:nvPicPr>
            <p:cNvPr id="3" name="图片 2"/>
            <p:cNvPicPr>
              <a:picLocks noChangeAspect="1"/>
            </p:cNvPicPr>
            <p:nvPr/>
          </p:nvPicPr>
          <p:blipFill>
            <a:blip r:embed="rId6">
              <a:clrChange>
                <a:clrFrom>
                  <a:srgbClr val="FFFFFF"/>
                </a:clrFrom>
                <a:clrTo>
                  <a:srgbClr val="FFFFFF">
                    <a:alpha val="0"/>
                  </a:srgbClr>
                </a:clrTo>
              </a:clrChange>
            </a:blip>
            <a:stretch>
              <a:fillRect/>
            </a:stretch>
          </p:blipFill>
          <p:spPr>
            <a:xfrm>
              <a:off x="2216757" y="2292417"/>
              <a:ext cx="8664603" cy="275217"/>
            </a:xfrm>
            <a:prstGeom prst="rect">
              <a:avLst/>
            </a:prstGeom>
          </p:spPr>
        </p:pic>
        <p:pic>
          <p:nvPicPr>
            <p:cNvPr id="4" name="图片 3"/>
            <p:cNvPicPr>
              <a:picLocks noChangeAspect="1"/>
            </p:cNvPicPr>
            <p:nvPr/>
          </p:nvPicPr>
          <p:blipFill>
            <a:blip r:embed="rId7">
              <a:clrChange>
                <a:clrFrom>
                  <a:srgbClr val="FFFFFF"/>
                </a:clrFrom>
                <a:clrTo>
                  <a:srgbClr val="FFFFFF">
                    <a:alpha val="0"/>
                  </a:srgbClr>
                </a:clrTo>
              </a:clrChange>
            </a:blip>
            <a:stretch>
              <a:fillRect/>
            </a:stretch>
          </p:blipFill>
          <p:spPr>
            <a:xfrm>
              <a:off x="528320" y="2661749"/>
              <a:ext cx="5543550" cy="285750"/>
            </a:xfrm>
            <a:prstGeom prst="rect">
              <a:avLst/>
            </a:prstGeom>
          </p:spPr>
        </p:pic>
        <p:pic>
          <p:nvPicPr>
            <p:cNvPr id="12" name="图片 11"/>
            <p:cNvPicPr>
              <a:picLocks noChangeAspect="1"/>
            </p:cNvPicPr>
            <p:nvPr/>
          </p:nvPicPr>
          <p:blipFill>
            <a:blip r:embed="rId8">
              <a:clrChange>
                <a:clrFrom>
                  <a:srgbClr val="FFFFFF"/>
                </a:clrFrom>
                <a:clrTo>
                  <a:srgbClr val="FFFFFF">
                    <a:alpha val="0"/>
                  </a:srgbClr>
                </a:clrTo>
              </a:clrChange>
            </a:blip>
            <a:stretch>
              <a:fillRect/>
            </a:stretch>
          </p:blipFill>
          <p:spPr>
            <a:xfrm>
              <a:off x="530832" y="2319984"/>
              <a:ext cx="1685925" cy="247650"/>
            </a:xfrm>
            <a:prstGeom prst="rect">
              <a:avLst/>
            </a:prstGeom>
          </p:spPr>
        </p:pic>
      </p:grpSp>
    </p:spTree>
    <p:extLst>
      <p:ext uri="{BB962C8B-B14F-4D97-AF65-F5344CB8AC3E}">
        <p14:creationId xmlns:p14="http://schemas.microsoft.com/office/powerpoint/2010/main" val="197060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none" dirty="0" err="1" smtClean="0">
                <a:latin typeface="+mn-ea"/>
              </a:rPr>
              <a:t>Nadaraya</a:t>
            </a:r>
            <a:r>
              <a:rPr lang="en-US" altLang="zh-CN" cap="none" dirty="0" smtClean="0">
                <a:latin typeface="+mn-ea"/>
              </a:rPr>
              <a:t>-Watson</a:t>
            </a:r>
            <a:r>
              <a:rPr lang="zh-CN" altLang="en-US" cap="none" dirty="0" smtClean="0">
                <a:latin typeface="+mn-ea"/>
              </a:rPr>
              <a:t>回归</a:t>
            </a:r>
            <a:endParaRPr lang="zh-CN" altLang="en-US" dirty="0"/>
          </a:p>
        </p:txBody>
      </p:sp>
      <p:pic>
        <p:nvPicPr>
          <p:cNvPr id="10" name="内容占位符 9"/>
          <p:cNvPicPr>
            <a:picLocks noGrp="1" noChangeAspect="1"/>
          </p:cNvPicPr>
          <p:nvPr>
            <p:ph sz="quarter" idx="13"/>
          </p:nvPr>
        </p:nvPicPr>
        <p:blipFill>
          <a:blip r:embed="rId3"/>
          <a:stretch>
            <a:fillRect/>
          </a:stretch>
        </p:blipFill>
        <p:spPr>
          <a:xfrm>
            <a:off x="793049" y="1837765"/>
            <a:ext cx="7274691" cy="3311525"/>
          </a:xfrm>
          <a:prstGeom prst="rect">
            <a:avLst/>
          </a:prstGeom>
        </p:spPr>
      </p:pic>
    </p:spTree>
    <p:extLst>
      <p:ext uri="{BB962C8B-B14F-4D97-AF65-F5344CB8AC3E}">
        <p14:creationId xmlns:p14="http://schemas.microsoft.com/office/powerpoint/2010/main" val="17881885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none" dirty="0" err="1" smtClean="0">
                <a:latin typeface="+mn-ea"/>
              </a:rPr>
              <a:t>Nadaraya</a:t>
            </a:r>
            <a:r>
              <a:rPr lang="en-US" altLang="zh-CN" cap="none" dirty="0" smtClean="0">
                <a:latin typeface="+mn-ea"/>
              </a:rPr>
              <a:t>-Watson</a:t>
            </a:r>
            <a:r>
              <a:rPr lang="zh-CN" altLang="en-US" cap="none" dirty="0" smtClean="0">
                <a:latin typeface="+mn-ea"/>
              </a:rPr>
              <a:t>回归</a:t>
            </a:r>
            <a:endParaRPr lang="zh-CN" altLang="en-US" dirty="0"/>
          </a:p>
        </p:txBody>
      </p:sp>
      <mc:AlternateContent xmlns:mc="http://schemas.openxmlformats.org/markup-compatibility/2006" xmlns:a14="http://schemas.microsoft.com/office/drawing/2010/main">
        <mc:Choice Requires="a14">
          <p:sp>
            <p:nvSpPr>
              <p:cNvPr id="4" name="文本框 3"/>
              <p:cNvSpPr txBox="1"/>
              <p:nvPr/>
            </p:nvSpPr>
            <p:spPr>
              <a:xfrm>
                <a:off x="604521" y="1837765"/>
                <a:ext cx="10478162" cy="1754326"/>
              </a:xfrm>
              <a:prstGeom prst="rect">
                <a:avLst/>
              </a:prstGeom>
              <a:noFill/>
            </p:spPr>
            <p:txBody>
              <a:bodyPr wrap="square" rtlCol="0">
                <a:spAutoFit/>
              </a:bodyPr>
              <a:lstStyle/>
              <a:p>
                <a:r>
                  <a:rPr lang="zh-CN" altLang="en-US" dirty="0" smtClean="0"/>
                  <a:t>核密度估计，又叫</a:t>
                </a:r>
                <a:r>
                  <a:rPr lang="en-US" altLang="zh-CN" dirty="0" err="1" smtClean="0">
                    <a:latin typeface="+mn-ea"/>
                  </a:rPr>
                  <a:t>Parzen</a:t>
                </a:r>
                <a:r>
                  <a:rPr lang="zh-CN" altLang="en-US" dirty="0" smtClean="0"/>
                  <a:t>窗方法 。</a:t>
                </a:r>
                <a:endParaRPr lang="en-US" altLang="zh-CN" dirty="0" smtClean="0"/>
              </a:p>
              <a:p>
                <a:endParaRPr lang="en-US" altLang="zh-CN" dirty="0" smtClean="0"/>
              </a:p>
              <a:p>
                <a:r>
                  <a:rPr lang="zh-CN" altLang="en-US" dirty="0" smtClean="0"/>
                  <a:t>给</a:t>
                </a:r>
                <a:r>
                  <a:rPr lang="en-US" altLang="zh-CN" dirty="0" smtClean="0">
                    <a:latin typeface="+mn-ea"/>
                  </a:rPr>
                  <a:t>n</a:t>
                </a:r>
                <a:r>
                  <a:rPr lang="zh-CN" altLang="en-US" dirty="0" smtClean="0"/>
                  <a:t>个数据样本</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oMath>
                </a14:m>
                <a:r>
                  <a:rPr lang="en-US" altLang="zh-CN" dirty="0" smtClean="0"/>
                  <a:t>,</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m:t>
                        </m:r>
                        <m:r>
                          <a:rPr lang="en-US" altLang="zh-CN" i="1">
                            <a:latin typeface="Cambria Math" panose="02040503050406030204" pitchFamily="18" charset="0"/>
                          </a:rPr>
                          <m:t>𝑥</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oMath>
                </a14:m>
                <a:r>
                  <a:rPr lang="zh-CN" altLang="en-US" dirty="0" smtClean="0"/>
                  <a:t>我们可以估计概率密度函数</a:t>
                </a:r>
                <a:r>
                  <a:rPr lang="en-US" altLang="zh-CN" dirty="0" smtClean="0">
                    <a:latin typeface="+mn-ea"/>
                  </a:rPr>
                  <a:t>p(x),</a:t>
                </a:r>
                <a:r>
                  <a:rPr lang="zh-CN" altLang="en-US" dirty="0" smtClean="0"/>
                  <a:t>对于新的样本</a:t>
                </a:r>
                <a:r>
                  <a:rPr lang="en-US" altLang="zh-CN" dirty="0" smtClean="0">
                    <a:latin typeface="+mn-ea"/>
                  </a:rPr>
                  <a:t>x</a:t>
                </a:r>
                <a:r>
                  <a:rPr lang="zh-CN" altLang="en-US" dirty="0" smtClean="0"/>
                  <a:t>就可以计算出相应的</a:t>
                </a:r>
                <a:r>
                  <a:rPr lang="en-US" altLang="zh-CN" dirty="0" smtClean="0">
                    <a:latin typeface="+mn-ea"/>
                  </a:rPr>
                  <a:t>p(x)</a:t>
                </a:r>
                <a:r>
                  <a:rPr lang="zh-CN" altLang="en-US" dirty="0" smtClean="0">
                    <a:latin typeface="+mn-ea"/>
                  </a:rPr>
                  <a:t>，</a:t>
                </a:r>
                <a:r>
                  <a:rPr lang="zh-CN" altLang="en-US" dirty="0" smtClean="0"/>
                  <a:t>这个过程就是密度估计。</a:t>
                </a:r>
                <a:endParaRPr lang="en-US" altLang="zh-CN" dirty="0" smtClean="0"/>
              </a:p>
              <a:p>
                <a:endParaRPr lang="zh-CN" altLang="en-US" dirty="0" smtClean="0"/>
              </a:p>
              <a:p>
                <a:endParaRPr lang="zh-CN" altLang="en-US" dirty="0"/>
              </a:p>
            </p:txBody>
          </p:sp>
        </mc:Choice>
        <mc:Fallback xmlns="">
          <p:sp>
            <p:nvSpPr>
              <p:cNvPr id="4" name="文本框 3"/>
              <p:cNvSpPr txBox="1">
                <a:spLocks noRot="1" noChangeAspect="1" noMove="1" noResize="1" noEditPoints="1" noAdjustHandles="1" noChangeArrowheads="1" noChangeShapeType="1" noTextEdit="1"/>
              </p:cNvSpPr>
              <p:nvPr/>
            </p:nvSpPr>
            <p:spPr>
              <a:xfrm>
                <a:off x="604521" y="1837765"/>
                <a:ext cx="10478162" cy="1754326"/>
              </a:xfrm>
              <a:prstGeom prst="rect">
                <a:avLst/>
              </a:prstGeom>
              <a:blipFill>
                <a:blip r:embed="rId3"/>
                <a:stretch>
                  <a:fillRect l="-465" t="-2431" r="-349"/>
                </a:stretch>
              </a:blipFill>
            </p:spPr>
            <p:txBody>
              <a:bodyPr/>
              <a:lstStyle/>
              <a:p>
                <a:r>
                  <a:rPr lang="zh-CN" altLang="en-US">
                    <a:noFill/>
                  </a:rPr>
                  <a:t> </a:t>
                </a:r>
              </a:p>
            </p:txBody>
          </p:sp>
        </mc:Fallback>
      </mc:AlternateContent>
      <p:pic>
        <p:nvPicPr>
          <p:cNvPr id="6" name="图片 5"/>
          <p:cNvPicPr>
            <a:picLocks noChangeAspect="1"/>
          </p:cNvPicPr>
          <p:nvPr/>
        </p:nvPicPr>
        <p:blipFill>
          <a:blip r:embed="rId4">
            <a:clrChange>
              <a:clrFrom>
                <a:srgbClr val="FFFFFF"/>
              </a:clrFrom>
              <a:clrTo>
                <a:srgbClr val="FFFFFF">
                  <a:alpha val="0"/>
                </a:srgbClr>
              </a:clrTo>
            </a:clrChange>
          </a:blip>
          <a:stretch>
            <a:fillRect/>
          </a:stretch>
        </p:blipFill>
        <p:spPr>
          <a:xfrm>
            <a:off x="5095889" y="3592091"/>
            <a:ext cx="1714129" cy="491311"/>
          </a:xfrm>
          <a:prstGeom prst="rect">
            <a:avLst/>
          </a:prstGeom>
        </p:spPr>
      </p:pic>
      <p:sp>
        <p:nvSpPr>
          <p:cNvPr id="7" name="文本框 6"/>
          <p:cNvSpPr txBox="1"/>
          <p:nvPr/>
        </p:nvSpPr>
        <p:spPr>
          <a:xfrm>
            <a:off x="645161" y="4260406"/>
            <a:ext cx="10478162" cy="369332"/>
          </a:xfrm>
          <a:prstGeom prst="rect">
            <a:avLst/>
          </a:prstGeom>
          <a:noFill/>
        </p:spPr>
        <p:txBody>
          <a:bodyPr wrap="square" rtlCol="0">
            <a:spAutoFit/>
          </a:bodyPr>
          <a:lstStyle/>
          <a:p>
            <a:r>
              <a:rPr lang="zh-CN" altLang="en-US" dirty="0" smtClean="0"/>
              <a:t>假设</a:t>
            </a:r>
            <a:r>
              <a:rPr lang="en-US" altLang="zh-CN" dirty="0" smtClean="0">
                <a:latin typeface="+mn-ea"/>
              </a:rPr>
              <a:t>R</a:t>
            </a:r>
            <a:r>
              <a:rPr lang="zh-CN" altLang="en-US" dirty="0" smtClean="0">
                <a:latin typeface="+mn-ea"/>
              </a:rPr>
              <a:t>非常小，所以</a:t>
            </a:r>
            <a:r>
              <a:rPr lang="en-US" altLang="zh-CN" dirty="0">
                <a:latin typeface="+mn-ea"/>
              </a:rPr>
              <a:t>p(x</a:t>
            </a:r>
            <a:r>
              <a:rPr lang="en-US" altLang="zh-CN" dirty="0" smtClean="0">
                <a:latin typeface="+mn-ea"/>
              </a:rPr>
              <a:t>)</a:t>
            </a:r>
            <a:r>
              <a:rPr lang="zh-CN" altLang="en-US" dirty="0" smtClean="0">
                <a:latin typeface="+mn-ea"/>
              </a:rPr>
              <a:t>的变化也很小，上面的公式就改写为</a:t>
            </a:r>
            <a:r>
              <a:rPr lang="en-US" altLang="zh-CN" dirty="0" smtClean="0">
                <a:latin typeface="+mn-ea"/>
              </a:rPr>
              <a:t>(V</a:t>
            </a:r>
            <a:r>
              <a:rPr lang="zh-CN" altLang="en-US" dirty="0" smtClean="0">
                <a:latin typeface="+mn-ea"/>
              </a:rPr>
              <a:t>是区域</a:t>
            </a:r>
            <a:r>
              <a:rPr lang="en-US" altLang="zh-CN" dirty="0" smtClean="0">
                <a:latin typeface="+mn-ea"/>
              </a:rPr>
              <a:t>R</a:t>
            </a:r>
            <a:r>
              <a:rPr lang="zh-CN" altLang="en-US" dirty="0" smtClean="0">
                <a:latin typeface="+mn-ea"/>
              </a:rPr>
              <a:t>的“体积”</a:t>
            </a:r>
            <a:r>
              <a:rPr lang="en-US" altLang="zh-CN" dirty="0" smtClean="0">
                <a:latin typeface="+mn-ea"/>
              </a:rPr>
              <a:t>)</a:t>
            </a:r>
            <a:r>
              <a:rPr lang="zh-CN" altLang="en-US" dirty="0" smtClean="0">
                <a:latin typeface="+mn-ea"/>
              </a:rPr>
              <a:t>：</a:t>
            </a:r>
            <a:endParaRPr lang="zh-CN" altLang="en-US" dirty="0">
              <a:latin typeface="+mn-ea"/>
            </a:endParaRPr>
          </a:p>
        </p:txBody>
      </p:sp>
      <p:pic>
        <p:nvPicPr>
          <p:cNvPr id="8" name="图片 7"/>
          <p:cNvPicPr>
            <a:picLocks noChangeAspect="1"/>
          </p:cNvPicPr>
          <p:nvPr/>
        </p:nvPicPr>
        <p:blipFill>
          <a:blip r:embed="rId5">
            <a:clrChange>
              <a:clrFrom>
                <a:srgbClr val="FFFFFF"/>
              </a:clrFrom>
              <a:clrTo>
                <a:srgbClr val="FFFFFF">
                  <a:alpha val="0"/>
                </a:srgbClr>
              </a:clrTo>
            </a:clrChange>
          </a:blip>
          <a:stretch>
            <a:fillRect/>
          </a:stretch>
        </p:blipFill>
        <p:spPr>
          <a:xfrm>
            <a:off x="4113415" y="4806741"/>
            <a:ext cx="3588706" cy="491311"/>
          </a:xfrm>
          <a:prstGeom prst="rect">
            <a:avLst/>
          </a:prstGeom>
        </p:spPr>
      </p:pic>
      <p:sp>
        <p:nvSpPr>
          <p:cNvPr id="11" name="文本框 10"/>
          <p:cNvSpPr txBox="1"/>
          <p:nvPr/>
        </p:nvSpPr>
        <p:spPr>
          <a:xfrm>
            <a:off x="604521" y="3122764"/>
            <a:ext cx="8063345" cy="646331"/>
          </a:xfrm>
          <a:prstGeom prst="rect">
            <a:avLst/>
          </a:prstGeom>
          <a:noFill/>
        </p:spPr>
        <p:txBody>
          <a:bodyPr wrap="square" rtlCol="0">
            <a:spAutoFit/>
          </a:bodyPr>
          <a:lstStyle/>
          <a:p>
            <a:r>
              <a:rPr lang="zh-CN" altLang="en-US" dirty="0"/>
              <a:t>密度估计的基础是：一个向量</a:t>
            </a:r>
            <a:r>
              <a:rPr lang="en-US" altLang="zh-CN" dirty="0">
                <a:latin typeface="+mn-ea"/>
              </a:rPr>
              <a:t>x</a:t>
            </a:r>
            <a:r>
              <a:rPr lang="zh-CN" altLang="en-US" dirty="0"/>
              <a:t>落入到区域</a:t>
            </a:r>
            <a:r>
              <a:rPr lang="en-US" altLang="zh-CN" dirty="0">
                <a:latin typeface="+mn-ea"/>
              </a:rPr>
              <a:t>R</a:t>
            </a:r>
            <a:r>
              <a:rPr lang="zh-CN" altLang="en-US" dirty="0"/>
              <a:t>的概率为</a:t>
            </a:r>
          </a:p>
          <a:p>
            <a:endParaRPr lang="zh-CN" altLang="en-US" dirty="0"/>
          </a:p>
        </p:txBody>
      </p:sp>
    </p:spTree>
    <p:extLst>
      <p:ext uri="{BB962C8B-B14F-4D97-AF65-F5344CB8AC3E}">
        <p14:creationId xmlns:p14="http://schemas.microsoft.com/office/powerpoint/2010/main" val="1027035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none" dirty="0" err="1" smtClean="0">
                <a:latin typeface="+mn-ea"/>
              </a:rPr>
              <a:t>Nadaraya</a:t>
            </a:r>
            <a:r>
              <a:rPr lang="en-US" altLang="zh-CN" cap="none" dirty="0" smtClean="0">
                <a:latin typeface="+mn-ea"/>
              </a:rPr>
              <a:t>-Watson</a:t>
            </a:r>
            <a:r>
              <a:rPr lang="zh-CN" altLang="en-US" cap="none" dirty="0" smtClean="0">
                <a:latin typeface="+mn-ea"/>
              </a:rPr>
              <a:t>回归</a:t>
            </a:r>
            <a:endParaRPr lang="zh-CN" altLang="en-US" dirty="0"/>
          </a:p>
        </p:txBody>
      </p:sp>
      <p:sp>
        <p:nvSpPr>
          <p:cNvPr id="7" name="文本框 6"/>
          <p:cNvSpPr txBox="1"/>
          <p:nvPr/>
        </p:nvSpPr>
        <p:spPr>
          <a:xfrm>
            <a:off x="685801" y="3549255"/>
            <a:ext cx="10478162" cy="369332"/>
          </a:xfrm>
          <a:prstGeom prst="rect">
            <a:avLst/>
          </a:prstGeom>
          <a:noFill/>
        </p:spPr>
        <p:txBody>
          <a:bodyPr wrap="square" rtlCol="0">
            <a:spAutoFit/>
          </a:bodyPr>
          <a:lstStyle/>
          <a:p>
            <a:r>
              <a:rPr lang="zh-CN" altLang="en-US" dirty="0" smtClean="0"/>
              <a:t>这样</a:t>
            </a:r>
            <a:r>
              <a:rPr lang="zh-CN" altLang="en-US" dirty="0"/>
              <a:t>就可以</a:t>
            </a:r>
            <a:r>
              <a:rPr lang="zh-CN" altLang="en-US" dirty="0" smtClean="0"/>
              <a:t>得到</a:t>
            </a:r>
            <a:r>
              <a:rPr lang="en-US" altLang="zh-CN" dirty="0" smtClean="0">
                <a:latin typeface="+mn-ea"/>
              </a:rPr>
              <a:t>p(x)</a:t>
            </a:r>
            <a:r>
              <a:rPr lang="zh-CN" altLang="en-US" dirty="0" smtClean="0"/>
              <a:t>的</a:t>
            </a:r>
            <a:r>
              <a:rPr lang="zh-CN" altLang="en-US" dirty="0"/>
              <a:t>估计函数</a:t>
            </a:r>
            <a:endParaRPr lang="zh-CN" altLang="en-US" dirty="0">
              <a:latin typeface="+mn-ea"/>
            </a:endParaRPr>
          </a:p>
        </p:txBody>
      </p:sp>
      <mc:AlternateContent xmlns:mc="http://schemas.openxmlformats.org/markup-compatibility/2006" xmlns:a14="http://schemas.microsoft.com/office/drawing/2010/main">
        <mc:Choice Requires="a14">
          <p:sp>
            <p:nvSpPr>
              <p:cNvPr id="11" name="文本框 10"/>
              <p:cNvSpPr txBox="1"/>
              <p:nvPr/>
            </p:nvSpPr>
            <p:spPr>
              <a:xfrm>
                <a:off x="725979" y="2079589"/>
                <a:ext cx="10397343" cy="646331"/>
              </a:xfrm>
              <a:prstGeom prst="rect">
                <a:avLst/>
              </a:prstGeom>
              <a:noFill/>
            </p:spPr>
            <p:txBody>
              <a:bodyPr wrap="square" rtlCol="0">
                <a:spAutoFit/>
              </a:bodyPr>
              <a:lstStyle/>
              <a:p>
                <a:r>
                  <a:rPr lang="zh-CN" altLang="en-US" dirty="0"/>
                  <a:t>另一方面，假设</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𝑥</m:t>
                        </m:r>
                      </m:e>
                      <m:sub>
                        <m:r>
                          <a:rPr lang="en-US" altLang="zh-CN" i="1">
                            <a:latin typeface="Cambria Math" panose="02040503050406030204" pitchFamily="18" charset="0"/>
                          </a:rPr>
                          <m:t>𝑛</m:t>
                        </m:r>
                      </m:sub>
                    </m:sSub>
                    <m:r>
                      <a:rPr lang="en-US" altLang="zh-CN" i="1">
                        <a:latin typeface="Cambria Math" panose="02040503050406030204" pitchFamily="18" charset="0"/>
                      </a:rPr>
                      <m:t>,</m:t>
                    </m:r>
                  </m:oMath>
                </a14:m>
                <a:r>
                  <a:rPr lang="zh-CN" altLang="en-US" dirty="0"/>
                  <a:t>是根据</a:t>
                </a:r>
                <a:r>
                  <a:rPr lang="zh-CN" altLang="en-US" dirty="0" smtClean="0"/>
                  <a:t>密度函数</a:t>
                </a:r>
                <a:r>
                  <a:rPr lang="en-US" altLang="zh-CN" dirty="0">
                    <a:latin typeface="+mn-ea"/>
                  </a:rPr>
                  <a:t>p(x</a:t>
                </a:r>
                <a:r>
                  <a:rPr lang="en-US" altLang="zh-CN" dirty="0" smtClean="0">
                    <a:latin typeface="+mn-ea"/>
                  </a:rPr>
                  <a:t>)</a:t>
                </a:r>
                <a:r>
                  <a:rPr lang="zh-CN" altLang="en-US" dirty="0" smtClean="0"/>
                  <a:t>独立</a:t>
                </a:r>
                <a:r>
                  <a:rPr lang="zh-CN" altLang="en-US" dirty="0"/>
                  <a:t>取</a:t>
                </a:r>
                <a:r>
                  <a:rPr lang="zh-CN" altLang="en-US" dirty="0" smtClean="0"/>
                  <a:t>的</a:t>
                </a:r>
                <a:r>
                  <a:rPr lang="en-US" altLang="zh-CN" dirty="0" smtClean="0">
                    <a:latin typeface="+mn-ea"/>
                  </a:rPr>
                  <a:t>n</a:t>
                </a:r>
                <a:r>
                  <a:rPr lang="zh-CN" altLang="en-US" dirty="0" smtClean="0"/>
                  <a:t>个</a:t>
                </a:r>
                <a:r>
                  <a:rPr lang="zh-CN" altLang="en-US" dirty="0"/>
                  <a:t>样本点，其中有</a:t>
                </a:r>
                <a:r>
                  <a:rPr lang="en-US" altLang="zh-CN" dirty="0">
                    <a:latin typeface="+mn-ea"/>
                  </a:rPr>
                  <a:t>k</a:t>
                </a:r>
                <a:r>
                  <a:rPr lang="zh-CN" altLang="en-US" dirty="0"/>
                  <a:t>个样本点落入到区域</a:t>
                </a:r>
                <a:r>
                  <a:rPr lang="en-US" altLang="zh-CN" dirty="0">
                    <a:latin typeface="+mn-ea"/>
                  </a:rPr>
                  <a:t>R</a:t>
                </a:r>
                <a:r>
                  <a:rPr lang="zh-CN" altLang="en-US" dirty="0"/>
                  <a:t>中</a:t>
                </a:r>
                <a:r>
                  <a:rPr lang="zh-CN" altLang="en-US" dirty="0" smtClean="0"/>
                  <a:t>，那么落到</a:t>
                </a:r>
                <a:r>
                  <a:rPr lang="en-US" altLang="zh-CN" dirty="0" smtClean="0">
                    <a:latin typeface="+mn-ea"/>
                  </a:rPr>
                  <a:t>R</a:t>
                </a:r>
                <a:r>
                  <a:rPr lang="zh-CN" altLang="en-US" dirty="0"/>
                  <a:t>的概率就为</a:t>
                </a:r>
                <a:r>
                  <a:rPr lang="zh-CN" altLang="en-US" dirty="0" smtClean="0"/>
                  <a:t>：</a:t>
                </a:r>
                <a:endParaRPr lang="zh-CN" altLang="en-US" dirty="0"/>
              </a:p>
            </p:txBody>
          </p:sp>
        </mc:Choice>
        <mc:Fallback xmlns="">
          <p:sp>
            <p:nvSpPr>
              <p:cNvPr id="11" name="文本框 10"/>
              <p:cNvSpPr txBox="1">
                <a:spLocks noRot="1" noChangeAspect="1" noMove="1" noResize="1" noEditPoints="1" noAdjustHandles="1" noChangeArrowheads="1" noChangeShapeType="1" noTextEdit="1"/>
              </p:cNvSpPr>
              <p:nvPr/>
            </p:nvSpPr>
            <p:spPr>
              <a:xfrm>
                <a:off x="725979" y="2079589"/>
                <a:ext cx="10397343" cy="646331"/>
              </a:xfrm>
              <a:prstGeom prst="rect">
                <a:avLst/>
              </a:prstGeom>
              <a:blipFill>
                <a:blip r:embed="rId3"/>
                <a:stretch>
                  <a:fillRect l="-469" t="-6604" b="-12264"/>
                </a:stretch>
              </a:blipFill>
            </p:spPr>
            <p:txBody>
              <a:bodyPr/>
              <a:lstStyle/>
              <a:p>
                <a:r>
                  <a:rPr lang="zh-CN" altLang="en-US">
                    <a:noFill/>
                  </a:rPr>
                  <a:t> </a:t>
                </a:r>
              </a:p>
            </p:txBody>
          </p:sp>
        </mc:Fallback>
      </mc:AlternateContent>
      <p:pic>
        <p:nvPicPr>
          <p:cNvPr id="3" name="图片 2"/>
          <p:cNvPicPr>
            <a:picLocks noChangeAspect="1"/>
          </p:cNvPicPr>
          <p:nvPr/>
        </p:nvPicPr>
        <p:blipFill>
          <a:blip r:embed="rId4">
            <a:clrChange>
              <a:clrFrom>
                <a:srgbClr val="FFFFFF"/>
              </a:clrFrom>
              <a:clrTo>
                <a:srgbClr val="FFFFFF">
                  <a:alpha val="0"/>
                </a:srgbClr>
              </a:clrTo>
            </a:clrChange>
          </a:blip>
          <a:stretch>
            <a:fillRect/>
          </a:stretch>
        </p:blipFill>
        <p:spPr>
          <a:xfrm>
            <a:off x="4113415" y="2791164"/>
            <a:ext cx="1256607" cy="410321"/>
          </a:xfrm>
          <a:prstGeom prst="rect">
            <a:avLst/>
          </a:prstGeom>
        </p:spPr>
      </p:pic>
      <p:pic>
        <p:nvPicPr>
          <p:cNvPr id="5" name="图片 4"/>
          <p:cNvPicPr>
            <a:picLocks noChangeAspect="1"/>
          </p:cNvPicPr>
          <p:nvPr/>
        </p:nvPicPr>
        <p:blipFill>
          <a:blip r:embed="rId5">
            <a:clrChange>
              <a:clrFrom>
                <a:srgbClr val="FFFFFF"/>
              </a:clrFrom>
              <a:clrTo>
                <a:srgbClr val="FFFFFF">
                  <a:alpha val="0"/>
                </a:srgbClr>
              </a:clrTo>
            </a:clrChange>
          </a:blip>
          <a:stretch>
            <a:fillRect/>
          </a:stretch>
        </p:blipFill>
        <p:spPr>
          <a:xfrm>
            <a:off x="4030288" y="4110257"/>
            <a:ext cx="1689017" cy="631665"/>
          </a:xfrm>
          <a:prstGeom prst="rect">
            <a:avLst/>
          </a:prstGeom>
        </p:spPr>
      </p:pic>
    </p:spTree>
    <p:extLst>
      <p:ext uri="{BB962C8B-B14F-4D97-AF65-F5344CB8AC3E}">
        <p14:creationId xmlns:p14="http://schemas.microsoft.com/office/powerpoint/2010/main" val="1738555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none" dirty="0" err="1" smtClean="0">
                <a:latin typeface="+mn-ea"/>
              </a:rPr>
              <a:t>Nadaraya</a:t>
            </a:r>
            <a:r>
              <a:rPr lang="en-US" altLang="zh-CN" cap="none" dirty="0" smtClean="0">
                <a:latin typeface="+mn-ea"/>
              </a:rPr>
              <a:t>-Watson</a:t>
            </a:r>
            <a:r>
              <a:rPr lang="zh-CN" altLang="en-US" cap="none" dirty="0" smtClean="0">
                <a:latin typeface="+mn-ea"/>
              </a:rPr>
              <a:t>回归</a:t>
            </a:r>
            <a:endParaRPr lang="zh-CN" altLang="en-US" dirty="0"/>
          </a:p>
        </p:txBody>
      </p:sp>
      <mc:AlternateContent xmlns:mc="http://schemas.openxmlformats.org/markup-compatibility/2006" xmlns:a14="http://schemas.microsoft.com/office/drawing/2010/main">
        <mc:Choice Requires="a14">
          <p:sp>
            <p:nvSpPr>
              <p:cNvPr id="7" name="文本框 6"/>
              <p:cNvSpPr txBox="1"/>
              <p:nvPr/>
            </p:nvSpPr>
            <p:spPr>
              <a:xfrm>
                <a:off x="725979" y="3462857"/>
                <a:ext cx="10478162" cy="369332"/>
              </a:xfrm>
              <a:prstGeom prst="rect">
                <a:avLst/>
              </a:prstGeom>
              <a:noFill/>
            </p:spPr>
            <p:txBody>
              <a:bodyPr wrap="square" rtlCol="0">
                <a:spAutoFit/>
              </a:bodyPr>
              <a:lstStyle/>
              <a:p>
                <a:r>
                  <a:rPr lang="zh-CN" altLang="en-US" dirty="0" smtClean="0"/>
                  <a:t>再</a:t>
                </a:r>
                <a:r>
                  <a:rPr lang="zh-CN" altLang="en-US" dirty="0"/>
                  <a:t>定义一个窗函数，</a:t>
                </a:r>
                <a:r>
                  <a:rPr lang="zh-CN" altLang="en-US" dirty="0" smtClean="0"/>
                  <a:t>表示是</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𝑖</m:t>
                        </m:r>
                      </m:sub>
                    </m:sSub>
                  </m:oMath>
                </a14:m>
                <a:r>
                  <a:rPr lang="zh-CN" altLang="en-US" dirty="0" smtClean="0"/>
                  <a:t>是否</a:t>
                </a:r>
                <a:r>
                  <a:rPr lang="zh-CN" altLang="en-US" dirty="0"/>
                  <a:t>落</a:t>
                </a:r>
                <a:r>
                  <a:rPr lang="zh-CN" altLang="en-US" dirty="0" smtClean="0"/>
                  <a:t>在这个正方形</a:t>
                </a:r>
                <a:r>
                  <a:rPr lang="zh-CN" altLang="en-US" dirty="0"/>
                  <a:t>中：</a:t>
                </a:r>
                <a:endParaRPr lang="zh-CN" altLang="en-US" dirty="0">
                  <a:latin typeface="+mn-ea"/>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725979" y="3462857"/>
                <a:ext cx="10478162" cy="369332"/>
              </a:xfrm>
              <a:prstGeom prst="rect">
                <a:avLst/>
              </a:prstGeom>
              <a:blipFill>
                <a:blip r:embed="rId3"/>
                <a:stretch>
                  <a:fillRect l="-465" t="-11475" b="-213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725979" y="2079589"/>
                <a:ext cx="10397343" cy="1162434"/>
              </a:xfrm>
              <a:prstGeom prst="rect">
                <a:avLst/>
              </a:prstGeom>
              <a:noFill/>
            </p:spPr>
            <p:txBody>
              <a:bodyPr wrap="square" rtlCol="0">
                <a:spAutoFit/>
              </a:bodyPr>
              <a:lstStyle/>
              <a:p>
                <a:r>
                  <a:rPr lang="en-US" altLang="zh-CN" sz="3200" dirty="0" smtClean="0">
                    <a:latin typeface="+mn-ea"/>
                  </a:rPr>
                  <a:t>Parzen</a:t>
                </a:r>
                <a:r>
                  <a:rPr lang="zh-CN" altLang="en-US" sz="3200" dirty="0"/>
                  <a:t>窗</a:t>
                </a:r>
                <a:r>
                  <a:rPr lang="zh-CN" altLang="en-US" sz="3200" dirty="0" smtClean="0"/>
                  <a:t>法</a:t>
                </a:r>
                <a:r>
                  <a:rPr lang="zh-CN" altLang="en-US" dirty="0" smtClean="0"/>
                  <a:t>：</a:t>
                </a:r>
                <a:endParaRPr lang="en-US" altLang="zh-CN" dirty="0" smtClean="0"/>
              </a:p>
              <a:p>
                <a:endParaRPr lang="en-US" altLang="zh-CN" dirty="0" smtClean="0"/>
              </a:p>
              <a:p>
                <a:r>
                  <a:rPr lang="zh-CN" altLang="zh-CN" dirty="0" smtClean="0">
                    <a:latin typeface="Arial" panose="020B0604020202020204" pitchFamily="34" charset="0"/>
                  </a:rPr>
                  <a:t>假设</a:t>
                </a:r>
                <a14:m>
                  <m:oMath xmlns:m="http://schemas.openxmlformats.org/officeDocument/2006/math">
                    <m:r>
                      <a:rPr lang="en-US" altLang="zh-CN" sz="2000" i="1" dirty="0" smtClean="0">
                        <a:latin typeface="Cambria Math" panose="02040503050406030204" pitchFamily="18" charset="0"/>
                      </a:rPr>
                      <m:t> </m:t>
                    </m:r>
                    <m:r>
                      <a:rPr lang="en-US" altLang="zh-CN" sz="2000" b="0" i="1" smtClean="0">
                        <a:latin typeface="Cambria Math" panose="02040503050406030204" pitchFamily="18" charset="0"/>
                      </a:rPr>
                      <m:t>𝑅</m:t>
                    </m:r>
                  </m:oMath>
                </a14:m>
                <a:r>
                  <a:rPr lang="en-US" altLang="zh-CN" sz="1900" dirty="0" smtClean="0">
                    <a:latin typeface="Arial" panose="020B0604020202020204" pitchFamily="34" charset="0"/>
                  </a:rPr>
                  <a:t> </a:t>
                </a:r>
                <a:r>
                  <a:rPr lang="zh-CN" altLang="zh-CN" sz="1900" dirty="0" smtClean="0">
                    <a:latin typeface="Arial" panose="020B0604020202020204" pitchFamily="34" charset="0"/>
                  </a:rPr>
                  <a:t>是</a:t>
                </a:r>
                <a:r>
                  <a:rPr lang="zh-CN" altLang="en-US" dirty="0" smtClean="0">
                    <a:latin typeface="Arial" panose="020B0604020202020204" pitchFamily="34" charset="0"/>
                  </a:rPr>
                  <a:t>以</a:t>
                </a:r>
                <a14:m>
                  <m:oMath xmlns:m="http://schemas.openxmlformats.org/officeDocument/2006/math">
                    <m:r>
                      <a:rPr lang="en-US" altLang="zh-CN" b="0" i="1" smtClean="0">
                        <a:latin typeface="Cambria Math" panose="02040503050406030204" pitchFamily="18" charset="0"/>
                      </a:rPr>
                      <m:t>𝑥</m:t>
                    </m:r>
                  </m:oMath>
                </a14:m>
                <a:r>
                  <a:rPr lang="zh-CN" altLang="en-US" dirty="0" smtClean="0">
                    <a:latin typeface="Arial" panose="020B0604020202020204" pitchFamily="34" charset="0"/>
                  </a:rPr>
                  <a:t>为中心</a:t>
                </a:r>
                <a:r>
                  <a:rPr lang="zh-CN" altLang="zh-CN" dirty="0" smtClean="0">
                    <a:latin typeface="Arial" panose="020B0604020202020204" pitchFamily="34" charset="0"/>
                  </a:rPr>
                  <a:t>的</a:t>
                </a:r>
                <a:r>
                  <a:rPr lang="zh-CN" altLang="zh-CN" dirty="0">
                    <a:latin typeface="Arial" panose="020B0604020202020204" pitchFamily="34" charset="0"/>
                  </a:rPr>
                  <a:t>超</a:t>
                </a:r>
                <a:r>
                  <a:rPr lang="zh-CN" altLang="zh-CN" dirty="0" smtClean="0">
                    <a:latin typeface="Arial" panose="020B0604020202020204" pitchFamily="34" charset="0"/>
                  </a:rPr>
                  <a:t>立方体</a:t>
                </a:r>
                <a:r>
                  <a:rPr lang="en-US" altLang="zh-CN" dirty="0" smtClean="0">
                    <a:latin typeface="Arial" panose="020B0604020202020204" pitchFamily="34" charset="0"/>
                  </a:rPr>
                  <a:t>, </a:t>
                </a:r>
                <a:r>
                  <a:rPr lang="zh-CN" altLang="zh-CN" dirty="0" smtClean="0">
                    <a:latin typeface="Arial" panose="020B0604020202020204" pitchFamily="34" charset="0"/>
                  </a:rPr>
                  <a:t>且</a:t>
                </a:r>
                <a:r>
                  <a:rPr lang="zh-CN" altLang="zh-CN" dirty="0">
                    <a:latin typeface="Arial" panose="020B0604020202020204" pitchFamily="34" charset="0"/>
                  </a:rPr>
                  <a:t>其边长为 </a:t>
                </a:r>
                <a14:m>
                  <m:oMath xmlns:m="http://schemas.openxmlformats.org/officeDocument/2006/math">
                    <m:r>
                      <a:rPr lang="en-US" altLang="zh-CN" b="0" i="1" smtClean="0">
                        <a:latin typeface="Cambria Math" panose="02040503050406030204" pitchFamily="18" charset="0"/>
                      </a:rPr>
                      <m:t>h</m:t>
                    </m:r>
                  </m:oMath>
                </a14:m>
                <a:r>
                  <a:rPr lang="zh-CN" altLang="zh-CN" dirty="0" smtClean="0">
                    <a:latin typeface="Arial" panose="020B0604020202020204" pitchFamily="34" charset="0"/>
                  </a:rPr>
                  <a:t> </a:t>
                </a:r>
                <a:r>
                  <a:rPr lang="zh-CN" altLang="zh-CN" sz="1900" dirty="0">
                    <a:latin typeface="Arial" panose="020B0604020202020204" pitchFamily="34" charset="0"/>
                  </a:rPr>
                  <a:t>,</a:t>
                </a:r>
                <a:r>
                  <a:rPr lang="zh-CN" altLang="zh-CN" dirty="0">
                    <a:latin typeface="Arial" panose="020B0604020202020204" pitchFamily="34" charset="0"/>
                  </a:rPr>
                  <a:t> </a:t>
                </a:r>
                <a:r>
                  <a:rPr lang="zh-CN" altLang="en-US" dirty="0" smtClean="0">
                    <a:latin typeface="Arial" panose="020B0604020202020204" pitchFamily="34" charset="0"/>
                  </a:rPr>
                  <a:t>在二维空间里，</a:t>
                </a:r>
                <a14:m>
                  <m:oMath xmlns:m="http://schemas.openxmlformats.org/officeDocument/2006/math">
                    <m:r>
                      <a:rPr lang="en-US" altLang="zh-CN" b="0" i="1" smtClean="0">
                        <a:latin typeface="Cambria Math" panose="02040503050406030204" pitchFamily="18" charset="0"/>
                      </a:rPr>
                      <m:t>𝑉</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h</m:t>
                        </m:r>
                      </m:e>
                      <m:sup>
                        <m:r>
                          <a:rPr lang="en-US" altLang="zh-CN" b="0" i="1" smtClean="0">
                            <a:latin typeface="Cambria Math" panose="02040503050406030204" pitchFamily="18" charset="0"/>
                          </a:rPr>
                          <m:t>2</m:t>
                        </m:r>
                      </m:sup>
                    </m:sSup>
                  </m:oMath>
                </a14:m>
                <a:endParaRPr lang="zh-CN" altLang="en-US" dirty="0"/>
              </a:p>
            </p:txBody>
          </p:sp>
        </mc:Choice>
        <mc:Fallback xmlns="">
          <p:sp>
            <p:nvSpPr>
              <p:cNvPr id="11" name="文本框 10"/>
              <p:cNvSpPr txBox="1">
                <a:spLocks noRot="1" noChangeAspect="1" noMove="1" noResize="1" noEditPoints="1" noAdjustHandles="1" noChangeArrowheads="1" noChangeShapeType="1" noTextEdit="1"/>
              </p:cNvSpPr>
              <p:nvPr/>
            </p:nvSpPr>
            <p:spPr>
              <a:xfrm>
                <a:off x="725979" y="2079589"/>
                <a:ext cx="10397343" cy="1162434"/>
              </a:xfrm>
              <a:prstGeom prst="rect">
                <a:avLst/>
              </a:prstGeom>
              <a:blipFill>
                <a:blip r:embed="rId4"/>
                <a:stretch>
                  <a:fillRect l="-1465" t="-6806" b="-7853"/>
                </a:stretch>
              </a:blipFill>
            </p:spPr>
            <p:txBody>
              <a:bodyPr/>
              <a:lstStyle/>
              <a:p>
                <a:r>
                  <a:rPr lang="zh-CN" altLang="en-US">
                    <a:noFill/>
                  </a:rPr>
                  <a:t> </a:t>
                </a:r>
              </a:p>
            </p:txBody>
          </p:sp>
        </mc:Fallback>
      </mc:AlternateContent>
      <p:sp>
        <p:nvSpPr>
          <p:cNvPr id="6" name="AutoShape 2" descr="R_n"/>
          <p:cNvSpPr>
            <a:spLocks noChangeAspect="1" noChangeArrowheads="1"/>
          </p:cNvSpPr>
          <p:nvPr/>
        </p:nvSpPr>
        <p:spPr bwMode="auto">
          <a:xfrm>
            <a:off x="6127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3" descr="d"/>
          <p:cNvSpPr>
            <a:spLocks noChangeAspect="1" noChangeArrowheads="1"/>
          </p:cNvSpPr>
          <p:nvPr/>
        </p:nvSpPr>
        <p:spPr bwMode="auto">
          <a:xfrm>
            <a:off x="14382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AutoShape 4" descr="h"/>
          <p:cNvSpPr>
            <a:spLocks noChangeAspect="1" noChangeArrowheads="1"/>
          </p:cNvSpPr>
          <p:nvPr/>
        </p:nvSpPr>
        <p:spPr bwMode="auto">
          <a:xfrm>
            <a:off x="53752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AutoShape 5" descr="V_n"/>
          <p:cNvSpPr>
            <a:spLocks noChangeAspect="1" noChangeArrowheads="1"/>
          </p:cNvSpPr>
          <p:nvPr/>
        </p:nvSpPr>
        <p:spPr bwMode="auto">
          <a:xfrm>
            <a:off x="860425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3" name="图片 12"/>
          <p:cNvPicPr>
            <a:picLocks noChangeAspect="1"/>
          </p:cNvPicPr>
          <p:nvPr/>
        </p:nvPicPr>
        <p:blipFill>
          <a:blip r:embed="rId5">
            <a:clrChange>
              <a:clrFrom>
                <a:srgbClr val="FFFFFF"/>
              </a:clrFrom>
              <a:clrTo>
                <a:srgbClr val="FFFFFF">
                  <a:alpha val="0"/>
                </a:srgbClr>
              </a:clrTo>
            </a:clrChange>
          </a:blip>
          <a:stretch>
            <a:fillRect/>
          </a:stretch>
        </p:blipFill>
        <p:spPr>
          <a:xfrm>
            <a:off x="7311545" y="438533"/>
            <a:ext cx="4265414" cy="2002133"/>
          </a:xfrm>
          <a:prstGeom prst="rect">
            <a:avLst/>
          </a:prstGeom>
        </p:spPr>
      </p:pic>
      <p:pic>
        <p:nvPicPr>
          <p:cNvPr id="14" name="图片 13"/>
          <p:cNvPicPr>
            <a:picLocks noChangeAspect="1"/>
          </p:cNvPicPr>
          <p:nvPr/>
        </p:nvPicPr>
        <p:blipFill>
          <a:blip r:embed="rId6">
            <a:clrChange>
              <a:clrFrom>
                <a:srgbClr val="FFFFFF"/>
              </a:clrFrom>
              <a:clrTo>
                <a:srgbClr val="FFFFFF">
                  <a:alpha val="0"/>
                </a:srgbClr>
              </a:clrTo>
            </a:clrChange>
          </a:blip>
          <a:stretch>
            <a:fillRect/>
          </a:stretch>
        </p:blipFill>
        <p:spPr>
          <a:xfrm>
            <a:off x="6321652" y="3283608"/>
            <a:ext cx="4565195" cy="675886"/>
          </a:xfrm>
          <a:prstGeom prst="rect">
            <a:avLst/>
          </a:prstGeom>
        </p:spPr>
      </p:pic>
      <p:sp>
        <p:nvSpPr>
          <p:cNvPr id="15" name="文本框 14"/>
          <p:cNvSpPr txBox="1"/>
          <p:nvPr/>
        </p:nvSpPr>
        <p:spPr>
          <a:xfrm>
            <a:off x="725979" y="4053023"/>
            <a:ext cx="5267094" cy="369332"/>
          </a:xfrm>
          <a:prstGeom prst="rect">
            <a:avLst/>
          </a:prstGeom>
          <a:noFill/>
        </p:spPr>
        <p:txBody>
          <a:bodyPr wrap="square" rtlCol="0">
            <a:spAutoFit/>
          </a:bodyPr>
          <a:lstStyle/>
          <a:p>
            <a:r>
              <a:rPr lang="zh-CN" altLang="en-US" dirty="0" smtClean="0">
                <a:latin typeface="+mn-ea"/>
              </a:rPr>
              <a:t>那么，</a:t>
            </a:r>
            <a:r>
              <a:rPr lang="en-US" altLang="zh-CN" dirty="0" err="1" smtClean="0">
                <a:latin typeface="+mn-ea"/>
              </a:rPr>
              <a:t>Parzen</a:t>
            </a:r>
            <a:r>
              <a:rPr lang="zh-CN" altLang="en-US" dirty="0"/>
              <a:t>概率密度估计公式的表示如下</a:t>
            </a:r>
          </a:p>
        </p:txBody>
      </p:sp>
      <p:pic>
        <p:nvPicPr>
          <p:cNvPr id="16" name="图片 15"/>
          <p:cNvPicPr>
            <a:picLocks noChangeAspect="1"/>
          </p:cNvPicPr>
          <p:nvPr/>
        </p:nvPicPr>
        <p:blipFill>
          <a:blip r:embed="rId7">
            <a:clrChange>
              <a:clrFrom>
                <a:srgbClr val="FFFFFF"/>
              </a:clrFrom>
              <a:clrTo>
                <a:srgbClr val="FFFFFF">
                  <a:alpha val="0"/>
                </a:srgbClr>
              </a:clrTo>
            </a:clrChange>
          </a:blip>
          <a:stretch>
            <a:fillRect/>
          </a:stretch>
        </p:blipFill>
        <p:spPr>
          <a:xfrm>
            <a:off x="5375275" y="3959494"/>
            <a:ext cx="2122026" cy="1330389"/>
          </a:xfrm>
          <a:prstGeom prst="rect">
            <a:avLst/>
          </a:prstGeom>
        </p:spPr>
      </p:pic>
    </p:spTree>
    <p:extLst>
      <p:ext uri="{BB962C8B-B14F-4D97-AF65-F5344CB8AC3E}">
        <p14:creationId xmlns:p14="http://schemas.microsoft.com/office/powerpoint/2010/main" val="308260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none" dirty="0" err="1" smtClean="0">
                <a:latin typeface="+mn-ea"/>
              </a:rPr>
              <a:t>Nadaraya</a:t>
            </a:r>
            <a:r>
              <a:rPr lang="en-US" altLang="zh-CN" cap="none" dirty="0" smtClean="0">
                <a:latin typeface="+mn-ea"/>
              </a:rPr>
              <a:t>-Watson</a:t>
            </a:r>
            <a:r>
              <a:rPr lang="zh-CN" altLang="en-US" cap="none" dirty="0" smtClean="0">
                <a:latin typeface="+mn-ea"/>
              </a:rPr>
              <a:t>回归</a:t>
            </a:r>
            <a:endParaRPr lang="zh-CN" altLang="en-US" dirty="0"/>
          </a:p>
        </p:txBody>
      </p:sp>
      <mc:AlternateContent xmlns:mc="http://schemas.openxmlformats.org/markup-compatibility/2006" xmlns:a14="http://schemas.microsoft.com/office/drawing/2010/main">
        <mc:Choice Requires="a14">
          <p:sp>
            <p:nvSpPr>
              <p:cNvPr id="4" name="文本框 3"/>
              <p:cNvSpPr txBox="1"/>
              <p:nvPr/>
            </p:nvSpPr>
            <p:spPr>
              <a:xfrm>
                <a:off x="685801" y="1995055"/>
                <a:ext cx="8508075" cy="369332"/>
              </a:xfrm>
              <a:prstGeom prst="rect">
                <a:avLst/>
              </a:prstGeom>
              <a:noFill/>
            </p:spPr>
            <p:txBody>
              <a:bodyPr wrap="square" rtlCol="0">
                <a:spAutoFit/>
              </a:bodyPr>
              <a:lstStyle/>
              <a:p>
                <a:r>
                  <a:rPr lang="zh-CN" altLang="en-US" dirty="0" smtClean="0"/>
                  <a:t>假设有一个训练集</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1" i="1" smtClean="0">
                            <a:latin typeface="Cambria Math" panose="02040503050406030204" pitchFamily="18" charset="0"/>
                          </a:rPr>
                          <m:t>𝒙</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oMath>
                </a14:m>
                <a:r>
                  <a:rPr lang="zh-CN" altLang="en-US" dirty="0" smtClean="0"/>
                  <a:t>，现在使用 </a:t>
                </a:r>
                <a:r>
                  <a:rPr lang="en-US" altLang="zh-CN" dirty="0" err="1" smtClean="0">
                    <a:latin typeface="+mn-ea"/>
                  </a:rPr>
                  <a:t>Parzen</a:t>
                </a:r>
                <a:r>
                  <a:rPr lang="en-US" altLang="zh-CN" dirty="0" smtClean="0">
                    <a:latin typeface="+mn-ea"/>
                  </a:rPr>
                  <a:t> </a:t>
                </a:r>
                <a:r>
                  <a:rPr lang="zh-CN" altLang="en-US" dirty="0" smtClean="0">
                    <a:latin typeface="+mn-ea"/>
                  </a:rPr>
                  <a:t>密度估计</a:t>
                </a:r>
                <a:r>
                  <a:rPr lang="zh-CN" altLang="en-US" dirty="0">
                    <a:latin typeface="+mn-ea"/>
                  </a:rPr>
                  <a:t>来对</a:t>
                </a:r>
                <a:r>
                  <a:rPr lang="zh-CN" altLang="en-US" dirty="0" smtClean="0">
                    <a:latin typeface="+mn-ea"/>
                  </a:rPr>
                  <a:t>联合分布建模，即：</a:t>
                </a:r>
                <a:endParaRPr lang="zh-CN" altLang="en-US" dirty="0"/>
              </a:p>
            </p:txBody>
          </p:sp>
        </mc:Choice>
        <mc:Fallback xmlns="">
          <p:sp>
            <p:nvSpPr>
              <p:cNvPr id="4" name="文本框 3"/>
              <p:cNvSpPr txBox="1">
                <a:spLocks noRot="1" noChangeAspect="1" noMove="1" noResize="1" noEditPoints="1" noAdjustHandles="1" noChangeArrowheads="1" noChangeShapeType="1" noTextEdit="1"/>
              </p:cNvSpPr>
              <p:nvPr/>
            </p:nvSpPr>
            <p:spPr>
              <a:xfrm>
                <a:off x="685801" y="1995055"/>
                <a:ext cx="8508075" cy="369332"/>
              </a:xfrm>
              <a:prstGeom prst="rect">
                <a:avLst/>
              </a:prstGeom>
              <a:blipFill>
                <a:blip r:embed="rId3"/>
                <a:stretch>
                  <a:fillRect l="-645" t="-11475" b="-21311"/>
                </a:stretch>
              </a:blipFill>
            </p:spPr>
            <p:txBody>
              <a:bodyPr/>
              <a:lstStyle/>
              <a:p>
                <a:r>
                  <a:rPr lang="zh-CN" altLang="en-US">
                    <a:noFill/>
                  </a:rPr>
                  <a:t> </a:t>
                </a:r>
              </a:p>
            </p:txBody>
          </p:sp>
        </mc:Fallback>
      </mc:AlternateContent>
      <p:pic>
        <p:nvPicPr>
          <p:cNvPr id="5" name="图片 4"/>
          <p:cNvPicPr>
            <a:picLocks noChangeAspect="1"/>
          </p:cNvPicPr>
          <p:nvPr/>
        </p:nvPicPr>
        <p:blipFill>
          <a:blip r:embed="rId4">
            <a:clrChange>
              <a:clrFrom>
                <a:srgbClr val="FFFFFF"/>
              </a:clrFrom>
              <a:clrTo>
                <a:srgbClr val="FFFFFF">
                  <a:alpha val="0"/>
                </a:srgbClr>
              </a:clrTo>
            </a:clrChange>
          </a:blip>
          <a:stretch>
            <a:fillRect/>
          </a:stretch>
        </p:blipFill>
        <p:spPr>
          <a:xfrm>
            <a:off x="4078446" y="2521677"/>
            <a:ext cx="3611591" cy="761480"/>
          </a:xfrm>
          <a:prstGeom prst="rect">
            <a:avLst/>
          </a:prstGeom>
        </p:spPr>
      </p:pic>
      <mc:AlternateContent xmlns:mc="http://schemas.openxmlformats.org/markup-compatibility/2006" xmlns:a14="http://schemas.microsoft.com/office/drawing/2010/main">
        <mc:Choice Requires="a14">
          <p:sp>
            <p:nvSpPr>
              <p:cNvPr id="6" name="文本框 5"/>
              <p:cNvSpPr txBox="1"/>
              <p:nvPr/>
            </p:nvSpPr>
            <p:spPr>
              <a:xfrm>
                <a:off x="685801" y="3440447"/>
                <a:ext cx="8973588" cy="369332"/>
              </a:xfrm>
              <a:prstGeom prst="rect">
                <a:avLst/>
              </a:prstGeom>
              <a:noFill/>
            </p:spPr>
            <p:txBody>
              <a:bodyPr wrap="square" rtlCol="0">
                <a:spAutoFit/>
              </a:bodyPr>
              <a:lstStyle/>
              <a:p>
                <a:r>
                  <a:rPr lang="zh-CN" altLang="en-US" dirty="0" smtClean="0"/>
                  <a:t>目的是找到回归函数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smtClean="0"/>
                  <a:t> 的表达式，它对应于以输入变量为条件的目标变量的条件均值：</a:t>
                </a:r>
                <a:endParaRPr lang="zh-CN" altLang="en-US" dirty="0"/>
              </a:p>
            </p:txBody>
          </p:sp>
        </mc:Choice>
        <mc:Fallback xmlns="">
          <p:sp>
            <p:nvSpPr>
              <p:cNvPr id="6" name="文本框 5"/>
              <p:cNvSpPr txBox="1">
                <a:spLocks noRot="1" noChangeAspect="1" noMove="1" noResize="1" noEditPoints="1" noAdjustHandles="1" noChangeArrowheads="1" noChangeShapeType="1" noTextEdit="1"/>
              </p:cNvSpPr>
              <p:nvPr/>
            </p:nvSpPr>
            <p:spPr>
              <a:xfrm>
                <a:off x="685801" y="3440447"/>
                <a:ext cx="8973588" cy="369332"/>
              </a:xfrm>
              <a:prstGeom prst="rect">
                <a:avLst/>
              </a:prstGeom>
              <a:blipFill>
                <a:blip r:embed="rId5"/>
                <a:stretch>
                  <a:fillRect l="-611" t="-11475" r="-3057" b="-21311"/>
                </a:stretch>
              </a:blipFill>
            </p:spPr>
            <p:txBody>
              <a:bodyPr/>
              <a:lstStyle/>
              <a:p>
                <a:r>
                  <a:rPr lang="zh-CN" altLang="en-US">
                    <a:noFill/>
                  </a:rPr>
                  <a:t> </a:t>
                </a:r>
              </a:p>
            </p:txBody>
          </p:sp>
        </mc:Fallback>
      </mc:AlternateContent>
      <p:pic>
        <p:nvPicPr>
          <p:cNvPr id="7" name="图片 6"/>
          <p:cNvPicPr>
            <a:picLocks noChangeAspect="1"/>
          </p:cNvPicPr>
          <p:nvPr/>
        </p:nvPicPr>
        <p:blipFill>
          <a:blip r:embed="rId6">
            <a:clrChange>
              <a:clrFrom>
                <a:srgbClr val="FFFFFF"/>
              </a:clrFrom>
              <a:clrTo>
                <a:srgbClr val="FFFFFF">
                  <a:alpha val="0"/>
                </a:srgbClr>
              </a:clrTo>
            </a:clrChange>
          </a:blip>
          <a:stretch>
            <a:fillRect/>
          </a:stretch>
        </p:blipFill>
        <p:spPr>
          <a:xfrm>
            <a:off x="4362391" y="3809779"/>
            <a:ext cx="3276600" cy="1762125"/>
          </a:xfrm>
          <a:prstGeom prst="rect">
            <a:avLst/>
          </a:prstGeom>
        </p:spPr>
      </p:pic>
    </p:spTree>
    <p:extLst>
      <p:ext uri="{BB962C8B-B14F-4D97-AF65-F5344CB8AC3E}">
        <p14:creationId xmlns:p14="http://schemas.microsoft.com/office/powerpoint/2010/main" val="32231653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none" dirty="0" err="1" smtClean="0">
                <a:latin typeface="+mn-ea"/>
              </a:rPr>
              <a:t>Nadaraya</a:t>
            </a:r>
            <a:r>
              <a:rPr lang="en-US" altLang="zh-CN" cap="none" dirty="0" smtClean="0">
                <a:latin typeface="+mn-ea"/>
              </a:rPr>
              <a:t>-Watson</a:t>
            </a:r>
            <a:r>
              <a:rPr lang="zh-CN" altLang="en-US" cap="none" dirty="0" smtClean="0">
                <a:latin typeface="+mn-ea"/>
              </a:rPr>
              <a:t>回归</a:t>
            </a:r>
            <a:endParaRPr lang="zh-CN" altLang="en-US" dirty="0"/>
          </a:p>
        </p:txBody>
      </p:sp>
      <mc:AlternateContent xmlns:mc="http://schemas.openxmlformats.org/markup-compatibility/2006" xmlns:a14="http://schemas.microsoft.com/office/drawing/2010/main">
        <mc:Choice Requires="a14">
          <p:sp>
            <p:nvSpPr>
              <p:cNvPr id="4" name="文本框 3"/>
              <p:cNvSpPr txBox="1"/>
              <p:nvPr/>
            </p:nvSpPr>
            <p:spPr>
              <a:xfrm>
                <a:off x="685801" y="1995055"/>
                <a:ext cx="8508075" cy="369332"/>
              </a:xfrm>
              <a:prstGeom prst="rect">
                <a:avLst/>
              </a:prstGeom>
              <a:noFill/>
            </p:spPr>
            <p:txBody>
              <a:bodyPr wrap="square" rtlCol="0">
                <a:spAutoFit/>
              </a:bodyPr>
              <a:lstStyle/>
              <a:p>
                <a:r>
                  <a:rPr lang="zh-CN" altLang="en-US" dirty="0" smtClean="0"/>
                  <a:t>假设对于所有的</a:t>
                </a:r>
                <a14:m>
                  <m:oMath xmlns:m="http://schemas.openxmlformats.org/officeDocument/2006/math">
                    <m:r>
                      <a:rPr lang="en-US" altLang="zh-CN" b="0" i="1" smtClean="0">
                        <a:latin typeface="Cambria Math" panose="02040503050406030204" pitchFamily="18" charset="0"/>
                      </a:rPr>
                      <m:t>𝑥</m:t>
                    </m:r>
                  </m:oMath>
                </a14:m>
                <a:r>
                  <a:rPr lang="zh-CN" altLang="en-US" dirty="0" smtClean="0"/>
                  <a:t> 都成立</a:t>
                </a:r>
                <a:r>
                  <a:rPr lang="zh-CN" altLang="en-US" dirty="0" smtClean="0">
                    <a:latin typeface="+mn-ea"/>
                  </a:rPr>
                  <a:t>：</a:t>
                </a:r>
                <a:endParaRPr lang="zh-CN" altLang="en-US" dirty="0"/>
              </a:p>
            </p:txBody>
          </p:sp>
        </mc:Choice>
        <mc:Fallback xmlns="">
          <p:sp>
            <p:nvSpPr>
              <p:cNvPr id="4" name="文本框 3"/>
              <p:cNvSpPr txBox="1">
                <a:spLocks noRot="1" noChangeAspect="1" noMove="1" noResize="1" noEditPoints="1" noAdjustHandles="1" noChangeArrowheads="1" noChangeShapeType="1" noTextEdit="1"/>
              </p:cNvSpPr>
              <p:nvPr/>
            </p:nvSpPr>
            <p:spPr>
              <a:xfrm>
                <a:off x="685801" y="1995055"/>
                <a:ext cx="8508075" cy="369332"/>
              </a:xfrm>
              <a:prstGeom prst="rect">
                <a:avLst/>
              </a:prstGeom>
              <a:blipFill>
                <a:blip r:embed="rId3"/>
                <a:stretch>
                  <a:fillRect l="-645" t="-11475" b="-213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685801" y="2842870"/>
                <a:ext cx="4251959" cy="369332"/>
              </a:xfrm>
              <a:prstGeom prst="rect">
                <a:avLst/>
              </a:prstGeom>
              <a:noFill/>
            </p:spPr>
            <p:txBody>
              <a:bodyPr wrap="square" rtlCol="0">
                <a:spAutoFit/>
              </a:bodyPr>
              <a:lstStyle/>
              <a:p>
                <a:r>
                  <a:rPr lang="zh-CN" altLang="en-US" dirty="0" smtClean="0"/>
                  <a:t>再定义函数</a:t>
                </a:r>
                <a14:m>
                  <m:oMath xmlns:m="http://schemas.openxmlformats.org/officeDocument/2006/math">
                    <m:r>
                      <a:rPr lang="en-US" altLang="zh-CN" b="0" i="1" smtClean="0">
                        <a:latin typeface="Cambria Math" panose="02040503050406030204" pitchFamily="18" charset="0"/>
                      </a:rPr>
                      <m:t>𝑔</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smtClean="0"/>
                  <a:t>：</a:t>
                </a:r>
                <a:endParaRPr lang="zh-CN" altLang="en-US" dirty="0"/>
              </a:p>
            </p:txBody>
          </p:sp>
        </mc:Choice>
        <mc:Fallback xmlns="">
          <p:sp>
            <p:nvSpPr>
              <p:cNvPr id="6" name="文本框 5"/>
              <p:cNvSpPr txBox="1">
                <a:spLocks noRot="1" noChangeAspect="1" noMove="1" noResize="1" noEditPoints="1" noAdjustHandles="1" noChangeArrowheads="1" noChangeShapeType="1" noTextEdit="1"/>
              </p:cNvSpPr>
              <p:nvPr/>
            </p:nvSpPr>
            <p:spPr>
              <a:xfrm>
                <a:off x="685801" y="2842870"/>
                <a:ext cx="4251959" cy="369332"/>
              </a:xfrm>
              <a:prstGeom prst="rect">
                <a:avLst/>
              </a:prstGeom>
              <a:blipFill>
                <a:blip r:embed="rId4"/>
                <a:stretch>
                  <a:fillRect l="-1291" t="-11475" b="-21311"/>
                </a:stretch>
              </a:blipFill>
            </p:spPr>
            <p:txBody>
              <a:bodyPr/>
              <a:lstStyle/>
              <a:p>
                <a:r>
                  <a:rPr lang="zh-CN" altLang="en-US">
                    <a:noFill/>
                  </a:rPr>
                  <a:t> </a:t>
                </a:r>
              </a:p>
            </p:txBody>
          </p:sp>
        </mc:Fallback>
      </mc:AlternateContent>
      <p:pic>
        <p:nvPicPr>
          <p:cNvPr id="8" name="图片 7"/>
          <p:cNvPicPr>
            <a:picLocks noChangeAspect="1"/>
          </p:cNvPicPr>
          <p:nvPr/>
        </p:nvPicPr>
        <p:blipFill>
          <a:blip r:embed="rId5">
            <a:clrChange>
              <a:clrFrom>
                <a:srgbClr val="FFFFFF"/>
              </a:clrFrom>
              <a:clrTo>
                <a:srgbClr val="FFFFFF">
                  <a:alpha val="0"/>
                </a:srgbClr>
              </a:clrTo>
            </a:clrChange>
          </a:blip>
          <a:stretch>
            <a:fillRect/>
          </a:stretch>
        </p:blipFill>
        <p:spPr>
          <a:xfrm>
            <a:off x="3623484" y="1912077"/>
            <a:ext cx="1885950" cy="609600"/>
          </a:xfrm>
          <a:prstGeom prst="rect">
            <a:avLst/>
          </a:prstGeom>
        </p:spPr>
      </p:pic>
      <p:pic>
        <p:nvPicPr>
          <p:cNvPr id="9" name="图片 8"/>
          <p:cNvPicPr>
            <a:picLocks noChangeAspect="1"/>
          </p:cNvPicPr>
          <p:nvPr/>
        </p:nvPicPr>
        <p:blipFill>
          <a:blip r:embed="rId6">
            <a:clrChange>
              <a:clrFrom>
                <a:srgbClr val="FFFFFF"/>
              </a:clrFrom>
              <a:clrTo>
                <a:srgbClr val="FFFFFF">
                  <a:alpha val="0"/>
                </a:srgbClr>
              </a:clrTo>
            </a:clrChange>
          </a:blip>
          <a:stretch>
            <a:fillRect/>
          </a:stretch>
        </p:blipFill>
        <p:spPr>
          <a:xfrm>
            <a:off x="2636908" y="2794473"/>
            <a:ext cx="2461246" cy="593722"/>
          </a:xfrm>
          <a:prstGeom prst="rect">
            <a:avLst/>
          </a:prstGeom>
        </p:spPr>
      </p:pic>
      <p:grpSp>
        <p:nvGrpSpPr>
          <p:cNvPr id="16" name="组合 15"/>
          <p:cNvGrpSpPr/>
          <p:nvPr/>
        </p:nvGrpSpPr>
        <p:grpSpPr>
          <a:xfrm>
            <a:off x="1176264" y="3443232"/>
            <a:ext cx="7837835" cy="1762125"/>
            <a:chOff x="1469562" y="3564187"/>
            <a:chExt cx="7837835" cy="1762125"/>
          </a:xfrm>
        </p:grpSpPr>
        <p:pic>
          <p:nvPicPr>
            <p:cNvPr id="7" name="图片 6"/>
            <p:cNvPicPr>
              <a:picLocks noChangeAspect="1"/>
            </p:cNvPicPr>
            <p:nvPr/>
          </p:nvPicPr>
          <p:blipFill>
            <a:blip r:embed="rId7">
              <a:clrChange>
                <a:clrFrom>
                  <a:srgbClr val="FFFFFF"/>
                </a:clrFrom>
                <a:clrTo>
                  <a:srgbClr val="FFFFFF">
                    <a:alpha val="0"/>
                  </a:srgbClr>
                </a:clrTo>
              </a:clrChange>
            </a:blip>
            <a:stretch>
              <a:fillRect/>
            </a:stretch>
          </p:blipFill>
          <p:spPr>
            <a:xfrm>
              <a:off x="1469562" y="3564187"/>
              <a:ext cx="3276600" cy="1762125"/>
            </a:xfrm>
            <a:prstGeom prst="rect">
              <a:avLst/>
            </a:prstGeom>
          </p:spPr>
        </p:pic>
        <p:pic>
          <p:nvPicPr>
            <p:cNvPr id="11" name="图片 10"/>
            <p:cNvPicPr>
              <a:picLocks noChangeAspect="1"/>
            </p:cNvPicPr>
            <p:nvPr/>
          </p:nvPicPr>
          <p:blipFill>
            <a:blip r:embed="rId8">
              <a:clrChange>
                <a:clrFrom>
                  <a:srgbClr val="FFFFFF"/>
                </a:clrFrom>
                <a:clrTo>
                  <a:srgbClr val="FFFFFF">
                    <a:alpha val="0"/>
                  </a:srgbClr>
                </a:clrTo>
              </a:clrChange>
            </a:blip>
            <a:stretch>
              <a:fillRect/>
            </a:stretch>
          </p:blipFill>
          <p:spPr>
            <a:xfrm>
              <a:off x="6935672" y="4012275"/>
              <a:ext cx="2371725" cy="1219200"/>
            </a:xfrm>
            <a:prstGeom prst="rect">
              <a:avLst/>
            </a:prstGeom>
          </p:spPr>
        </p:pic>
        <p:sp>
          <p:nvSpPr>
            <p:cNvPr id="12" name="右箭头 11"/>
            <p:cNvSpPr/>
            <p:nvPr/>
          </p:nvSpPr>
          <p:spPr>
            <a:xfrm>
              <a:off x="5172595" y="4305992"/>
              <a:ext cx="1411085" cy="315883"/>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pic>
          <p:nvPicPr>
            <p:cNvPr id="13" name="图片 12"/>
            <p:cNvPicPr>
              <a:picLocks noChangeAspect="1"/>
            </p:cNvPicPr>
            <p:nvPr/>
          </p:nvPicPr>
          <p:blipFill>
            <a:blip r:embed="rId6">
              <a:clrChange>
                <a:clrFrom>
                  <a:srgbClr val="FFFFFF"/>
                </a:clrFrom>
                <a:clrTo>
                  <a:srgbClr val="FFFFFF">
                    <a:alpha val="0"/>
                  </a:srgbClr>
                </a:clrTo>
              </a:clrChange>
            </a:blip>
            <a:stretch>
              <a:fillRect/>
            </a:stretch>
          </p:blipFill>
          <p:spPr>
            <a:xfrm>
              <a:off x="5098154" y="3902728"/>
              <a:ext cx="1837518" cy="443261"/>
            </a:xfrm>
            <a:prstGeom prst="rect">
              <a:avLst/>
            </a:prstGeom>
          </p:spPr>
        </p:pic>
      </p:grpSp>
      <mc:AlternateContent xmlns:mc="http://schemas.openxmlformats.org/markup-compatibility/2006" xmlns:a14="http://schemas.microsoft.com/office/drawing/2010/main">
        <mc:Choice Requires="a14">
          <p:sp>
            <p:nvSpPr>
              <p:cNvPr id="14" name="文本框 13"/>
              <p:cNvSpPr txBox="1"/>
              <p:nvPr/>
            </p:nvSpPr>
            <p:spPr>
              <a:xfrm>
                <a:off x="5098154" y="2842870"/>
                <a:ext cx="2798937" cy="369332"/>
              </a:xfrm>
              <a:prstGeom prst="rect">
                <a:avLst/>
              </a:prstGeom>
              <a:noFill/>
            </p:spPr>
            <p:txBody>
              <a:bodyPr wrap="square" rtlCol="0">
                <a:spAutoFit/>
              </a:bodyPr>
              <a:lstStyle/>
              <a:p>
                <a:r>
                  <a:rPr lang="zh-CN" altLang="en-US" dirty="0" smtClean="0"/>
                  <a:t>对</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smtClean="0"/>
                  <a:t>做</a:t>
                </a:r>
                <a:r>
                  <a:rPr lang="zh-CN" altLang="en-US" dirty="0"/>
                  <a:t>一个替换</a:t>
                </a:r>
              </a:p>
            </p:txBody>
          </p:sp>
        </mc:Choice>
        <mc:Fallback xmlns="">
          <p:sp>
            <p:nvSpPr>
              <p:cNvPr id="14" name="文本框 13"/>
              <p:cNvSpPr txBox="1">
                <a:spLocks noRot="1" noChangeAspect="1" noMove="1" noResize="1" noEditPoints="1" noAdjustHandles="1" noChangeArrowheads="1" noChangeShapeType="1" noTextEdit="1"/>
              </p:cNvSpPr>
              <p:nvPr/>
            </p:nvSpPr>
            <p:spPr>
              <a:xfrm>
                <a:off x="5098154" y="2842870"/>
                <a:ext cx="2798937" cy="369332"/>
              </a:xfrm>
              <a:prstGeom prst="rect">
                <a:avLst/>
              </a:prstGeom>
              <a:blipFill>
                <a:blip r:embed="rId9"/>
                <a:stretch>
                  <a:fillRect l="-1743" t="-11475" b="-21311"/>
                </a:stretch>
              </a:blipFill>
            </p:spPr>
            <p:txBody>
              <a:bodyPr/>
              <a:lstStyle/>
              <a:p>
                <a:r>
                  <a:rPr lang="zh-CN" altLang="en-US">
                    <a:noFill/>
                  </a:rPr>
                  <a:t> </a:t>
                </a:r>
              </a:p>
            </p:txBody>
          </p:sp>
        </mc:Fallback>
      </mc:AlternateContent>
      <p:pic>
        <p:nvPicPr>
          <p:cNvPr id="15" name="图片 14"/>
          <p:cNvPicPr>
            <a:picLocks noChangeAspect="1"/>
          </p:cNvPicPr>
          <p:nvPr/>
        </p:nvPicPr>
        <p:blipFill>
          <a:blip r:embed="rId10">
            <a:clrChange>
              <a:clrFrom>
                <a:srgbClr val="FFFFFF"/>
              </a:clrFrom>
              <a:clrTo>
                <a:srgbClr val="FFFFFF">
                  <a:alpha val="0"/>
                </a:srgbClr>
              </a:clrTo>
            </a:clrChange>
          </a:blip>
          <a:stretch>
            <a:fillRect/>
          </a:stretch>
        </p:blipFill>
        <p:spPr>
          <a:xfrm>
            <a:off x="9108338" y="4861821"/>
            <a:ext cx="2695575" cy="752475"/>
          </a:xfrm>
          <a:prstGeom prst="rect">
            <a:avLst/>
          </a:prstGeom>
        </p:spPr>
      </p:pic>
      <mc:AlternateContent xmlns:mc="http://schemas.openxmlformats.org/markup-compatibility/2006" xmlns:a14="http://schemas.microsoft.com/office/drawing/2010/main">
        <mc:Choice Requires="a14">
          <p:sp>
            <p:nvSpPr>
              <p:cNvPr id="17" name="文本框 16"/>
              <p:cNvSpPr txBox="1"/>
              <p:nvPr/>
            </p:nvSpPr>
            <p:spPr>
              <a:xfrm>
                <a:off x="9366091" y="4670267"/>
                <a:ext cx="2414203" cy="369332"/>
              </a:xfrm>
              <a:prstGeom prst="rect">
                <a:avLst/>
              </a:prstGeom>
              <a:noFill/>
            </p:spPr>
            <p:txBody>
              <a:bodyPr wrap="square" rtlCol="0">
                <a:spAutoFit/>
              </a:bodyPr>
              <a:lstStyle/>
              <a:p>
                <a:r>
                  <a:rPr lang="zh-CN" altLang="en-US" dirty="0" smtClean="0"/>
                  <a:t>其中核函数</a:t>
                </a:r>
                <a14:m>
                  <m:oMath xmlns:m="http://schemas.openxmlformats.org/officeDocument/2006/math">
                    <m:r>
                      <a:rPr lang="en-US" altLang="zh-CN" i="1">
                        <a:latin typeface="Cambria Math" panose="02040503050406030204" pitchFamily="18" charset="0"/>
                      </a:rPr>
                      <m:t>𝑘</m:t>
                    </m:r>
                    <m:d>
                      <m:dPr>
                        <m:ctrlPr>
                          <a:rPr lang="en-US" altLang="zh-CN" i="1" smtClean="0">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𝑛</m:t>
                            </m:r>
                          </m:sub>
                        </m:sSub>
                        <m:r>
                          <a:rPr lang="en-US" altLang="zh-CN" i="1" smtClean="0">
                            <a:latin typeface="Cambria Math" panose="02040503050406030204" pitchFamily="18" charset="0"/>
                          </a:rPr>
                          <m:t> </m:t>
                        </m:r>
                      </m:e>
                    </m:d>
                  </m:oMath>
                </a14:m>
                <a:endParaRPr lang="zh-CN" altLang="en-US" dirty="0"/>
              </a:p>
            </p:txBody>
          </p:sp>
        </mc:Choice>
        <mc:Fallback xmlns="">
          <p:sp>
            <p:nvSpPr>
              <p:cNvPr id="17" name="文本框 16"/>
              <p:cNvSpPr txBox="1">
                <a:spLocks noRot="1" noChangeAspect="1" noMove="1" noResize="1" noEditPoints="1" noAdjustHandles="1" noChangeArrowheads="1" noChangeShapeType="1" noTextEdit="1"/>
              </p:cNvSpPr>
              <p:nvPr/>
            </p:nvSpPr>
            <p:spPr>
              <a:xfrm>
                <a:off x="9366091" y="4670267"/>
                <a:ext cx="2414203" cy="369332"/>
              </a:xfrm>
              <a:prstGeom prst="rect">
                <a:avLst/>
              </a:prstGeom>
              <a:blipFill>
                <a:blip r:embed="rId11"/>
                <a:stretch>
                  <a:fillRect l="-2020" t="-11475" b="-21311"/>
                </a:stretch>
              </a:blipFill>
            </p:spPr>
            <p:txBody>
              <a:bodyPr/>
              <a:lstStyle/>
              <a:p>
                <a:r>
                  <a:rPr lang="zh-CN" altLang="en-US">
                    <a:noFill/>
                  </a:rPr>
                  <a:t> </a:t>
                </a:r>
              </a:p>
            </p:txBody>
          </p:sp>
        </mc:Fallback>
      </mc:AlternateContent>
      <p:cxnSp>
        <p:nvCxnSpPr>
          <p:cNvPr id="19" name="直接箭头连接符 18"/>
          <p:cNvCxnSpPr/>
          <p:nvPr/>
        </p:nvCxnSpPr>
        <p:spPr>
          <a:xfrm flipV="1">
            <a:off x="8955013" y="3684084"/>
            <a:ext cx="542277" cy="93140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1" name="文本框 20"/>
          <p:cNvSpPr txBox="1"/>
          <p:nvPr/>
        </p:nvSpPr>
        <p:spPr>
          <a:xfrm>
            <a:off x="9108338" y="2964586"/>
            <a:ext cx="1974345" cy="757130"/>
          </a:xfrm>
          <a:prstGeom prst="rect">
            <a:avLst/>
          </a:prstGeom>
          <a:noFill/>
        </p:spPr>
        <p:txBody>
          <a:bodyPr wrap="square" rtlCol="0">
            <a:spAutoFit/>
          </a:bodyPr>
          <a:lstStyle/>
          <a:p>
            <a:pPr defTabSz="914400">
              <a:lnSpc>
                <a:spcPct val="90000"/>
              </a:lnSpc>
              <a:spcBef>
                <a:spcPct val="0"/>
              </a:spcBef>
            </a:pPr>
            <a:r>
              <a:rPr lang="en-US" altLang="zh-CN" sz="2400" dirty="0" err="1">
                <a:solidFill>
                  <a:schemeClr val="accent1"/>
                </a:solidFill>
                <a:latin typeface="+mn-ea"/>
                <a:ea typeface="+mj-ea"/>
                <a:cs typeface="+mj-cs"/>
              </a:rPr>
              <a:t>Nadaraya</a:t>
            </a:r>
            <a:r>
              <a:rPr lang="en-US" altLang="zh-CN" sz="2400" dirty="0">
                <a:solidFill>
                  <a:schemeClr val="accent1"/>
                </a:solidFill>
                <a:latin typeface="+mn-ea"/>
                <a:ea typeface="+mj-ea"/>
                <a:cs typeface="+mj-cs"/>
              </a:rPr>
              <a:t>-Watson</a:t>
            </a:r>
            <a:r>
              <a:rPr lang="zh-CN" altLang="en-US" sz="2400" dirty="0">
                <a:solidFill>
                  <a:schemeClr val="accent1"/>
                </a:solidFill>
                <a:latin typeface="+mn-ea"/>
                <a:ea typeface="+mj-ea"/>
                <a:cs typeface="+mj-cs"/>
              </a:rPr>
              <a:t>模型</a:t>
            </a:r>
          </a:p>
        </p:txBody>
      </p:sp>
    </p:spTree>
    <p:extLst>
      <p:ext uri="{BB962C8B-B14F-4D97-AF65-F5344CB8AC3E}">
        <p14:creationId xmlns:p14="http://schemas.microsoft.com/office/powerpoint/2010/main" val="3710596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14" grpId="0"/>
      <p:bldP spid="17" grpId="0"/>
      <p:bldP spid="2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none" dirty="0" err="1" smtClean="0">
                <a:latin typeface="+mn-ea"/>
              </a:rPr>
              <a:t>Nadaraya</a:t>
            </a:r>
            <a:r>
              <a:rPr lang="en-US" altLang="zh-CN" cap="none" dirty="0" smtClean="0">
                <a:latin typeface="+mn-ea"/>
              </a:rPr>
              <a:t>-Watson</a:t>
            </a:r>
            <a:r>
              <a:rPr lang="zh-CN" altLang="en-US" cap="none" dirty="0" smtClean="0">
                <a:latin typeface="+mn-ea"/>
              </a:rPr>
              <a:t>回归</a:t>
            </a:r>
            <a:endParaRPr lang="zh-CN" altLang="en-US" dirty="0"/>
          </a:p>
        </p:txBody>
      </p:sp>
      <p:sp>
        <p:nvSpPr>
          <p:cNvPr id="4" name="文本框 3"/>
          <p:cNvSpPr txBox="1"/>
          <p:nvPr/>
        </p:nvSpPr>
        <p:spPr>
          <a:xfrm>
            <a:off x="685801" y="2733586"/>
            <a:ext cx="8508075" cy="369332"/>
          </a:xfrm>
          <a:prstGeom prst="rect">
            <a:avLst/>
          </a:prstGeom>
          <a:noFill/>
        </p:spPr>
        <p:txBody>
          <a:bodyPr wrap="square" rtlCol="0">
            <a:spAutoFit/>
          </a:bodyPr>
          <a:lstStyle/>
          <a:p>
            <a:r>
              <a:rPr lang="zh-CN" altLang="en-US" dirty="0">
                <a:latin typeface="+mn-ea"/>
              </a:rPr>
              <a:t>模型还</a:t>
            </a:r>
            <a:r>
              <a:rPr lang="zh-CN" altLang="en-US" dirty="0" smtClean="0">
                <a:latin typeface="+mn-ea"/>
              </a:rPr>
              <a:t>可以用来求</a:t>
            </a:r>
            <a:r>
              <a:rPr lang="zh-CN" altLang="en-US" dirty="0">
                <a:latin typeface="+mn-ea"/>
              </a:rPr>
              <a:t>整个条件概率分布</a:t>
            </a:r>
            <a:endParaRPr lang="en-US" altLang="zh-CN" dirty="0">
              <a:latin typeface="+mn-ea"/>
            </a:endParaRPr>
          </a:p>
        </p:txBody>
      </p:sp>
      <p:pic>
        <p:nvPicPr>
          <p:cNvPr id="3" name="图片 2"/>
          <p:cNvPicPr>
            <a:picLocks noChangeAspect="1"/>
          </p:cNvPicPr>
          <p:nvPr/>
        </p:nvPicPr>
        <p:blipFill>
          <a:blip r:embed="rId3">
            <a:clrChange>
              <a:clrFrom>
                <a:srgbClr val="FFFFFF"/>
              </a:clrFrom>
              <a:clrTo>
                <a:srgbClr val="FFFFFF">
                  <a:alpha val="0"/>
                </a:srgbClr>
              </a:clrTo>
            </a:clrChange>
          </a:blip>
          <a:stretch>
            <a:fillRect/>
          </a:stretch>
        </p:blipFill>
        <p:spPr>
          <a:xfrm>
            <a:off x="3426792" y="3423879"/>
            <a:ext cx="4914900" cy="647700"/>
          </a:xfrm>
          <a:prstGeom prst="rect">
            <a:avLst/>
          </a:prstGeom>
        </p:spPr>
      </p:pic>
    </p:spTree>
    <p:extLst>
      <p:ext uri="{BB962C8B-B14F-4D97-AF65-F5344CB8AC3E}">
        <p14:creationId xmlns:p14="http://schemas.microsoft.com/office/powerpoint/2010/main" val="39156239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none" dirty="0" err="1" smtClean="0">
                <a:latin typeface="+mn-ea"/>
              </a:rPr>
              <a:t>Nadaraya</a:t>
            </a:r>
            <a:r>
              <a:rPr lang="en-US" altLang="zh-CN" cap="none" dirty="0" smtClean="0">
                <a:latin typeface="+mn-ea"/>
              </a:rPr>
              <a:t>-Watson</a:t>
            </a:r>
            <a:r>
              <a:rPr lang="zh-CN" altLang="en-US" cap="none" dirty="0" smtClean="0">
                <a:latin typeface="+mn-ea"/>
              </a:rPr>
              <a:t>回归</a:t>
            </a:r>
            <a:endParaRPr lang="zh-CN" altLang="en-US" dirty="0"/>
          </a:p>
        </p:txBody>
      </p:sp>
      <p:pic>
        <p:nvPicPr>
          <p:cNvPr id="8" name="图片 7"/>
          <p:cNvPicPr>
            <a:picLocks noChangeAspect="1"/>
          </p:cNvPicPr>
          <p:nvPr/>
        </p:nvPicPr>
        <p:blipFill>
          <a:blip r:embed="rId3"/>
          <a:stretch>
            <a:fillRect/>
          </a:stretch>
        </p:blipFill>
        <p:spPr>
          <a:xfrm>
            <a:off x="823072" y="2232211"/>
            <a:ext cx="4019550" cy="2895600"/>
          </a:xfrm>
          <a:prstGeom prst="rect">
            <a:avLst/>
          </a:prstGeom>
        </p:spPr>
      </p:pic>
      <p:sp>
        <p:nvSpPr>
          <p:cNvPr id="10" name="文本框 9"/>
          <p:cNvSpPr txBox="1"/>
          <p:nvPr/>
        </p:nvSpPr>
        <p:spPr>
          <a:xfrm>
            <a:off x="5917722" y="2232211"/>
            <a:ext cx="4710022" cy="3139321"/>
          </a:xfrm>
          <a:prstGeom prst="rect">
            <a:avLst/>
          </a:prstGeom>
          <a:noFill/>
        </p:spPr>
        <p:txBody>
          <a:bodyPr wrap="square" rtlCol="0">
            <a:spAutoFit/>
          </a:bodyPr>
          <a:lstStyle/>
          <a:p>
            <a:r>
              <a:rPr lang="zh-CN" altLang="en-US" dirty="0" smtClean="0">
                <a:latin typeface="黑体" panose="02010609060101010101" pitchFamily="49" charset="-122"/>
                <a:ea typeface="黑体" panose="02010609060101010101" pitchFamily="49" charset="-122"/>
              </a:rPr>
              <a:t>使用各向同性的高斯核的</a:t>
            </a:r>
            <a:r>
              <a:rPr lang="en-US" altLang="zh-CN" dirty="0" err="1">
                <a:latin typeface="黑体" panose="02010609060101010101" pitchFamily="49" charset="-122"/>
                <a:ea typeface="黑体" panose="02010609060101010101" pitchFamily="49" charset="-122"/>
              </a:rPr>
              <a:t>Nadaraya</a:t>
            </a:r>
            <a:r>
              <a:rPr lang="en-US" altLang="zh-CN" dirty="0">
                <a:latin typeface="黑体" panose="02010609060101010101" pitchFamily="49" charset="-122"/>
                <a:ea typeface="黑体" panose="02010609060101010101" pitchFamily="49" charset="-122"/>
              </a:rPr>
              <a:t>-Watson</a:t>
            </a:r>
            <a:r>
              <a:rPr lang="zh-CN" altLang="en-US" dirty="0" smtClean="0">
                <a:latin typeface="黑体" panose="02010609060101010101" pitchFamily="49" charset="-122"/>
                <a:ea typeface="黑体" panose="02010609060101010101" pitchFamily="49" charset="-122"/>
              </a:rPr>
              <a:t>核回归模型的说明。数据集为正弦数据集。原始的正弦函数由绿色曲线表示，数据点由蓝色的点表示，每个数据点是一个各向同性的高斯核的中心。得到的回归函数，由条件均值给出，用红线表示。同时给出的还有条件概率分布的两个标准差的区域，用红色阴影表示。在每个数据点周围的蓝色椭圆给出了对应的核的一个标准差轮廓线。由于水平轴和垂直轴的标度不同，这些轮廓线似乎不是圆形的。</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7927904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856211" y="523703"/>
            <a:ext cx="2718262" cy="3424845"/>
            <a:chOff x="1230283" y="922713"/>
            <a:chExt cx="2718262" cy="3424845"/>
          </a:xfrm>
        </p:grpSpPr>
        <p:sp>
          <p:nvSpPr>
            <p:cNvPr id="4" name="矩形 3"/>
            <p:cNvSpPr/>
            <p:nvPr/>
          </p:nvSpPr>
          <p:spPr>
            <a:xfrm>
              <a:off x="1230284" y="922713"/>
              <a:ext cx="2718261" cy="2576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5400000">
              <a:off x="-353292" y="2506289"/>
              <a:ext cx="3424844" cy="2576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rot="10800000">
            <a:off x="8091055" y="1615441"/>
            <a:ext cx="2718262" cy="3424845"/>
            <a:chOff x="1230283" y="922713"/>
            <a:chExt cx="2718262" cy="3424845"/>
          </a:xfrm>
        </p:grpSpPr>
        <p:sp>
          <p:nvSpPr>
            <p:cNvPr id="9" name="矩形 8"/>
            <p:cNvSpPr/>
            <p:nvPr/>
          </p:nvSpPr>
          <p:spPr>
            <a:xfrm>
              <a:off x="1230284" y="922713"/>
              <a:ext cx="2718261" cy="2576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5400000">
              <a:off x="-353292" y="2506289"/>
              <a:ext cx="3424844" cy="2576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标题 1"/>
          <p:cNvSpPr>
            <a:spLocks noGrp="1"/>
          </p:cNvSpPr>
          <p:nvPr>
            <p:ph type="title"/>
          </p:nvPr>
        </p:nvSpPr>
        <p:spPr>
          <a:xfrm>
            <a:off x="4173093" y="2175898"/>
            <a:ext cx="3341612" cy="1151965"/>
          </a:xfrm>
        </p:spPr>
        <p:txBody>
          <a:bodyPr/>
          <a:lstStyle/>
          <a:p>
            <a:r>
              <a:rPr lang="zh-CN" altLang="en-US" b="1" dirty="0" smtClean="0">
                <a:latin typeface="+mj-ea"/>
              </a:rPr>
              <a:t>高斯过程</a:t>
            </a:r>
            <a:endParaRPr lang="zh-CN" altLang="en-US" b="1" dirty="0">
              <a:latin typeface="+mj-ea"/>
            </a:endParaRPr>
          </a:p>
        </p:txBody>
      </p:sp>
    </p:spTree>
    <p:extLst>
      <p:ext uri="{BB962C8B-B14F-4D97-AF65-F5344CB8AC3E}">
        <p14:creationId xmlns:p14="http://schemas.microsoft.com/office/powerpoint/2010/main" val="40960387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核函数的定义</a:t>
            </a:r>
            <a:endParaRPr lang="zh-CN" altLang="en-US" dirty="0"/>
          </a:p>
        </p:txBody>
      </p:sp>
      <p:grpSp>
        <p:nvGrpSpPr>
          <p:cNvPr id="10" name="组合 9"/>
          <p:cNvGrpSpPr/>
          <p:nvPr/>
        </p:nvGrpSpPr>
        <p:grpSpPr>
          <a:xfrm rot="21600000">
            <a:off x="1649615" y="2037922"/>
            <a:ext cx="7953375" cy="2419350"/>
            <a:chOff x="1222667" y="1908375"/>
            <a:chExt cx="7953375" cy="2419350"/>
          </a:xfrm>
        </p:grpSpPr>
        <p:pic>
          <p:nvPicPr>
            <p:cNvPr id="8" name="图片 7"/>
            <p:cNvPicPr>
              <a:picLocks noChangeAspect="1"/>
            </p:cNvPicPr>
            <p:nvPr/>
          </p:nvPicPr>
          <p:blipFill>
            <a:blip r:embed="rId3">
              <a:clrChange>
                <a:clrFrom>
                  <a:srgbClr val="FFFFFF"/>
                </a:clrFrom>
                <a:clrTo>
                  <a:srgbClr val="FFFFFF">
                    <a:alpha val="0"/>
                  </a:srgbClr>
                </a:clrTo>
              </a:clrChange>
            </a:blip>
            <a:stretch>
              <a:fillRect/>
            </a:stretch>
          </p:blipFill>
          <p:spPr>
            <a:xfrm>
              <a:off x="1222667" y="1908375"/>
              <a:ext cx="7953375" cy="466725"/>
            </a:xfrm>
            <a:prstGeom prst="rect">
              <a:avLst/>
            </a:prstGeom>
          </p:spPr>
        </p:pic>
        <p:pic>
          <p:nvPicPr>
            <p:cNvPr id="9" name="图片 8"/>
            <p:cNvPicPr>
              <a:picLocks noChangeAspect="1"/>
            </p:cNvPicPr>
            <p:nvPr/>
          </p:nvPicPr>
          <p:blipFill>
            <a:blip r:embed="rId4">
              <a:clrChange>
                <a:clrFrom>
                  <a:srgbClr val="FFFFFF"/>
                </a:clrFrom>
                <a:clrTo>
                  <a:srgbClr val="FFFFFF">
                    <a:alpha val="0"/>
                  </a:srgbClr>
                </a:clrTo>
              </a:clrChange>
            </a:blip>
            <a:stretch>
              <a:fillRect/>
            </a:stretch>
          </p:blipFill>
          <p:spPr>
            <a:xfrm>
              <a:off x="1222667" y="2375100"/>
              <a:ext cx="7667625" cy="1952625"/>
            </a:xfrm>
            <a:prstGeom prst="rect">
              <a:avLst/>
            </a:prstGeom>
          </p:spPr>
        </p:pic>
      </p:grpSp>
    </p:spTree>
    <p:extLst>
      <p:ext uri="{BB962C8B-B14F-4D97-AF65-F5344CB8AC3E}">
        <p14:creationId xmlns:p14="http://schemas.microsoft.com/office/powerpoint/2010/main" val="38294048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cap="none" dirty="0" smtClean="0">
                <a:latin typeface="+mn-ea"/>
              </a:rPr>
              <a:t>再考虑线性回归</a:t>
            </a:r>
            <a:endParaRPr lang="zh-CN" altLang="en-US" dirty="0"/>
          </a:p>
        </p:txBody>
      </p:sp>
      <p:sp>
        <p:nvSpPr>
          <p:cNvPr id="4" name="文本框 3"/>
          <p:cNvSpPr txBox="1"/>
          <p:nvPr/>
        </p:nvSpPr>
        <p:spPr>
          <a:xfrm>
            <a:off x="700102" y="2675467"/>
            <a:ext cx="1591734" cy="369332"/>
          </a:xfrm>
          <a:prstGeom prst="rect">
            <a:avLst/>
          </a:prstGeom>
          <a:noFill/>
        </p:spPr>
        <p:txBody>
          <a:bodyPr wrap="square" rtlCol="0">
            <a:spAutoFit/>
          </a:bodyPr>
          <a:lstStyle/>
          <a:p>
            <a:r>
              <a:rPr lang="zh-CN" altLang="en-US" dirty="0" smtClean="0">
                <a:latin typeface="+mn-ea"/>
              </a:rPr>
              <a:t>线性回归模型</a:t>
            </a:r>
            <a:endParaRPr lang="en-US" altLang="zh-CN" dirty="0">
              <a:latin typeface="+mn-ea"/>
            </a:endParaRPr>
          </a:p>
        </p:txBody>
      </p:sp>
      <p:pic>
        <p:nvPicPr>
          <p:cNvPr id="5" name="图片 4"/>
          <p:cNvPicPr>
            <a:picLocks noChangeAspect="1"/>
          </p:cNvPicPr>
          <p:nvPr/>
        </p:nvPicPr>
        <p:blipFill>
          <a:blip r:embed="rId3">
            <a:clrChange>
              <a:clrFrom>
                <a:srgbClr val="FFFFFF"/>
              </a:clrFrom>
              <a:clrTo>
                <a:srgbClr val="FFFFFF">
                  <a:alpha val="0"/>
                </a:srgbClr>
              </a:clrTo>
            </a:clrChange>
          </a:blip>
          <a:stretch>
            <a:fillRect/>
          </a:stretch>
        </p:blipFill>
        <p:spPr>
          <a:xfrm>
            <a:off x="2291836" y="2675468"/>
            <a:ext cx="1884862" cy="369331"/>
          </a:xfrm>
          <a:prstGeom prst="rect">
            <a:avLst/>
          </a:prstGeom>
        </p:spPr>
      </p:pic>
      <mc:AlternateContent xmlns:mc="http://schemas.openxmlformats.org/markup-compatibility/2006" xmlns:a14="http://schemas.microsoft.com/office/drawing/2010/main">
        <mc:Choice Requires="a14">
          <p:sp>
            <p:nvSpPr>
              <p:cNvPr id="6" name="文本框 5"/>
              <p:cNvSpPr txBox="1"/>
              <p:nvPr/>
            </p:nvSpPr>
            <p:spPr>
              <a:xfrm>
                <a:off x="4027956" y="2675466"/>
                <a:ext cx="4658843" cy="369332"/>
              </a:xfrm>
              <a:prstGeom prst="rect">
                <a:avLst/>
              </a:prstGeom>
              <a:noFill/>
            </p:spPr>
            <p:txBody>
              <a:bodyPr wrap="square" rtlCol="0">
                <a:spAutoFit/>
              </a:bodyPr>
              <a:lstStyle/>
              <a:p>
                <a:r>
                  <a:rPr lang="zh-CN" altLang="en-US" dirty="0" smtClean="0"/>
                  <a:t>，</a:t>
                </a:r>
                <a:r>
                  <a:rPr lang="zh-CN" altLang="en-US" dirty="0"/>
                  <a:t>现在</a:t>
                </a:r>
                <a:r>
                  <a:rPr lang="zh-CN" altLang="en-US" dirty="0" smtClean="0"/>
                  <a:t>假设</a:t>
                </a:r>
                <a14:m>
                  <m:oMath xmlns:m="http://schemas.openxmlformats.org/officeDocument/2006/math">
                    <m:r>
                      <a:rPr lang="en-US" altLang="zh-CN" b="1" i="1" smtClean="0">
                        <a:latin typeface="Cambria Math" panose="02040503050406030204" pitchFamily="18" charset="0"/>
                      </a:rPr>
                      <m:t>𝒘</m:t>
                    </m:r>
                  </m:oMath>
                </a14:m>
                <a:r>
                  <a:rPr lang="zh-CN" altLang="en-US" dirty="0" smtClean="0"/>
                  <a:t>满足各向同性的高斯分布，即</a:t>
                </a:r>
                <a:endParaRPr lang="zh-CN" altLang="en-US" dirty="0"/>
              </a:p>
            </p:txBody>
          </p:sp>
        </mc:Choice>
        <mc:Fallback xmlns="">
          <p:sp>
            <p:nvSpPr>
              <p:cNvPr id="6" name="文本框 5"/>
              <p:cNvSpPr txBox="1">
                <a:spLocks noRot="1" noChangeAspect="1" noMove="1" noResize="1" noEditPoints="1" noAdjustHandles="1" noChangeArrowheads="1" noChangeShapeType="1" noTextEdit="1"/>
              </p:cNvSpPr>
              <p:nvPr/>
            </p:nvSpPr>
            <p:spPr>
              <a:xfrm>
                <a:off x="4027956" y="2675466"/>
                <a:ext cx="4658843" cy="369332"/>
              </a:xfrm>
              <a:prstGeom prst="rect">
                <a:avLst/>
              </a:prstGeom>
              <a:blipFill>
                <a:blip r:embed="rId4"/>
                <a:stretch>
                  <a:fillRect l="-1178" t="-13333" b="-23333"/>
                </a:stretch>
              </a:blipFill>
            </p:spPr>
            <p:txBody>
              <a:bodyPr/>
              <a:lstStyle/>
              <a:p>
                <a:r>
                  <a:rPr lang="zh-CN" altLang="en-US">
                    <a:noFill/>
                  </a:rPr>
                  <a:t> </a:t>
                </a:r>
              </a:p>
            </p:txBody>
          </p:sp>
        </mc:Fallback>
      </mc:AlternateContent>
      <p:pic>
        <p:nvPicPr>
          <p:cNvPr id="7" name="图片 6"/>
          <p:cNvPicPr>
            <a:picLocks noChangeAspect="1"/>
          </p:cNvPicPr>
          <p:nvPr/>
        </p:nvPicPr>
        <p:blipFill>
          <a:blip r:embed="rId5">
            <a:clrChange>
              <a:clrFrom>
                <a:srgbClr val="FFFFFF"/>
              </a:clrFrom>
              <a:clrTo>
                <a:srgbClr val="FFFFFF">
                  <a:alpha val="0"/>
                </a:srgbClr>
              </a:clrTo>
            </a:clrChange>
          </a:blip>
          <a:stretch>
            <a:fillRect/>
          </a:stretch>
        </p:blipFill>
        <p:spPr>
          <a:xfrm>
            <a:off x="8454994" y="2675466"/>
            <a:ext cx="2287482" cy="369333"/>
          </a:xfrm>
          <a:prstGeom prst="rect">
            <a:avLst/>
          </a:prstGeom>
        </p:spPr>
      </p:pic>
      <mc:AlternateContent xmlns:mc="http://schemas.openxmlformats.org/markup-compatibility/2006" xmlns:a14="http://schemas.microsoft.com/office/drawing/2010/main">
        <mc:Choice Requires="a14">
          <p:sp>
            <p:nvSpPr>
              <p:cNvPr id="8" name="文本框 7"/>
              <p:cNvSpPr txBox="1"/>
              <p:nvPr/>
            </p:nvSpPr>
            <p:spPr>
              <a:xfrm>
                <a:off x="685801" y="3236170"/>
                <a:ext cx="10056675" cy="646331"/>
              </a:xfrm>
              <a:prstGeom prst="rect">
                <a:avLst/>
              </a:prstGeom>
              <a:noFill/>
            </p:spPr>
            <p:txBody>
              <a:bodyPr wrap="square" rtlCol="0">
                <a:spAutoFit/>
              </a:bodyPr>
              <a:lstStyle/>
              <a:p>
                <a:r>
                  <a:rPr lang="zh-CN" altLang="en-US" dirty="0" smtClean="0"/>
                  <a:t>对于任意给定</a:t>
                </a:r>
                <a:r>
                  <a:rPr lang="zh-CN" altLang="en-US" dirty="0"/>
                  <a:t>的</a:t>
                </a:r>
                <a14:m>
                  <m:oMath xmlns:m="http://schemas.openxmlformats.org/officeDocument/2006/math">
                    <m:r>
                      <a:rPr lang="en-US" altLang="zh-CN" b="1" i="1">
                        <a:latin typeface="Cambria Math" panose="02040503050406030204" pitchFamily="18" charset="0"/>
                      </a:rPr>
                      <m:t>𝒘</m:t>
                    </m:r>
                    <m:r>
                      <a:rPr lang="zh-CN" altLang="en-US" b="1" i="1" smtClean="0">
                        <a:latin typeface="Cambria Math" panose="02040503050406030204" pitchFamily="18" charset="0"/>
                      </a:rPr>
                      <m:t>，</m:t>
                    </m:r>
                  </m:oMath>
                </a14:m>
                <a:r>
                  <a:rPr lang="zh-CN" altLang="en-US" dirty="0" smtClean="0"/>
                  <a:t>模型定义了</a:t>
                </a:r>
                <a14:m>
                  <m:oMath xmlns:m="http://schemas.openxmlformats.org/officeDocument/2006/math">
                    <m:r>
                      <a:rPr lang="en-US" altLang="zh-CN" b="1" i="1" smtClean="0">
                        <a:latin typeface="Cambria Math" panose="02040503050406030204" pitchFamily="18" charset="0"/>
                      </a:rPr>
                      <m:t>𝒙</m:t>
                    </m:r>
                  </m:oMath>
                </a14:m>
                <a:r>
                  <a:rPr lang="zh-CN" altLang="en-US" dirty="0" smtClean="0"/>
                  <a:t>的一个特定函数，于是</a:t>
                </a:r>
                <a14:m>
                  <m:oMath xmlns:m="http://schemas.openxmlformats.org/officeDocument/2006/math">
                    <m:r>
                      <a:rPr lang="en-US" altLang="zh-CN" b="1" i="1">
                        <a:latin typeface="Cambria Math" panose="02040503050406030204" pitchFamily="18" charset="0"/>
                      </a:rPr>
                      <m:t>𝒘</m:t>
                    </m:r>
                  </m:oMath>
                </a14:m>
                <a:r>
                  <a:rPr lang="zh-CN" altLang="en-US" dirty="0" smtClean="0"/>
                  <a:t>上的概率分布就产生了函数</a:t>
                </a:r>
                <a14:m>
                  <m:oMath xmlns:m="http://schemas.openxmlformats.org/officeDocument/2006/math">
                    <m:r>
                      <a:rPr lang="en-US" altLang="zh-CN" b="0" i="1" smtClean="0">
                        <a:latin typeface="Cambria Math" panose="02040503050406030204" pitchFamily="18" charset="0"/>
                      </a:rPr>
                      <m:t>𝑦</m:t>
                    </m:r>
                    <m:r>
                      <a:rPr lang="en-US" altLang="zh-CN" b="1" i="1" smtClean="0">
                        <a:latin typeface="Cambria Math" panose="02040503050406030204" pitchFamily="18" charset="0"/>
                      </a:rPr>
                      <m:t>(</m:t>
                    </m:r>
                    <m:r>
                      <a:rPr lang="en-US" altLang="zh-CN" b="1" i="1" smtClean="0">
                        <a:latin typeface="Cambria Math" panose="02040503050406030204" pitchFamily="18" charset="0"/>
                      </a:rPr>
                      <m:t>𝒙</m:t>
                    </m:r>
                    <m:r>
                      <a:rPr lang="en-US" altLang="zh-CN" b="1" i="1" smtClean="0">
                        <a:latin typeface="Cambria Math" panose="02040503050406030204" pitchFamily="18" charset="0"/>
                      </a:rPr>
                      <m:t>)</m:t>
                    </m:r>
                  </m:oMath>
                </a14:m>
                <a:r>
                  <a:rPr lang="zh-CN" altLang="en-US" dirty="0" smtClean="0"/>
                  <a:t>上的一个概率分布</a:t>
                </a:r>
                <a:r>
                  <a:rPr lang="zh-CN" altLang="en-US" dirty="0"/>
                  <a:t>。</a:t>
                </a:r>
              </a:p>
            </p:txBody>
          </p:sp>
        </mc:Choice>
        <mc:Fallback xmlns="">
          <p:sp>
            <p:nvSpPr>
              <p:cNvPr id="8" name="文本框 7"/>
              <p:cNvSpPr txBox="1">
                <a:spLocks noRot="1" noChangeAspect="1" noMove="1" noResize="1" noEditPoints="1" noAdjustHandles="1" noChangeArrowheads="1" noChangeShapeType="1" noTextEdit="1"/>
              </p:cNvSpPr>
              <p:nvPr/>
            </p:nvSpPr>
            <p:spPr>
              <a:xfrm>
                <a:off x="685801" y="3236170"/>
                <a:ext cx="10056675" cy="646331"/>
              </a:xfrm>
              <a:prstGeom prst="rect">
                <a:avLst/>
              </a:prstGeom>
              <a:blipFill>
                <a:blip r:embed="rId6"/>
                <a:stretch>
                  <a:fillRect l="-546" t="-7547" r="-546" b="-122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7315124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cap="none" dirty="0" smtClean="0">
                <a:latin typeface="+mn-ea"/>
              </a:rPr>
              <a:t>再考虑线性回归</a:t>
            </a:r>
            <a:endParaRPr lang="zh-CN" altLang="en-US" dirty="0"/>
          </a:p>
        </p:txBody>
      </p:sp>
      <p:sp>
        <p:nvSpPr>
          <p:cNvPr id="4" name="文本框 3"/>
          <p:cNvSpPr txBox="1"/>
          <p:nvPr/>
        </p:nvSpPr>
        <p:spPr>
          <a:xfrm>
            <a:off x="700102" y="2675467"/>
            <a:ext cx="2024554" cy="369332"/>
          </a:xfrm>
          <a:prstGeom prst="rect">
            <a:avLst/>
          </a:prstGeom>
          <a:noFill/>
        </p:spPr>
        <p:txBody>
          <a:bodyPr wrap="square" rtlCol="0">
            <a:spAutoFit/>
          </a:bodyPr>
          <a:lstStyle/>
          <a:p>
            <a:r>
              <a:rPr lang="zh-CN" altLang="en-US" dirty="0" smtClean="0">
                <a:latin typeface="+mn-ea"/>
              </a:rPr>
              <a:t>现在有训练数据点</a:t>
            </a:r>
            <a:endParaRPr lang="en-US" altLang="zh-CN" dirty="0">
              <a:latin typeface="+mn-ea"/>
            </a:endParaRPr>
          </a:p>
        </p:txBody>
      </p:sp>
      <p:sp>
        <p:nvSpPr>
          <p:cNvPr id="6" name="文本框 5"/>
          <p:cNvSpPr txBox="1"/>
          <p:nvPr/>
        </p:nvSpPr>
        <p:spPr>
          <a:xfrm>
            <a:off x="4256404" y="2712694"/>
            <a:ext cx="1881551" cy="369332"/>
          </a:xfrm>
          <a:prstGeom prst="rect">
            <a:avLst/>
          </a:prstGeom>
          <a:noFill/>
        </p:spPr>
        <p:txBody>
          <a:bodyPr wrap="square" rtlCol="0">
            <a:spAutoFit/>
          </a:bodyPr>
          <a:lstStyle/>
          <a:p>
            <a:r>
              <a:rPr lang="zh-CN" altLang="en-US" dirty="0" smtClean="0"/>
              <a:t>和对应的函数值</a:t>
            </a:r>
            <a:endParaRPr lang="zh-CN" altLang="en-US" dirty="0"/>
          </a:p>
        </p:txBody>
      </p:sp>
      <mc:AlternateContent xmlns:mc="http://schemas.openxmlformats.org/markup-compatibility/2006" xmlns:a14="http://schemas.microsoft.com/office/drawing/2010/main">
        <mc:Choice Requires="a14">
          <p:sp>
            <p:nvSpPr>
              <p:cNvPr id="8" name="文本框 7"/>
              <p:cNvSpPr txBox="1"/>
              <p:nvPr/>
            </p:nvSpPr>
            <p:spPr>
              <a:xfrm>
                <a:off x="685802" y="3318932"/>
                <a:ext cx="3699931" cy="369332"/>
              </a:xfrm>
              <a:prstGeom prst="rect">
                <a:avLst/>
              </a:prstGeom>
              <a:noFill/>
            </p:spPr>
            <p:txBody>
              <a:bodyPr wrap="square" rtlCol="0">
                <a:spAutoFit/>
              </a:bodyPr>
              <a:lstStyle/>
              <a:p>
                <a:r>
                  <a:rPr lang="zh-CN" altLang="en-US" dirty="0" smtClean="0"/>
                  <a:t>把函数值的向量记做</a:t>
                </a:r>
                <a14:m>
                  <m:oMath xmlns:m="http://schemas.openxmlformats.org/officeDocument/2006/math">
                    <m:r>
                      <a:rPr lang="en-US" altLang="zh-CN" b="0" i="0" dirty="0" smtClean="0">
                        <a:latin typeface="Cambria Math" panose="02040503050406030204" pitchFamily="18" charset="0"/>
                      </a:rPr>
                      <m:t>   </m:t>
                    </m:r>
                    <m:r>
                      <a:rPr lang="en-US" altLang="zh-CN" b="1" i="1" dirty="0">
                        <a:latin typeface="Cambria Math" panose="02040503050406030204" pitchFamily="18" charset="0"/>
                      </a:rPr>
                      <m:t>𝒚</m:t>
                    </m:r>
                    <m:r>
                      <a:rPr lang="en-US" altLang="zh-CN" b="1" i="1" dirty="0" smtClean="0">
                        <a:latin typeface="Cambria Math" panose="02040503050406030204" pitchFamily="18" charset="0"/>
                      </a:rPr>
                      <m:t>  </m:t>
                    </m:r>
                    <m:r>
                      <a:rPr lang="zh-CN" altLang="en-US" b="1" i="1" dirty="0">
                        <a:latin typeface="Cambria Math" panose="02040503050406030204" pitchFamily="18" charset="0"/>
                      </a:rPr>
                      <m:t>，</m:t>
                    </m:r>
                    <m:r>
                      <a:rPr lang="en-US" altLang="zh-CN" b="1" i="1" dirty="0" smtClean="0">
                        <a:latin typeface="Cambria Math" panose="02040503050406030204" pitchFamily="18" charset="0"/>
                      </a:rPr>
                      <m:t> </m:t>
                    </m:r>
                  </m:oMath>
                </a14:m>
                <a:r>
                  <a:rPr lang="zh-CN" altLang="en-US" dirty="0" smtClean="0"/>
                  <a:t>元素为</a:t>
                </a:r>
                <a:endParaRPr lang="zh-CN" alt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685802" y="3318932"/>
                <a:ext cx="3699931" cy="369332"/>
              </a:xfrm>
              <a:prstGeom prst="rect">
                <a:avLst/>
              </a:prstGeom>
              <a:blipFill>
                <a:blip r:embed="rId3"/>
                <a:stretch>
                  <a:fillRect l="-1485" t="-11475" b="-21311"/>
                </a:stretch>
              </a:blipFill>
            </p:spPr>
            <p:txBody>
              <a:bodyPr/>
              <a:lstStyle/>
              <a:p>
                <a:r>
                  <a:rPr lang="zh-CN" altLang="en-US">
                    <a:noFill/>
                  </a:rPr>
                  <a:t> </a:t>
                </a:r>
              </a:p>
            </p:txBody>
          </p:sp>
        </mc:Fallback>
      </mc:AlternateContent>
      <p:pic>
        <p:nvPicPr>
          <p:cNvPr id="9" name="图片 8"/>
          <p:cNvPicPr>
            <a:picLocks noChangeAspect="1"/>
          </p:cNvPicPr>
          <p:nvPr/>
        </p:nvPicPr>
        <p:blipFill>
          <a:blip r:embed="rId4">
            <a:clrChange>
              <a:clrFrom>
                <a:srgbClr val="FFFFFF"/>
              </a:clrFrom>
              <a:clrTo>
                <a:srgbClr val="FFFFFF">
                  <a:alpha val="0"/>
                </a:srgbClr>
              </a:clrTo>
            </a:clrChange>
          </a:blip>
          <a:stretch>
            <a:fillRect/>
          </a:stretch>
        </p:blipFill>
        <p:spPr>
          <a:xfrm>
            <a:off x="2724656" y="2712694"/>
            <a:ext cx="1271353" cy="350718"/>
          </a:xfrm>
          <a:prstGeom prst="rect">
            <a:avLst/>
          </a:prstGeom>
        </p:spPr>
      </p:pic>
      <p:pic>
        <p:nvPicPr>
          <p:cNvPr id="10" name="图片 9"/>
          <p:cNvPicPr>
            <a:picLocks noChangeAspect="1"/>
          </p:cNvPicPr>
          <p:nvPr/>
        </p:nvPicPr>
        <p:blipFill>
          <a:blip r:embed="rId5">
            <a:clrChange>
              <a:clrFrom>
                <a:srgbClr val="FFFFFF"/>
              </a:clrFrom>
              <a:clrTo>
                <a:srgbClr val="FFFFFF">
                  <a:alpha val="0"/>
                </a:srgbClr>
              </a:clrTo>
            </a:clrChange>
          </a:blip>
          <a:stretch>
            <a:fillRect/>
          </a:stretch>
        </p:blipFill>
        <p:spPr>
          <a:xfrm>
            <a:off x="6398350" y="2724772"/>
            <a:ext cx="1862326" cy="308054"/>
          </a:xfrm>
          <a:prstGeom prst="rect">
            <a:avLst/>
          </a:prstGeom>
        </p:spPr>
      </p:pic>
      <p:pic>
        <p:nvPicPr>
          <p:cNvPr id="11" name="图片 10"/>
          <p:cNvPicPr>
            <a:picLocks noChangeAspect="1"/>
          </p:cNvPicPr>
          <p:nvPr/>
        </p:nvPicPr>
        <p:blipFill>
          <a:blip r:embed="rId6">
            <a:clrChange>
              <a:clrFrom>
                <a:srgbClr val="FFFFFF"/>
              </a:clrFrom>
              <a:clrTo>
                <a:srgbClr val="FFFFFF">
                  <a:alpha val="0"/>
                </a:srgbClr>
              </a:clrTo>
            </a:clrChange>
          </a:blip>
          <a:stretch>
            <a:fillRect/>
          </a:stretch>
        </p:blipFill>
        <p:spPr>
          <a:xfrm>
            <a:off x="4385733" y="3318932"/>
            <a:ext cx="1434908" cy="403064"/>
          </a:xfrm>
          <a:prstGeom prst="rect">
            <a:avLst/>
          </a:prstGeom>
        </p:spPr>
      </p:pic>
      <p:sp>
        <p:nvSpPr>
          <p:cNvPr id="12" name="文本框 11"/>
          <p:cNvSpPr txBox="1"/>
          <p:nvPr/>
        </p:nvSpPr>
        <p:spPr>
          <a:xfrm>
            <a:off x="6137955" y="3352664"/>
            <a:ext cx="2796450" cy="369332"/>
          </a:xfrm>
          <a:prstGeom prst="rect">
            <a:avLst/>
          </a:prstGeom>
          <a:noFill/>
        </p:spPr>
        <p:txBody>
          <a:bodyPr wrap="square" rtlCol="0">
            <a:spAutoFit/>
          </a:bodyPr>
          <a:lstStyle/>
          <a:p>
            <a:r>
              <a:rPr lang="zh-CN" altLang="en-US" dirty="0" smtClean="0"/>
              <a:t>那么回归模型可以写成</a:t>
            </a:r>
            <a:endParaRPr lang="zh-CN" altLang="en-US" dirty="0"/>
          </a:p>
        </p:txBody>
      </p:sp>
      <p:pic>
        <p:nvPicPr>
          <p:cNvPr id="13" name="图片 12"/>
          <p:cNvPicPr>
            <a:picLocks noChangeAspect="1"/>
          </p:cNvPicPr>
          <p:nvPr/>
        </p:nvPicPr>
        <p:blipFill>
          <a:blip r:embed="rId7">
            <a:clrChange>
              <a:clrFrom>
                <a:srgbClr val="FFFFFF"/>
              </a:clrFrom>
              <a:clrTo>
                <a:srgbClr val="FFFFFF">
                  <a:alpha val="0"/>
                </a:srgbClr>
              </a:clrTo>
            </a:clrChange>
          </a:blip>
          <a:stretch>
            <a:fillRect/>
          </a:stretch>
        </p:blipFill>
        <p:spPr>
          <a:xfrm>
            <a:off x="8719881" y="3352664"/>
            <a:ext cx="1063676" cy="369332"/>
          </a:xfrm>
          <a:prstGeom prst="rect">
            <a:avLst/>
          </a:prstGeom>
        </p:spPr>
      </p:pic>
    </p:spTree>
    <p:extLst>
      <p:ext uri="{BB962C8B-B14F-4D97-AF65-F5344CB8AC3E}">
        <p14:creationId xmlns:p14="http://schemas.microsoft.com/office/powerpoint/2010/main" val="144890140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cap="none" dirty="0" smtClean="0">
                <a:latin typeface="+mn-ea"/>
              </a:rPr>
              <a:t>再考虑线性回归</a:t>
            </a:r>
            <a:endParaRPr lang="zh-CN" altLang="en-US" dirty="0"/>
          </a:p>
        </p:txBody>
      </p:sp>
      <p:pic>
        <p:nvPicPr>
          <p:cNvPr id="6" name="图片 5"/>
          <p:cNvPicPr>
            <a:picLocks noChangeAspect="1"/>
          </p:cNvPicPr>
          <p:nvPr/>
        </p:nvPicPr>
        <p:blipFill>
          <a:blip r:embed="rId3">
            <a:clrChange>
              <a:clrFrom>
                <a:srgbClr val="FFFFFF"/>
              </a:clrFrom>
              <a:clrTo>
                <a:srgbClr val="FFFFFF">
                  <a:alpha val="0"/>
                </a:srgbClr>
              </a:clrTo>
            </a:clrChange>
          </a:blip>
          <a:stretch>
            <a:fillRect/>
          </a:stretch>
        </p:blipFill>
        <p:spPr>
          <a:xfrm>
            <a:off x="685801" y="3108960"/>
            <a:ext cx="4161946" cy="327197"/>
          </a:xfrm>
          <a:prstGeom prst="rect">
            <a:avLst/>
          </a:prstGeom>
        </p:spPr>
      </p:pic>
      <p:pic>
        <p:nvPicPr>
          <p:cNvPr id="7" name="图片 6"/>
          <p:cNvPicPr>
            <a:picLocks noChangeAspect="1"/>
          </p:cNvPicPr>
          <p:nvPr/>
        </p:nvPicPr>
        <p:blipFill>
          <a:blip r:embed="rId4">
            <a:clrChange>
              <a:clrFrom>
                <a:srgbClr val="FFFFFF"/>
              </a:clrFrom>
              <a:clrTo>
                <a:srgbClr val="FFFFFF">
                  <a:alpha val="0"/>
                </a:srgbClr>
              </a:clrTo>
            </a:clrChange>
          </a:blip>
          <a:stretch>
            <a:fillRect/>
          </a:stretch>
        </p:blipFill>
        <p:spPr>
          <a:xfrm>
            <a:off x="685801" y="2610196"/>
            <a:ext cx="10141494" cy="332508"/>
          </a:xfrm>
          <a:prstGeom prst="rect">
            <a:avLst/>
          </a:prstGeom>
        </p:spPr>
      </p:pic>
      <p:pic>
        <p:nvPicPr>
          <p:cNvPr id="8" name="图片 7"/>
          <p:cNvPicPr>
            <a:picLocks noChangeAspect="1"/>
          </p:cNvPicPr>
          <p:nvPr/>
        </p:nvPicPr>
        <p:blipFill>
          <a:blip r:embed="rId5">
            <a:clrChange>
              <a:clrFrom>
                <a:srgbClr val="FFFFFF"/>
              </a:clrFrom>
              <a:clrTo>
                <a:srgbClr val="FFFFFF">
                  <a:alpha val="0"/>
                </a:srgbClr>
              </a:clrTo>
            </a:clrChange>
          </a:blip>
          <a:stretch>
            <a:fillRect/>
          </a:stretch>
        </p:blipFill>
        <p:spPr>
          <a:xfrm>
            <a:off x="685801" y="3602413"/>
            <a:ext cx="5012610" cy="1136360"/>
          </a:xfrm>
          <a:prstGeom prst="rect">
            <a:avLst/>
          </a:prstGeom>
        </p:spPr>
      </p:pic>
      <p:pic>
        <p:nvPicPr>
          <p:cNvPr id="9" name="图片 8"/>
          <p:cNvPicPr>
            <a:picLocks noChangeAspect="1"/>
          </p:cNvPicPr>
          <p:nvPr/>
        </p:nvPicPr>
        <p:blipFill>
          <a:blip r:embed="rId6">
            <a:clrChange>
              <a:clrFrom>
                <a:srgbClr val="FFFFFF"/>
              </a:clrFrom>
              <a:clrTo>
                <a:srgbClr val="FFFFFF">
                  <a:alpha val="0"/>
                </a:srgbClr>
              </a:clrTo>
            </a:clrChange>
          </a:blip>
          <a:stretch>
            <a:fillRect/>
          </a:stretch>
        </p:blipFill>
        <p:spPr>
          <a:xfrm>
            <a:off x="5884242" y="3436158"/>
            <a:ext cx="5933466" cy="1373388"/>
          </a:xfrm>
          <a:prstGeom prst="rect">
            <a:avLst/>
          </a:prstGeom>
        </p:spPr>
      </p:pic>
    </p:spTree>
    <p:extLst>
      <p:ext uri="{BB962C8B-B14F-4D97-AF65-F5344CB8AC3E}">
        <p14:creationId xmlns:p14="http://schemas.microsoft.com/office/powerpoint/2010/main" val="130860880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cap="none" dirty="0" smtClean="0">
                <a:latin typeface="+mn-ea"/>
              </a:rPr>
              <a:t>高斯过程</a:t>
            </a:r>
            <a:endParaRPr lang="zh-CN" altLang="en-US" dirty="0"/>
          </a:p>
        </p:txBody>
      </p:sp>
      <mc:AlternateContent xmlns:mc="http://schemas.openxmlformats.org/markup-compatibility/2006" xmlns:a14="http://schemas.microsoft.com/office/drawing/2010/main">
        <mc:Choice Requires="a14">
          <p:sp>
            <p:nvSpPr>
              <p:cNvPr id="3" name="文本框 2"/>
              <p:cNvSpPr txBox="1"/>
              <p:nvPr/>
            </p:nvSpPr>
            <p:spPr>
              <a:xfrm>
                <a:off x="685800" y="2477193"/>
                <a:ext cx="9638607" cy="369332"/>
              </a:xfrm>
              <a:prstGeom prst="rect">
                <a:avLst/>
              </a:prstGeom>
              <a:noFill/>
            </p:spPr>
            <p:txBody>
              <a:bodyPr wrap="square" rtlCol="0">
                <a:spAutoFit/>
              </a:bodyPr>
              <a:lstStyle/>
              <a:p>
                <a:r>
                  <a:rPr lang="zh-CN" altLang="en-US" dirty="0" smtClean="0"/>
                  <a:t>通常来说，高斯过程被定义为函数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1" i="1" smtClean="0">
                        <a:latin typeface="Cambria Math" panose="02040503050406030204" pitchFamily="18" charset="0"/>
                      </a:rPr>
                      <m:t>𝒙</m:t>
                    </m:r>
                    <m:r>
                      <a:rPr lang="en-US" altLang="zh-CN" b="0" i="1" smtClean="0">
                        <a:latin typeface="Cambria Math" panose="02040503050406030204" pitchFamily="18" charset="0"/>
                      </a:rPr>
                      <m:t>)</m:t>
                    </m:r>
                  </m:oMath>
                </a14:m>
                <a:r>
                  <a:rPr lang="zh-CN" altLang="en-US" dirty="0" smtClean="0"/>
                  <a:t>  上的一个概率分布，使得在任意点集</a:t>
                </a:r>
                <a:endParaRPr lang="zh-CN" altLang="en-US" dirty="0"/>
              </a:p>
            </p:txBody>
          </p:sp>
        </mc:Choice>
        <mc:Fallback xmlns="">
          <p:sp>
            <p:nvSpPr>
              <p:cNvPr id="3" name="文本框 2"/>
              <p:cNvSpPr txBox="1">
                <a:spLocks noRot="1" noChangeAspect="1" noMove="1" noResize="1" noEditPoints="1" noAdjustHandles="1" noChangeArrowheads="1" noChangeShapeType="1" noTextEdit="1"/>
              </p:cNvSpPr>
              <p:nvPr/>
            </p:nvSpPr>
            <p:spPr>
              <a:xfrm>
                <a:off x="685800" y="2477193"/>
                <a:ext cx="9638607" cy="369332"/>
              </a:xfrm>
              <a:prstGeom prst="rect">
                <a:avLst/>
              </a:prstGeom>
              <a:blipFill>
                <a:blip r:embed="rId3"/>
                <a:stretch>
                  <a:fillRect l="-569" t="-11475" b="-21311"/>
                </a:stretch>
              </a:blipFill>
            </p:spPr>
            <p:txBody>
              <a:bodyPr/>
              <a:lstStyle/>
              <a:p>
                <a:r>
                  <a:rPr lang="zh-CN" altLang="en-US">
                    <a:noFill/>
                  </a:rPr>
                  <a:t> </a:t>
                </a:r>
              </a:p>
            </p:txBody>
          </p:sp>
        </mc:Fallback>
      </mc:AlternateContent>
      <p:pic>
        <p:nvPicPr>
          <p:cNvPr id="10" name="图片 9"/>
          <p:cNvPicPr>
            <a:picLocks noChangeAspect="1"/>
          </p:cNvPicPr>
          <p:nvPr/>
        </p:nvPicPr>
        <p:blipFill>
          <a:blip r:embed="rId4">
            <a:clrChange>
              <a:clrFrom>
                <a:srgbClr val="FFFFFF"/>
              </a:clrFrom>
              <a:clrTo>
                <a:srgbClr val="FFFFFF">
                  <a:alpha val="0"/>
                </a:srgbClr>
              </a:clrTo>
            </a:clrChange>
          </a:blip>
          <a:stretch>
            <a:fillRect/>
          </a:stretch>
        </p:blipFill>
        <p:spPr>
          <a:xfrm>
            <a:off x="8693194" y="2477193"/>
            <a:ext cx="1338829" cy="369332"/>
          </a:xfrm>
          <a:prstGeom prst="rect">
            <a:avLst/>
          </a:prstGeom>
        </p:spPr>
      </p:pic>
      <mc:AlternateContent xmlns:mc="http://schemas.openxmlformats.org/markup-compatibility/2006" xmlns:a14="http://schemas.microsoft.com/office/drawing/2010/main">
        <mc:Choice Requires="a14">
          <p:sp>
            <p:nvSpPr>
              <p:cNvPr id="4" name="文本框 3"/>
              <p:cNvSpPr txBox="1"/>
              <p:nvPr/>
            </p:nvSpPr>
            <p:spPr>
              <a:xfrm>
                <a:off x="685800" y="2975956"/>
                <a:ext cx="7227916" cy="369332"/>
              </a:xfrm>
              <a:prstGeom prst="rect">
                <a:avLst/>
              </a:prstGeom>
              <a:noFill/>
            </p:spPr>
            <p:txBody>
              <a:bodyPr wrap="square" rtlCol="0">
                <a:spAutoFit/>
              </a:bodyPr>
              <a:lstStyle/>
              <a:p>
                <a:r>
                  <a:rPr lang="zh-CN" altLang="en-US" dirty="0" smtClean="0"/>
                  <a:t>处计算的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b="1" i="1">
                        <a:latin typeface="Cambria Math" panose="02040503050406030204" pitchFamily="18" charset="0"/>
                      </a:rPr>
                      <m:t>𝒙</m:t>
                    </m:r>
                    <m:r>
                      <a:rPr lang="en-US" altLang="zh-CN" i="1">
                        <a:latin typeface="Cambria Math" panose="02040503050406030204" pitchFamily="18" charset="0"/>
                      </a:rPr>
                      <m:t>)</m:t>
                    </m:r>
                  </m:oMath>
                </a14:m>
                <a:r>
                  <a:rPr lang="zh-CN" altLang="en-US" dirty="0" smtClean="0"/>
                  <a:t>  的值的集合联合起来服从高斯分布。    </a:t>
                </a:r>
                <a:endParaRPr lang="zh-CN" altLang="en-US" dirty="0"/>
              </a:p>
            </p:txBody>
          </p:sp>
        </mc:Choice>
        <mc:Fallback xmlns="">
          <p:sp>
            <p:nvSpPr>
              <p:cNvPr id="4" name="文本框 3"/>
              <p:cNvSpPr txBox="1">
                <a:spLocks noRot="1" noChangeAspect="1" noMove="1" noResize="1" noEditPoints="1" noAdjustHandles="1" noChangeArrowheads="1" noChangeShapeType="1" noTextEdit="1"/>
              </p:cNvSpPr>
              <p:nvPr/>
            </p:nvSpPr>
            <p:spPr>
              <a:xfrm>
                <a:off x="685800" y="2975956"/>
                <a:ext cx="7227916" cy="369332"/>
              </a:xfrm>
              <a:prstGeom prst="rect">
                <a:avLst/>
              </a:prstGeom>
              <a:blipFill>
                <a:blip r:embed="rId5"/>
                <a:stretch>
                  <a:fillRect l="-759" t="-11475" b="-213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685800" y="3857105"/>
                <a:ext cx="8823960" cy="369332"/>
              </a:xfrm>
              <a:prstGeom prst="rect">
                <a:avLst/>
              </a:prstGeom>
              <a:noFill/>
            </p:spPr>
            <p:txBody>
              <a:bodyPr wrap="square" rtlCol="0">
                <a:spAutoFit/>
              </a:bodyPr>
              <a:lstStyle/>
              <a:p>
                <a:r>
                  <a:rPr lang="zh-CN" altLang="en-US" dirty="0" smtClean="0"/>
                  <a:t>在输入向量 </a:t>
                </a:r>
                <a14:m>
                  <m:oMath xmlns:m="http://schemas.openxmlformats.org/officeDocument/2006/math">
                    <m:r>
                      <a:rPr lang="en-US" altLang="zh-CN" b="1" i="1">
                        <a:latin typeface="Cambria Math" panose="02040503050406030204" pitchFamily="18" charset="0"/>
                      </a:rPr>
                      <m:t>𝒙</m:t>
                    </m:r>
                  </m:oMath>
                </a14:m>
                <a:r>
                  <a:rPr lang="zh-CN" altLang="en-US" dirty="0" smtClean="0"/>
                  <a:t>  是二维的情况下，也可以被称为高斯随机场。</a:t>
                </a:r>
                <a:endParaRPr lang="zh-CN" altLang="en-US" dirty="0"/>
              </a:p>
            </p:txBody>
          </p:sp>
        </mc:Choice>
        <mc:Fallback xmlns="">
          <p:sp>
            <p:nvSpPr>
              <p:cNvPr id="5" name="文本框 4"/>
              <p:cNvSpPr txBox="1">
                <a:spLocks noRot="1" noChangeAspect="1" noMove="1" noResize="1" noEditPoints="1" noAdjustHandles="1" noChangeArrowheads="1" noChangeShapeType="1" noTextEdit="1"/>
              </p:cNvSpPr>
              <p:nvPr/>
            </p:nvSpPr>
            <p:spPr>
              <a:xfrm>
                <a:off x="685800" y="3857105"/>
                <a:ext cx="8823960" cy="369332"/>
              </a:xfrm>
              <a:prstGeom prst="rect">
                <a:avLst/>
              </a:prstGeom>
              <a:blipFill>
                <a:blip r:embed="rId6"/>
                <a:stretch>
                  <a:fillRect l="-622" t="-13333" b="-23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1521420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cap="none" dirty="0" smtClean="0">
                <a:latin typeface="+mn-ea"/>
              </a:rPr>
              <a:t>高斯过程</a:t>
            </a:r>
            <a:endParaRPr lang="zh-CN" altLang="en-US" dirty="0"/>
          </a:p>
        </p:txBody>
      </p:sp>
      <mc:AlternateContent xmlns:mc="http://schemas.openxmlformats.org/markup-compatibility/2006" xmlns:a14="http://schemas.microsoft.com/office/drawing/2010/main">
        <mc:Choice Requires="a14">
          <p:sp>
            <p:nvSpPr>
              <p:cNvPr id="3" name="文本框 2"/>
              <p:cNvSpPr txBox="1"/>
              <p:nvPr/>
            </p:nvSpPr>
            <p:spPr>
              <a:xfrm>
                <a:off x="685800" y="2477193"/>
                <a:ext cx="9638607" cy="369332"/>
              </a:xfrm>
              <a:prstGeom prst="rect">
                <a:avLst/>
              </a:prstGeom>
              <a:noFill/>
            </p:spPr>
            <p:txBody>
              <a:bodyPr wrap="square" rtlCol="0">
                <a:spAutoFit/>
              </a:bodyPr>
              <a:lstStyle/>
              <a:p>
                <a:r>
                  <a:rPr lang="zh-CN" altLang="en-US" dirty="0" smtClean="0"/>
                  <a:t>大部分情况下，我们关于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1" i="1" smtClean="0">
                        <a:latin typeface="Cambria Math" panose="02040503050406030204" pitchFamily="18" charset="0"/>
                      </a:rPr>
                      <m:t>𝒙</m:t>
                    </m:r>
                    <m:r>
                      <a:rPr lang="en-US" altLang="zh-CN" b="0" i="1" smtClean="0">
                        <a:latin typeface="Cambria Math" panose="02040503050406030204" pitchFamily="18" charset="0"/>
                      </a:rPr>
                      <m:t>)</m:t>
                    </m:r>
                  </m:oMath>
                </a14:m>
                <a:r>
                  <a:rPr lang="zh-CN" altLang="en-US" dirty="0" smtClean="0"/>
                  <a:t>  的均值没有任何先验知识，因此设其均值 为 </a:t>
                </a:r>
                <a:r>
                  <a:rPr lang="en-US" altLang="zh-CN" dirty="0" smtClean="0"/>
                  <a:t>0   </a:t>
                </a:r>
                <a:endParaRPr lang="zh-CN" altLang="en-US" dirty="0"/>
              </a:p>
            </p:txBody>
          </p:sp>
        </mc:Choice>
        <mc:Fallback xmlns="">
          <p:sp>
            <p:nvSpPr>
              <p:cNvPr id="3" name="文本框 2"/>
              <p:cNvSpPr txBox="1">
                <a:spLocks noRot="1" noChangeAspect="1" noMove="1" noResize="1" noEditPoints="1" noAdjustHandles="1" noChangeArrowheads="1" noChangeShapeType="1" noTextEdit="1"/>
              </p:cNvSpPr>
              <p:nvPr/>
            </p:nvSpPr>
            <p:spPr>
              <a:xfrm>
                <a:off x="685800" y="2477193"/>
                <a:ext cx="9638607" cy="369332"/>
              </a:xfrm>
              <a:prstGeom prst="rect">
                <a:avLst/>
              </a:prstGeom>
              <a:blipFill>
                <a:blip r:embed="rId3"/>
                <a:stretch>
                  <a:fillRect l="-569" t="-11475" b="-24590"/>
                </a:stretch>
              </a:blipFill>
            </p:spPr>
            <p:txBody>
              <a:bodyPr/>
              <a:lstStyle/>
              <a:p>
                <a:r>
                  <a:rPr lang="zh-CN" altLang="en-US">
                    <a:noFill/>
                  </a:rPr>
                  <a:t> </a:t>
                </a:r>
              </a:p>
            </p:txBody>
          </p:sp>
        </mc:Fallback>
      </mc:AlternateContent>
      <p:sp>
        <p:nvSpPr>
          <p:cNvPr id="4" name="文本框 3"/>
          <p:cNvSpPr txBox="1"/>
          <p:nvPr/>
        </p:nvSpPr>
        <p:spPr>
          <a:xfrm>
            <a:off x="685800" y="3167149"/>
            <a:ext cx="7227916" cy="369332"/>
          </a:xfrm>
          <a:prstGeom prst="rect">
            <a:avLst/>
          </a:prstGeom>
          <a:noFill/>
        </p:spPr>
        <p:txBody>
          <a:bodyPr wrap="square" rtlCol="0">
            <a:spAutoFit/>
          </a:bodyPr>
          <a:lstStyle/>
          <a:p>
            <a:r>
              <a:rPr lang="zh-CN" altLang="en-US" dirty="0" smtClean="0"/>
              <a:t>然后，协方差由核函数来确定</a:t>
            </a:r>
            <a:endParaRPr lang="zh-CN" altLang="en-US" dirty="0"/>
          </a:p>
        </p:txBody>
      </p:sp>
      <p:pic>
        <p:nvPicPr>
          <p:cNvPr id="6" name="图片 5"/>
          <p:cNvPicPr>
            <a:picLocks noChangeAspect="1"/>
          </p:cNvPicPr>
          <p:nvPr/>
        </p:nvPicPr>
        <p:blipFill>
          <a:blip r:embed="rId4">
            <a:clrChange>
              <a:clrFrom>
                <a:srgbClr val="FFFFFF"/>
              </a:clrFrom>
              <a:clrTo>
                <a:srgbClr val="FFFFFF">
                  <a:alpha val="0"/>
                </a:srgbClr>
              </a:clrTo>
            </a:clrChange>
          </a:blip>
          <a:stretch>
            <a:fillRect/>
          </a:stretch>
        </p:blipFill>
        <p:spPr>
          <a:xfrm>
            <a:off x="3964694" y="3186348"/>
            <a:ext cx="2994175" cy="361366"/>
          </a:xfrm>
          <a:prstGeom prst="rect">
            <a:avLst/>
          </a:prstGeom>
        </p:spPr>
      </p:pic>
      <p:pic>
        <p:nvPicPr>
          <p:cNvPr id="5" name="图片 4"/>
          <p:cNvPicPr>
            <a:picLocks noChangeAspect="1"/>
          </p:cNvPicPr>
          <p:nvPr/>
        </p:nvPicPr>
        <p:blipFill>
          <a:blip r:embed="rId5">
            <a:clrChange>
              <a:clrFrom>
                <a:srgbClr val="FFFFFF"/>
              </a:clrFrom>
              <a:clrTo>
                <a:srgbClr val="FFFFFF">
                  <a:alpha val="0"/>
                </a:srgbClr>
              </a:clrTo>
            </a:clrChange>
          </a:blip>
          <a:stretch>
            <a:fillRect/>
          </a:stretch>
        </p:blipFill>
        <p:spPr>
          <a:xfrm>
            <a:off x="6875741" y="3053763"/>
            <a:ext cx="1835996" cy="596103"/>
          </a:xfrm>
          <a:prstGeom prst="rect">
            <a:avLst/>
          </a:prstGeom>
        </p:spPr>
      </p:pic>
    </p:spTree>
    <p:extLst>
      <p:ext uri="{BB962C8B-B14F-4D97-AF65-F5344CB8AC3E}">
        <p14:creationId xmlns:p14="http://schemas.microsoft.com/office/powerpoint/2010/main" val="410306683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cap="none" dirty="0" smtClean="0">
                <a:latin typeface="+mn-ea"/>
              </a:rPr>
              <a:t>高斯过程</a:t>
            </a:r>
            <a:endParaRPr lang="zh-CN" altLang="en-US" dirty="0"/>
          </a:p>
        </p:txBody>
      </p:sp>
      <p:sp>
        <p:nvSpPr>
          <p:cNvPr id="3" name="文本框 2"/>
          <p:cNvSpPr txBox="1"/>
          <p:nvPr/>
        </p:nvSpPr>
        <p:spPr>
          <a:xfrm>
            <a:off x="685801" y="2157479"/>
            <a:ext cx="9638607" cy="369332"/>
          </a:xfrm>
          <a:prstGeom prst="rect">
            <a:avLst/>
          </a:prstGeom>
          <a:noFill/>
        </p:spPr>
        <p:txBody>
          <a:bodyPr wrap="square" rtlCol="0">
            <a:spAutoFit/>
          </a:bodyPr>
          <a:lstStyle/>
          <a:p>
            <a:r>
              <a:rPr lang="zh-CN" altLang="en-US" dirty="0" smtClean="0"/>
              <a:t>还可以直接定义核函数，而不是间接的通过基函数来确定协方差。</a:t>
            </a:r>
            <a:endParaRPr lang="zh-CN" altLang="en-US" dirty="0"/>
          </a:p>
        </p:txBody>
      </p:sp>
      <p:pic>
        <p:nvPicPr>
          <p:cNvPr id="7" name="图片 6"/>
          <p:cNvPicPr>
            <a:picLocks noChangeAspect="1"/>
          </p:cNvPicPr>
          <p:nvPr/>
        </p:nvPicPr>
        <p:blipFill>
          <a:blip r:embed="rId3"/>
          <a:stretch>
            <a:fillRect/>
          </a:stretch>
        </p:blipFill>
        <p:spPr>
          <a:xfrm>
            <a:off x="841707" y="2730146"/>
            <a:ext cx="5695950" cy="2619375"/>
          </a:xfrm>
          <a:prstGeom prst="rect">
            <a:avLst/>
          </a:prstGeom>
        </p:spPr>
      </p:pic>
      <p:sp>
        <p:nvSpPr>
          <p:cNvPr id="8" name="文本框 7"/>
          <p:cNvSpPr txBox="1"/>
          <p:nvPr/>
        </p:nvSpPr>
        <p:spPr>
          <a:xfrm>
            <a:off x="7680959" y="3042458"/>
            <a:ext cx="3591099" cy="1754326"/>
          </a:xfrm>
          <a:prstGeom prst="rect">
            <a:avLst/>
          </a:prstGeom>
          <a:noFill/>
        </p:spPr>
        <p:txBody>
          <a:bodyPr wrap="square" rtlCol="0">
            <a:spAutoFit/>
          </a:bodyPr>
          <a:lstStyle/>
          <a:p>
            <a:r>
              <a:rPr lang="zh-CN" altLang="en-US" dirty="0"/>
              <a:t>左图</a:t>
            </a:r>
            <a:r>
              <a:rPr lang="zh-CN" altLang="en-US" dirty="0" smtClean="0"/>
              <a:t>是“高斯”核高斯过程</a:t>
            </a:r>
            <a:endParaRPr lang="en-US" altLang="zh-CN" dirty="0" smtClean="0"/>
          </a:p>
          <a:p>
            <a:endParaRPr lang="en-US" altLang="zh-CN" dirty="0"/>
          </a:p>
          <a:p>
            <a:endParaRPr lang="en-US" altLang="zh-CN" dirty="0" smtClean="0"/>
          </a:p>
          <a:p>
            <a:endParaRPr lang="en-US" altLang="zh-CN" dirty="0"/>
          </a:p>
          <a:p>
            <a:r>
              <a:rPr lang="zh-CN" altLang="en-US" dirty="0" smtClean="0"/>
              <a:t>右</a:t>
            </a:r>
            <a:r>
              <a:rPr lang="zh-CN" altLang="en-US" dirty="0"/>
              <a:t>图</a:t>
            </a:r>
            <a:r>
              <a:rPr lang="zh-CN" altLang="en-US" dirty="0" smtClean="0"/>
              <a:t>是  指数核  高斯过程，又叫做</a:t>
            </a:r>
            <a:r>
              <a:rPr lang="en-US" altLang="zh-CN" dirty="0" smtClean="0">
                <a:latin typeface="+mj-ea"/>
                <a:ea typeface="+mj-ea"/>
              </a:rPr>
              <a:t>Ornstein-</a:t>
            </a:r>
            <a:r>
              <a:rPr lang="en-US" altLang="zh-CN" dirty="0" err="1" smtClean="0">
                <a:latin typeface="+mj-ea"/>
                <a:ea typeface="+mj-ea"/>
              </a:rPr>
              <a:t>Uhlenbeck</a:t>
            </a:r>
            <a:r>
              <a:rPr lang="en-US" altLang="zh-CN" dirty="0" smtClean="0">
                <a:latin typeface="+mj-ea"/>
                <a:ea typeface="+mj-ea"/>
              </a:rPr>
              <a:t> </a:t>
            </a:r>
            <a:r>
              <a:rPr lang="zh-CN" altLang="en-US" dirty="0" smtClean="0">
                <a:latin typeface="+mj-ea"/>
                <a:ea typeface="+mj-ea"/>
              </a:rPr>
              <a:t>过程</a:t>
            </a:r>
            <a:endParaRPr lang="en-US" altLang="zh-CN" dirty="0">
              <a:latin typeface="+mj-ea"/>
              <a:ea typeface="+mj-ea"/>
            </a:endParaRPr>
          </a:p>
        </p:txBody>
      </p:sp>
      <p:pic>
        <p:nvPicPr>
          <p:cNvPr id="9" name="图片 8"/>
          <p:cNvPicPr>
            <a:picLocks noChangeAspect="1"/>
          </p:cNvPicPr>
          <p:nvPr/>
        </p:nvPicPr>
        <p:blipFill>
          <a:blip r:embed="rId4">
            <a:clrChange>
              <a:clrFrom>
                <a:srgbClr val="FFFFFF"/>
              </a:clrFrom>
              <a:clrTo>
                <a:srgbClr val="FFFFFF">
                  <a:alpha val="0"/>
                </a:srgbClr>
              </a:clrTo>
            </a:clrChange>
          </a:blip>
          <a:stretch>
            <a:fillRect/>
          </a:stretch>
        </p:blipFill>
        <p:spPr>
          <a:xfrm>
            <a:off x="7530658" y="4788812"/>
            <a:ext cx="3093008" cy="459771"/>
          </a:xfrm>
          <a:prstGeom prst="rect">
            <a:avLst/>
          </a:prstGeom>
        </p:spPr>
      </p:pic>
      <p:pic>
        <p:nvPicPr>
          <p:cNvPr id="11" name="图片 10"/>
          <p:cNvPicPr>
            <a:picLocks noChangeAspect="1"/>
          </p:cNvPicPr>
          <p:nvPr/>
        </p:nvPicPr>
        <p:blipFill>
          <a:blip r:embed="rId5">
            <a:clrChange>
              <a:clrFrom>
                <a:srgbClr val="FFFFFF"/>
              </a:clrFrom>
              <a:clrTo>
                <a:srgbClr val="FFFFFF">
                  <a:alpha val="0"/>
                </a:srgbClr>
              </a:clrTo>
            </a:clrChange>
          </a:blip>
          <a:stretch>
            <a:fillRect/>
          </a:stretch>
        </p:blipFill>
        <p:spPr>
          <a:xfrm>
            <a:off x="7675715" y="3415673"/>
            <a:ext cx="2947951" cy="730897"/>
          </a:xfrm>
          <a:prstGeom prst="rect">
            <a:avLst/>
          </a:prstGeom>
        </p:spPr>
      </p:pic>
    </p:spTree>
    <p:extLst>
      <p:ext uri="{BB962C8B-B14F-4D97-AF65-F5344CB8AC3E}">
        <p14:creationId xmlns:p14="http://schemas.microsoft.com/office/powerpoint/2010/main" val="287555386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1" y="685800"/>
            <a:ext cx="10852264" cy="1151965"/>
          </a:xfrm>
        </p:spPr>
        <p:txBody>
          <a:bodyPr>
            <a:normAutofit fontScale="90000"/>
          </a:bodyPr>
          <a:lstStyle/>
          <a:p>
            <a:r>
              <a:rPr lang="zh-CN" altLang="en-US" cap="none" dirty="0" smtClean="0">
                <a:latin typeface="+mn-ea"/>
              </a:rPr>
              <a:t>高斯过程回归</a:t>
            </a:r>
            <a:r>
              <a:rPr lang="en-US" altLang="zh-CN" cap="none" dirty="0" smtClean="0">
                <a:latin typeface="+mn-ea"/>
              </a:rPr>
              <a:t/>
            </a:r>
            <a:br>
              <a:rPr lang="en-US" altLang="zh-CN" cap="none" dirty="0" smtClean="0">
                <a:latin typeface="+mn-ea"/>
              </a:rPr>
            </a:br>
            <a:r>
              <a:rPr lang="en-US" altLang="zh-CN" cap="none" dirty="0" smtClean="0">
                <a:latin typeface="+mn-ea"/>
              </a:rPr>
              <a:t>(</a:t>
            </a:r>
            <a:r>
              <a:rPr lang="en-US" altLang="zh-CN" cap="none" dirty="0" smtClean="0">
                <a:latin typeface="+mn-ea"/>
                <a:ea typeface="+mn-ea"/>
              </a:rPr>
              <a:t>Gaussian process regression</a:t>
            </a:r>
            <a:r>
              <a:rPr lang="en-US" altLang="zh-CN" dirty="0" smtClean="0">
                <a:latin typeface="+mn-ea"/>
                <a:ea typeface="+mn-ea"/>
              </a:rPr>
              <a:t>, GPR)</a:t>
            </a:r>
            <a:endParaRPr lang="zh-CN" altLang="en-US" dirty="0">
              <a:latin typeface="+mn-ea"/>
              <a:ea typeface="+mn-ea"/>
            </a:endParaRPr>
          </a:p>
        </p:txBody>
      </p:sp>
      <p:sp>
        <p:nvSpPr>
          <p:cNvPr id="3" name="文本框 2"/>
          <p:cNvSpPr txBox="1"/>
          <p:nvPr/>
        </p:nvSpPr>
        <p:spPr>
          <a:xfrm>
            <a:off x="685800" y="2344193"/>
            <a:ext cx="9638607" cy="1200329"/>
          </a:xfrm>
          <a:prstGeom prst="rect">
            <a:avLst/>
          </a:prstGeom>
          <a:noFill/>
        </p:spPr>
        <p:txBody>
          <a:bodyPr wrap="square" rtlCol="0">
            <a:spAutoFit/>
          </a:bodyPr>
          <a:lstStyle/>
          <a:p>
            <a:pPr>
              <a:lnSpc>
                <a:spcPct val="150000"/>
              </a:lnSpc>
            </a:pPr>
            <a:r>
              <a:rPr lang="zh-CN" altLang="en-US" dirty="0" smtClean="0"/>
              <a:t>高斯过程回归是将高斯过程模型应用到回归问题中，学习带有噪声的目标值即                                        的分布。</a:t>
            </a:r>
            <a:endParaRPr lang="en-US" altLang="zh-CN" dirty="0" smtClean="0"/>
          </a:p>
          <a:p>
            <a:endParaRPr lang="en-US" altLang="zh-CN" dirty="0"/>
          </a:p>
        </p:txBody>
      </p:sp>
      <p:pic>
        <p:nvPicPr>
          <p:cNvPr id="7" name="图片 6"/>
          <p:cNvPicPr>
            <a:picLocks noChangeAspect="1"/>
          </p:cNvPicPr>
          <p:nvPr/>
        </p:nvPicPr>
        <p:blipFill>
          <a:blip r:embed="rId3">
            <a:clrChange>
              <a:clrFrom>
                <a:srgbClr val="FFFFFF"/>
              </a:clrFrom>
              <a:clrTo>
                <a:srgbClr val="FFFFFF">
                  <a:alpha val="0"/>
                </a:srgbClr>
              </a:clrTo>
            </a:clrChange>
          </a:blip>
          <a:stretch>
            <a:fillRect/>
          </a:stretch>
        </p:blipFill>
        <p:spPr>
          <a:xfrm>
            <a:off x="8616227" y="2344193"/>
            <a:ext cx="1959779" cy="520295"/>
          </a:xfrm>
          <a:prstGeom prst="rect">
            <a:avLst/>
          </a:prstGeom>
        </p:spPr>
      </p:pic>
      <p:pic>
        <p:nvPicPr>
          <p:cNvPr id="8" name="图片 7"/>
          <p:cNvPicPr>
            <a:picLocks noChangeAspect="1"/>
          </p:cNvPicPr>
          <p:nvPr/>
        </p:nvPicPr>
        <p:blipFill>
          <a:blip r:embed="rId4">
            <a:clrChange>
              <a:clrFrom>
                <a:srgbClr val="FFFFFF"/>
              </a:clrFrom>
              <a:clrTo>
                <a:srgbClr val="FFFFFF">
                  <a:alpha val="0"/>
                </a:srgbClr>
              </a:clrTo>
            </a:clrChange>
          </a:blip>
          <a:stretch>
            <a:fillRect/>
          </a:stretch>
        </p:blipFill>
        <p:spPr>
          <a:xfrm>
            <a:off x="4299758" y="3821521"/>
            <a:ext cx="3388733" cy="550307"/>
          </a:xfrm>
          <a:prstGeom prst="rect">
            <a:avLst/>
          </a:prstGeom>
        </p:spPr>
      </p:pic>
      <p:pic>
        <p:nvPicPr>
          <p:cNvPr id="9" name="图片 8"/>
          <p:cNvPicPr>
            <a:picLocks noChangeAspect="1"/>
          </p:cNvPicPr>
          <p:nvPr/>
        </p:nvPicPr>
        <p:blipFill>
          <a:blip r:embed="rId5">
            <a:clrChange>
              <a:clrFrom>
                <a:srgbClr val="FFFFFF"/>
              </a:clrFrom>
              <a:clrTo>
                <a:srgbClr val="FFFFFF">
                  <a:alpha val="0"/>
                </a:srgbClr>
              </a:clrTo>
            </a:clrChange>
          </a:blip>
          <a:stretch>
            <a:fillRect/>
          </a:stretch>
        </p:blipFill>
        <p:spPr>
          <a:xfrm>
            <a:off x="685800" y="4443318"/>
            <a:ext cx="4623815" cy="336504"/>
          </a:xfrm>
          <a:prstGeom prst="rect">
            <a:avLst/>
          </a:prstGeom>
        </p:spPr>
      </p:pic>
      <mc:AlternateContent xmlns:mc="http://schemas.openxmlformats.org/markup-compatibility/2006">
        <mc:Choice xmlns:a14="http://schemas.microsoft.com/office/drawing/2010/main" Requires="a14">
          <p:sp>
            <p:nvSpPr>
              <p:cNvPr id="10" name="文本框 9"/>
              <p:cNvSpPr txBox="1"/>
              <p:nvPr/>
            </p:nvSpPr>
            <p:spPr>
              <a:xfrm>
                <a:off x="565266" y="3395601"/>
                <a:ext cx="5303519" cy="369332"/>
              </a:xfrm>
              <a:prstGeom prst="rect">
                <a:avLst/>
              </a:prstGeom>
              <a:noFill/>
            </p:spPr>
            <p:txBody>
              <a:bodyPr wrap="square" rtlCol="0">
                <a:spAutoFit/>
              </a:bodyPr>
              <a:lstStyle/>
              <a:p>
                <a:r>
                  <a:rPr lang="zh-CN" altLang="en-US" dirty="0"/>
                  <a:t> 假</a:t>
                </a:r>
                <a14:m>
                  <m:oMath xmlns:m="http://schemas.openxmlformats.org/officeDocument/2006/math">
                    <m:r>
                      <a:rPr lang="zh-CN" altLang="en-US" i="1" dirty="0">
                        <a:latin typeface="Cambria Math" panose="02040503050406030204" pitchFamily="18" charset="0"/>
                      </a:rPr>
                      <m:t>设噪声服从</m:t>
                    </m:r>
                    <m:r>
                      <a:rPr lang="zh-CN" altLang="en-US" i="1" dirty="0">
                        <a:latin typeface="Cambria Math" panose="02040503050406030204" pitchFamily="18" charset="0"/>
                      </a:rPr>
                      <m:t>零</m:t>
                    </m:r>
                    <m:r>
                      <a:rPr lang="zh-CN" altLang="en-US" i="1" dirty="0">
                        <a:latin typeface="Cambria Math" panose="02040503050406030204" pitchFamily="18" charset="0"/>
                      </a:rPr>
                      <m:t>均</m:t>
                    </m:r>
                    <m:r>
                      <a:rPr lang="zh-CN" altLang="en-US" i="1" dirty="0">
                        <a:latin typeface="Cambria Math" panose="02040503050406030204" pitchFamily="18" charset="0"/>
                      </a:rPr>
                      <m:t>值</m:t>
                    </m:r>
                    <m:r>
                      <a:rPr lang="zh-CN" altLang="en-US" i="1" dirty="0">
                        <a:latin typeface="Cambria Math" panose="02040503050406030204" pitchFamily="18" charset="0"/>
                      </a:rPr>
                      <m:t>的</m:t>
                    </m:r>
                    <m:r>
                      <a:rPr lang="zh-CN" altLang="en-US" i="1" dirty="0">
                        <a:latin typeface="Cambria Math" panose="02040503050406030204" pitchFamily="18" charset="0"/>
                      </a:rPr>
                      <m:t>高斯分布</m:t>
                    </m:r>
                  </m:oMath>
                </a14:m>
                <a:r>
                  <a:rPr lang="zh-CN" altLang="en-US" dirty="0"/>
                  <a:t>，那么</a:t>
                </a:r>
              </a:p>
            </p:txBody>
          </p:sp>
        </mc:Choice>
        <mc:Fallback>
          <p:sp>
            <p:nvSpPr>
              <p:cNvPr id="10" name="文本框 9"/>
              <p:cNvSpPr txBox="1">
                <a:spLocks noRot="1" noChangeAspect="1" noMove="1" noResize="1" noEditPoints="1" noAdjustHandles="1" noChangeArrowheads="1" noChangeShapeType="1" noTextEdit="1"/>
              </p:cNvSpPr>
              <p:nvPr/>
            </p:nvSpPr>
            <p:spPr>
              <a:xfrm>
                <a:off x="565266" y="3395601"/>
                <a:ext cx="5303519" cy="369332"/>
              </a:xfrm>
              <a:prstGeom prst="rect">
                <a:avLst/>
              </a:prstGeom>
              <a:blipFill>
                <a:blip r:embed="rId6"/>
                <a:stretch>
                  <a:fillRect l="-230" t="-11475" b="-213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84178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1" y="685800"/>
            <a:ext cx="10852264" cy="1151965"/>
          </a:xfrm>
        </p:spPr>
        <p:txBody>
          <a:bodyPr>
            <a:normAutofit fontScale="90000"/>
          </a:bodyPr>
          <a:lstStyle/>
          <a:p>
            <a:r>
              <a:rPr lang="zh-CN" altLang="en-US" cap="none" dirty="0" smtClean="0">
                <a:latin typeface="+mn-ea"/>
              </a:rPr>
              <a:t>高斯过程回归</a:t>
            </a:r>
            <a:r>
              <a:rPr lang="en-US" altLang="zh-CN" cap="none" dirty="0" smtClean="0">
                <a:latin typeface="+mn-ea"/>
              </a:rPr>
              <a:t/>
            </a:r>
            <a:br>
              <a:rPr lang="en-US" altLang="zh-CN" cap="none" dirty="0" smtClean="0">
                <a:latin typeface="+mn-ea"/>
              </a:rPr>
            </a:br>
            <a:r>
              <a:rPr lang="en-US" altLang="zh-CN" cap="none" dirty="0" smtClean="0">
                <a:latin typeface="+mn-ea"/>
              </a:rPr>
              <a:t>(</a:t>
            </a:r>
            <a:r>
              <a:rPr lang="en-US" altLang="zh-CN" cap="none" dirty="0" smtClean="0">
                <a:latin typeface="+mn-ea"/>
                <a:ea typeface="+mn-ea"/>
              </a:rPr>
              <a:t>Gaussian process regression</a:t>
            </a:r>
            <a:r>
              <a:rPr lang="en-US" altLang="zh-CN" dirty="0" smtClean="0">
                <a:latin typeface="+mn-ea"/>
                <a:ea typeface="+mn-ea"/>
              </a:rPr>
              <a:t>, GPR)</a:t>
            </a:r>
            <a:endParaRPr lang="zh-CN" altLang="en-US" dirty="0">
              <a:latin typeface="+mn-ea"/>
              <a:ea typeface="+mn-ea"/>
            </a:endParaRPr>
          </a:p>
        </p:txBody>
      </p:sp>
      <p:pic>
        <p:nvPicPr>
          <p:cNvPr id="8" name="图片 7"/>
          <p:cNvPicPr>
            <a:picLocks noChangeAspect="1"/>
          </p:cNvPicPr>
          <p:nvPr/>
        </p:nvPicPr>
        <p:blipFill>
          <a:blip r:embed="rId3">
            <a:clrChange>
              <a:clrFrom>
                <a:srgbClr val="FFFFFF"/>
              </a:clrFrom>
              <a:clrTo>
                <a:srgbClr val="FFFFFF">
                  <a:alpha val="0"/>
                </a:srgbClr>
              </a:clrTo>
            </a:clrChange>
          </a:blip>
          <a:stretch>
            <a:fillRect/>
          </a:stretch>
        </p:blipFill>
        <p:spPr>
          <a:xfrm>
            <a:off x="4299758" y="2657738"/>
            <a:ext cx="3388733" cy="550307"/>
          </a:xfrm>
          <a:prstGeom prst="rect">
            <a:avLst/>
          </a:prstGeom>
        </p:spPr>
      </p:pic>
      <p:pic>
        <p:nvPicPr>
          <p:cNvPr id="9" name="图片 8"/>
          <p:cNvPicPr>
            <a:picLocks noChangeAspect="1"/>
          </p:cNvPicPr>
          <p:nvPr/>
        </p:nvPicPr>
        <p:blipFill>
          <a:blip r:embed="rId4">
            <a:clrChange>
              <a:clrFrom>
                <a:srgbClr val="FFFFFF"/>
              </a:clrFrom>
              <a:clrTo>
                <a:srgbClr val="FFFFFF">
                  <a:alpha val="0"/>
                </a:srgbClr>
              </a:clrTo>
            </a:clrChange>
          </a:blip>
          <a:stretch>
            <a:fillRect/>
          </a:stretch>
        </p:blipFill>
        <p:spPr>
          <a:xfrm>
            <a:off x="685800" y="3279535"/>
            <a:ext cx="4623815" cy="336504"/>
          </a:xfrm>
          <a:prstGeom prst="rect">
            <a:avLst/>
          </a:prstGeom>
        </p:spPr>
      </p:pic>
      <mc:AlternateContent xmlns:mc="http://schemas.openxmlformats.org/markup-compatibility/2006">
        <mc:Choice xmlns:a14="http://schemas.microsoft.com/office/drawing/2010/main" Requires="a14">
          <p:sp>
            <p:nvSpPr>
              <p:cNvPr id="10" name="文本框 9"/>
              <p:cNvSpPr txBox="1"/>
              <p:nvPr/>
            </p:nvSpPr>
            <p:spPr>
              <a:xfrm>
                <a:off x="685800" y="2196073"/>
                <a:ext cx="4488873" cy="369332"/>
              </a:xfrm>
              <a:prstGeom prst="rect">
                <a:avLst/>
              </a:prstGeom>
              <a:noFill/>
            </p:spPr>
            <p:txBody>
              <a:bodyPr wrap="square" rtlCol="0">
                <a:spAutoFit/>
              </a:bodyPr>
              <a:lstStyle/>
              <a:p>
                <a:r>
                  <a:rPr lang="zh-CN" altLang="en-US" dirty="0">
                    <a:latin typeface="等线" panose="02010600030101010101" pitchFamily="2" charset="-122"/>
                    <a:ea typeface="等线" panose="02010600030101010101" pitchFamily="2" charset="-122"/>
                  </a:rPr>
                  <a:t> 假</a:t>
                </a:r>
                <a14:m>
                  <m:oMath xmlns:m="http://schemas.openxmlformats.org/officeDocument/2006/math">
                    <m:r>
                      <a:rPr lang="zh-CN" altLang="en-US" i="1" dirty="0">
                        <a:latin typeface="Cambria Math" panose="02040503050406030204" pitchFamily="18" charset="0"/>
                      </a:rPr>
                      <m:t>设噪声服从高斯分布</m:t>
                    </m:r>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b="1" i="1">
                        <a:latin typeface="Cambria Math" panose="02040503050406030204" pitchFamily="18" charset="0"/>
                      </a:rPr>
                      <m:t>𝒙</m:t>
                    </m:r>
                    <m:r>
                      <a:rPr lang="en-US" altLang="zh-CN" i="1">
                        <a:latin typeface="Cambria Math" panose="02040503050406030204" pitchFamily="18" charset="0"/>
                      </a:rPr>
                      <m:t>)</m:t>
                    </m:r>
                  </m:oMath>
                </a14:m>
                <a:r>
                  <a:rPr lang="zh-CN" altLang="en-US" dirty="0">
                    <a:latin typeface="等线" panose="02010600030101010101" pitchFamily="2" charset="-122"/>
                    <a:ea typeface="等线" panose="02010600030101010101" pitchFamily="2" charset="-122"/>
                  </a:rPr>
                  <a:t>，那么</a:t>
                </a:r>
              </a:p>
            </p:txBody>
          </p:sp>
        </mc:Choice>
        <mc:Fallback>
          <p:sp>
            <p:nvSpPr>
              <p:cNvPr id="10" name="文本框 9"/>
              <p:cNvSpPr txBox="1">
                <a:spLocks noRot="1" noChangeAspect="1" noMove="1" noResize="1" noEditPoints="1" noAdjustHandles="1" noChangeArrowheads="1" noChangeShapeType="1" noTextEdit="1"/>
              </p:cNvSpPr>
              <p:nvPr/>
            </p:nvSpPr>
            <p:spPr>
              <a:xfrm>
                <a:off x="685800" y="2196073"/>
                <a:ext cx="4488873" cy="369332"/>
              </a:xfrm>
              <a:prstGeom prst="rect">
                <a:avLst/>
              </a:prstGeom>
              <a:blipFill>
                <a:blip r:embed="rId5"/>
                <a:stretch>
                  <a:fillRect t="-8197" b="-24590"/>
                </a:stretch>
              </a:blipFill>
            </p:spPr>
            <p:txBody>
              <a:bodyPr/>
              <a:lstStyle/>
              <a:p>
                <a:r>
                  <a:rPr lang="zh-CN" altLang="en-US">
                    <a:noFill/>
                  </a:rPr>
                  <a:t> </a:t>
                </a:r>
              </a:p>
            </p:txBody>
          </p:sp>
        </mc:Fallback>
      </mc:AlternateContent>
      <p:grpSp>
        <p:nvGrpSpPr>
          <p:cNvPr id="6" name="组合 5"/>
          <p:cNvGrpSpPr/>
          <p:nvPr/>
        </p:nvGrpSpPr>
        <p:grpSpPr>
          <a:xfrm>
            <a:off x="717620" y="3756203"/>
            <a:ext cx="10553007" cy="935353"/>
            <a:chOff x="717620" y="3756203"/>
            <a:chExt cx="10553007" cy="935353"/>
          </a:xfrm>
        </p:grpSpPr>
        <p:pic>
          <p:nvPicPr>
            <p:cNvPr id="4" name="图片 3"/>
            <p:cNvPicPr>
              <a:picLocks noChangeAspect="1"/>
            </p:cNvPicPr>
            <p:nvPr/>
          </p:nvPicPr>
          <p:blipFill>
            <a:blip r:embed="rId6">
              <a:clrChange>
                <a:clrFrom>
                  <a:srgbClr val="FFFFFF"/>
                </a:clrFrom>
                <a:clrTo>
                  <a:srgbClr val="FFFFFF">
                    <a:alpha val="0"/>
                  </a:srgbClr>
                </a:clrTo>
              </a:clrChange>
            </a:blip>
            <a:stretch>
              <a:fillRect/>
            </a:stretch>
          </p:blipFill>
          <p:spPr>
            <a:xfrm>
              <a:off x="717620" y="3756203"/>
              <a:ext cx="10553007" cy="331943"/>
            </a:xfrm>
            <a:prstGeom prst="rect">
              <a:avLst/>
            </a:prstGeom>
          </p:spPr>
        </p:pic>
        <p:pic>
          <p:nvPicPr>
            <p:cNvPr id="5" name="图片 4"/>
            <p:cNvPicPr>
              <a:picLocks noChangeAspect="1"/>
            </p:cNvPicPr>
            <p:nvPr/>
          </p:nvPicPr>
          <p:blipFill>
            <a:blip r:embed="rId7">
              <a:clrChange>
                <a:clrFrom>
                  <a:srgbClr val="FFFFFF"/>
                </a:clrFrom>
                <a:clrTo>
                  <a:srgbClr val="FFFFFF">
                    <a:alpha val="0"/>
                  </a:srgbClr>
                </a:clrTo>
              </a:clrChange>
            </a:blip>
            <a:stretch>
              <a:fillRect/>
            </a:stretch>
          </p:blipFill>
          <p:spPr>
            <a:xfrm>
              <a:off x="4299758" y="4164197"/>
              <a:ext cx="3108642" cy="527359"/>
            </a:xfrm>
            <a:prstGeom prst="rect">
              <a:avLst/>
            </a:prstGeom>
          </p:spPr>
        </p:pic>
      </p:grpSp>
      <p:sp>
        <p:nvSpPr>
          <p:cNvPr id="11" name="文本框 10"/>
          <p:cNvSpPr txBox="1"/>
          <p:nvPr/>
        </p:nvSpPr>
        <p:spPr>
          <a:xfrm>
            <a:off x="11179901" y="3718814"/>
            <a:ext cx="716327" cy="369332"/>
          </a:xfrm>
          <a:prstGeom prst="rect">
            <a:avLst/>
          </a:prstGeom>
          <a:noFill/>
        </p:spPr>
        <p:txBody>
          <a:bodyPr wrap="square" rtlCol="0">
            <a:spAutoFit/>
          </a:bodyPr>
          <a:lstStyle/>
          <a:p>
            <a:r>
              <a:rPr lang="zh-CN" altLang="en-US" dirty="0" smtClean="0">
                <a:latin typeface="等线" panose="02010600030101010101" pitchFamily="2" charset="-122"/>
                <a:ea typeface="等线" panose="02010600030101010101" pitchFamily="2" charset="-122"/>
              </a:rPr>
              <a:t>布为</a:t>
            </a:r>
            <a:endParaRPr lang="zh-CN" altLang="en-US" dirty="0">
              <a:latin typeface="等线" panose="02010600030101010101" pitchFamily="2" charset="-122"/>
              <a:ea typeface="等线" panose="02010600030101010101" pitchFamily="2" charset="-122"/>
            </a:endParaRPr>
          </a:p>
        </p:txBody>
      </p:sp>
      <mc:AlternateContent xmlns:mc="http://schemas.openxmlformats.org/markup-compatibility/2006">
        <mc:Choice xmlns:a14="http://schemas.microsoft.com/office/drawing/2010/main" Requires="a14">
          <p:sp>
            <p:nvSpPr>
              <p:cNvPr id="12" name="文本框 11"/>
              <p:cNvSpPr txBox="1"/>
              <p:nvPr/>
            </p:nvSpPr>
            <p:spPr>
              <a:xfrm>
                <a:off x="719050" y="4691556"/>
                <a:ext cx="10551577" cy="646331"/>
              </a:xfrm>
              <a:prstGeom prst="rect">
                <a:avLst/>
              </a:prstGeom>
              <a:noFill/>
            </p:spPr>
            <p:txBody>
              <a:bodyPr wrap="square" rtlCol="0">
                <a:spAutoFit/>
              </a:bodyPr>
              <a:lstStyle/>
              <a:p>
                <a:r>
                  <a:rPr lang="zh-CN" altLang="en-US" dirty="0">
                    <a:latin typeface="等线" panose="02010600030101010101" pitchFamily="2" charset="-122"/>
                    <a:ea typeface="等线" panose="02010600030101010101" pitchFamily="2" charset="-122"/>
                  </a:rPr>
                  <a:t>根据高斯过程的定义，边缘</a:t>
                </a:r>
                <a:r>
                  <a:rPr lang="zh-CN" altLang="en-US" dirty="0" smtClean="0">
                    <a:latin typeface="等线" panose="02010600030101010101" pitchFamily="2" charset="-122"/>
                    <a:ea typeface="等线" panose="02010600030101010101" pitchFamily="2" charset="-122"/>
                  </a:rPr>
                  <a:t>概率分布</a:t>
                </a:r>
                <a14:m>
                  <m:oMath xmlns:m="http://schemas.openxmlformats.org/officeDocument/2006/math">
                    <m:r>
                      <m:rPr>
                        <m:sty m:val="p"/>
                      </m:rPr>
                      <a:rPr lang="en-US" altLang="zh-CN" b="0" i="0" smtClean="0">
                        <a:latin typeface="Cambria Math" panose="02040503050406030204" pitchFamily="18" charset="0"/>
                      </a:rPr>
                      <m:t>p</m:t>
                    </m:r>
                    <m:r>
                      <a:rPr lang="en-US" altLang="zh-CN" i="1">
                        <a:latin typeface="Cambria Math" panose="02040503050406030204" pitchFamily="18" charset="0"/>
                      </a:rPr>
                      <m:t>(</m:t>
                    </m:r>
                    <m:r>
                      <a:rPr lang="en-US" altLang="zh-CN" b="1" i="1" smtClean="0">
                        <a:latin typeface="Cambria Math" panose="02040503050406030204" pitchFamily="18" charset="0"/>
                      </a:rPr>
                      <m:t>𝒚</m:t>
                    </m:r>
                    <m:r>
                      <a:rPr lang="en-US" altLang="zh-CN" i="1">
                        <a:latin typeface="Cambria Math" panose="02040503050406030204" pitchFamily="18" charset="0"/>
                      </a:rPr>
                      <m:t>)</m:t>
                    </m:r>
                  </m:oMath>
                </a14:m>
                <a:r>
                  <a:rPr lang="zh-CN" altLang="en-US" dirty="0">
                    <a:latin typeface="等线" panose="02010600030101010101" pitchFamily="2" charset="-122"/>
                    <a:ea typeface="等线" panose="02010600030101010101" pitchFamily="2" charset="-122"/>
                  </a:rPr>
                  <a:t>也是高斯分布，均值设为</a:t>
                </a:r>
                <a:r>
                  <a:rPr lang="en-US" altLang="zh-CN" dirty="0" smtClean="0">
                    <a:latin typeface="等线" panose="02010600030101010101" pitchFamily="2" charset="-122"/>
                    <a:ea typeface="等线" panose="02010600030101010101" pitchFamily="2" charset="-122"/>
                  </a:rPr>
                  <a:t>0</a:t>
                </a:r>
                <a:r>
                  <a:rPr lang="zh-CN" altLang="en-US" dirty="0" smtClean="0">
                    <a:latin typeface="等线" panose="02010600030101010101" pitchFamily="2" charset="-122"/>
                    <a:ea typeface="等线" panose="02010600030101010101" pitchFamily="2" charset="-122"/>
                  </a:rPr>
                  <a:t>，协方差矩阵由   </a:t>
                </a:r>
                <a:r>
                  <a:rPr lang="en-US" altLang="zh-CN" dirty="0" smtClean="0">
                    <a:latin typeface="等线" panose="02010600030101010101" pitchFamily="2" charset="-122"/>
                    <a:ea typeface="等线" panose="02010600030101010101" pitchFamily="2" charset="-122"/>
                  </a:rPr>
                  <a:t>Gram </a:t>
                </a:r>
                <a:r>
                  <a:rPr lang="zh-CN" altLang="en-US" dirty="0" smtClean="0">
                    <a:latin typeface="等线" panose="02010600030101010101" pitchFamily="2" charset="-122"/>
                    <a:ea typeface="等线" panose="02010600030101010101" pitchFamily="2" charset="-122"/>
                  </a:rPr>
                  <a:t>矩阵  </a:t>
                </a:r>
                <a14:m>
                  <m:oMath xmlns:m="http://schemas.openxmlformats.org/officeDocument/2006/math">
                    <m:r>
                      <a:rPr lang="en-US" altLang="zh-CN" b="0" i="1" smtClean="0">
                        <a:latin typeface="Cambria Math" panose="02040503050406030204" pitchFamily="18" charset="0"/>
                      </a:rPr>
                      <m:t>𝐾</m:t>
                    </m:r>
                  </m:oMath>
                </a14:m>
                <a:r>
                  <a:rPr lang="zh-CN" altLang="en-US" dirty="0" smtClean="0">
                    <a:latin typeface="等线" panose="02010600030101010101" pitchFamily="2" charset="-122"/>
                    <a:ea typeface="等线" panose="02010600030101010101" pitchFamily="2" charset="-122"/>
                  </a:rPr>
                  <a:t>  定义</a:t>
                </a:r>
                <a:endParaRPr lang="zh-CN" altLang="en-US" dirty="0">
                  <a:latin typeface="等线" panose="02010600030101010101" pitchFamily="2" charset="-122"/>
                  <a:ea typeface="等线" panose="02010600030101010101" pitchFamily="2" charset="-122"/>
                </a:endParaRPr>
              </a:p>
            </p:txBody>
          </p:sp>
        </mc:Choice>
        <mc:Fallback>
          <p:sp>
            <p:nvSpPr>
              <p:cNvPr id="12" name="文本框 11"/>
              <p:cNvSpPr txBox="1">
                <a:spLocks noRot="1" noChangeAspect="1" noMove="1" noResize="1" noEditPoints="1" noAdjustHandles="1" noChangeArrowheads="1" noChangeShapeType="1" noTextEdit="1"/>
              </p:cNvSpPr>
              <p:nvPr/>
            </p:nvSpPr>
            <p:spPr>
              <a:xfrm>
                <a:off x="719050" y="4691556"/>
                <a:ext cx="10551577" cy="646331"/>
              </a:xfrm>
              <a:prstGeom prst="rect">
                <a:avLst/>
              </a:prstGeom>
              <a:blipFill>
                <a:blip r:embed="rId8"/>
                <a:stretch>
                  <a:fillRect l="-520" t="-5660" b="-14151"/>
                </a:stretch>
              </a:blipFill>
            </p:spPr>
            <p:txBody>
              <a:bodyPr/>
              <a:lstStyle/>
              <a:p>
                <a:r>
                  <a:rPr lang="zh-CN" altLang="en-US">
                    <a:noFill/>
                  </a:rPr>
                  <a:t> </a:t>
                </a:r>
              </a:p>
            </p:txBody>
          </p:sp>
        </mc:Fallback>
      </mc:AlternateContent>
      <p:pic>
        <p:nvPicPr>
          <p:cNvPr id="13" name="图片 12"/>
          <p:cNvPicPr>
            <a:picLocks noChangeAspect="1"/>
          </p:cNvPicPr>
          <p:nvPr/>
        </p:nvPicPr>
        <p:blipFill>
          <a:blip r:embed="rId9">
            <a:clrChange>
              <a:clrFrom>
                <a:srgbClr val="FFFFFF"/>
              </a:clrFrom>
              <a:clrTo>
                <a:srgbClr val="FFFFFF">
                  <a:alpha val="0"/>
                </a:srgbClr>
              </a:clrTo>
            </a:clrChange>
          </a:blip>
          <a:stretch>
            <a:fillRect/>
          </a:stretch>
        </p:blipFill>
        <p:spPr>
          <a:xfrm>
            <a:off x="4470122" y="5191058"/>
            <a:ext cx="2163433" cy="351558"/>
          </a:xfrm>
          <a:prstGeom prst="rect">
            <a:avLst/>
          </a:prstGeom>
        </p:spPr>
      </p:pic>
    </p:spTree>
    <p:extLst>
      <p:ext uri="{BB962C8B-B14F-4D97-AF65-F5344CB8AC3E}">
        <p14:creationId xmlns:p14="http://schemas.microsoft.com/office/powerpoint/2010/main" val="4011193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1" y="685800"/>
            <a:ext cx="10852264" cy="1151965"/>
          </a:xfrm>
        </p:spPr>
        <p:txBody>
          <a:bodyPr>
            <a:normAutofit fontScale="90000"/>
          </a:bodyPr>
          <a:lstStyle/>
          <a:p>
            <a:r>
              <a:rPr lang="zh-CN" altLang="en-US" cap="none" dirty="0" smtClean="0">
                <a:latin typeface="+mn-ea"/>
              </a:rPr>
              <a:t>高斯过程回归</a:t>
            </a:r>
            <a:r>
              <a:rPr lang="en-US" altLang="zh-CN" cap="none" dirty="0" smtClean="0">
                <a:latin typeface="+mn-ea"/>
              </a:rPr>
              <a:t/>
            </a:r>
            <a:br>
              <a:rPr lang="en-US" altLang="zh-CN" cap="none" dirty="0" smtClean="0">
                <a:latin typeface="+mn-ea"/>
              </a:rPr>
            </a:br>
            <a:r>
              <a:rPr lang="en-US" altLang="zh-CN" cap="none" dirty="0" smtClean="0">
                <a:latin typeface="+mn-ea"/>
              </a:rPr>
              <a:t>(</a:t>
            </a:r>
            <a:r>
              <a:rPr lang="en-US" altLang="zh-CN" cap="none" dirty="0" smtClean="0">
                <a:latin typeface="+mn-ea"/>
                <a:ea typeface="+mn-ea"/>
              </a:rPr>
              <a:t>Gaussian process regression</a:t>
            </a:r>
            <a:r>
              <a:rPr lang="en-US" altLang="zh-CN" dirty="0" smtClean="0">
                <a:latin typeface="+mn-ea"/>
                <a:ea typeface="+mn-ea"/>
              </a:rPr>
              <a:t>, GPR)</a:t>
            </a:r>
            <a:endParaRPr lang="zh-CN" altLang="en-US" dirty="0">
              <a:latin typeface="+mn-ea"/>
              <a:ea typeface="+mn-ea"/>
            </a:endParaRPr>
          </a:p>
        </p:txBody>
      </p:sp>
      <p:sp>
        <p:nvSpPr>
          <p:cNvPr id="14" name="文本框 13"/>
          <p:cNvSpPr txBox="1"/>
          <p:nvPr/>
        </p:nvSpPr>
        <p:spPr>
          <a:xfrm>
            <a:off x="753270" y="2124811"/>
            <a:ext cx="5714032" cy="369332"/>
          </a:xfrm>
          <a:prstGeom prst="rect">
            <a:avLst/>
          </a:prstGeom>
          <a:noFill/>
        </p:spPr>
        <p:txBody>
          <a:bodyPr wrap="square" rtlCol="0">
            <a:spAutoFit/>
          </a:bodyPr>
          <a:lstStyle/>
          <a:p>
            <a:r>
              <a:rPr lang="zh-CN" altLang="en-US" dirty="0" smtClean="0">
                <a:latin typeface="等线" panose="02010600030101010101" pitchFamily="2" charset="-122"/>
                <a:ea typeface="等线" panose="02010600030101010101" pitchFamily="2" charset="-122"/>
              </a:rPr>
              <a:t>一般利用最大似然法来求超参数，比如核函数的参数</a:t>
            </a:r>
            <a:endParaRPr lang="zh-CN" altLang="en-US" dirty="0">
              <a:latin typeface="等线" panose="02010600030101010101" pitchFamily="2" charset="-122"/>
              <a:ea typeface="等线" panose="02010600030101010101" pitchFamily="2" charset="-122"/>
            </a:endParaRPr>
          </a:p>
        </p:txBody>
      </p:sp>
      <p:pic>
        <p:nvPicPr>
          <p:cNvPr id="4" name="图片 3"/>
          <p:cNvPicPr>
            <a:picLocks noChangeAspect="1"/>
          </p:cNvPicPr>
          <p:nvPr/>
        </p:nvPicPr>
        <p:blipFill>
          <a:blip r:embed="rId3">
            <a:clrChange>
              <a:clrFrom>
                <a:srgbClr val="FFFFFF"/>
              </a:clrFrom>
              <a:clrTo>
                <a:srgbClr val="FFFFFF">
                  <a:alpha val="0"/>
                </a:srgbClr>
              </a:clrTo>
            </a:clrChange>
          </a:blip>
          <a:stretch>
            <a:fillRect/>
          </a:stretch>
        </p:blipFill>
        <p:spPr>
          <a:xfrm>
            <a:off x="386542" y="2781189"/>
            <a:ext cx="9788235" cy="1111719"/>
          </a:xfrm>
          <a:prstGeom prst="rect">
            <a:avLst/>
          </a:prstGeom>
        </p:spPr>
      </p:pic>
      <p:pic>
        <p:nvPicPr>
          <p:cNvPr id="6" name="图片 5"/>
          <p:cNvPicPr>
            <a:picLocks noChangeAspect="1"/>
          </p:cNvPicPr>
          <p:nvPr/>
        </p:nvPicPr>
        <p:blipFill>
          <a:blip r:embed="rId4">
            <a:clrChange>
              <a:clrFrom>
                <a:srgbClr val="FFFFFF"/>
              </a:clrFrom>
              <a:clrTo>
                <a:srgbClr val="FFFFFF">
                  <a:alpha val="0"/>
                </a:srgbClr>
              </a:clrTo>
            </a:clrChange>
          </a:blip>
          <a:stretch>
            <a:fillRect/>
          </a:stretch>
        </p:blipFill>
        <p:spPr>
          <a:xfrm>
            <a:off x="512101" y="3913720"/>
            <a:ext cx="3410322" cy="266234"/>
          </a:xfrm>
          <a:prstGeom prst="rect">
            <a:avLst/>
          </a:prstGeom>
        </p:spPr>
      </p:pic>
      <p:pic>
        <p:nvPicPr>
          <p:cNvPr id="8" name="图片 7"/>
          <p:cNvPicPr>
            <a:picLocks noChangeAspect="1"/>
          </p:cNvPicPr>
          <p:nvPr/>
        </p:nvPicPr>
        <p:blipFill>
          <a:blip r:embed="rId5">
            <a:clrChange>
              <a:clrFrom>
                <a:srgbClr val="FFFFFF"/>
              </a:clrFrom>
              <a:clrTo>
                <a:srgbClr val="FFFFFF">
                  <a:alpha val="0"/>
                </a:srgbClr>
              </a:clrTo>
            </a:clrChange>
          </a:blip>
          <a:stretch>
            <a:fillRect/>
          </a:stretch>
        </p:blipFill>
        <p:spPr>
          <a:xfrm>
            <a:off x="2675592" y="4403214"/>
            <a:ext cx="5210134" cy="633518"/>
          </a:xfrm>
          <a:prstGeom prst="rect">
            <a:avLst/>
          </a:prstGeom>
        </p:spPr>
      </p:pic>
      <p:sp>
        <p:nvSpPr>
          <p:cNvPr id="15" name="文本框 14"/>
          <p:cNvSpPr txBox="1"/>
          <p:nvPr/>
        </p:nvSpPr>
        <p:spPr>
          <a:xfrm>
            <a:off x="758379" y="4403214"/>
            <a:ext cx="1458883" cy="369332"/>
          </a:xfrm>
          <a:prstGeom prst="rect">
            <a:avLst/>
          </a:prstGeom>
          <a:noFill/>
        </p:spPr>
        <p:txBody>
          <a:bodyPr wrap="square" rtlCol="0">
            <a:spAutoFit/>
          </a:bodyPr>
          <a:lstStyle/>
          <a:p>
            <a:r>
              <a:rPr lang="zh-CN" altLang="en-US" dirty="0" smtClean="0">
                <a:latin typeface="等线" panose="02010600030101010101" pitchFamily="2" charset="-122"/>
                <a:ea typeface="等线" panose="02010600030101010101" pitchFamily="2" charset="-122"/>
              </a:rPr>
              <a:t>求导的结果</a:t>
            </a:r>
            <a:endParaRPr lang="zh-CN" altLang="en-US" dirty="0">
              <a:latin typeface="等线" panose="02010600030101010101" pitchFamily="2" charset="-122"/>
              <a:ea typeface="等线" panose="02010600030101010101" pitchFamily="2" charset="-122"/>
            </a:endParaRPr>
          </a:p>
        </p:txBody>
      </p:sp>
      <p:sp>
        <p:nvSpPr>
          <p:cNvPr id="16" name="文本框 15"/>
          <p:cNvSpPr txBox="1"/>
          <p:nvPr/>
        </p:nvSpPr>
        <p:spPr>
          <a:xfrm>
            <a:off x="753270" y="5177706"/>
            <a:ext cx="5248519" cy="369332"/>
          </a:xfrm>
          <a:prstGeom prst="rect">
            <a:avLst/>
          </a:prstGeom>
          <a:noFill/>
        </p:spPr>
        <p:txBody>
          <a:bodyPr wrap="square" rtlCol="0">
            <a:spAutoFit/>
          </a:bodyPr>
          <a:lstStyle/>
          <a:p>
            <a:r>
              <a:rPr lang="zh-CN" altLang="en-US" dirty="0">
                <a:latin typeface="等线" panose="02010600030101010101" pitchFamily="2" charset="-122"/>
                <a:ea typeface="等线" panose="02010600030101010101" pitchFamily="2" charset="-122"/>
              </a:rPr>
              <a:t>接下来利用梯度下降法来求最优值即可</a:t>
            </a:r>
          </a:p>
        </p:txBody>
      </p:sp>
    </p:spTree>
    <p:extLst>
      <p:ext uri="{BB962C8B-B14F-4D97-AF65-F5344CB8AC3E}">
        <p14:creationId xmlns:p14="http://schemas.microsoft.com/office/powerpoint/2010/main" val="80838905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1" y="685800"/>
            <a:ext cx="10852264" cy="1151965"/>
          </a:xfrm>
        </p:spPr>
        <p:txBody>
          <a:bodyPr>
            <a:normAutofit fontScale="90000"/>
          </a:bodyPr>
          <a:lstStyle/>
          <a:p>
            <a:r>
              <a:rPr lang="zh-CN" altLang="en-US" cap="none" dirty="0" smtClean="0">
                <a:latin typeface="+mn-ea"/>
              </a:rPr>
              <a:t>高斯过程回归</a:t>
            </a:r>
            <a:r>
              <a:rPr lang="en-US" altLang="zh-CN" cap="none" dirty="0" smtClean="0">
                <a:latin typeface="+mn-ea"/>
              </a:rPr>
              <a:t/>
            </a:r>
            <a:br>
              <a:rPr lang="en-US" altLang="zh-CN" cap="none" dirty="0" smtClean="0">
                <a:latin typeface="+mn-ea"/>
              </a:rPr>
            </a:br>
            <a:r>
              <a:rPr lang="en-US" altLang="zh-CN" cap="none" dirty="0" smtClean="0">
                <a:latin typeface="+mn-ea"/>
              </a:rPr>
              <a:t>(</a:t>
            </a:r>
            <a:r>
              <a:rPr lang="en-US" altLang="zh-CN" cap="none" dirty="0" smtClean="0">
                <a:latin typeface="+mn-ea"/>
                <a:ea typeface="+mn-ea"/>
              </a:rPr>
              <a:t>Gaussian process regression</a:t>
            </a:r>
            <a:r>
              <a:rPr lang="en-US" altLang="zh-CN" dirty="0" smtClean="0">
                <a:latin typeface="+mn-ea"/>
                <a:ea typeface="+mn-ea"/>
              </a:rPr>
              <a:t>, GPR)</a:t>
            </a:r>
            <a:endParaRPr lang="zh-CN" altLang="en-US" dirty="0">
              <a:latin typeface="+mn-ea"/>
              <a:ea typeface="+mn-ea"/>
            </a:endParaRPr>
          </a:p>
        </p:txBody>
      </p:sp>
      <mc:AlternateContent xmlns:mc="http://schemas.openxmlformats.org/markup-compatibility/2006" xmlns:a14="http://schemas.microsoft.com/office/drawing/2010/main">
        <mc:Choice Requires="a14">
          <p:sp>
            <p:nvSpPr>
              <p:cNvPr id="10" name="文本框 9"/>
              <p:cNvSpPr txBox="1"/>
              <p:nvPr/>
            </p:nvSpPr>
            <p:spPr>
              <a:xfrm>
                <a:off x="753270" y="2911509"/>
                <a:ext cx="4488873" cy="369332"/>
              </a:xfrm>
              <a:prstGeom prst="rect">
                <a:avLst/>
              </a:prstGeom>
              <a:noFill/>
            </p:spPr>
            <p:txBody>
              <a:bodyPr wrap="square" rtlCol="0">
                <a:spAutoFit/>
              </a:bodyPr>
              <a:lstStyle/>
              <a:p>
                <a:r>
                  <a:rPr lang="zh-CN" altLang="en-US" dirty="0" smtClean="0"/>
                  <a:t>就可以得到</a:t>
                </a:r>
                <a14:m>
                  <m:oMath xmlns:m="http://schemas.openxmlformats.org/officeDocument/2006/math">
                    <m:r>
                      <a:rPr lang="en-US" altLang="zh-CN" b="0" i="1" smtClean="0">
                        <a:latin typeface="Cambria Math" panose="02040503050406030204" pitchFamily="18" charset="0"/>
                      </a:rPr>
                      <m:t>𝑝</m:t>
                    </m:r>
                    <m:r>
                      <a:rPr lang="en-US" altLang="zh-CN" b="0" i="1" smtClean="0">
                        <a:latin typeface="Cambria Math" panose="02040503050406030204" pitchFamily="18" charset="0"/>
                      </a:rPr>
                      <m:t>(</m:t>
                    </m:r>
                    <m:r>
                      <a:rPr lang="en-US" altLang="zh-CN" b="1" i="1" smtClean="0">
                        <a:latin typeface="Cambria Math" panose="02040503050406030204" pitchFamily="18" charset="0"/>
                      </a:rPr>
                      <m:t>𝒕</m:t>
                    </m:r>
                    <m:r>
                      <a:rPr lang="en-US" altLang="zh-CN" b="0" i="1" smtClean="0">
                        <a:latin typeface="Cambria Math" panose="02040503050406030204" pitchFamily="18" charset="0"/>
                      </a:rPr>
                      <m:t>)</m:t>
                    </m:r>
                  </m:oMath>
                </a14:m>
                <a:r>
                  <a:rPr lang="zh-CN" altLang="en-US" dirty="0" smtClean="0"/>
                  <a:t>的概率分布</a:t>
                </a:r>
                <a:endParaRPr lang="zh-CN" altLang="en-US" dirty="0"/>
              </a:p>
            </p:txBody>
          </p:sp>
        </mc:Choice>
        <mc:Fallback xmlns="">
          <p:sp>
            <p:nvSpPr>
              <p:cNvPr id="10" name="文本框 9"/>
              <p:cNvSpPr txBox="1">
                <a:spLocks noRot="1" noChangeAspect="1" noMove="1" noResize="1" noEditPoints="1" noAdjustHandles="1" noChangeArrowheads="1" noChangeShapeType="1" noTextEdit="1"/>
              </p:cNvSpPr>
              <p:nvPr/>
            </p:nvSpPr>
            <p:spPr>
              <a:xfrm>
                <a:off x="753270" y="2911509"/>
                <a:ext cx="4488873" cy="369332"/>
              </a:xfrm>
              <a:prstGeom prst="rect">
                <a:avLst/>
              </a:prstGeom>
              <a:blipFill>
                <a:blip r:embed="rId3"/>
                <a:stretch>
                  <a:fillRect l="-1223" t="-13333" b="-23333"/>
                </a:stretch>
              </a:blipFill>
            </p:spPr>
            <p:txBody>
              <a:bodyPr/>
              <a:lstStyle/>
              <a:p>
                <a:r>
                  <a:rPr lang="zh-CN" altLang="en-US">
                    <a:noFill/>
                  </a:rPr>
                  <a:t> </a:t>
                </a:r>
              </a:p>
            </p:txBody>
          </p:sp>
        </mc:Fallback>
      </mc:AlternateContent>
      <p:pic>
        <p:nvPicPr>
          <p:cNvPr id="12" name="图片 11"/>
          <p:cNvPicPr>
            <a:picLocks noChangeAspect="1"/>
          </p:cNvPicPr>
          <p:nvPr/>
        </p:nvPicPr>
        <p:blipFill>
          <a:blip r:embed="rId4">
            <a:clrChange>
              <a:clrFrom>
                <a:srgbClr val="FFFFFF"/>
              </a:clrFrom>
              <a:clrTo>
                <a:srgbClr val="FFFFFF">
                  <a:alpha val="0"/>
                </a:srgbClr>
              </a:clrTo>
            </a:clrChange>
          </a:blip>
          <a:stretch>
            <a:fillRect/>
          </a:stretch>
        </p:blipFill>
        <p:spPr>
          <a:xfrm>
            <a:off x="1443385" y="2164045"/>
            <a:ext cx="3108642" cy="527359"/>
          </a:xfrm>
          <a:prstGeom prst="rect">
            <a:avLst/>
          </a:prstGeom>
        </p:spPr>
      </p:pic>
      <p:pic>
        <p:nvPicPr>
          <p:cNvPr id="13" name="图片 12"/>
          <p:cNvPicPr>
            <a:picLocks noChangeAspect="1"/>
          </p:cNvPicPr>
          <p:nvPr/>
        </p:nvPicPr>
        <p:blipFill>
          <a:blip r:embed="rId5">
            <a:clrChange>
              <a:clrFrom>
                <a:srgbClr val="FFFFFF"/>
              </a:clrFrom>
              <a:clrTo>
                <a:srgbClr val="FFFFFF">
                  <a:alpha val="0"/>
                </a:srgbClr>
              </a:clrTo>
            </a:clrChange>
          </a:blip>
          <a:stretch>
            <a:fillRect/>
          </a:stretch>
        </p:blipFill>
        <p:spPr>
          <a:xfrm>
            <a:off x="4686253" y="2242536"/>
            <a:ext cx="2163433" cy="351558"/>
          </a:xfrm>
          <a:prstGeom prst="rect">
            <a:avLst/>
          </a:prstGeom>
        </p:spPr>
      </p:pic>
      <p:sp>
        <p:nvSpPr>
          <p:cNvPr id="14" name="文本框 13"/>
          <p:cNvSpPr txBox="1"/>
          <p:nvPr/>
        </p:nvSpPr>
        <p:spPr>
          <a:xfrm>
            <a:off x="753270" y="2233649"/>
            <a:ext cx="832338" cy="369332"/>
          </a:xfrm>
          <a:prstGeom prst="rect">
            <a:avLst/>
          </a:prstGeom>
          <a:noFill/>
        </p:spPr>
        <p:txBody>
          <a:bodyPr wrap="square" rtlCol="0">
            <a:spAutoFit/>
          </a:bodyPr>
          <a:lstStyle/>
          <a:p>
            <a:r>
              <a:rPr lang="zh-CN" altLang="en-US" b="0" dirty="0" smtClean="0"/>
              <a:t>通过</a:t>
            </a:r>
            <a:endParaRPr lang="zh-CN" altLang="en-US" dirty="0"/>
          </a:p>
        </p:txBody>
      </p:sp>
      <p:pic>
        <p:nvPicPr>
          <p:cNvPr id="3" name="图片 2"/>
          <p:cNvPicPr>
            <a:picLocks noChangeAspect="1"/>
          </p:cNvPicPr>
          <p:nvPr/>
        </p:nvPicPr>
        <p:blipFill>
          <a:blip r:embed="rId6">
            <a:clrChange>
              <a:clrFrom>
                <a:srgbClr val="FFFFFF"/>
              </a:clrFrom>
              <a:clrTo>
                <a:srgbClr val="FFFFFF">
                  <a:alpha val="0"/>
                </a:srgbClr>
              </a:clrTo>
            </a:clrChange>
          </a:blip>
          <a:stretch>
            <a:fillRect/>
          </a:stretch>
        </p:blipFill>
        <p:spPr>
          <a:xfrm>
            <a:off x="3224761" y="3198555"/>
            <a:ext cx="4588446" cy="781628"/>
          </a:xfrm>
          <a:prstGeom prst="rect">
            <a:avLst/>
          </a:prstGeom>
        </p:spPr>
      </p:pic>
      <p:pic>
        <p:nvPicPr>
          <p:cNvPr id="7" name="图片 6"/>
          <p:cNvPicPr>
            <a:picLocks noChangeAspect="1"/>
          </p:cNvPicPr>
          <p:nvPr/>
        </p:nvPicPr>
        <p:blipFill>
          <a:blip r:embed="rId7">
            <a:clrChange>
              <a:clrFrom>
                <a:srgbClr val="FFFFFF"/>
              </a:clrFrom>
              <a:clrTo>
                <a:srgbClr val="FFFFFF">
                  <a:alpha val="0"/>
                </a:srgbClr>
              </a:clrTo>
            </a:clrChange>
          </a:blip>
          <a:stretch>
            <a:fillRect/>
          </a:stretch>
        </p:blipFill>
        <p:spPr>
          <a:xfrm>
            <a:off x="765943" y="3885302"/>
            <a:ext cx="6996810" cy="1010946"/>
          </a:xfrm>
          <a:prstGeom prst="rect">
            <a:avLst/>
          </a:prstGeom>
        </p:spPr>
      </p:pic>
    </p:spTree>
    <p:extLst>
      <p:ext uri="{BB962C8B-B14F-4D97-AF65-F5344CB8AC3E}">
        <p14:creationId xmlns:p14="http://schemas.microsoft.com/office/powerpoint/2010/main" val="15802884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核函数的</a:t>
            </a:r>
            <a:r>
              <a:rPr lang="zh-CN" altLang="en-US" dirty="0" smtClean="0"/>
              <a:t>定义</a:t>
            </a:r>
            <a:endParaRPr lang="zh-CN" altLang="en-US" dirty="0"/>
          </a:p>
        </p:txBody>
      </p:sp>
      <p:grpSp>
        <p:nvGrpSpPr>
          <p:cNvPr id="10" name="组合 9"/>
          <p:cNvGrpSpPr/>
          <p:nvPr/>
        </p:nvGrpSpPr>
        <p:grpSpPr>
          <a:xfrm>
            <a:off x="1666240" y="2037922"/>
            <a:ext cx="7953375" cy="2419350"/>
            <a:chOff x="1222667" y="1908375"/>
            <a:chExt cx="7953375" cy="2419350"/>
          </a:xfrm>
        </p:grpSpPr>
        <p:pic>
          <p:nvPicPr>
            <p:cNvPr id="8" name="图片 7"/>
            <p:cNvPicPr>
              <a:picLocks noChangeAspect="1"/>
            </p:cNvPicPr>
            <p:nvPr/>
          </p:nvPicPr>
          <p:blipFill>
            <a:blip r:embed="rId3">
              <a:clrChange>
                <a:clrFrom>
                  <a:srgbClr val="FFFFFF"/>
                </a:clrFrom>
                <a:clrTo>
                  <a:srgbClr val="FFFFFF">
                    <a:alpha val="0"/>
                  </a:srgbClr>
                </a:clrTo>
              </a:clrChange>
            </a:blip>
            <a:stretch>
              <a:fillRect/>
            </a:stretch>
          </p:blipFill>
          <p:spPr>
            <a:xfrm>
              <a:off x="1222667" y="1908375"/>
              <a:ext cx="7953375" cy="466725"/>
            </a:xfrm>
            <a:prstGeom prst="rect">
              <a:avLst/>
            </a:prstGeom>
          </p:spPr>
        </p:pic>
        <p:pic>
          <p:nvPicPr>
            <p:cNvPr id="9" name="图片 8"/>
            <p:cNvPicPr>
              <a:picLocks noChangeAspect="1"/>
            </p:cNvPicPr>
            <p:nvPr/>
          </p:nvPicPr>
          <p:blipFill>
            <a:blip r:embed="rId4">
              <a:clrChange>
                <a:clrFrom>
                  <a:srgbClr val="FFFFFF"/>
                </a:clrFrom>
                <a:clrTo>
                  <a:srgbClr val="FFFFFF">
                    <a:alpha val="0"/>
                  </a:srgbClr>
                </a:clrTo>
              </a:clrChange>
            </a:blip>
            <a:stretch>
              <a:fillRect/>
            </a:stretch>
          </p:blipFill>
          <p:spPr>
            <a:xfrm>
              <a:off x="1222667" y="2375100"/>
              <a:ext cx="7667625" cy="1952625"/>
            </a:xfrm>
            <a:prstGeom prst="rect">
              <a:avLst/>
            </a:prstGeom>
          </p:spPr>
        </p:pic>
      </p:grpSp>
      <p:sp>
        <p:nvSpPr>
          <p:cNvPr id="13" name="内容占位符 12"/>
          <p:cNvSpPr>
            <a:spLocks noGrp="1"/>
          </p:cNvSpPr>
          <p:nvPr>
            <p:ph sz="quarter" idx="13"/>
          </p:nvPr>
        </p:nvSpPr>
        <p:spPr>
          <a:xfrm>
            <a:off x="687976" y="3027590"/>
            <a:ext cx="10394707" cy="3311189"/>
          </a:xfrm>
        </p:spPr>
        <p:txBody>
          <a:bodyPr/>
          <a:lstStyle/>
          <a:p>
            <a:r>
              <a:rPr lang="zh-CN" altLang="en-US" dirty="0"/>
              <a:t>这</a:t>
            </a:r>
            <a:r>
              <a:rPr lang="zh-CN" altLang="en-US" dirty="0" smtClean="0"/>
              <a:t>本书上核函数的记法：</a:t>
            </a:r>
            <a:endParaRPr lang="zh-CN" altLang="en-US" dirty="0"/>
          </a:p>
        </p:txBody>
      </p:sp>
      <p:pic>
        <p:nvPicPr>
          <p:cNvPr id="3" name="图片 2"/>
          <p:cNvPicPr>
            <a:picLocks noChangeAspect="1"/>
          </p:cNvPicPr>
          <p:nvPr/>
        </p:nvPicPr>
        <p:blipFill>
          <a:blip r:embed="rId5">
            <a:clrChange>
              <a:clrFrom>
                <a:srgbClr val="FFFFFF"/>
              </a:clrFrom>
              <a:clrTo>
                <a:srgbClr val="FFFFFF">
                  <a:alpha val="0"/>
                </a:srgbClr>
              </a:clrTo>
            </a:clrChange>
          </a:blip>
          <a:stretch>
            <a:fillRect/>
          </a:stretch>
        </p:blipFill>
        <p:spPr>
          <a:xfrm>
            <a:off x="1390014" y="4909096"/>
            <a:ext cx="8505825" cy="552450"/>
          </a:xfrm>
          <a:prstGeom prst="rect">
            <a:avLst/>
          </a:prstGeom>
        </p:spPr>
      </p:pic>
    </p:spTree>
    <p:extLst>
      <p:ext uri="{BB962C8B-B14F-4D97-AF65-F5344CB8AC3E}">
        <p14:creationId xmlns:p14="http://schemas.microsoft.com/office/powerpoint/2010/main" val="405993473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1" y="685800"/>
            <a:ext cx="10852264" cy="1151965"/>
          </a:xfrm>
        </p:spPr>
        <p:txBody>
          <a:bodyPr>
            <a:normAutofit fontScale="90000"/>
          </a:bodyPr>
          <a:lstStyle/>
          <a:p>
            <a:r>
              <a:rPr lang="zh-CN" altLang="en-US" cap="none" dirty="0" smtClean="0">
                <a:latin typeface="+mn-ea"/>
              </a:rPr>
              <a:t>高斯过程回归</a:t>
            </a:r>
            <a:r>
              <a:rPr lang="en-US" altLang="zh-CN" cap="none" dirty="0" smtClean="0">
                <a:latin typeface="+mn-ea"/>
              </a:rPr>
              <a:t/>
            </a:r>
            <a:br>
              <a:rPr lang="en-US" altLang="zh-CN" cap="none" dirty="0" smtClean="0">
                <a:latin typeface="+mn-ea"/>
              </a:rPr>
            </a:br>
            <a:r>
              <a:rPr lang="en-US" altLang="zh-CN" cap="none" dirty="0" smtClean="0">
                <a:latin typeface="+mn-ea"/>
              </a:rPr>
              <a:t>(</a:t>
            </a:r>
            <a:r>
              <a:rPr lang="en-US" altLang="zh-CN" cap="none" dirty="0" smtClean="0">
                <a:latin typeface="+mn-ea"/>
                <a:ea typeface="+mn-ea"/>
              </a:rPr>
              <a:t>Gaussian process regression</a:t>
            </a:r>
            <a:r>
              <a:rPr lang="en-US" altLang="zh-CN" dirty="0" smtClean="0">
                <a:latin typeface="+mn-ea"/>
                <a:ea typeface="+mn-ea"/>
              </a:rPr>
              <a:t>, GPR)</a:t>
            </a:r>
            <a:endParaRPr lang="zh-CN" altLang="en-US" dirty="0">
              <a:latin typeface="+mn-ea"/>
              <a:ea typeface="+mn-ea"/>
            </a:endParaRPr>
          </a:p>
        </p:txBody>
      </p:sp>
      <mc:AlternateContent xmlns:mc="http://schemas.openxmlformats.org/markup-compatibility/2006">
        <mc:Choice xmlns:a14="http://schemas.microsoft.com/office/drawing/2010/main" Requires="a14">
          <p:sp>
            <p:nvSpPr>
              <p:cNvPr id="10" name="文本框 9"/>
              <p:cNvSpPr txBox="1"/>
              <p:nvPr/>
            </p:nvSpPr>
            <p:spPr>
              <a:xfrm>
                <a:off x="753270" y="2911509"/>
                <a:ext cx="4488873" cy="369332"/>
              </a:xfrm>
              <a:prstGeom prst="rect">
                <a:avLst/>
              </a:prstGeom>
              <a:noFill/>
            </p:spPr>
            <p:txBody>
              <a:bodyPr wrap="square" rtlCol="0">
                <a:spAutoFit/>
              </a:bodyPr>
              <a:lstStyle/>
              <a:p>
                <a:r>
                  <a:rPr lang="zh-CN" altLang="en-US" dirty="0" smtClean="0"/>
                  <a:t>首先</a:t>
                </a:r>
                <a14:m>
                  <m:oMath xmlns:m="http://schemas.openxmlformats.org/officeDocument/2006/math">
                    <m:r>
                      <a:rPr lang="zh-CN" altLang="en-US" b="0" i="1">
                        <a:latin typeface="Cambria Math" panose="02040503050406030204" pitchFamily="18" charset="0"/>
                      </a:rPr>
                      <m:t>求</m:t>
                    </m:r>
                    <m:r>
                      <a:rPr lang="zh-CN" altLang="en-US" i="1" smtClean="0">
                        <a:latin typeface="Cambria Math" panose="02040503050406030204" pitchFamily="18" charset="0"/>
                      </a:rPr>
                      <m:t>联合</m:t>
                    </m:r>
                    <m:r>
                      <a:rPr lang="zh-CN" altLang="en-US" i="1">
                        <a:latin typeface="Cambria Math" panose="02040503050406030204" pitchFamily="18" charset="0"/>
                      </a:rPr>
                      <m:t>概率</m:t>
                    </m:r>
                    <m:r>
                      <m:rPr>
                        <m:nor/>
                      </m:rPr>
                      <a:rPr lang="zh-CN" altLang="en-US" dirty="0"/>
                      <m:t>分布 </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1" i="0" smtClean="0">
                            <a:latin typeface="Cambria Math" panose="02040503050406030204" pitchFamily="18" charset="0"/>
                          </a:rPr>
                          <m:t>𝐩</m:t>
                        </m:r>
                        <m:r>
                          <a:rPr lang="en-US" altLang="zh-CN" b="1" i="0" smtClean="0">
                            <a:latin typeface="Cambria Math" panose="02040503050406030204" pitchFamily="18" charset="0"/>
                          </a:rPr>
                          <m:t>(</m:t>
                        </m:r>
                        <m:r>
                          <a:rPr lang="en-US" altLang="zh-CN" b="1" i="0" smtClean="0">
                            <a:latin typeface="Cambria Math" panose="02040503050406030204" pitchFamily="18" charset="0"/>
                          </a:rPr>
                          <m:t>𝐭</m:t>
                        </m:r>
                      </m:e>
                      <m:sub>
                        <m:r>
                          <a:rPr lang="en-US" altLang="zh-CN" b="0" i="1" smtClean="0">
                            <a:latin typeface="Cambria Math" panose="02040503050406030204" pitchFamily="18" charset="0"/>
                          </a:rPr>
                          <m:t>𝑁</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oMath>
                </a14:m>
                <a:endParaRPr lang="zh-CN" altLang="en-US" dirty="0"/>
              </a:p>
            </p:txBody>
          </p:sp>
        </mc:Choice>
        <mc:Fallback>
          <p:sp>
            <p:nvSpPr>
              <p:cNvPr id="10" name="文本框 9"/>
              <p:cNvSpPr txBox="1">
                <a:spLocks noRot="1" noChangeAspect="1" noMove="1" noResize="1" noEditPoints="1" noAdjustHandles="1" noChangeArrowheads="1" noChangeShapeType="1" noTextEdit="1"/>
              </p:cNvSpPr>
              <p:nvPr/>
            </p:nvSpPr>
            <p:spPr>
              <a:xfrm>
                <a:off x="753270" y="2911509"/>
                <a:ext cx="4488873" cy="369332"/>
              </a:xfrm>
              <a:prstGeom prst="rect">
                <a:avLst/>
              </a:prstGeom>
              <a:blipFill>
                <a:blip r:embed="rId3"/>
                <a:stretch>
                  <a:fillRect l="-1223" t="-13333" b="-2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p:cNvSpPr txBox="1"/>
              <p:nvPr/>
            </p:nvSpPr>
            <p:spPr>
              <a:xfrm>
                <a:off x="765943" y="2239947"/>
                <a:ext cx="5780533" cy="369332"/>
              </a:xfrm>
              <a:prstGeom prst="rect">
                <a:avLst/>
              </a:prstGeom>
              <a:noFill/>
            </p:spPr>
            <p:txBody>
              <a:bodyPr wrap="square" rtlCol="0">
                <a:spAutoFit/>
              </a:bodyPr>
              <a:lstStyle/>
              <a:p>
                <a:r>
                  <a:rPr lang="zh-CN" altLang="en-US" dirty="0" smtClean="0"/>
                  <a:t>现在来求预测分布  </a:t>
                </a:r>
                <a14:m>
                  <m:oMath xmlns:m="http://schemas.openxmlformats.org/officeDocument/2006/math">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𝑁</m:t>
                            </m:r>
                            <m:r>
                              <a:rPr lang="en-US" altLang="zh-CN" b="0" i="1" smtClean="0">
                                <a:latin typeface="Cambria Math" panose="02040503050406030204" pitchFamily="18" charset="0"/>
                              </a:rPr>
                              <m:t>+1</m:t>
                            </m:r>
                          </m:sub>
                        </m:sSub>
                      </m:e>
                      <m:e>
                        <m:r>
                          <a:rPr lang="en-US" altLang="zh-CN" b="1" i="1" smtClean="0">
                            <a:latin typeface="Cambria Math" panose="02040503050406030204" pitchFamily="18" charset="0"/>
                          </a:rPr>
                          <m:t>𝒕</m:t>
                        </m:r>
                      </m:e>
                    </m:d>
                    <m:r>
                      <a:rPr lang="en-US" altLang="zh-CN" b="1" i="1" smtClean="0">
                        <a:latin typeface="Cambria Math" panose="02040503050406030204" pitchFamily="18" charset="0"/>
                      </a:rPr>
                      <m:t>   </m:t>
                    </m:r>
                  </m:oMath>
                </a14:m>
                <a:endParaRPr lang="zh-CN" altLang="en-US" dirty="0"/>
              </a:p>
            </p:txBody>
          </p:sp>
        </mc:Choice>
        <mc:Fallback xmlns="">
          <p:sp>
            <p:nvSpPr>
              <p:cNvPr id="14" name="文本框 13"/>
              <p:cNvSpPr txBox="1">
                <a:spLocks noRot="1" noChangeAspect="1" noMove="1" noResize="1" noEditPoints="1" noAdjustHandles="1" noChangeArrowheads="1" noChangeShapeType="1" noTextEdit="1"/>
              </p:cNvSpPr>
              <p:nvPr/>
            </p:nvSpPr>
            <p:spPr>
              <a:xfrm>
                <a:off x="765943" y="2239947"/>
                <a:ext cx="5780533" cy="369332"/>
              </a:xfrm>
              <a:prstGeom prst="rect">
                <a:avLst/>
              </a:prstGeom>
              <a:blipFill>
                <a:blip r:embed="rId4"/>
                <a:stretch>
                  <a:fillRect l="-949" t="-11475" b="-21311"/>
                </a:stretch>
              </a:blipFill>
            </p:spPr>
            <p:txBody>
              <a:bodyPr/>
              <a:lstStyle/>
              <a:p>
                <a:r>
                  <a:rPr lang="zh-CN" altLang="en-US">
                    <a:noFill/>
                  </a:rPr>
                  <a:t> </a:t>
                </a:r>
              </a:p>
            </p:txBody>
          </p:sp>
        </mc:Fallback>
      </mc:AlternateContent>
      <p:pic>
        <p:nvPicPr>
          <p:cNvPr id="4" name="图片 3"/>
          <p:cNvPicPr>
            <a:picLocks noChangeAspect="1"/>
          </p:cNvPicPr>
          <p:nvPr/>
        </p:nvPicPr>
        <p:blipFill>
          <a:blip r:embed="rId5">
            <a:clrChange>
              <a:clrFrom>
                <a:srgbClr val="FFFFFF"/>
              </a:clrFrom>
              <a:clrTo>
                <a:srgbClr val="FFFFFF">
                  <a:alpha val="0"/>
                </a:srgbClr>
              </a:clrTo>
            </a:clrChange>
          </a:blip>
          <a:stretch>
            <a:fillRect/>
          </a:stretch>
        </p:blipFill>
        <p:spPr>
          <a:xfrm>
            <a:off x="4071414" y="3391766"/>
            <a:ext cx="3500182" cy="382611"/>
          </a:xfrm>
          <a:prstGeom prst="rect">
            <a:avLst/>
          </a:prstGeom>
        </p:spPr>
      </p:pic>
      <mc:AlternateContent xmlns:mc="http://schemas.openxmlformats.org/markup-compatibility/2006" xmlns:a14="http://schemas.microsoft.com/office/drawing/2010/main">
        <mc:Choice Requires="a14">
          <p:sp>
            <p:nvSpPr>
              <p:cNvPr id="5" name="文本框 4"/>
              <p:cNvSpPr txBox="1"/>
              <p:nvPr/>
            </p:nvSpPr>
            <p:spPr>
              <a:xfrm>
                <a:off x="765943" y="4183457"/>
                <a:ext cx="5780533" cy="646331"/>
              </a:xfrm>
              <a:prstGeom prst="rect">
                <a:avLst/>
              </a:prstGeom>
              <a:noFill/>
            </p:spPr>
            <p:txBody>
              <a:bodyPr wrap="square" rtlCol="0">
                <a:spAutoFit/>
              </a:bodyPr>
              <a:lstStyle/>
              <a:p>
                <a:r>
                  <a:rPr lang="zh-CN" altLang="en-US" dirty="0" smtClean="0"/>
                  <a:t>其中</a:t>
                </a:r>
                <a14:m>
                  <m:oMath xmlns:m="http://schemas.openxmlformats.org/officeDocument/2006/math">
                    <m:r>
                      <a:rPr lang="en-US" altLang="zh-CN" b="1" i="1">
                        <a:latin typeface="Cambria Math" panose="02040503050406030204" pitchFamily="18" charset="0"/>
                      </a:rPr>
                      <m:t>   </m:t>
                    </m:r>
                  </m:oMath>
                </a14:m>
                <a:endParaRPr lang="zh-CN" altLang="en-US" dirty="0"/>
              </a:p>
              <a:p>
                <a:endParaRPr lang="zh-CN" altLang="en-US" dirty="0"/>
              </a:p>
            </p:txBody>
          </p:sp>
        </mc:Choice>
        <mc:Fallback xmlns="">
          <p:sp>
            <p:nvSpPr>
              <p:cNvPr id="5" name="文本框 4"/>
              <p:cNvSpPr txBox="1">
                <a:spLocks noRot="1" noChangeAspect="1" noMove="1" noResize="1" noEditPoints="1" noAdjustHandles="1" noChangeArrowheads="1" noChangeShapeType="1" noTextEdit="1"/>
              </p:cNvSpPr>
              <p:nvPr/>
            </p:nvSpPr>
            <p:spPr>
              <a:xfrm>
                <a:off x="765943" y="4183457"/>
                <a:ext cx="5780533" cy="646331"/>
              </a:xfrm>
              <a:prstGeom prst="rect">
                <a:avLst/>
              </a:prstGeom>
              <a:blipFill>
                <a:blip r:embed="rId6"/>
                <a:stretch>
                  <a:fillRect l="-949" t="-6604"/>
                </a:stretch>
              </a:blipFill>
            </p:spPr>
            <p:txBody>
              <a:bodyPr/>
              <a:lstStyle/>
              <a:p>
                <a:r>
                  <a:rPr lang="zh-CN" altLang="en-US">
                    <a:noFill/>
                  </a:rPr>
                  <a:t> </a:t>
                </a:r>
              </a:p>
            </p:txBody>
          </p:sp>
        </mc:Fallback>
      </mc:AlternateContent>
      <p:pic>
        <p:nvPicPr>
          <p:cNvPr id="6" name="图片 5"/>
          <p:cNvPicPr>
            <a:picLocks noChangeAspect="1"/>
          </p:cNvPicPr>
          <p:nvPr/>
        </p:nvPicPr>
        <p:blipFill>
          <a:blip r:embed="rId7">
            <a:clrChange>
              <a:clrFrom>
                <a:srgbClr val="FFFFFF"/>
              </a:clrFrom>
              <a:clrTo>
                <a:srgbClr val="FFFFFF">
                  <a:alpha val="0"/>
                </a:srgbClr>
              </a:clrTo>
            </a:clrChange>
          </a:blip>
          <a:stretch>
            <a:fillRect/>
          </a:stretch>
        </p:blipFill>
        <p:spPr>
          <a:xfrm>
            <a:off x="1536464" y="4001294"/>
            <a:ext cx="2119745" cy="706582"/>
          </a:xfrm>
          <a:prstGeom prst="rect">
            <a:avLst/>
          </a:prstGeom>
        </p:spPr>
      </p:pic>
      <mc:AlternateContent xmlns:mc="http://schemas.openxmlformats.org/markup-compatibility/2006" xmlns:a14="http://schemas.microsoft.com/office/drawing/2010/main">
        <mc:Choice Requires="a14">
          <p:sp>
            <p:nvSpPr>
              <p:cNvPr id="8" name="文本框 7"/>
              <p:cNvSpPr txBox="1"/>
              <p:nvPr/>
            </p:nvSpPr>
            <p:spPr>
              <a:xfrm>
                <a:off x="3836381" y="4188656"/>
                <a:ext cx="2811524" cy="369332"/>
              </a:xfrm>
              <a:prstGeom prst="rect">
                <a:avLst/>
              </a:prstGeom>
              <a:noFill/>
            </p:spPr>
            <p:txBody>
              <a:bodyPr wrap="square" rtlCol="0">
                <a:spAutoFit/>
              </a:bodyPr>
              <a:lstStyle/>
              <a:p>
                <a14:m>
                  <m:oMath xmlns:m="http://schemas.openxmlformats.org/officeDocument/2006/math">
                    <m:r>
                      <a:rPr lang="en-US" altLang="zh-CN" b="0" i="1" smtClean="0">
                        <a:latin typeface="Cambria Math" panose="02040503050406030204" pitchFamily="18" charset="0"/>
                      </a:rPr>
                      <m:t>𝑘</m:t>
                    </m:r>
                  </m:oMath>
                </a14:m>
                <a:r>
                  <a:rPr lang="zh-CN" altLang="en-US" dirty="0" smtClean="0"/>
                  <a:t>的元素是</a:t>
                </a:r>
                <a:endParaRPr lang="zh-CN" alt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3836381" y="4188656"/>
                <a:ext cx="2811524" cy="369332"/>
              </a:xfrm>
              <a:prstGeom prst="rect">
                <a:avLst/>
              </a:prstGeom>
              <a:blipFill>
                <a:blip r:embed="rId8"/>
                <a:stretch>
                  <a:fillRect t="-11475" b="-21311"/>
                </a:stretch>
              </a:blipFill>
            </p:spPr>
            <p:txBody>
              <a:bodyPr/>
              <a:lstStyle/>
              <a:p>
                <a:r>
                  <a:rPr lang="zh-CN" altLang="en-US">
                    <a:noFill/>
                  </a:rPr>
                  <a:t> </a:t>
                </a:r>
              </a:p>
            </p:txBody>
          </p:sp>
        </mc:Fallback>
      </mc:AlternateContent>
      <p:pic>
        <p:nvPicPr>
          <p:cNvPr id="9" name="图片 8"/>
          <p:cNvPicPr>
            <a:picLocks noChangeAspect="1"/>
          </p:cNvPicPr>
          <p:nvPr/>
        </p:nvPicPr>
        <p:blipFill>
          <a:blip r:embed="rId9">
            <a:clrChange>
              <a:clrFrom>
                <a:srgbClr val="FFFFFF"/>
              </a:clrFrom>
              <a:clrTo>
                <a:srgbClr val="FFFFFF">
                  <a:alpha val="0"/>
                </a:srgbClr>
              </a:clrTo>
            </a:clrChange>
          </a:blip>
          <a:stretch>
            <a:fillRect/>
          </a:stretch>
        </p:blipFill>
        <p:spPr>
          <a:xfrm>
            <a:off x="5087996" y="4183457"/>
            <a:ext cx="3851191" cy="386606"/>
          </a:xfrm>
          <a:prstGeom prst="rect">
            <a:avLst/>
          </a:prstGeom>
        </p:spPr>
      </p:pic>
      <p:pic>
        <p:nvPicPr>
          <p:cNvPr id="11" name="图片 10"/>
          <p:cNvPicPr>
            <a:picLocks noChangeAspect="1"/>
          </p:cNvPicPr>
          <p:nvPr/>
        </p:nvPicPr>
        <p:blipFill>
          <a:blip r:embed="rId10">
            <a:clrChange>
              <a:clrFrom>
                <a:srgbClr val="FFFFFF"/>
              </a:clrFrom>
              <a:clrTo>
                <a:srgbClr val="FFFFFF">
                  <a:alpha val="0"/>
                </a:srgbClr>
              </a:clrTo>
            </a:clrChange>
          </a:blip>
          <a:stretch>
            <a:fillRect/>
          </a:stretch>
        </p:blipFill>
        <p:spPr>
          <a:xfrm>
            <a:off x="833272" y="4839401"/>
            <a:ext cx="3238142" cy="277555"/>
          </a:xfrm>
          <a:prstGeom prst="rect">
            <a:avLst/>
          </a:prstGeom>
        </p:spPr>
      </p:pic>
    </p:spTree>
    <p:extLst>
      <p:ext uri="{BB962C8B-B14F-4D97-AF65-F5344CB8AC3E}">
        <p14:creationId xmlns:p14="http://schemas.microsoft.com/office/powerpoint/2010/main" val="395392905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1" y="685800"/>
            <a:ext cx="10852264" cy="1151965"/>
          </a:xfrm>
        </p:spPr>
        <p:txBody>
          <a:bodyPr>
            <a:normAutofit fontScale="90000"/>
          </a:bodyPr>
          <a:lstStyle/>
          <a:p>
            <a:r>
              <a:rPr lang="zh-CN" altLang="en-US" cap="none" dirty="0" smtClean="0">
                <a:latin typeface="+mn-ea"/>
              </a:rPr>
              <a:t>高斯过程回归</a:t>
            </a:r>
            <a:r>
              <a:rPr lang="en-US" altLang="zh-CN" cap="none" dirty="0" smtClean="0">
                <a:latin typeface="+mn-ea"/>
              </a:rPr>
              <a:t/>
            </a:r>
            <a:br>
              <a:rPr lang="en-US" altLang="zh-CN" cap="none" dirty="0" smtClean="0">
                <a:latin typeface="+mn-ea"/>
              </a:rPr>
            </a:br>
            <a:r>
              <a:rPr lang="en-US" altLang="zh-CN" cap="none" dirty="0" smtClean="0">
                <a:latin typeface="+mn-ea"/>
              </a:rPr>
              <a:t>(</a:t>
            </a:r>
            <a:r>
              <a:rPr lang="en-US" altLang="zh-CN" cap="none" dirty="0" smtClean="0">
                <a:latin typeface="+mn-ea"/>
                <a:ea typeface="+mn-ea"/>
              </a:rPr>
              <a:t>Gaussian process regression</a:t>
            </a:r>
            <a:r>
              <a:rPr lang="en-US" altLang="zh-CN" dirty="0" smtClean="0">
                <a:latin typeface="+mn-ea"/>
                <a:ea typeface="+mn-ea"/>
              </a:rPr>
              <a:t>, GPR)</a:t>
            </a:r>
            <a:endParaRPr lang="zh-CN" altLang="en-US" dirty="0">
              <a:latin typeface="+mn-ea"/>
              <a:ea typeface="+mn-ea"/>
            </a:endParaRPr>
          </a:p>
        </p:txBody>
      </p:sp>
      <mc:AlternateContent xmlns:mc="http://schemas.openxmlformats.org/markup-compatibility/2006" xmlns:a14="http://schemas.microsoft.com/office/drawing/2010/main">
        <mc:Choice Requires="a14">
          <p:sp>
            <p:nvSpPr>
              <p:cNvPr id="10" name="文本框 9"/>
              <p:cNvSpPr txBox="1"/>
              <p:nvPr/>
            </p:nvSpPr>
            <p:spPr>
              <a:xfrm>
                <a:off x="685801" y="2274450"/>
                <a:ext cx="4488873" cy="369332"/>
              </a:xfrm>
              <a:prstGeom prst="rect">
                <a:avLst/>
              </a:prstGeom>
              <a:noFill/>
            </p:spPr>
            <p:txBody>
              <a:bodyPr wrap="square" rtlCol="0">
                <a:spAutoFit/>
              </a:bodyPr>
              <a:lstStyle/>
              <a:p>
                <a14:m>
                  <m:oMath xmlns:m="http://schemas.openxmlformats.org/officeDocument/2006/math">
                    <m:sSub>
                      <m:sSubPr>
                        <m:ctrlPr>
                          <a:rPr lang="en-US" altLang="zh-CN" b="0" i="1" smtClean="0">
                            <a:latin typeface="Cambria Math" panose="02040503050406030204" pitchFamily="18" charset="0"/>
                          </a:rPr>
                        </m:ctrlPr>
                      </m:sSubPr>
                      <m:e>
                        <m:r>
                          <a:rPr lang="en-US" altLang="zh-CN" b="1" i="0" smtClean="0">
                            <a:latin typeface="Cambria Math" panose="02040503050406030204" pitchFamily="18" charset="0"/>
                          </a:rPr>
                          <m:t>𝐩</m:t>
                        </m:r>
                        <m:r>
                          <a:rPr lang="en-US" altLang="zh-CN" b="1" i="0" smtClean="0">
                            <a:latin typeface="Cambria Math" panose="02040503050406030204" pitchFamily="18" charset="0"/>
                          </a:rPr>
                          <m:t>(</m:t>
                        </m:r>
                        <m:r>
                          <a:rPr lang="en-US" altLang="zh-CN" b="1" i="0" smtClean="0">
                            <a:latin typeface="Cambria Math" panose="02040503050406030204" pitchFamily="18" charset="0"/>
                          </a:rPr>
                          <m:t>𝐭</m:t>
                        </m:r>
                      </m:e>
                      <m:sub>
                        <m:r>
                          <a:rPr lang="en-US" altLang="zh-CN" b="0" i="1" smtClean="0">
                            <a:latin typeface="Cambria Math" panose="02040503050406030204" pitchFamily="18" charset="0"/>
                          </a:rPr>
                          <m:t>𝑁</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oMath>
                </a14:m>
                <a:r>
                  <a:rPr lang="zh-CN" altLang="en-US" dirty="0" smtClean="0"/>
                  <a:t>的概率分布</a:t>
                </a:r>
                <a:endParaRPr lang="zh-CN" altLang="en-US" dirty="0"/>
              </a:p>
            </p:txBody>
          </p:sp>
        </mc:Choice>
        <mc:Fallback xmlns="">
          <p:sp>
            <p:nvSpPr>
              <p:cNvPr id="10" name="文本框 9"/>
              <p:cNvSpPr txBox="1">
                <a:spLocks noRot="1" noChangeAspect="1" noMove="1" noResize="1" noEditPoints="1" noAdjustHandles="1" noChangeArrowheads="1" noChangeShapeType="1" noTextEdit="1"/>
              </p:cNvSpPr>
              <p:nvPr/>
            </p:nvSpPr>
            <p:spPr>
              <a:xfrm>
                <a:off x="685801" y="2274450"/>
                <a:ext cx="4488873" cy="369332"/>
              </a:xfrm>
              <a:prstGeom prst="rect">
                <a:avLst/>
              </a:prstGeom>
              <a:blipFill>
                <a:blip r:embed="rId3"/>
                <a:stretch>
                  <a:fillRect t="-11475" b="-21311"/>
                </a:stretch>
              </a:blipFill>
            </p:spPr>
            <p:txBody>
              <a:bodyPr/>
              <a:lstStyle/>
              <a:p>
                <a:r>
                  <a:rPr lang="zh-CN" altLang="en-US">
                    <a:noFill/>
                  </a:rPr>
                  <a:t> </a:t>
                </a:r>
              </a:p>
            </p:txBody>
          </p:sp>
        </mc:Fallback>
      </mc:AlternateContent>
      <p:pic>
        <p:nvPicPr>
          <p:cNvPr id="4" name="图片 3"/>
          <p:cNvPicPr>
            <a:picLocks noChangeAspect="1"/>
          </p:cNvPicPr>
          <p:nvPr/>
        </p:nvPicPr>
        <p:blipFill>
          <a:blip r:embed="rId4">
            <a:clrChange>
              <a:clrFrom>
                <a:srgbClr val="FFFFFF"/>
              </a:clrFrom>
              <a:clrTo>
                <a:srgbClr val="FFFFFF">
                  <a:alpha val="0"/>
                </a:srgbClr>
              </a:clrTo>
            </a:clrChange>
          </a:blip>
          <a:stretch>
            <a:fillRect/>
          </a:stretch>
        </p:blipFill>
        <p:spPr>
          <a:xfrm>
            <a:off x="2251308" y="2860896"/>
            <a:ext cx="3500182" cy="382611"/>
          </a:xfrm>
          <a:prstGeom prst="rect">
            <a:avLst/>
          </a:prstGeom>
        </p:spPr>
      </p:pic>
      <mc:AlternateContent xmlns:mc="http://schemas.openxmlformats.org/markup-compatibility/2006" xmlns:a14="http://schemas.microsoft.com/office/drawing/2010/main">
        <mc:Choice Requires="a14">
          <p:sp>
            <p:nvSpPr>
              <p:cNvPr id="5" name="文本框 4"/>
              <p:cNvSpPr txBox="1"/>
              <p:nvPr/>
            </p:nvSpPr>
            <p:spPr>
              <a:xfrm>
                <a:off x="632943" y="3418689"/>
                <a:ext cx="5780533" cy="646331"/>
              </a:xfrm>
              <a:prstGeom prst="rect">
                <a:avLst/>
              </a:prstGeom>
              <a:noFill/>
            </p:spPr>
            <p:txBody>
              <a:bodyPr wrap="square" rtlCol="0">
                <a:spAutoFit/>
              </a:bodyPr>
              <a:lstStyle/>
              <a:p>
                <a:r>
                  <a:rPr lang="zh-CN" altLang="en-US" dirty="0" smtClean="0"/>
                  <a:t>其中</a:t>
                </a:r>
                <a14:m>
                  <m:oMath xmlns:m="http://schemas.openxmlformats.org/officeDocument/2006/math">
                    <m:r>
                      <a:rPr lang="en-US" altLang="zh-CN" b="1" i="1">
                        <a:latin typeface="Cambria Math" panose="02040503050406030204" pitchFamily="18" charset="0"/>
                      </a:rPr>
                      <m:t>   </m:t>
                    </m:r>
                  </m:oMath>
                </a14:m>
                <a:endParaRPr lang="zh-CN" altLang="en-US" dirty="0"/>
              </a:p>
              <a:p>
                <a:endParaRPr lang="zh-CN" altLang="en-US" dirty="0"/>
              </a:p>
            </p:txBody>
          </p:sp>
        </mc:Choice>
        <mc:Fallback xmlns="">
          <p:sp>
            <p:nvSpPr>
              <p:cNvPr id="5" name="文本框 4"/>
              <p:cNvSpPr txBox="1">
                <a:spLocks noRot="1" noChangeAspect="1" noMove="1" noResize="1" noEditPoints="1" noAdjustHandles="1" noChangeArrowheads="1" noChangeShapeType="1" noTextEdit="1"/>
              </p:cNvSpPr>
              <p:nvPr/>
            </p:nvSpPr>
            <p:spPr>
              <a:xfrm>
                <a:off x="632943" y="3418689"/>
                <a:ext cx="5780533" cy="646331"/>
              </a:xfrm>
              <a:prstGeom prst="rect">
                <a:avLst/>
              </a:prstGeom>
              <a:blipFill>
                <a:blip r:embed="rId5"/>
                <a:stretch>
                  <a:fillRect l="-949" t="-7547"/>
                </a:stretch>
              </a:blipFill>
            </p:spPr>
            <p:txBody>
              <a:bodyPr/>
              <a:lstStyle/>
              <a:p>
                <a:r>
                  <a:rPr lang="zh-CN" altLang="en-US">
                    <a:noFill/>
                  </a:rPr>
                  <a:t> </a:t>
                </a:r>
              </a:p>
            </p:txBody>
          </p:sp>
        </mc:Fallback>
      </mc:AlternateContent>
      <p:pic>
        <p:nvPicPr>
          <p:cNvPr id="6" name="图片 5"/>
          <p:cNvPicPr>
            <a:picLocks noChangeAspect="1"/>
          </p:cNvPicPr>
          <p:nvPr/>
        </p:nvPicPr>
        <p:blipFill>
          <a:blip r:embed="rId6">
            <a:clrChange>
              <a:clrFrom>
                <a:srgbClr val="FFFFFF"/>
              </a:clrFrom>
              <a:clrTo>
                <a:srgbClr val="FFFFFF">
                  <a:alpha val="0"/>
                </a:srgbClr>
              </a:clrTo>
            </a:clrChange>
          </a:blip>
          <a:stretch>
            <a:fillRect/>
          </a:stretch>
        </p:blipFill>
        <p:spPr>
          <a:xfrm>
            <a:off x="1374333" y="3243507"/>
            <a:ext cx="2119745" cy="706582"/>
          </a:xfrm>
          <a:prstGeom prst="rect">
            <a:avLst/>
          </a:prstGeom>
        </p:spPr>
      </p:pic>
      <mc:AlternateContent xmlns:mc="http://schemas.openxmlformats.org/markup-compatibility/2006" xmlns:a14="http://schemas.microsoft.com/office/drawing/2010/main">
        <mc:Choice Requires="a14">
          <p:sp>
            <p:nvSpPr>
              <p:cNvPr id="8" name="文本框 7"/>
              <p:cNvSpPr txBox="1"/>
              <p:nvPr/>
            </p:nvSpPr>
            <p:spPr>
              <a:xfrm>
                <a:off x="632943" y="4148034"/>
                <a:ext cx="2811524" cy="369332"/>
              </a:xfrm>
              <a:prstGeom prst="rect">
                <a:avLst/>
              </a:prstGeom>
              <a:noFill/>
            </p:spPr>
            <p:txBody>
              <a:bodyPr wrap="square" rtlCol="0">
                <a:spAutoFit/>
              </a:bodyPr>
              <a:lstStyle/>
              <a:p>
                <a14:m>
                  <m:oMath xmlns:m="http://schemas.openxmlformats.org/officeDocument/2006/math">
                    <m:r>
                      <a:rPr lang="en-US" altLang="zh-CN" b="0" i="1" smtClean="0">
                        <a:latin typeface="Cambria Math" panose="02040503050406030204" pitchFamily="18" charset="0"/>
                      </a:rPr>
                      <m:t>𝑘</m:t>
                    </m:r>
                  </m:oMath>
                </a14:m>
                <a:r>
                  <a:rPr lang="zh-CN" altLang="en-US" dirty="0" smtClean="0"/>
                  <a:t>的元素是</a:t>
                </a:r>
                <a:endParaRPr lang="zh-CN" alt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632943" y="4148034"/>
                <a:ext cx="2811524" cy="369332"/>
              </a:xfrm>
              <a:prstGeom prst="rect">
                <a:avLst/>
              </a:prstGeom>
              <a:blipFill>
                <a:blip r:embed="rId7"/>
                <a:stretch>
                  <a:fillRect t="-11475" b="-21311"/>
                </a:stretch>
              </a:blipFill>
            </p:spPr>
            <p:txBody>
              <a:bodyPr/>
              <a:lstStyle/>
              <a:p>
                <a:r>
                  <a:rPr lang="zh-CN" altLang="en-US">
                    <a:noFill/>
                  </a:rPr>
                  <a:t> </a:t>
                </a:r>
              </a:p>
            </p:txBody>
          </p:sp>
        </mc:Fallback>
      </mc:AlternateContent>
      <p:pic>
        <p:nvPicPr>
          <p:cNvPr id="9" name="图片 8"/>
          <p:cNvPicPr>
            <a:picLocks noChangeAspect="1"/>
          </p:cNvPicPr>
          <p:nvPr/>
        </p:nvPicPr>
        <p:blipFill>
          <a:blip r:embed="rId8">
            <a:clrChange>
              <a:clrFrom>
                <a:srgbClr val="FFFFFF"/>
              </a:clrFrom>
              <a:clrTo>
                <a:srgbClr val="FFFFFF">
                  <a:alpha val="0"/>
                </a:srgbClr>
              </a:clrTo>
            </a:clrChange>
          </a:blip>
          <a:stretch>
            <a:fillRect/>
          </a:stretch>
        </p:blipFill>
        <p:spPr>
          <a:xfrm>
            <a:off x="1899770" y="4144239"/>
            <a:ext cx="3851191" cy="386606"/>
          </a:xfrm>
          <a:prstGeom prst="rect">
            <a:avLst/>
          </a:prstGeom>
        </p:spPr>
      </p:pic>
      <p:pic>
        <p:nvPicPr>
          <p:cNvPr id="11" name="图片 10"/>
          <p:cNvPicPr>
            <a:picLocks noChangeAspect="1"/>
          </p:cNvPicPr>
          <p:nvPr/>
        </p:nvPicPr>
        <p:blipFill>
          <a:blip r:embed="rId9">
            <a:clrChange>
              <a:clrFrom>
                <a:srgbClr val="FFFFFF"/>
              </a:clrFrom>
              <a:clrTo>
                <a:srgbClr val="FFFFFF">
                  <a:alpha val="0"/>
                </a:srgbClr>
              </a:clrTo>
            </a:clrChange>
          </a:blip>
          <a:stretch>
            <a:fillRect/>
          </a:stretch>
        </p:blipFill>
        <p:spPr>
          <a:xfrm>
            <a:off x="685801" y="4815499"/>
            <a:ext cx="3238142" cy="277555"/>
          </a:xfrm>
          <a:prstGeom prst="rect">
            <a:avLst/>
          </a:prstGeom>
        </p:spPr>
      </p:pic>
      <p:pic>
        <p:nvPicPr>
          <p:cNvPr id="15" name="图片 14"/>
          <p:cNvPicPr>
            <a:picLocks noChangeAspect="1"/>
          </p:cNvPicPr>
          <p:nvPr/>
        </p:nvPicPr>
        <p:blipFill>
          <a:blip r:embed="rId10"/>
          <a:stretch>
            <a:fillRect/>
          </a:stretch>
        </p:blipFill>
        <p:spPr>
          <a:xfrm>
            <a:off x="6441501" y="2459116"/>
            <a:ext cx="4514850" cy="2428875"/>
          </a:xfrm>
          <a:prstGeom prst="rect">
            <a:avLst/>
          </a:prstGeom>
        </p:spPr>
      </p:pic>
    </p:spTree>
    <p:extLst>
      <p:ext uri="{BB962C8B-B14F-4D97-AF65-F5344CB8AC3E}">
        <p14:creationId xmlns:p14="http://schemas.microsoft.com/office/powerpoint/2010/main" val="4215071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1" y="685800"/>
            <a:ext cx="10852264" cy="1151965"/>
          </a:xfrm>
        </p:spPr>
        <p:txBody>
          <a:bodyPr>
            <a:normAutofit fontScale="90000"/>
          </a:bodyPr>
          <a:lstStyle/>
          <a:p>
            <a:r>
              <a:rPr lang="zh-CN" altLang="en-US" cap="none" dirty="0" smtClean="0">
                <a:latin typeface="+mn-ea"/>
              </a:rPr>
              <a:t>高斯过程回归</a:t>
            </a:r>
            <a:r>
              <a:rPr lang="en-US" altLang="zh-CN" cap="none" dirty="0" smtClean="0">
                <a:latin typeface="+mn-ea"/>
              </a:rPr>
              <a:t/>
            </a:r>
            <a:br>
              <a:rPr lang="en-US" altLang="zh-CN" cap="none" dirty="0" smtClean="0">
                <a:latin typeface="+mn-ea"/>
              </a:rPr>
            </a:br>
            <a:r>
              <a:rPr lang="en-US" altLang="zh-CN" cap="none" dirty="0" smtClean="0">
                <a:latin typeface="+mn-ea"/>
              </a:rPr>
              <a:t>(</a:t>
            </a:r>
            <a:r>
              <a:rPr lang="en-US" altLang="zh-CN" cap="none" dirty="0" smtClean="0">
                <a:latin typeface="+mn-ea"/>
                <a:ea typeface="+mn-ea"/>
              </a:rPr>
              <a:t>Gaussian process regression</a:t>
            </a:r>
            <a:r>
              <a:rPr lang="en-US" altLang="zh-CN" dirty="0" smtClean="0">
                <a:latin typeface="+mn-ea"/>
                <a:ea typeface="+mn-ea"/>
              </a:rPr>
              <a:t>, GPR)</a:t>
            </a:r>
            <a:endParaRPr lang="zh-CN" altLang="en-US" dirty="0">
              <a:latin typeface="+mn-ea"/>
              <a:ea typeface="+mn-ea"/>
            </a:endParaRPr>
          </a:p>
        </p:txBody>
      </p:sp>
      <mc:AlternateContent xmlns:mc="http://schemas.openxmlformats.org/markup-compatibility/2006">
        <mc:Choice xmlns:a14="http://schemas.microsoft.com/office/drawing/2010/main" Requires="a14">
          <p:sp>
            <p:nvSpPr>
              <p:cNvPr id="10" name="文本框 9"/>
              <p:cNvSpPr txBox="1"/>
              <p:nvPr/>
            </p:nvSpPr>
            <p:spPr>
              <a:xfrm>
                <a:off x="753270" y="2911509"/>
                <a:ext cx="4488873" cy="369332"/>
              </a:xfrm>
              <a:prstGeom prst="rect">
                <a:avLst/>
              </a:prstGeom>
              <a:noFill/>
            </p:spPr>
            <p:txBody>
              <a:bodyPr wrap="square" rtlCol="0">
                <a:spAutoFit/>
              </a:bodyPr>
              <a:lstStyle/>
              <a:p>
                <a:r>
                  <a:rPr lang="zh-CN" altLang="en-US" dirty="0" smtClean="0"/>
                  <a:t>知道了</a:t>
                </a:r>
                <a14:m>
                  <m:oMath xmlns:m="http://schemas.openxmlformats.org/officeDocument/2006/math">
                    <m:r>
                      <a:rPr lang="zh-CN" altLang="en-US" i="1" smtClean="0">
                        <a:latin typeface="Cambria Math" panose="02040503050406030204" pitchFamily="18" charset="0"/>
                      </a:rPr>
                      <m:t>联合</m:t>
                    </m:r>
                    <m:r>
                      <a:rPr lang="zh-CN" altLang="en-US" i="1">
                        <a:latin typeface="Cambria Math" panose="02040503050406030204" pitchFamily="18" charset="0"/>
                      </a:rPr>
                      <m:t>概率</m:t>
                    </m:r>
                    <m:r>
                      <m:rPr>
                        <m:nor/>
                      </m:rPr>
                      <a:rPr lang="zh-CN" altLang="en-US" dirty="0"/>
                      <m:t>分布 </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1" i="0" smtClean="0">
                            <a:latin typeface="Cambria Math" panose="02040503050406030204" pitchFamily="18" charset="0"/>
                          </a:rPr>
                          <m:t>𝐩</m:t>
                        </m:r>
                        <m:r>
                          <a:rPr lang="en-US" altLang="zh-CN" b="1" i="0" smtClean="0">
                            <a:latin typeface="Cambria Math" panose="02040503050406030204" pitchFamily="18" charset="0"/>
                          </a:rPr>
                          <m:t>(</m:t>
                        </m:r>
                        <m:r>
                          <a:rPr lang="en-US" altLang="zh-CN" b="1" i="0" smtClean="0">
                            <a:latin typeface="Cambria Math" panose="02040503050406030204" pitchFamily="18" charset="0"/>
                          </a:rPr>
                          <m:t>𝐭</m:t>
                        </m:r>
                      </m:e>
                      <m:sub>
                        <m:r>
                          <a:rPr lang="en-US" altLang="zh-CN" b="0" i="1" smtClean="0">
                            <a:latin typeface="Cambria Math" panose="02040503050406030204" pitchFamily="18" charset="0"/>
                          </a:rPr>
                          <m:t>𝑁</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oMath>
                </a14:m>
                <a:endParaRPr lang="zh-CN" altLang="en-US" dirty="0"/>
              </a:p>
            </p:txBody>
          </p:sp>
        </mc:Choice>
        <mc:Fallback>
          <p:sp>
            <p:nvSpPr>
              <p:cNvPr id="10" name="文本框 9"/>
              <p:cNvSpPr txBox="1">
                <a:spLocks noRot="1" noChangeAspect="1" noMove="1" noResize="1" noEditPoints="1" noAdjustHandles="1" noChangeArrowheads="1" noChangeShapeType="1" noTextEdit="1"/>
              </p:cNvSpPr>
              <p:nvPr/>
            </p:nvSpPr>
            <p:spPr>
              <a:xfrm>
                <a:off x="753270" y="2911509"/>
                <a:ext cx="4488873" cy="369332"/>
              </a:xfrm>
              <a:prstGeom prst="rect">
                <a:avLst/>
              </a:prstGeom>
              <a:blipFill>
                <a:blip r:embed="rId3"/>
                <a:stretch>
                  <a:fillRect l="-1223" t="-13333" b="-23333"/>
                </a:stretch>
              </a:blipFill>
            </p:spPr>
            <p:txBody>
              <a:bodyPr/>
              <a:lstStyle/>
              <a:p>
                <a:r>
                  <a:rPr lang="zh-CN" altLang="en-US">
                    <a:noFill/>
                  </a:rPr>
                  <a:t> </a:t>
                </a:r>
              </a:p>
            </p:txBody>
          </p:sp>
        </mc:Fallback>
      </mc:AlternateContent>
      <p:pic>
        <p:nvPicPr>
          <p:cNvPr id="4" name="图片 3"/>
          <p:cNvPicPr>
            <a:picLocks noChangeAspect="1"/>
          </p:cNvPicPr>
          <p:nvPr/>
        </p:nvPicPr>
        <p:blipFill>
          <a:blip r:embed="rId4">
            <a:clrChange>
              <a:clrFrom>
                <a:srgbClr val="FFFFFF"/>
              </a:clrFrom>
              <a:clrTo>
                <a:srgbClr val="FFFFFF">
                  <a:alpha val="0"/>
                </a:srgbClr>
              </a:clrTo>
            </a:clrChange>
          </a:blip>
          <a:stretch>
            <a:fillRect/>
          </a:stretch>
        </p:blipFill>
        <p:spPr>
          <a:xfrm>
            <a:off x="4071414" y="3391766"/>
            <a:ext cx="3500182" cy="382611"/>
          </a:xfrm>
          <a:prstGeom prst="rect">
            <a:avLst/>
          </a:prstGeom>
        </p:spPr>
      </p:pic>
      <mc:AlternateContent xmlns:mc="http://schemas.openxmlformats.org/markup-compatibility/2006">
        <mc:Choice xmlns:a14="http://schemas.microsoft.com/office/drawing/2010/main" Requires="a14">
          <p:sp>
            <p:nvSpPr>
              <p:cNvPr id="5" name="文本框 4"/>
              <p:cNvSpPr txBox="1"/>
              <p:nvPr/>
            </p:nvSpPr>
            <p:spPr>
              <a:xfrm>
                <a:off x="765943" y="3885302"/>
                <a:ext cx="9408835" cy="923330"/>
              </a:xfrm>
              <a:prstGeom prst="rect">
                <a:avLst/>
              </a:prstGeom>
              <a:noFill/>
            </p:spPr>
            <p:txBody>
              <a:bodyPr wrap="square" rtlCol="0">
                <a:spAutoFit/>
              </a:bodyPr>
              <a:lstStyle/>
              <a:p>
                <a:endParaRPr lang="en-US" altLang="zh-CN" dirty="0" smtClean="0"/>
              </a:p>
              <a:p>
                <a:r>
                  <a:rPr lang="zh-CN" altLang="en-US" dirty="0" smtClean="0"/>
                  <a:t>和</a:t>
                </a:r>
                <a14:m>
                  <m:oMath xmlns:m="http://schemas.openxmlformats.org/officeDocument/2006/math">
                    <m:r>
                      <a:rPr lang="en-US" altLang="zh-CN" i="1">
                        <a:latin typeface="Cambria Math" panose="02040503050406030204" pitchFamily="18" charset="0"/>
                      </a:rPr>
                      <m:t>𝑝</m:t>
                    </m:r>
                    <m:r>
                      <a:rPr lang="en-US" altLang="zh-CN" i="1">
                        <a:latin typeface="Cambria Math" panose="02040503050406030204" pitchFamily="18" charset="0"/>
                      </a:rPr>
                      <m:t>(</m:t>
                    </m:r>
                    <m:r>
                      <a:rPr lang="en-US" altLang="zh-CN" b="1" i="1">
                        <a:latin typeface="Cambria Math" panose="02040503050406030204" pitchFamily="18" charset="0"/>
                      </a:rPr>
                      <m:t>𝒕</m:t>
                    </m:r>
                    <m:r>
                      <a:rPr lang="en-US" altLang="zh-CN" i="1">
                        <a:latin typeface="Cambria Math" panose="02040503050406030204" pitchFamily="18" charset="0"/>
                      </a:rPr>
                      <m:t>)</m:t>
                    </m:r>
                  </m:oMath>
                </a14:m>
                <a:r>
                  <a:rPr lang="zh-CN" altLang="en-US" dirty="0" smtClean="0"/>
                  <a:t>   </a:t>
                </a:r>
                <a:r>
                  <a:rPr lang="zh-CN" altLang="en-US" dirty="0" smtClean="0"/>
                  <a:t>，就能得到</a:t>
                </a:r>
                <a:r>
                  <a:rPr lang="zh-CN" altLang="en-US" dirty="0" smtClean="0"/>
                  <a:t>条件高斯分布</a:t>
                </a:r>
                <a14:m>
                  <m:oMath xmlns:m="http://schemas.openxmlformats.org/officeDocument/2006/math">
                    <m:r>
                      <a:rPr lang="en-US" altLang="zh-CN" i="1">
                        <a:latin typeface="Cambria Math" panose="02040503050406030204" pitchFamily="18" charset="0"/>
                      </a:rPr>
                      <m:t>𝑝</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𝑁</m:t>
                            </m:r>
                            <m:r>
                              <a:rPr lang="en-US" altLang="zh-CN" i="1">
                                <a:latin typeface="Cambria Math" panose="02040503050406030204" pitchFamily="18" charset="0"/>
                              </a:rPr>
                              <m:t>+1</m:t>
                            </m:r>
                          </m:sub>
                        </m:sSub>
                      </m:e>
                      <m:e>
                        <m:r>
                          <a:rPr lang="en-US" altLang="zh-CN" b="1" i="1">
                            <a:latin typeface="Cambria Math" panose="02040503050406030204" pitchFamily="18" charset="0"/>
                          </a:rPr>
                          <m:t>𝒕</m:t>
                        </m:r>
                      </m:e>
                    </m:d>
                    <m:r>
                      <a:rPr lang="en-US" altLang="zh-CN" b="1" i="1">
                        <a:latin typeface="Cambria Math" panose="02040503050406030204" pitchFamily="18" charset="0"/>
                      </a:rPr>
                      <m:t>   </m:t>
                    </m:r>
                  </m:oMath>
                </a14:m>
                <a:r>
                  <a:rPr lang="en-US" altLang="zh-CN" dirty="0" smtClean="0"/>
                  <a:t>.  </a:t>
                </a:r>
                <a:r>
                  <a:rPr lang="zh-CN" altLang="en-US" dirty="0" smtClean="0"/>
                  <a:t>他</a:t>
                </a:r>
                <a:r>
                  <a:rPr lang="zh-CN" altLang="en-US" dirty="0" smtClean="0"/>
                  <a:t>的均值和</a:t>
                </a:r>
                <a:r>
                  <a:rPr lang="zh-CN" altLang="en-US" dirty="0" smtClean="0"/>
                  <a:t>协方差为</a:t>
                </a:r>
                <a:endParaRPr lang="zh-CN" altLang="en-US" dirty="0"/>
              </a:p>
              <a:p>
                <a:endParaRPr lang="zh-CN" altLang="en-US" dirty="0"/>
              </a:p>
            </p:txBody>
          </p:sp>
        </mc:Choice>
        <mc:Fallback>
          <p:sp>
            <p:nvSpPr>
              <p:cNvPr id="5" name="文本框 4"/>
              <p:cNvSpPr txBox="1">
                <a:spLocks noRot="1" noChangeAspect="1" noMove="1" noResize="1" noEditPoints="1" noAdjustHandles="1" noChangeArrowheads="1" noChangeShapeType="1" noTextEdit="1"/>
              </p:cNvSpPr>
              <p:nvPr/>
            </p:nvSpPr>
            <p:spPr>
              <a:xfrm>
                <a:off x="765943" y="3885302"/>
                <a:ext cx="9408835" cy="923330"/>
              </a:xfrm>
              <a:prstGeom prst="rect">
                <a:avLst/>
              </a:prstGeom>
              <a:blipFill>
                <a:blip r:embed="rId5"/>
                <a:stretch>
                  <a:fillRect l="-583"/>
                </a:stretch>
              </a:blipFill>
            </p:spPr>
            <p:txBody>
              <a:bodyPr/>
              <a:lstStyle/>
              <a:p>
                <a:r>
                  <a:rPr lang="zh-CN" altLang="en-US">
                    <a:noFill/>
                  </a:rPr>
                  <a:t> </a:t>
                </a:r>
              </a:p>
            </p:txBody>
          </p:sp>
        </mc:Fallback>
      </mc:AlternateContent>
      <p:pic>
        <p:nvPicPr>
          <p:cNvPr id="3" name="图片 2"/>
          <p:cNvPicPr>
            <a:picLocks noChangeAspect="1"/>
          </p:cNvPicPr>
          <p:nvPr/>
        </p:nvPicPr>
        <p:blipFill>
          <a:blip r:embed="rId6">
            <a:clrChange>
              <a:clrFrom>
                <a:srgbClr val="FFFFFF"/>
              </a:clrFrom>
              <a:clrTo>
                <a:srgbClr val="FFFFFF">
                  <a:alpha val="0"/>
                </a:srgbClr>
              </a:clrTo>
            </a:clrChange>
          </a:blip>
          <a:stretch>
            <a:fillRect/>
          </a:stretch>
        </p:blipFill>
        <p:spPr>
          <a:xfrm>
            <a:off x="4725326" y="4656816"/>
            <a:ext cx="2846270" cy="935203"/>
          </a:xfrm>
          <a:prstGeom prst="rect">
            <a:avLst/>
          </a:prstGeom>
        </p:spPr>
      </p:pic>
    </p:spTree>
    <p:extLst>
      <p:ext uri="{BB962C8B-B14F-4D97-AF65-F5344CB8AC3E}">
        <p14:creationId xmlns:p14="http://schemas.microsoft.com/office/powerpoint/2010/main" val="119669262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1" y="685800"/>
            <a:ext cx="10852264" cy="1151965"/>
          </a:xfrm>
        </p:spPr>
        <p:txBody>
          <a:bodyPr>
            <a:normAutofit fontScale="90000"/>
          </a:bodyPr>
          <a:lstStyle/>
          <a:p>
            <a:r>
              <a:rPr lang="zh-CN" altLang="en-US" cap="none" dirty="0" smtClean="0">
                <a:latin typeface="+mn-ea"/>
              </a:rPr>
              <a:t>高斯过程分类</a:t>
            </a:r>
            <a:r>
              <a:rPr lang="en-US" altLang="zh-CN" cap="none" dirty="0" smtClean="0">
                <a:latin typeface="+mn-ea"/>
              </a:rPr>
              <a:t/>
            </a:r>
            <a:br>
              <a:rPr lang="en-US" altLang="zh-CN" cap="none" dirty="0" smtClean="0">
                <a:latin typeface="+mn-ea"/>
              </a:rPr>
            </a:br>
            <a:r>
              <a:rPr lang="en-US" altLang="zh-CN" cap="none" dirty="0" smtClean="0">
                <a:latin typeface="+mn-ea"/>
              </a:rPr>
              <a:t>(</a:t>
            </a:r>
            <a:r>
              <a:rPr lang="en-US" altLang="zh-CN" cap="none" dirty="0" smtClean="0">
                <a:latin typeface="+mn-ea"/>
                <a:ea typeface="+mn-ea"/>
              </a:rPr>
              <a:t>Gaussian Process Classification, GPC</a:t>
            </a:r>
            <a:r>
              <a:rPr lang="en-US" altLang="zh-CN" dirty="0" smtClean="0">
                <a:latin typeface="+mn-ea"/>
                <a:ea typeface="+mn-ea"/>
              </a:rPr>
              <a:t>)</a:t>
            </a:r>
            <a:endParaRPr lang="zh-CN" altLang="en-US" dirty="0">
              <a:latin typeface="+mn-ea"/>
              <a:ea typeface="+mn-ea"/>
            </a:endParaRPr>
          </a:p>
        </p:txBody>
      </p:sp>
      <p:pic>
        <p:nvPicPr>
          <p:cNvPr id="8" name="图片 7"/>
          <p:cNvPicPr>
            <a:picLocks noChangeAspect="1"/>
          </p:cNvPicPr>
          <p:nvPr/>
        </p:nvPicPr>
        <p:blipFill>
          <a:blip r:embed="rId3">
            <a:clrChange>
              <a:clrFrom>
                <a:srgbClr val="FFFFFF"/>
              </a:clrFrom>
              <a:clrTo>
                <a:srgbClr val="FFFFFF">
                  <a:alpha val="0"/>
                </a:srgbClr>
              </a:clrTo>
            </a:clrChange>
          </a:blip>
          <a:stretch>
            <a:fillRect/>
          </a:stretch>
        </p:blipFill>
        <p:spPr>
          <a:xfrm>
            <a:off x="685801" y="2833416"/>
            <a:ext cx="10374284" cy="1279767"/>
          </a:xfrm>
          <a:prstGeom prst="rect">
            <a:avLst/>
          </a:prstGeom>
        </p:spPr>
      </p:pic>
    </p:spTree>
    <p:extLst>
      <p:ext uri="{BB962C8B-B14F-4D97-AF65-F5344CB8AC3E}">
        <p14:creationId xmlns:p14="http://schemas.microsoft.com/office/powerpoint/2010/main" val="139510108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1" y="685800"/>
            <a:ext cx="10852264" cy="1151965"/>
          </a:xfrm>
        </p:spPr>
        <p:txBody>
          <a:bodyPr>
            <a:normAutofit fontScale="90000"/>
          </a:bodyPr>
          <a:lstStyle/>
          <a:p>
            <a:r>
              <a:rPr lang="zh-CN" altLang="en-US" cap="none" dirty="0" smtClean="0">
                <a:latin typeface="+mn-ea"/>
              </a:rPr>
              <a:t>高斯过程分类</a:t>
            </a:r>
            <a:r>
              <a:rPr lang="en-US" altLang="zh-CN" cap="none" dirty="0" smtClean="0">
                <a:latin typeface="+mn-ea"/>
              </a:rPr>
              <a:t/>
            </a:r>
            <a:br>
              <a:rPr lang="en-US" altLang="zh-CN" cap="none" dirty="0" smtClean="0">
                <a:latin typeface="+mn-ea"/>
              </a:rPr>
            </a:br>
            <a:r>
              <a:rPr lang="en-US" altLang="zh-CN" cap="none" dirty="0" smtClean="0">
                <a:latin typeface="+mn-ea"/>
              </a:rPr>
              <a:t>(</a:t>
            </a:r>
            <a:r>
              <a:rPr lang="en-US" altLang="zh-CN" cap="none" dirty="0" smtClean="0">
                <a:latin typeface="+mn-ea"/>
                <a:ea typeface="+mn-ea"/>
              </a:rPr>
              <a:t>Gaussian Process Classification, GPC</a:t>
            </a:r>
            <a:r>
              <a:rPr lang="en-US" altLang="zh-CN" dirty="0" smtClean="0">
                <a:latin typeface="+mn-ea"/>
                <a:ea typeface="+mn-ea"/>
              </a:rPr>
              <a:t>)</a:t>
            </a:r>
            <a:endParaRPr lang="zh-CN" altLang="en-US" dirty="0">
              <a:latin typeface="+mn-ea"/>
              <a:ea typeface="+mn-ea"/>
            </a:endParaRPr>
          </a:p>
        </p:txBody>
      </p:sp>
      <mc:AlternateContent xmlns:mc="http://schemas.openxmlformats.org/markup-compatibility/2006" xmlns:a14="http://schemas.microsoft.com/office/drawing/2010/main">
        <mc:Choice Requires="a14">
          <p:sp>
            <p:nvSpPr>
              <p:cNvPr id="3" name="文本框 2"/>
              <p:cNvSpPr txBox="1"/>
              <p:nvPr/>
            </p:nvSpPr>
            <p:spPr>
              <a:xfrm>
                <a:off x="685802" y="2826327"/>
                <a:ext cx="5938004" cy="369332"/>
              </a:xfrm>
              <a:prstGeom prst="rect">
                <a:avLst/>
              </a:prstGeom>
              <a:noFill/>
            </p:spPr>
            <p:txBody>
              <a:bodyPr wrap="square" rtlCol="0">
                <a:spAutoFit/>
              </a:bodyPr>
              <a:lstStyle/>
              <a:p>
                <a:r>
                  <a:rPr lang="zh-CN" altLang="en-US" dirty="0" smtClean="0">
                    <a:latin typeface="等线" panose="02010600030101010101" pitchFamily="2" charset="-122"/>
                    <a:ea typeface="等线" panose="02010600030101010101" pitchFamily="2" charset="-122"/>
                  </a:rPr>
                  <a:t>考虑二分类问题，目标变量为</a:t>
                </a:r>
                <a14:m>
                  <m:oMath xmlns:m="http://schemas.openxmlformats.org/officeDocument/2006/math">
                    <m:r>
                      <a:rPr lang="en-US" altLang="zh-CN" b="0" i="1" smtClean="0">
                        <a:latin typeface="Cambria Math" panose="02040503050406030204" pitchFamily="18" charset="0"/>
                      </a:rPr>
                      <m:t>𝑡</m:t>
                    </m:r>
                    <m:r>
                      <a:rPr lang="en-US" altLang="zh-CN" b="0" i="1" smtClean="0">
                        <a:latin typeface="Cambria Math" panose="02040503050406030204" pitchFamily="18" charset="0"/>
                        <a:ea typeface="Cambria Math" panose="02040503050406030204" pitchFamily="18" charset="0"/>
                      </a:rPr>
                      <m:t>∈ </m:t>
                    </m:r>
                  </m:oMath>
                </a14:m>
                <a:r>
                  <a:rPr lang="en-US" altLang="zh-CN" dirty="0" smtClean="0">
                    <a:latin typeface="等线" panose="02010600030101010101" pitchFamily="2" charset="-122"/>
                    <a:ea typeface="等线" panose="02010600030101010101" pitchFamily="2" charset="-122"/>
                  </a:rPr>
                  <a:t>{0</a:t>
                </a:r>
                <a:r>
                  <a:rPr lang="zh-CN" altLang="en-US" dirty="0" smtClean="0">
                    <a:latin typeface="等线" panose="02010600030101010101" pitchFamily="2" charset="-122"/>
                    <a:ea typeface="等线" panose="02010600030101010101" pitchFamily="2" charset="-122"/>
                  </a:rPr>
                  <a:t>，</a:t>
                </a:r>
                <a:r>
                  <a:rPr lang="en-US" altLang="zh-CN" dirty="0" smtClean="0">
                    <a:latin typeface="等线" panose="02010600030101010101" pitchFamily="2" charset="-122"/>
                    <a:ea typeface="等线" panose="02010600030101010101" pitchFamily="2" charset="-122"/>
                  </a:rPr>
                  <a:t>1}</a:t>
                </a:r>
                <a:r>
                  <a:rPr lang="zh-CN" altLang="en-US" dirty="0" smtClean="0">
                    <a:latin typeface="等线" panose="02010600030101010101" pitchFamily="2" charset="-122"/>
                    <a:ea typeface="等线" panose="02010600030101010101" pitchFamily="2" charset="-122"/>
                  </a:rPr>
                  <a:t>，输入数据记作</a:t>
                </a:r>
                <a:endParaRPr lang="zh-CN" altLang="en-US" dirty="0">
                  <a:latin typeface="等线" panose="02010600030101010101" pitchFamily="2" charset="-122"/>
                  <a:ea typeface="等线" panose="02010600030101010101" pitchFamily="2" charset="-122"/>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685802" y="2826327"/>
                <a:ext cx="5938004" cy="369332"/>
              </a:xfrm>
              <a:prstGeom prst="rect">
                <a:avLst/>
              </a:prstGeom>
              <a:blipFill>
                <a:blip r:embed="rId3"/>
                <a:stretch>
                  <a:fillRect l="-924" t="-10000" b="-26667"/>
                </a:stretch>
              </a:blipFill>
            </p:spPr>
            <p:txBody>
              <a:bodyPr/>
              <a:lstStyle/>
              <a:p>
                <a:r>
                  <a:rPr lang="zh-CN" altLang="en-US">
                    <a:noFill/>
                  </a:rPr>
                  <a:t> </a:t>
                </a:r>
              </a:p>
            </p:txBody>
          </p:sp>
        </mc:Fallback>
      </mc:AlternateContent>
      <p:pic>
        <p:nvPicPr>
          <p:cNvPr id="5" name="图片 4"/>
          <p:cNvPicPr>
            <a:picLocks noChangeAspect="1"/>
          </p:cNvPicPr>
          <p:nvPr/>
        </p:nvPicPr>
        <p:blipFill>
          <a:blip r:embed="rId4">
            <a:clrChange>
              <a:clrFrom>
                <a:srgbClr val="FFFFFF"/>
              </a:clrFrom>
              <a:clrTo>
                <a:srgbClr val="FFFFFF">
                  <a:alpha val="0"/>
                </a:srgbClr>
              </a:clrTo>
            </a:clrChange>
          </a:blip>
          <a:stretch>
            <a:fillRect/>
          </a:stretch>
        </p:blipFill>
        <p:spPr>
          <a:xfrm>
            <a:off x="6432133" y="2826327"/>
            <a:ext cx="1338829" cy="369332"/>
          </a:xfrm>
          <a:prstGeom prst="rect">
            <a:avLst/>
          </a:prstGeom>
        </p:spPr>
      </p:pic>
      <p:sp>
        <p:nvSpPr>
          <p:cNvPr id="4" name="文本框 3"/>
          <p:cNvSpPr txBox="1"/>
          <p:nvPr/>
        </p:nvSpPr>
        <p:spPr>
          <a:xfrm>
            <a:off x="7770962" y="2826327"/>
            <a:ext cx="2926080" cy="369332"/>
          </a:xfrm>
          <a:prstGeom prst="rect">
            <a:avLst/>
          </a:prstGeom>
          <a:noFill/>
        </p:spPr>
        <p:txBody>
          <a:bodyPr wrap="square" rtlCol="0">
            <a:spAutoFit/>
          </a:bodyPr>
          <a:lstStyle/>
          <a:p>
            <a:r>
              <a:rPr lang="zh-CN" altLang="en-US" dirty="0" smtClean="0">
                <a:latin typeface="等线" panose="02010600030101010101" pitchFamily="2" charset="-122"/>
                <a:ea typeface="等线" panose="02010600030101010101" pitchFamily="2" charset="-122"/>
              </a:rPr>
              <a:t>，对应的观测目标变量为</a:t>
            </a:r>
            <a:endParaRPr lang="zh-CN" altLang="en-US" dirty="0">
              <a:latin typeface="等线" panose="02010600030101010101" pitchFamily="2" charset="-122"/>
              <a:ea typeface="等线" panose="02010600030101010101" pitchFamily="2" charset="-122"/>
            </a:endParaRPr>
          </a:p>
        </p:txBody>
      </p:sp>
      <p:pic>
        <p:nvPicPr>
          <p:cNvPr id="6" name="图片 5"/>
          <p:cNvPicPr>
            <a:picLocks noChangeAspect="1"/>
          </p:cNvPicPr>
          <p:nvPr/>
        </p:nvPicPr>
        <p:blipFill>
          <a:blip r:embed="rId5">
            <a:clrChange>
              <a:clrFrom>
                <a:srgbClr val="FFFFFF"/>
              </a:clrFrom>
              <a:clrTo>
                <a:srgbClr val="FFFFFF">
                  <a:alpha val="0"/>
                </a:srgbClr>
              </a:clrTo>
            </a:clrChange>
          </a:blip>
          <a:stretch>
            <a:fillRect/>
          </a:stretch>
        </p:blipFill>
        <p:spPr>
          <a:xfrm>
            <a:off x="685801" y="3218132"/>
            <a:ext cx="1808017" cy="329930"/>
          </a:xfrm>
          <a:prstGeom prst="rect">
            <a:avLst/>
          </a:prstGeom>
        </p:spPr>
      </p:pic>
      <mc:AlternateContent xmlns:mc="http://schemas.openxmlformats.org/markup-compatibility/2006" xmlns:a14="http://schemas.microsoft.com/office/drawing/2010/main">
        <mc:Choice Requires="a14">
          <p:sp>
            <p:nvSpPr>
              <p:cNvPr id="7" name="矩形 6"/>
              <p:cNvSpPr/>
              <p:nvPr/>
            </p:nvSpPr>
            <p:spPr>
              <a:xfrm>
                <a:off x="675351" y="3570535"/>
                <a:ext cx="6676058" cy="369332"/>
              </a:xfrm>
              <a:prstGeom prst="rect">
                <a:avLst/>
              </a:prstGeom>
            </p:spPr>
            <p:txBody>
              <a:bodyPr wrap="none">
                <a:spAutoFit/>
              </a:bodyPr>
              <a:lstStyle/>
              <a:p>
                <a:r>
                  <a:rPr lang="zh-CN" altLang="en-US" dirty="0" smtClean="0">
                    <a:latin typeface="等线" panose="02010600030101010101" pitchFamily="2" charset="-122"/>
                    <a:ea typeface="等线" panose="02010600030101010101" pitchFamily="2" charset="-122"/>
                  </a:rPr>
                  <a:t>定义函数</a:t>
                </a:r>
                <a14:m>
                  <m:oMath xmlns:m="http://schemas.openxmlformats.org/officeDocument/2006/math">
                    <m:r>
                      <a:rPr lang="en-US" altLang="zh-CN" b="0" i="1" smtClean="0">
                        <a:latin typeface="Cambria Math" panose="02040503050406030204" pitchFamily="18" charset="0"/>
                        <a:ea typeface="等线" panose="02010600030101010101" pitchFamily="2" charset="-122"/>
                      </a:rPr>
                      <m:t>𝑎</m:t>
                    </m:r>
                    <m:r>
                      <a:rPr lang="en-US" altLang="zh-CN" b="0" i="1" smtClean="0">
                        <a:latin typeface="Cambria Math" panose="02040503050406030204" pitchFamily="18" charset="0"/>
                        <a:ea typeface="等线" panose="02010600030101010101" pitchFamily="2" charset="-122"/>
                      </a:rPr>
                      <m:t>(</m:t>
                    </m:r>
                    <m:r>
                      <a:rPr lang="en-US" altLang="zh-CN" b="1" i="1" smtClean="0">
                        <a:latin typeface="Cambria Math" panose="02040503050406030204" pitchFamily="18" charset="0"/>
                        <a:ea typeface="等线" panose="02010600030101010101" pitchFamily="2" charset="-122"/>
                      </a:rPr>
                      <m:t>𝒙</m:t>
                    </m:r>
                    <m:r>
                      <a:rPr lang="en-US" altLang="zh-CN" b="0" i="1" smtClean="0">
                        <a:latin typeface="Cambria Math" panose="02040503050406030204" pitchFamily="18" charset="0"/>
                        <a:ea typeface="等线" panose="02010600030101010101" pitchFamily="2" charset="-122"/>
                      </a:rPr>
                      <m:t>)</m:t>
                    </m:r>
                  </m:oMath>
                </a14:m>
                <a:r>
                  <a:rPr lang="zh-CN" altLang="en-US" dirty="0" smtClean="0">
                    <a:latin typeface="等线" panose="02010600030101010101" pitchFamily="2" charset="-122"/>
                    <a:ea typeface="等线" panose="02010600030101010101" pitchFamily="2" charset="-122"/>
                  </a:rPr>
                  <a:t>的一个高斯过程，那么它的高斯过程先验的形式为</a:t>
                </a:r>
                <a:endParaRPr lang="zh-CN" altLang="en-US" dirty="0">
                  <a:latin typeface="等线" panose="02010600030101010101" pitchFamily="2" charset="-122"/>
                  <a:ea typeface="等线" panose="02010600030101010101" pitchFamily="2" charset="-122"/>
                </a:endParaRPr>
              </a:p>
            </p:txBody>
          </p:sp>
        </mc:Choice>
        <mc:Fallback xmlns="">
          <p:sp>
            <p:nvSpPr>
              <p:cNvPr id="7" name="矩形 6"/>
              <p:cNvSpPr>
                <a:spLocks noRot="1" noChangeAspect="1" noMove="1" noResize="1" noEditPoints="1" noAdjustHandles="1" noChangeArrowheads="1" noChangeShapeType="1" noTextEdit="1"/>
              </p:cNvSpPr>
              <p:nvPr/>
            </p:nvSpPr>
            <p:spPr>
              <a:xfrm>
                <a:off x="675351" y="3570535"/>
                <a:ext cx="6676058" cy="369332"/>
              </a:xfrm>
              <a:prstGeom prst="rect">
                <a:avLst/>
              </a:prstGeom>
              <a:blipFill>
                <a:blip r:embed="rId6"/>
                <a:stretch>
                  <a:fillRect l="-822" t="-10000" b="-26667"/>
                </a:stretch>
              </a:blipFill>
            </p:spPr>
            <p:txBody>
              <a:bodyPr/>
              <a:lstStyle/>
              <a:p>
                <a:r>
                  <a:rPr lang="zh-CN" altLang="en-US">
                    <a:noFill/>
                  </a:rPr>
                  <a:t> </a:t>
                </a:r>
              </a:p>
            </p:txBody>
          </p:sp>
        </mc:Fallback>
      </mc:AlternateContent>
      <p:pic>
        <p:nvPicPr>
          <p:cNvPr id="10" name="图片 9"/>
          <p:cNvPicPr>
            <a:picLocks noChangeAspect="1"/>
          </p:cNvPicPr>
          <p:nvPr/>
        </p:nvPicPr>
        <p:blipFill>
          <a:blip r:embed="rId7">
            <a:clrChange>
              <a:clrFrom>
                <a:srgbClr val="FFFFFF"/>
              </a:clrFrom>
              <a:clrTo>
                <a:srgbClr val="FFFFFF">
                  <a:alpha val="0"/>
                </a:srgbClr>
              </a:clrTo>
            </a:clrChange>
          </a:blip>
          <a:stretch>
            <a:fillRect/>
          </a:stretch>
        </p:blipFill>
        <p:spPr>
          <a:xfrm>
            <a:off x="3212258" y="4414848"/>
            <a:ext cx="3046185" cy="342144"/>
          </a:xfrm>
          <a:prstGeom prst="rect">
            <a:avLst/>
          </a:prstGeom>
        </p:spPr>
      </p:pic>
      <p:sp>
        <p:nvSpPr>
          <p:cNvPr id="11" name="文本框 10"/>
          <p:cNvSpPr txBox="1"/>
          <p:nvPr/>
        </p:nvSpPr>
        <p:spPr>
          <a:xfrm>
            <a:off x="675351" y="4414848"/>
            <a:ext cx="2739204" cy="369332"/>
          </a:xfrm>
          <a:prstGeom prst="rect">
            <a:avLst/>
          </a:prstGeom>
          <a:noFill/>
        </p:spPr>
        <p:txBody>
          <a:bodyPr wrap="square" rtlCol="0">
            <a:spAutoFit/>
          </a:bodyPr>
          <a:lstStyle/>
          <a:p>
            <a:r>
              <a:rPr lang="zh-CN" altLang="en-US" dirty="0" smtClean="0">
                <a:latin typeface="等线" panose="02010600030101010101" pitchFamily="2" charset="-122"/>
                <a:ea typeface="等线" panose="02010600030101010101" pitchFamily="2" charset="-122"/>
              </a:rPr>
              <a:t>其中协方差矩阵元素为</a:t>
            </a:r>
            <a:endParaRPr lang="zh-CN" altLang="en-US" dirty="0">
              <a:latin typeface="等线" panose="02010600030101010101" pitchFamily="2" charset="-122"/>
              <a:ea typeface="等线" panose="02010600030101010101" pitchFamily="2" charset="-122"/>
            </a:endParaRPr>
          </a:p>
        </p:txBody>
      </p:sp>
      <p:pic>
        <p:nvPicPr>
          <p:cNvPr id="12" name="图片 11"/>
          <p:cNvPicPr>
            <a:picLocks noChangeAspect="1"/>
          </p:cNvPicPr>
          <p:nvPr/>
        </p:nvPicPr>
        <p:blipFill>
          <a:blip r:embed="rId8">
            <a:clrChange>
              <a:clrFrom>
                <a:srgbClr val="FFFFFF"/>
              </a:clrFrom>
              <a:clrTo>
                <a:srgbClr val="FFFFFF">
                  <a:alpha val="0"/>
                </a:srgbClr>
              </a:clrTo>
            </a:clrChange>
          </a:blip>
          <a:stretch>
            <a:fillRect/>
          </a:stretch>
        </p:blipFill>
        <p:spPr>
          <a:xfrm>
            <a:off x="4452831" y="3962340"/>
            <a:ext cx="3265393" cy="452508"/>
          </a:xfrm>
          <a:prstGeom prst="rect">
            <a:avLst/>
          </a:prstGeom>
        </p:spPr>
      </p:pic>
    </p:spTree>
    <p:extLst>
      <p:ext uri="{BB962C8B-B14F-4D97-AF65-F5344CB8AC3E}">
        <p14:creationId xmlns:p14="http://schemas.microsoft.com/office/powerpoint/2010/main" val="236249812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1" y="685800"/>
            <a:ext cx="10852264" cy="1151965"/>
          </a:xfrm>
        </p:spPr>
        <p:txBody>
          <a:bodyPr>
            <a:normAutofit fontScale="90000"/>
          </a:bodyPr>
          <a:lstStyle/>
          <a:p>
            <a:r>
              <a:rPr lang="zh-CN" altLang="en-US" cap="none" dirty="0" smtClean="0">
                <a:latin typeface="+mn-ea"/>
              </a:rPr>
              <a:t>高斯过程分类</a:t>
            </a:r>
            <a:r>
              <a:rPr lang="en-US" altLang="zh-CN" cap="none" dirty="0" smtClean="0">
                <a:latin typeface="+mn-ea"/>
              </a:rPr>
              <a:t/>
            </a:r>
            <a:br>
              <a:rPr lang="en-US" altLang="zh-CN" cap="none" dirty="0" smtClean="0">
                <a:latin typeface="+mn-ea"/>
              </a:rPr>
            </a:br>
            <a:r>
              <a:rPr lang="en-US" altLang="zh-CN" cap="none" dirty="0" smtClean="0">
                <a:latin typeface="+mn-ea"/>
              </a:rPr>
              <a:t>(</a:t>
            </a:r>
            <a:r>
              <a:rPr lang="en-US" altLang="zh-CN" cap="none" dirty="0" smtClean="0">
                <a:latin typeface="+mn-ea"/>
                <a:ea typeface="+mn-ea"/>
              </a:rPr>
              <a:t>Gaussian Process Classification, GPC</a:t>
            </a:r>
            <a:r>
              <a:rPr lang="en-US" altLang="zh-CN" dirty="0" smtClean="0">
                <a:latin typeface="+mn-ea"/>
                <a:ea typeface="+mn-ea"/>
              </a:rPr>
              <a:t>)</a:t>
            </a:r>
            <a:endParaRPr lang="zh-CN" altLang="en-US" dirty="0">
              <a:latin typeface="+mn-ea"/>
              <a:ea typeface="+mn-ea"/>
            </a:endParaRPr>
          </a:p>
        </p:txBody>
      </p:sp>
      <p:pic>
        <p:nvPicPr>
          <p:cNvPr id="13" name="图片 12"/>
          <p:cNvPicPr>
            <a:picLocks noChangeAspect="1"/>
          </p:cNvPicPr>
          <p:nvPr/>
        </p:nvPicPr>
        <p:blipFill>
          <a:blip r:embed="rId3">
            <a:clrChange>
              <a:clrFrom>
                <a:srgbClr val="FFFFFF"/>
              </a:clrFrom>
              <a:clrTo>
                <a:srgbClr val="FFFFFF">
                  <a:alpha val="0"/>
                </a:srgbClr>
              </a:clrTo>
            </a:clrChange>
          </a:blip>
          <a:stretch>
            <a:fillRect/>
          </a:stretch>
        </p:blipFill>
        <p:spPr>
          <a:xfrm>
            <a:off x="685801" y="3507971"/>
            <a:ext cx="9039146" cy="998013"/>
          </a:xfrm>
          <a:prstGeom prst="rect">
            <a:avLst/>
          </a:prstGeom>
        </p:spPr>
      </p:pic>
      <p:pic>
        <p:nvPicPr>
          <p:cNvPr id="9" name="图片 8"/>
          <p:cNvPicPr>
            <a:picLocks noChangeAspect="1"/>
          </p:cNvPicPr>
          <p:nvPr/>
        </p:nvPicPr>
        <p:blipFill>
          <a:blip r:embed="rId4">
            <a:clrChange>
              <a:clrFrom>
                <a:srgbClr val="FFFFFF"/>
              </a:clrFrom>
              <a:clrTo>
                <a:srgbClr val="FFFFFF">
                  <a:alpha val="0"/>
                </a:srgbClr>
              </a:clrTo>
            </a:clrChange>
          </a:blip>
          <a:stretch>
            <a:fillRect/>
          </a:stretch>
        </p:blipFill>
        <p:spPr>
          <a:xfrm>
            <a:off x="824770" y="2833225"/>
            <a:ext cx="3963361" cy="329183"/>
          </a:xfrm>
          <a:prstGeom prst="rect">
            <a:avLst/>
          </a:prstGeom>
        </p:spPr>
      </p:pic>
      <p:sp>
        <p:nvSpPr>
          <p:cNvPr id="14" name="文本框 13"/>
          <p:cNvSpPr txBox="1"/>
          <p:nvPr/>
        </p:nvSpPr>
        <p:spPr>
          <a:xfrm>
            <a:off x="4788131" y="2833225"/>
            <a:ext cx="2510444" cy="369332"/>
          </a:xfrm>
          <a:prstGeom prst="rect">
            <a:avLst/>
          </a:prstGeom>
          <a:noFill/>
        </p:spPr>
        <p:txBody>
          <a:bodyPr wrap="square" rtlCol="0">
            <a:spAutoFit/>
          </a:bodyPr>
          <a:lstStyle/>
          <a:p>
            <a:r>
              <a:rPr lang="zh-CN" altLang="en-US" dirty="0" smtClean="0">
                <a:latin typeface="等线" panose="02010600030101010101" pitchFamily="2" charset="-122"/>
                <a:ea typeface="等线" panose="02010600030101010101" pitchFamily="2" charset="-122"/>
              </a:rPr>
              <a:t>，得到预测分布</a:t>
            </a:r>
            <a:endParaRPr lang="zh-CN" altLang="en-US"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97333103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1" y="685800"/>
            <a:ext cx="10852264" cy="1151965"/>
          </a:xfrm>
        </p:spPr>
        <p:txBody>
          <a:bodyPr>
            <a:normAutofit fontScale="90000"/>
          </a:bodyPr>
          <a:lstStyle/>
          <a:p>
            <a:r>
              <a:rPr lang="zh-CN" altLang="en-US" cap="none" dirty="0" smtClean="0">
                <a:latin typeface="+mn-ea"/>
              </a:rPr>
              <a:t>高斯过程分类</a:t>
            </a:r>
            <a:r>
              <a:rPr lang="en-US" altLang="zh-CN" cap="none" dirty="0" smtClean="0">
                <a:latin typeface="+mn-ea"/>
              </a:rPr>
              <a:t/>
            </a:r>
            <a:br>
              <a:rPr lang="en-US" altLang="zh-CN" cap="none" dirty="0" smtClean="0">
                <a:latin typeface="+mn-ea"/>
              </a:rPr>
            </a:br>
            <a:r>
              <a:rPr lang="en-US" altLang="zh-CN" cap="none" dirty="0" smtClean="0">
                <a:latin typeface="+mn-ea"/>
              </a:rPr>
              <a:t>(</a:t>
            </a:r>
            <a:r>
              <a:rPr lang="en-US" altLang="zh-CN" cap="none" dirty="0" smtClean="0">
                <a:latin typeface="+mn-ea"/>
                <a:ea typeface="+mn-ea"/>
              </a:rPr>
              <a:t>Gaussian Process Classification, GPC</a:t>
            </a:r>
            <a:r>
              <a:rPr lang="en-US" altLang="zh-CN" dirty="0" smtClean="0">
                <a:latin typeface="+mn-ea"/>
                <a:ea typeface="+mn-ea"/>
              </a:rPr>
              <a:t>)</a:t>
            </a:r>
            <a:endParaRPr lang="zh-CN" altLang="en-US" dirty="0">
              <a:latin typeface="+mn-ea"/>
              <a:ea typeface="+mn-ea"/>
            </a:endParaRPr>
          </a:p>
        </p:txBody>
      </p:sp>
      <p:pic>
        <p:nvPicPr>
          <p:cNvPr id="13" name="图片 12"/>
          <p:cNvPicPr>
            <a:picLocks noChangeAspect="1"/>
          </p:cNvPicPr>
          <p:nvPr/>
        </p:nvPicPr>
        <p:blipFill>
          <a:blip r:embed="rId3">
            <a:clrChange>
              <a:clrFrom>
                <a:srgbClr val="FFFFFF"/>
              </a:clrFrom>
              <a:clrTo>
                <a:srgbClr val="FFFFFF">
                  <a:alpha val="0"/>
                </a:srgbClr>
              </a:clrTo>
            </a:clrChange>
          </a:blip>
          <a:stretch>
            <a:fillRect/>
          </a:stretch>
        </p:blipFill>
        <p:spPr>
          <a:xfrm>
            <a:off x="685801" y="2848831"/>
            <a:ext cx="9039146" cy="998013"/>
          </a:xfrm>
          <a:prstGeom prst="rect">
            <a:avLst/>
          </a:prstGeom>
        </p:spPr>
      </p:pic>
      <p:sp>
        <p:nvSpPr>
          <p:cNvPr id="14" name="文本框 13"/>
          <p:cNvSpPr txBox="1"/>
          <p:nvPr/>
        </p:nvSpPr>
        <p:spPr>
          <a:xfrm>
            <a:off x="1384070" y="2917881"/>
            <a:ext cx="2510444" cy="369332"/>
          </a:xfrm>
          <a:prstGeom prst="rect">
            <a:avLst/>
          </a:prstGeom>
          <a:noFill/>
        </p:spPr>
        <p:txBody>
          <a:bodyPr wrap="square" rtlCol="0">
            <a:spAutoFit/>
          </a:bodyPr>
          <a:lstStyle/>
          <a:p>
            <a:r>
              <a:rPr lang="zh-CN" altLang="en-US" dirty="0" smtClean="0">
                <a:latin typeface="等线" panose="02010600030101010101" pitchFamily="2" charset="-122"/>
                <a:ea typeface="等线" panose="02010600030101010101" pitchFamily="2" charset="-122"/>
              </a:rPr>
              <a:t>预测分布</a:t>
            </a:r>
            <a:endParaRPr lang="zh-CN" altLang="en-US" dirty="0">
              <a:latin typeface="等线" panose="02010600030101010101" pitchFamily="2" charset="-122"/>
              <a:ea typeface="等线" panose="02010600030101010101" pitchFamily="2" charset="-122"/>
            </a:endParaRPr>
          </a:p>
        </p:txBody>
      </p:sp>
      <p:sp>
        <p:nvSpPr>
          <p:cNvPr id="4" name="文本框 3"/>
          <p:cNvSpPr txBox="1"/>
          <p:nvPr/>
        </p:nvSpPr>
        <p:spPr>
          <a:xfrm>
            <a:off x="1384070" y="4070330"/>
            <a:ext cx="7824098" cy="369332"/>
          </a:xfrm>
          <a:prstGeom prst="rect">
            <a:avLst/>
          </a:prstGeom>
          <a:noFill/>
        </p:spPr>
        <p:txBody>
          <a:bodyPr wrap="square" rtlCol="0">
            <a:spAutoFit/>
          </a:bodyPr>
          <a:lstStyle/>
          <a:p>
            <a:r>
              <a:rPr lang="zh-CN" altLang="en-US" dirty="0" smtClean="0">
                <a:latin typeface="等线" panose="02010600030101010101" pitchFamily="2" charset="-122"/>
                <a:ea typeface="等线" panose="02010600030101010101" pitchFamily="2" charset="-122"/>
              </a:rPr>
              <a:t>这个分布无法直接求出解析解，可以采用近似方法</a:t>
            </a:r>
            <a:r>
              <a:rPr lang="en-US" altLang="zh-CN" dirty="0" smtClean="0">
                <a:latin typeface="等线" panose="02010600030101010101" pitchFamily="2" charset="-122"/>
                <a:ea typeface="等线" panose="02010600030101010101" pitchFamily="2" charset="-122"/>
              </a:rPr>
              <a:t>.</a:t>
            </a:r>
            <a:r>
              <a:rPr lang="zh-CN" altLang="en-US" dirty="0" smtClean="0">
                <a:latin typeface="等线" panose="02010600030101010101" pitchFamily="2" charset="-122"/>
                <a:ea typeface="等线" panose="02010600030101010101" pitchFamily="2" charset="-122"/>
              </a:rPr>
              <a:t>下面介绍拉普拉斯近似</a:t>
            </a:r>
            <a:endParaRPr lang="zh-CN" altLang="en-US"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85464204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1" y="685800"/>
            <a:ext cx="10852264" cy="1151965"/>
          </a:xfrm>
        </p:spPr>
        <p:txBody>
          <a:bodyPr>
            <a:normAutofit/>
          </a:bodyPr>
          <a:lstStyle/>
          <a:p>
            <a:r>
              <a:rPr lang="zh-CN" altLang="en-US" cap="none" dirty="0">
                <a:latin typeface="+mn-ea"/>
              </a:rPr>
              <a:t>拉普拉斯近似</a:t>
            </a:r>
            <a:endParaRPr lang="zh-CN" altLang="en-US" dirty="0">
              <a:latin typeface="+mn-ea"/>
              <a:ea typeface="+mn-ea"/>
            </a:endParaRPr>
          </a:p>
        </p:txBody>
      </p:sp>
      <mc:AlternateContent xmlns:mc="http://schemas.openxmlformats.org/markup-compatibility/2006" xmlns:a14="http://schemas.microsoft.com/office/drawing/2010/main">
        <mc:Choice Requires="a14">
          <p:sp>
            <p:nvSpPr>
              <p:cNvPr id="14" name="文本框 13"/>
              <p:cNvSpPr txBox="1"/>
              <p:nvPr/>
            </p:nvSpPr>
            <p:spPr>
              <a:xfrm>
                <a:off x="685801" y="2147860"/>
                <a:ext cx="7824098" cy="369332"/>
              </a:xfrm>
              <a:prstGeom prst="rect">
                <a:avLst/>
              </a:prstGeom>
              <a:noFill/>
            </p:spPr>
            <p:txBody>
              <a:bodyPr wrap="square" rtlCol="0">
                <a:spAutoFit/>
              </a:bodyPr>
              <a:lstStyle/>
              <a:p>
                <a:r>
                  <a:rPr lang="zh-CN" altLang="en-US" dirty="0" smtClean="0">
                    <a:latin typeface="等线" panose="02010600030101010101" pitchFamily="2" charset="-122"/>
                    <a:ea typeface="等线" panose="02010600030101010101" pitchFamily="2" charset="-122"/>
                  </a:rPr>
                  <a:t>为了近似预测分布，先寻找</a:t>
                </a:r>
                <a14:m>
                  <m:oMath xmlns:m="http://schemas.openxmlformats.org/officeDocument/2006/math">
                    <m:sSub>
                      <m:sSubPr>
                        <m:ctrlPr>
                          <a:rPr lang="en-US" altLang="zh-CN" i="1" smtClean="0">
                            <a:latin typeface="Cambria Math" panose="02040503050406030204" pitchFamily="18" charset="0"/>
                            <a:ea typeface="等线" panose="02010600030101010101" pitchFamily="2" charset="-122"/>
                          </a:rPr>
                        </m:ctrlPr>
                      </m:sSubPr>
                      <m:e>
                        <m:r>
                          <a:rPr lang="en-US" altLang="zh-CN" b="0" i="1" smtClean="0">
                            <a:latin typeface="Cambria Math" panose="02040503050406030204" pitchFamily="18" charset="0"/>
                            <a:ea typeface="等线" panose="02010600030101010101" pitchFamily="2" charset="-122"/>
                          </a:rPr>
                          <m:t>  </m:t>
                        </m:r>
                        <m:r>
                          <a:rPr lang="en-US" altLang="zh-CN" b="0" i="1" smtClean="0">
                            <a:latin typeface="Cambria Math" panose="02040503050406030204" pitchFamily="18" charset="0"/>
                            <a:ea typeface="等线" panose="02010600030101010101" pitchFamily="2" charset="-122"/>
                          </a:rPr>
                          <m:t>𝑎</m:t>
                        </m:r>
                      </m:e>
                      <m:sub>
                        <m:r>
                          <a:rPr lang="en-US" altLang="zh-CN" b="0" i="1" smtClean="0">
                            <a:latin typeface="Cambria Math" panose="02040503050406030204" pitchFamily="18" charset="0"/>
                            <a:ea typeface="等线" panose="02010600030101010101" pitchFamily="2" charset="-122"/>
                          </a:rPr>
                          <m:t>𝑁</m:t>
                        </m:r>
                        <m:r>
                          <a:rPr lang="en-US" altLang="zh-CN" b="0" i="1" smtClean="0">
                            <a:latin typeface="Cambria Math" panose="02040503050406030204" pitchFamily="18" charset="0"/>
                            <a:ea typeface="等线" panose="02010600030101010101" pitchFamily="2" charset="-122"/>
                          </a:rPr>
                          <m:t>+1</m:t>
                        </m:r>
                      </m:sub>
                    </m:sSub>
                  </m:oMath>
                </a14:m>
                <a:r>
                  <a:rPr lang="zh-CN" altLang="en-US" dirty="0" smtClean="0">
                    <a:latin typeface="等线" panose="02010600030101010101" pitchFamily="2" charset="-122"/>
                    <a:ea typeface="等线" panose="02010600030101010101" pitchFamily="2" charset="-122"/>
                  </a:rPr>
                  <a:t>  的后验概率分布的高斯近似</a:t>
                </a:r>
                <a:endParaRPr lang="zh-CN" altLang="en-US" dirty="0">
                  <a:latin typeface="等线" panose="02010600030101010101" pitchFamily="2" charset="-122"/>
                  <a:ea typeface="等线" panose="02010600030101010101" pitchFamily="2" charset="-122"/>
                </a:endParaRPr>
              </a:p>
            </p:txBody>
          </p:sp>
        </mc:Choice>
        <mc:Fallback xmlns="">
          <p:sp>
            <p:nvSpPr>
              <p:cNvPr id="14" name="文本框 13"/>
              <p:cNvSpPr txBox="1">
                <a:spLocks noRot="1" noChangeAspect="1" noMove="1" noResize="1" noEditPoints="1" noAdjustHandles="1" noChangeArrowheads="1" noChangeShapeType="1" noTextEdit="1"/>
              </p:cNvSpPr>
              <p:nvPr/>
            </p:nvSpPr>
            <p:spPr>
              <a:xfrm>
                <a:off x="685801" y="2147860"/>
                <a:ext cx="7824098" cy="369332"/>
              </a:xfrm>
              <a:prstGeom prst="rect">
                <a:avLst/>
              </a:prstGeom>
              <a:blipFill>
                <a:blip r:embed="rId3"/>
                <a:stretch>
                  <a:fillRect l="-701" t="-8197" b="-24590"/>
                </a:stretch>
              </a:blipFill>
            </p:spPr>
            <p:txBody>
              <a:bodyPr/>
              <a:lstStyle/>
              <a:p>
                <a:r>
                  <a:rPr lang="zh-CN" altLang="en-US">
                    <a:noFill/>
                  </a:rPr>
                  <a:t> </a:t>
                </a:r>
              </a:p>
            </p:txBody>
          </p:sp>
        </mc:Fallback>
      </mc:AlternateContent>
      <p:pic>
        <p:nvPicPr>
          <p:cNvPr id="3" name="图片 2"/>
          <p:cNvPicPr>
            <a:picLocks noChangeAspect="1"/>
          </p:cNvPicPr>
          <p:nvPr/>
        </p:nvPicPr>
        <p:blipFill>
          <a:blip r:embed="rId4">
            <a:clrChange>
              <a:clrFrom>
                <a:srgbClr val="FFFFFF"/>
              </a:clrFrom>
              <a:clrTo>
                <a:srgbClr val="FFFFFF">
                  <a:alpha val="0"/>
                </a:srgbClr>
              </a:clrTo>
            </a:clrChange>
          </a:blip>
          <a:stretch>
            <a:fillRect/>
          </a:stretch>
        </p:blipFill>
        <p:spPr>
          <a:xfrm>
            <a:off x="1591606" y="2717794"/>
            <a:ext cx="4809194" cy="1777575"/>
          </a:xfrm>
          <a:prstGeom prst="rect">
            <a:avLst/>
          </a:prstGeom>
        </p:spPr>
      </p:pic>
      <p:pic>
        <p:nvPicPr>
          <p:cNvPr id="5" name="图片 4"/>
          <p:cNvPicPr>
            <a:picLocks noChangeAspect="1"/>
          </p:cNvPicPr>
          <p:nvPr/>
        </p:nvPicPr>
        <p:blipFill>
          <a:blip r:embed="rId5">
            <a:clrChange>
              <a:clrFrom>
                <a:srgbClr val="FFFFFF"/>
              </a:clrFrom>
              <a:clrTo>
                <a:srgbClr val="FFFFFF">
                  <a:alpha val="0"/>
                </a:srgbClr>
              </a:clrTo>
            </a:clrChange>
          </a:blip>
          <a:stretch>
            <a:fillRect/>
          </a:stretch>
        </p:blipFill>
        <p:spPr>
          <a:xfrm>
            <a:off x="685801" y="4508602"/>
            <a:ext cx="4511841" cy="374737"/>
          </a:xfrm>
          <a:prstGeom prst="rect">
            <a:avLst/>
          </a:prstGeom>
        </p:spPr>
      </p:pic>
    </p:spTree>
    <p:extLst>
      <p:ext uri="{BB962C8B-B14F-4D97-AF65-F5344CB8AC3E}">
        <p14:creationId xmlns:p14="http://schemas.microsoft.com/office/powerpoint/2010/main" val="410251985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1" y="685800"/>
            <a:ext cx="10852264" cy="1151965"/>
          </a:xfrm>
        </p:spPr>
        <p:txBody>
          <a:bodyPr>
            <a:normAutofit/>
          </a:bodyPr>
          <a:lstStyle/>
          <a:p>
            <a:r>
              <a:rPr lang="zh-CN" altLang="en-US" cap="none" dirty="0">
                <a:latin typeface="+mn-ea"/>
              </a:rPr>
              <a:t>拉普拉斯近似</a:t>
            </a:r>
            <a:endParaRPr lang="zh-CN" altLang="en-US" dirty="0">
              <a:latin typeface="+mn-ea"/>
              <a:ea typeface="+mn-ea"/>
            </a:endParaRPr>
          </a:p>
        </p:txBody>
      </p:sp>
      <p:pic>
        <p:nvPicPr>
          <p:cNvPr id="6" name="图片 5"/>
          <p:cNvPicPr>
            <a:picLocks noChangeAspect="1"/>
          </p:cNvPicPr>
          <p:nvPr/>
        </p:nvPicPr>
        <p:blipFill>
          <a:blip r:embed="rId3">
            <a:clrChange>
              <a:clrFrom>
                <a:srgbClr val="FFFFFF"/>
              </a:clrFrom>
              <a:clrTo>
                <a:srgbClr val="FFFFFF">
                  <a:alpha val="0"/>
                </a:srgbClr>
              </a:clrTo>
            </a:clrChange>
          </a:blip>
          <a:stretch>
            <a:fillRect/>
          </a:stretch>
        </p:blipFill>
        <p:spPr>
          <a:xfrm>
            <a:off x="3088707" y="3312177"/>
            <a:ext cx="4663039" cy="380369"/>
          </a:xfrm>
          <a:prstGeom prst="rect">
            <a:avLst/>
          </a:prstGeom>
        </p:spPr>
      </p:pic>
      <p:sp>
        <p:nvSpPr>
          <p:cNvPr id="4" name="文本框 3"/>
          <p:cNvSpPr txBox="1"/>
          <p:nvPr/>
        </p:nvSpPr>
        <p:spPr>
          <a:xfrm>
            <a:off x="717884" y="2485352"/>
            <a:ext cx="3164304" cy="406265"/>
          </a:xfrm>
          <a:prstGeom prst="rect">
            <a:avLst/>
          </a:prstGeom>
          <a:noFill/>
        </p:spPr>
        <p:txBody>
          <a:bodyPr wrap="square" rtlCol="0">
            <a:spAutoFit/>
          </a:bodyPr>
          <a:lstStyle/>
          <a:p>
            <a:r>
              <a:rPr lang="zh-CN" altLang="en-US" dirty="0" smtClean="0">
                <a:latin typeface="等线" panose="02010600030101010101" pitchFamily="2" charset="-122"/>
                <a:ea typeface="等线" panose="02010600030101010101" pitchFamily="2" charset="-122"/>
              </a:rPr>
              <a:t>利用前面高斯回归的结果</a:t>
            </a:r>
            <a:endParaRPr lang="zh-CN" altLang="en-US" dirty="0">
              <a:latin typeface="等线" panose="02010600030101010101" pitchFamily="2" charset="-122"/>
              <a:ea typeface="等线" panose="02010600030101010101" pitchFamily="2" charset="-122"/>
            </a:endParaRPr>
          </a:p>
        </p:txBody>
      </p:sp>
      <p:pic>
        <p:nvPicPr>
          <p:cNvPr id="7" name="图片 6"/>
          <p:cNvPicPr>
            <a:picLocks noChangeAspect="1"/>
          </p:cNvPicPr>
          <p:nvPr/>
        </p:nvPicPr>
        <p:blipFill>
          <a:blip r:embed="rId4">
            <a:clrChange>
              <a:clrFrom>
                <a:srgbClr val="FFFFFF"/>
              </a:clrFrom>
              <a:clrTo>
                <a:srgbClr val="FFFFFF">
                  <a:alpha val="0"/>
                </a:srgbClr>
              </a:clrTo>
            </a:clrChange>
          </a:blip>
          <a:stretch>
            <a:fillRect/>
          </a:stretch>
        </p:blipFill>
        <p:spPr>
          <a:xfrm>
            <a:off x="3472085" y="2346715"/>
            <a:ext cx="2152851" cy="743246"/>
          </a:xfrm>
          <a:prstGeom prst="rect">
            <a:avLst/>
          </a:prstGeom>
        </p:spPr>
      </p:pic>
      <p:sp>
        <p:nvSpPr>
          <p:cNvPr id="8" name="文本框 7"/>
          <p:cNvSpPr txBox="1"/>
          <p:nvPr/>
        </p:nvSpPr>
        <p:spPr>
          <a:xfrm>
            <a:off x="5923494" y="2485352"/>
            <a:ext cx="2073442" cy="406265"/>
          </a:xfrm>
          <a:prstGeom prst="rect">
            <a:avLst/>
          </a:prstGeom>
          <a:noFill/>
        </p:spPr>
        <p:txBody>
          <a:bodyPr wrap="square" rtlCol="0">
            <a:spAutoFit/>
          </a:bodyPr>
          <a:lstStyle/>
          <a:p>
            <a:r>
              <a:rPr lang="zh-CN" altLang="en-US" dirty="0" smtClean="0">
                <a:latin typeface="等线" panose="02010600030101010101" pitchFamily="2" charset="-122"/>
                <a:ea typeface="等线" panose="02010600030101010101" pitchFamily="2" charset="-122"/>
              </a:rPr>
              <a:t>得到条件概率分布</a:t>
            </a:r>
            <a:endParaRPr lang="zh-CN" altLang="en-US"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28715684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1" y="685800"/>
            <a:ext cx="10852264" cy="1151965"/>
          </a:xfrm>
        </p:spPr>
        <p:txBody>
          <a:bodyPr>
            <a:normAutofit/>
          </a:bodyPr>
          <a:lstStyle/>
          <a:p>
            <a:r>
              <a:rPr lang="zh-CN" altLang="en-US" cap="none" dirty="0">
                <a:latin typeface="+mn-ea"/>
              </a:rPr>
              <a:t>拉普拉斯近似</a:t>
            </a:r>
            <a:endParaRPr lang="zh-CN" altLang="en-US" dirty="0">
              <a:latin typeface="+mn-ea"/>
              <a:ea typeface="+mn-ea"/>
            </a:endParaRPr>
          </a:p>
        </p:txBody>
      </p:sp>
      <p:sp>
        <p:nvSpPr>
          <p:cNvPr id="4" name="文本框 3"/>
          <p:cNvSpPr txBox="1"/>
          <p:nvPr/>
        </p:nvSpPr>
        <p:spPr>
          <a:xfrm>
            <a:off x="685801" y="2279231"/>
            <a:ext cx="3164304" cy="369332"/>
          </a:xfrm>
          <a:prstGeom prst="rect">
            <a:avLst/>
          </a:prstGeom>
          <a:noFill/>
        </p:spPr>
        <p:txBody>
          <a:bodyPr wrap="square" rtlCol="0">
            <a:spAutoFit/>
          </a:bodyPr>
          <a:lstStyle/>
          <a:p>
            <a:r>
              <a:rPr lang="zh-CN" altLang="en-US" dirty="0" smtClean="0">
                <a:latin typeface="等线" panose="02010600030101010101" pitchFamily="2" charset="-122"/>
                <a:ea typeface="等线" panose="02010600030101010101" pitchFamily="2" charset="-122"/>
              </a:rPr>
              <a:t>后验概率分布</a:t>
            </a:r>
            <a:endParaRPr lang="zh-CN" altLang="en-US" dirty="0">
              <a:latin typeface="等线" panose="02010600030101010101" pitchFamily="2" charset="-122"/>
              <a:ea typeface="等线" panose="02010600030101010101" pitchFamily="2" charset="-122"/>
            </a:endParaRPr>
          </a:p>
        </p:txBody>
      </p:sp>
      <p:sp>
        <p:nvSpPr>
          <p:cNvPr id="8" name="文本框 7"/>
          <p:cNvSpPr txBox="1"/>
          <p:nvPr/>
        </p:nvSpPr>
        <p:spPr>
          <a:xfrm>
            <a:off x="3248905" y="2279231"/>
            <a:ext cx="3685727" cy="369332"/>
          </a:xfrm>
          <a:prstGeom prst="rect">
            <a:avLst/>
          </a:prstGeom>
          <a:noFill/>
        </p:spPr>
        <p:txBody>
          <a:bodyPr wrap="square" rtlCol="0">
            <a:spAutoFit/>
          </a:bodyPr>
          <a:lstStyle/>
          <a:p>
            <a:r>
              <a:rPr lang="zh-CN" altLang="en-US" dirty="0" smtClean="0">
                <a:latin typeface="等线" panose="02010600030101010101" pitchFamily="2" charset="-122"/>
                <a:ea typeface="等线" panose="02010600030101010101" pitchFamily="2" charset="-122"/>
              </a:rPr>
              <a:t>的拉普拉斯近似：</a:t>
            </a:r>
            <a:endParaRPr lang="zh-CN" altLang="en-US" dirty="0">
              <a:latin typeface="等线" panose="02010600030101010101" pitchFamily="2" charset="-122"/>
              <a:ea typeface="等线" panose="02010600030101010101" pitchFamily="2" charset="-122"/>
            </a:endParaRPr>
          </a:p>
        </p:txBody>
      </p:sp>
      <p:pic>
        <p:nvPicPr>
          <p:cNvPr id="10" name="图片 9"/>
          <p:cNvPicPr>
            <a:picLocks noChangeAspect="1"/>
          </p:cNvPicPr>
          <p:nvPr/>
        </p:nvPicPr>
        <p:blipFill>
          <a:blip r:embed="rId3">
            <a:clrChange>
              <a:clrFrom>
                <a:srgbClr val="FFFFFF"/>
              </a:clrFrom>
              <a:clrTo>
                <a:srgbClr val="FFFFFF">
                  <a:alpha val="0"/>
                </a:srgbClr>
              </a:clrTo>
            </a:clrChange>
          </a:blip>
          <a:stretch>
            <a:fillRect/>
          </a:stretch>
        </p:blipFill>
        <p:spPr>
          <a:xfrm>
            <a:off x="2267953" y="2335325"/>
            <a:ext cx="980952" cy="257143"/>
          </a:xfrm>
          <a:prstGeom prst="rect">
            <a:avLst/>
          </a:prstGeom>
        </p:spPr>
      </p:pic>
      <p:pic>
        <p:nvPicPr>
          <p:cNvPr id="5" name="图片 4"/>
          <p:cNvPicPr>
            <a:picLocks noChangeAspect="1"/>
          </p:cNvPicPr>
          <p:nvPr/>
        </p:nvPicPr>
        <p:blipFill>
          <a:blip r:embed="rId4">
            <a:clrChange>
              <a:clrFrom>
                <a:srgbClr val="FFFFFF"/>
              </a:clrFrom>
              <a:clrTo>
                <a:srgbClr val="FFFFFF">
                  <a:alpha val="0"/>
                </a:srgbClr>
              </a:clrTo>
            </a:clrChange>
          </a:blip>
          <a:stretch>
            <a:fillRect/>
          </a:stretch>
        </p:blipFill>
        <p:spPr>
          <a:xfrm>
            <a:off x="2267952" y="3458095"/>
            <a:ext cx="5117975" cy="1499319"/>
          </a:xfrm>
          <a:prstGeom prst="rect">
            <a:avLst/>
          </a:prstGeom>
        </p:spPr>
      </p:pic>
      <p:sp>
        <p:nvSpPr>
          <p:cNvPr id="6" name="文本框 5"/>
          <p:cNvSpPr txBox="1"/>
          <p:nvPr/>
        </p:nvSpPr>
        <p:spPr>
          <a:xfrm>
            <a:off x="685802" y="2951747"/>
            <a:ext cx="405062" cy="369332"/>
          </a:xfrm>
          <a:prstGeom prst="rect">
            <a:avLst/>
          </a:prstGeom>
          <a:noFill/>
        </p:spPr>
        <p:txBody>
          <a:bodyPr wrap="square" rtlCol="0">
            <a:spAutoFit/>
          </a:bodyPr>
          <a:lstStyle/>
          <a:p>
            <a:r>
              <a:rPr lang="zh-CN" altLang="en-US" dirty="0" smtClean="0">
                <a:latin typeface="等线" panose="02010600030101010101" pitchFamily="2" charset="-122"/>
                <a:ea typeface="等线" panose="02010600030101010101" pitchFamily="2" charset="-122"/>
              </a:rPr>
              <a:t>对</a:t>
            </a:r>
            <a:endParaRPr lang="zh-CN" altLang="en-US" dirty="0">
              <a:latin typeface="等线" panose="02010600030101010101" pitchFamily="2" charset="-122"/>
              <a:ea typeface="等线" panose="02010600030101010101" pitchFamily="2" charset="-122"/>
            </a:endParaRPr>
          </a:p>
        </p:txBody>
      </p:sp>
      <p:pic>
        <p:nvPicPr>
          <p:cNvPr id="9" name="图片 8"/>
          <p:cNvPicPr>
            <a:picLocks noChangeAspect="1"/>
          </p:cNvPicPr>
          <p:nvPr/>
        </p:nvPicPr>
        <p:blipFill>
          <a:blip r:embed="rId3">
            <a:clrChange>
              <a:clrFrom>
                <a:srgbClr val="FFFFFF"/>
              </a:clrFrom>
              <a:clrTo>
                <a:srgbClr val="FFFFFF">
                  <a:alpha val="0"/>
                </a:srgbClr>
              </a:clrTo>
            </a:clrChange>
          </a:blip>
          <a:stretch>
            <a:fillRect/>
          </a:stretch>
        </p:blipFill>
        <p:spPr>
          <a:xfrm>
            <a:off x="1090864" y="3007841"/>
            <a:ext cx="980952" cy="257143"/>
          </a:xfrm>
          <a:prstGeom prst="rect">
            <a:avLst/>
          </a:prstGeom>
        </p:spPr>
      </p:pic>
      <p:sp>
        <p:nvSpPr>
          <p:cNvPr id="7" name="文本框 6"/>
          <p:cNvSpPr txBox="1"/>
          <p:nvPr/>
        </p:nvSpPr>
        <p:spPr>
          <a:xfrm>
            <a:off x="2119129" y="2951747"/>
            <a:ext cx="4699576" cy="369332"/>
          </a:xfrm>
          <a:prstGeom prst="rect">
            <a:avLst/>
          </a:prstGeom>
          <a:noFill/>
        </p:spPr>
        <p:txBody>
          <a:bodyPr wrap="square" rtlCol="0">
            <a:spAutoFit/>
          </a:bodyPr>
          <a:lstStyle/>
          <a:p>
            <a:r>
              <a:rPr lang="zh-CN" altLang="en-US" dirty="0" smtClean="0">
                <a:latin typeface="等线" panose="02010600030101010101" pitchFamily="2" charset="-122"/>
                <a:ea typeface="等线" panose="02010600030101010101" pitchFamily="2" charset="-122"/>
              </a:rPr>
              <a:t>的对数，忽略掉一些具有可加性的常数</a:t>
            </a:r>
            <a:endParaRPr lang="zh-CN" altLang="en-US"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4741148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线性核 静止核 同质核</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sz="quarter" idx="13"/>
              </p:nvPr>
            </p:nvSpPr>
            <p:spPr>
              <a:xfrm>
                <a:off x="687976" y="1326549"/>
                <a:ext cx="10394707" cy="3311189"/>
              </a:xfrm>
            </p:spPr>
            <p:txBody>
              <a:bodyPr/>
              <a:lstStyle/>
              <a:p>
                <a:r>
                  <a:rPr lang="zh-CN" altLang="en-US" dirty="0" smtClean="0">
                    <a:latin typeface="+mn-ea"/>
                  </a:rPr>
                  <a:t>线性核：恒等映射</a:t>
                </a:r>
                <a14:m>
                  <m:oMath xmlns:m="http://schemas.openxmlformats.org/officeDocument/2006/math">
                    <m:r>
                      <a:rPr lang="zh-CN" altLang="en-US"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𝑥</m:t>
                    </m:r>
                  </m:oMath>
                </a14:m>
                <a:r>
                  <a:rPr lang="en-US" altLang="zh-CN" dirty="0" smtClean="0">
                    <a:latin typeface="+mn-ea"/>
                  </a:rPr>
                  <a:t>,</a:t>
                </a:r>
                <a14:m>
                  <m:oMath xmlns:m="http://schemas.openxmlformats.org/officeDocument/2006/math">
                    <m:r>
                      <a:rPr lang="en-US" altLang="zh-CN" b="0" i="1" dirty="0" smtClean="0">
                        <a:latin typeface="Cambria Math" panose="02040503050406030204" pitchFamily="18" charset="0"/>
                      </a:rPr>
                      <m:t>𝑘</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𝑥</m:t>
                        </m:r>
                        <m:r>
                          <a:rPr lang="en-US" altLang="zh-CN" b="0" i="1" dirty="0" smtClean="0">
                            <a:latin typeface="Cambria Math" panose="02040503050406030204" pitchFamily="18" charset="0"/>
                          </a:rPr>
                          <m:t>,</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𝑥</m:t>
                            </m:r>
                          </m:e>
                          <m:sup>
                            <m:r>
                              <a:rPr lang="en-US" altLang="zh-CN" b="0" i="1" dirty="0" smtClean="0">
                                <a:latin typeface="Cambria Math" panose="02040503050406030204" pitchFamily="18" charset="0"/>
                              </a:rPr>
                              <m:t>′</m:t>
                            </m:r>
                          </m:sup>
                        </m:sSup>
                      </m:e>
                    </m:d>
                    <m:r>
                      <a:rPr lang="en-US" altLang="zh-CN" b="0" i="1" dirty="0" smtClean="0">
                        <a:latin typeface="Cambria Math" panose="02040503050406030204" pitchFamily="18" charset="0"/>
                      </a:rPr>
                      <m:t>=</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𝑥</m:t>
                        </m:r>
                      </m:e>
                      <m:sup>
                        <m:r>
                          <a:rPr lang="en-US" altLang="zh-CN" b="0" i="1" dirty="0" smtClean="0">
                            <a:latin typeface="Cambria Math" panose="02040503050406030204" pitchFamily="18" charset="0"/>
                          </a:rPr>
                          <m:t>𝑇</m:t>
                        </m:r>
                      </m:sup>
                    </m:sSup>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𝑥</m:t>
                        </m:r>
                      </m:e>
                      <m:sup>
                        <m:r>
                          <a:rPr lang="en-US" altLang="zh-CN" b="0" i="1" dirty="0" smtClean="0">
                            <a:latin typeface="Cambria Math" panose="02040503050406030204" pitchFamily="18" charset="0"/>
                          </a:rPr>
                          <m:t>′</m:t>
                        </m:r>
                      </m:sup>
                    </m:sSup>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𝑥</m:t>
                    </m:r>
                    <m:r>
                      <a:rPr lang="en-US" altLang="zh-CN" b="0" i="1" dirty="0" smtClean="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𝑥</m:t>
                        </m:r>
                      </m:e>
                      <m:sup>
                        <m:r>
                          <a:rPr lang="en-US" altLang="zh-CN" i="1" dirty="0">
                            <a:latin typeface="Cambria Math" panose="02040503050406030204" pitchFamily="18" charset="0"/>
                          </a:rPr>
                          <m:t>′</m:t>
                        </m:r>
                      </m:sup>
                    </m:sSup>
                  </m:oMath>
                </a14:m>
                <a:r>
                  <a:rPr lang="zh-CN" altLang="en-US" dirty="0" smtClean="0">
                    <a:latin typeface="+mn-ea"/>
                  </a:rPr>
                  <a:t>。</a:t>
                </a:r>
                <a:endParaRPr lang="en-US" altLang="zh-CN" dirty="0">
                  <a:latin typeface="+mn-ea"/>
                </a:endParaRPr>
              </a:p>
              <a:p>
                <a:r>
                  <a:rPr lang="zh-CN" altLang="en-US" dirty="0" smtClean="0">
                    <a:latin typeface="+mn-ea"/>
                  </a:rPr>
                  <a:t>静止核：核函数是关于参数差值的函数，</a:t>
                </a:r>
                <a:endParaRPr lang="en-US" altLang="zh-CN" dirty="0">
                  <a:latin typeface="+mn-ea"/>
                </a:endParaRPr>
              </a:p>
              <a:p>
                <a:r>
                  <a:rPr lang="zh-CN" altLang="en-US" dirty="0" smtClean="0">
                    <a:latin typeface="+mn-ea"/>
                  </a:rPr>
                  <a:t>同质核：又被称为径向基</a:t>
                </a:r>
                <a:r>
                  <a:rPr lang="zh-CN" altLang="en-US" dirty="0">
                    <a:latin typeface="+mn-ea"/>
                  </a:rPr>
                  <a:t>函数，</a:t>
                </a:r>
                <a:r>
                  <a:rPr lang="zh-CN" altLang="en-US" dirty="0" smtClean="0">
                    <a:latin typeface="+mn-ea"/>
                  </a:rPr>
                  <a:t>核函数是关于参数之间的距离（通常是欧几里得距离）的函数，</a:t>
                </a:r>
                <a:endParaRPr lang="zh-CN" altLang="en-US" dirty="0">
                  <a:latin typeface="+mn-ea"/>
                </a:endParaRPr>
              </a:p>
            </p:txBody>
          </p:sp>
        </mc:Choice>
        <mc:Fallback xmlns="">
          <p:sp>
            <p:nvSpPr>
              <p:cNvPr id="3" name="内容占位符 2"/>
              <p:cNvSpPr>
                <a:spLocks noGrp="1" noRot="1" noChangeAspect="1" noMove="1" noResize="1" noEditPoints="1" noAdjustHandles="1" noChangeArrowheads="1" noChangeShapeType="1" noTextEdit="1"/>
              </p:cNvSpPr>
              <p:nvPr>
                <p:ph sz="quarter" idx="13"/>
              </p:nvPr>
            </p:nvSpPr>
            <p:spPr>
              <a:xfrm>
                <a:off x="687976" y="1326549"/>
                <a:ext cx="10394707" cy="3311189"/>
              </a:xfrm>
              <a:blipFill>
                <a:blip r:embed="rId3"/>
                <a:stretch>
                  <a:fillRect l="-1349" r="-59"/>
                </a:stretch>
              </a:blipFill>
            </p:spPr>
            <p:txBody>
              <a:bodyPr/>
              <a:lstStyle/>
              <a:p>
                <a:r>
                  <a:rPr lang="zh-CN" altLang="en-US">
                    <a:noFill/>
                  </a:rPr>
                  <a:t> </a:t>
                </a:r>
              </a:p>
            </p:txBody>
          </p:sp>
        </mc:Fallback>
      </mc:AlternateContent>
      <p:pic>
        <p:nvPicPr>
          <p:cNvPr id="4" name="图片 3"/>
          <p:cNvPicPr>
            <a:picLocks noChangeAspect="1"/>
          </p:cNvPicPr>
          <p:nvPr/>
        </p:nvPicPr>
        <p:blipFill>
          <a:blip r:embed="rId4">
            <a:clrChange>
              <a:clrFrom>
                <a:srgbClr val="17001F"/>
              </a:clrFrom>
              <a:clrTo>
                <a:srgbClr val="17001F">
                  <a:alpha val="0"/>
                </a:srgbClr>
              </a:clrTo>
            </a:clrChange>
          </a:blip>
          <a:stretch>
            <a:fillRect/>
          </a:stretch>
        </p:blipFill>
        <p:spPr>
          <a:xfrm>
            <a:off x="5527730" y="2567146"/>
            <a:ext cx="2842217" cy="460900"/>
          </a:xfrm>
          <a:prstGeom prst="rect">
            <a:avLst/>
          </a:prstGeom>
        </p:spPr>
      </p:pic>
      <p:pic>
        <p:nvPicPr>
          <p:cNvPr id="6" name="图片 5"/>
          <p:cNvPicPr>
            <a:picLocks noChangeAspect="1"/>
          </p:cNvPicPr>
          <p:nvPr/>
        </p:nvPicPr>
        <p:blipFill>
          <a:blip r:embed="rId5">
            <a:clrChange>
              <a:clrFrom>
                <a:srgbClr val="FFFFFF"/>
              </a:clrFrom>
              <a:clrTo>
                <a:srgbClr val="FFFFFF">
                  <a:alpha val="0"/>
                </a:srgbClr>
              </a:clrTo>
            </a:clrChange>
          </a:blip>
          <a:stretch>
            <a:fillRect/>
          </a:stretch>
        </p:blipFill>
        <p:spPr>
          <a:xfrm>
            <a:off x="1713864" y="3451875"/>
            <a:ext cx="2853899" cy="429245"/>
          </a:xfrm>
          <a:prstGeom prst="rect">
            <a:avLst/>
          </a:prstGeom>
        </p:spPr>
      </p:pic>
    </p:spTree>
    <p:extLst>
      <p:ext uri="{BB962C8B-B14F-4D97-AF65-F5344CB8AC3E}">
        <p14:creationId xmlns:p14="http://schemas.microsoft.com/office/powerpoint/2010/main" val="366059386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1" y="685800"/>
            <a:ext cx="10852264" cy="1151965"/>
          </a:xfrm>
        </p:spPr>
        <p:txBody>
          <a:bodyPr>
            <a:normAutofit/>
          </a:bodyPr>
          <a:lstStyle/>
          <a:p>
            <a:r>
              <a:rPr lang="zh-CN" altLang="en-US" cap="none" dirty="0">
                <a:latin typeface="+mn-ea"/>
              </a:rPr>
              <a:t>拉普拉斯近似</a:t>
            </a:r>
            <a:endParaRPr lang="zh-CN" altLang="en-US" dirty="0">
              <a:latin typeface="+mn-ea"/>
              <a:ea typeface="+mn-ea"/>
            </a:endParaRPr>
          </a:p>
        </p:txBody>
      </p:sp>
      <p:sp>
        <p:nvSpPr>
          <p:cNvPr id="4" name="文本框 3"/>
          <p:cNvSpPr txBox="1"/>
          <p:nvPr/>
        </p:nvSpPr>
        <p:spPr>
          <a:xfrm>
            <a:off x="685801" y="2279231"/>
            <a:ext cx="3164304" cy="369332"/>
          </a:xfrm>
          <a:prstGeom prst="rect">
            <a:avLst/>
          </a:prstGeom>
          <a:noFill/>
        </p:spPr>
        <p:txBody>
          <a:bodyPr wrap="square" rtlCol="0">
            <a:spAutoFit/>
          </a:bodyPr>
          <a:lstStyle/>
          <a:p>
            <a:r>
              <a:rPr lang="zh-CN" altLang="en-US" dirty="0" smtClean="0">
                <a:latin typeface="等线" panose="02010600030101010101" pitchFamily="2" charset="-122"/>
                <a:ea typeface="等线" panose="02010600030101010101" pitchFamily="2" charset="-122"/>
              </a:rPr>
              <a:t>为了找到它的众数再计算</a:t>
            </a:r>
            <a:endParaRPr lang="zh-CN" altLang="en-US" dirty="0">
              <a:latin typeface="等线" panose="02010600030101010101" pitchFamily="2" charset="-122"/>
              <a:ea typeface="等线" panose="02010600030101010101" pitchFamily="2" charset="-122"/>
            </a:endParaRPr>
          </a:p>
        </p:txBody>
      </p:sp>
      <p:sp>
        <p:nvSpPr>
          <p:cNvPr id="8" name="文本框 7"/>
          <p:cNvSpPr txBox="1"/>
          <p:nvPr/>
        </p:nvSpPr>
        <p:spPr>
          <a:xfrm>
            <a:off x="4148888" y="2279230"/>
            <a:ext cx="3685727" cy="369332"/>
          </a:xfrm>
          <a:prstGeom prst="rect">
            <a:avLst/>
          </a:prstGeom>
          <a:noFill/>
        </p:spPr>
        <p:txBody>
          <a:bodyPr wrap="square" rtlCol="0">
            <a:spAutoFit/>
          </a:bodyPr>
          <a:lstStyle/>
          <a:p>
            <a:r>
              <a:rPr lang="zh-CN" altLang="en-US" dirty="0" smtClean="0">
                <a:latin typeface="等线" panose="02010600030101010101" pitchFamily="2" charset="-122"/>
                <a:ea typeface="等线" panose="02010600030101010101" pitchFamily="2" charset="-122"/>
              </a:rPr>
              <a:t>的梯度和二阶导数</a:t>
            </a:r>
            <a:endParaRPr lang="zh-CN" altLang="en-US" dirty="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3">
            <a:clrChange>
              <a:clrFrom>
                <a:srgbClr val="FFFFFF"/>
              </a:clrFrom>
              <a:clrTo>
                <a:srgbClr val="FFFFFF">
                  <a:alpha val="0"/>
                </a:srgbClr>
              </a:clrTo>
            </a:clrChange>
          </a:blip>
          <a:stretch>
            <a:fillRect/>
          </a:stretch>
        </p:blipFill>
        <p:spPr>
          <a:xfrm>
            <a:off x="3285072" y="2247942"/>
            <a:ext cx="863816" cy="431909"/>
          </a:xfrm>
          <a:prstGeom prst="rect">
            <a:avLst/>
          </a:prstGeom>
        </p:spPr>
      </p:pic>
      <p:pic>
        <p:nvPicPr>
          <p:cNvPr id="11" name="图片 10"/>
          <p:cNvPicPr>
            <a:picLocks noChangeAspect="1"/>
          </p:cNvPicPr>
          <p:nvPr/>
        </p:nvPicPr>
        <p:blipFill>
          <a:blip r:embed="rId4">
            <a:clrChange>
              <a:clrFrom>
                <a:srgbClr val="FFFFFF"/>
              </a:clrFrom>
              <a:clrTo>
                <a:srgbClr val="FFFFFF">
                  <a:alpha val="0"/>
                </a:srgbClr>
              </a:clrTo>
            </a:clrChange>
          </a:blip>
          <a:stretch>
            <a:fillRect/>
          </a:stretch>
        </p:blipFill>
        <p:spPr>
          <a:xfrm>
            <a:off x="3850105" y="2808128"/>
            <a:ext cx="2967887" cy="398847"/>
          </a:xfrm>
          <a:prstGeom prst="rect">
            <a:avLst/>
          </a:prstGeom>
        </p:spPr>
      </p:pic>
      <p:pic>
        <p:nvPicPr>
          <p:cNvPr id="12" name="图片 11"/>
          <p:cNvPicPr>
            <a:picLocks noChangeAspect="1"/>
          </p:cNvPicPr>
          <p:nvPr/>
        </p:nvPicPr>
        <p:blipFill>
          <a:blip r:embed="rId5">
            <a:clrChange>
              <a:clrFrom>
                <a:srgbClr val="FFFFFF"/>
              </a:clrFrom>
              <a:clrTo>
                <a:srgbClr val="FFFFFF">
                  <a:alpha val="0"/>
                </a:srgbClr>
              </a:clrTo>
            </a:clrChange>
          </a:blip>
          <a:stretch>
            <a:fillRect/>
          </a:stretch>
        </p:blipFill>
        <p:spPr>
          <a:xfrm>
            <a:off x="3850105" y="3422032"/>
            <a:ext cx="2582779" cy="393787"/>
          </a:xfrm>
          <a:prstGeom prst="rect">
            <a:avLst/>
          </a:prstGeom>
        </p:spPr>
      </p:pic>
      <p:grpSp>
        <p:nvGrpSpPr>
          <p:cNvPr id="13" name="组合 12"/>
          <p:cNvGrpSpPr/>
          <p:nvPr/>
        </p:nvGrpSpPr>
        <p:grpSpPr>
          <a:xfrm>
            <a:off x="685801" y="4030876"/>
            <a:ext cx="8381811" cy="401156"/>
            <a:chOff x="685801" y="4030876"/>
            <a:chExt cx="8381811" cy="401156"/>
          </a:xfrm>
        </p:grpSpPr>
        <p:pic>
          <p:nvPicPr>
            <p:cNvPr id="7" name="图片 6"/>
            <p:cNvPicPr>
              <a:picLocks noChangeAspect="1"/>
            </p:cNvPicPr>
            <p:nvPr/>
          </p:nvPicPr>
          <p:blipFill>
            <a:blip r:embed="rId6">
              <a:clrChange>
                <a:clrFrom>
                  <a:srgbClr val="FFFFFF"/>
                </a:clrFrom>
                <a:clrTo>
                  <a:srgbClr val="FFFFFF">
                    <a:alpha val="0"/>
                  </a:srgbClr>
                </a:clrTo>
              </a:clrChange>
            </a:blip>
            <a:stretch>
              <a:fillRect/>
            </a:stretch>
          </p:blipFill>
          <p:spPr>
            <a:xfrm>
              <a:off x="685801" y="4030876"/>
              <a:ext cx="3685727" cy="396728"/>
            </a:xfrm>
            <a:prstGeom prst="rect">
              <a:avLst/>
            </a:prstGeom>
          </p:spPr>
        </p:pic>
        <p:pic>
          <p:nvPicPr>
            <p:cNvPr id="10" name="图片 9"/>
            <p:cNvPicPr>
              <a:picLocks noChangeAspect="1"/>
            </p:cNvPicPr>
            <p:nvPr/>
          </p:nvPicPr>
          <p:blipFill>
            <a:blip r:embed="rId7">
              <a:clrChange>
                <a:clrFrom>
                  <a:srgbClr val="FFFFFF"/>
                </a:clrFrom>
                <a:clrTo>
                  <a:srgbClr val="FFFFFF">
                    <a:alpha val="0"/>
                  </a:srgbClr>
                </a:clrTo>
              </a:clrChange>
            </a:blip>
            <a:stretch>
              <a:fillRect/>
            </a:stretch>
          </p:blipFill>
          <p:spPr>
            <a:xfrm>
              <a:off x="4568371" y="4160721"/>
              <a:ext cx="4499241" cy="271311"/>
            </a:xfrm>
            <a:prstGeom prst="rect">
              <a:avLst/>
            </a:prstGeom>
          </p:spPr>
        </p:pic>
      </p:grpSp>
    </p:spTree>
    <p:extLst>
      <p:ext uri="{BB962C8B-B14F-4D97-AF65-F5344CB8AC3E}">
        <p14:creationId xmlns:p14="http://schemas.microsoft.com/office/powerpoint/2010/main" val="51868628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1" y="685800"/>
            <a:ext cx="10852264" cy="1151965"/>
          </a:xfrm>
        </p:spPr>
        <p:txBody>
          <a:bodyPr>
            <a:normAutofit/>
          </a:bodyPr>
          <a:lstStyle/>
          <a:p>
            <a:r>
              <a:rPr lang="zh-CN" altLang="en-US" cap="none" dirty="0">
                <a:latin typeface="+mn-ea"/>
              </a:rPr>
              <a:t>拉普拉斯近似</a:t>
            </a:r>
            <a:endParaRPr lang="zh-CN" altLang="en-US" dirty="0">
              <a:latin typeface="+mn-ea"/>
              <a:ea typeface="+mn-ea"/>
            </a:endParaRPr>
          </a:p>
        </p:txBody>
      </p:sp>
      <p:pic>
        <p:nvPicPr>
          <p:cNvPr id="5" name="图片 4"/>
          <p:cNvPicPr>
            <a:picLocks noChangeAspect="1"/>
          </p:cNvPicPr>
          <p:nvPr/>
        </p:nvPicPr>
        <p:blipFill>
          <a:blip r:embed="rId3">
            <a:clrChange>
              <a:clrFrom>
                <a:srgbClr val="FFFFFF"/>
              </a:clrFrom>
              <a:clrTo>
                <a:srgbClr val="FFFFFF">
                  <a:alpha val="0"/>
                </a:srgbClr>
              </a:clrTo>
            </a:clrChange>
          </a:blip>
          <a:stretch>
            <a:fillRect/>
          </a:stretch>
        </p:blipFill>
        <p:spPr>
          <a:xfrm>
            <a:off x="685801" y="2436186"/>
            <a:ext cx="7282814" cy="993111"/>
          </a:xfrm>
          <a:prstGeom prst="rect">
            <a:avLst/>
          </a:prstGeom>
        </p:spPr>
      </p:pic>
      <mc:AlternateContent xmlns:mc="http://schemas.openxmlformats.org/markup-compatibility/2006" xmlns:a14="http://schemas.microsoft.com/office/drawing/2010/main">
        <mc:Choice Requires="a14">
          <p:sp>
            <p:nvSpPr>
              <p:cNvPr id="6" name="文本框 5"/>
              <p:cNvSpPr txBox="1"/>
              <p:nvPr/>
            </p:nvSpPr>
            <p:spPr>
              <a:xfrm>
                <a:off x="685801" y="4106487"/>
                <a:ext cx="6114010" cy="369332"/>
              </a:xfrm>
              <a:prstGeom prst="rect">
                <a:avLst/>
              </a:prstGeom>
              <a:noFill/>
            </p:spPr>
            <p:txBody>
              <a:bodyPr wrap="square" rtlCol="0">
                <a:spAutoFit/>
              </a:bodyPr>
              <a:lstStyle/>
              <a:p>
                <a:r>
                  <a:rPr lang="zh-CN" altLang="en-US" dirty="0" smtClean="0">
                    <a:latin typeface="等线" panose="02010600030101010101" pitchFamily="2" charset="-122"/>
                    <a:ea typeface="等线" panose="02010600030101010101" pitchFamily="2" charset="-122"/>
                  </a:rPr>
                  <a:t>反复迭代，收敛到众数</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  </m:t>
                        </m:r>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𝑁</m:t>
                        </m:r>
                      </m:sub>
                      <m:sup>
                        <m:r>
                          <a:rPr lang="en-US" altLang="zh-CN" i="1" smtClean="0">
                            <a:latin typeface="Cambria Math" panose="02040503050406030204" pitchFamily="18" charset="0"/>
                            <a:ea typeface="Cambria Math" panose="02040503050406030204" pitchFamily="18" charset="0"/>
                          </a:rPr>
                          <m:t>∗</m:t>
                        </m:r>
                      </m:sup>
                    </m:sSubSup>
                    <m:r>
                      <a:rPr lang="zh-CN" altLang="en-US" i="1">
                        <a:latin typeface="Cambria Math" panose="02040503050406030204" pitchFamily="18" charset="0"/>
                      </a:rPr>
                      <m:t>，在</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  </m:t>
                        </m:r>
                        <m:r>
                          <a:rPr lang="en-US" altLang="zh-CN" i="1">
                            <a:latin typeface="Cambria Math" panose="02040503050406030204" pitchFamily="18" charset="0"/>
                          </a:rPr>
                          <m:t>𝑎</m:t>
                        </m:r>
                      </m:e>
                      <m:sub>
                        <m:r>
                          <a:rPr lang="en-US" altLang="zh-CN" i="1">
                            <a:latin typeface="Cambria Math" panose="02040503050406030204" pitchFamily="18" charset="0"/>
                          </a:rPr>
                          <m:t>𝑁</m:t>
                        </m:r>
                      </m:sub>
                      <m:sup>
                        <m:r>
                          <a:rPr lang="en-US" altLang="zh-CN" i="1">
                            <a:latin typeface="Cambria Math" panose="02040503050406030204" pitchFamily="18" charset="0"/>
                            <a:ea typeface="Cambria Math" panose="02040503050406030204" pitchFamily="18" charset="0"/>
                          </a:rPr>
                          <m:t>∗</m:t>
                        </m:r>
                      </m:sup>
                    </m:sSubSup>
                  </m:oMath>
                </a14:m>
                <a:r>
                  <a:rPr lang="zh-CN" altLang="en-US" dirty="0" smtClean="0">
                    <a:latin typeface="等线" panose="02010600030101010101" pitchFamily="2" charset="-122"/>
                    <a:ea typeface="等线" panose="02010600030101010101" pitchFamily="2" charset="-122"/>
                  </a:rPr>
                  <a:t>  上梯度为</a:t>
                </a:r>
                <a:r>
                  <a:rPr lang="en-US" altLang="zh-CN" dirty="0" smtClean="0">
                    <a:latin typeface="等线" panose="02010600030101010101" pitchFamily="2" charset="-122"/>
                    <a:ea typeface="等线" panose="02010600030101010101" pitchFamily="2" charset="-122"/>
                  </a:rPr>
                  <a:t>0</a:t>
                </a:r>
                <a:r>
                  <a:rPr lang="zh-CN" altLang="en-US" dirty="0" smtClean="0">
                    <a:latin typeface="等线" panose="02010600030101010101" pitchFamily="2" charset="-122"/>
                    <a:ea typeface="等线" panose="02010600030101010101" pitchFamily="2" charset="-122"/>
                  </a:rPr>
                  <a:t>，所以有</a:t>
                </a:r>
                <a:endParaRPr lang="zh-CN" altLang="en-US" dirty="0">
                  <a:latin typeface="等线" panose="02010600030101010101" pitchFamily="2" charset="-122"/>
                  <a:ea typeface="等线" panose="02010600030101010101" pitchFamily="2" charset="-122"/>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685801" y="4106487"/>
                <a:ext cx="6114010" cy="369332"/>
              </a:xfrm>
              <a:prstGeom prst="rect">
                <a:avLst/>
              </a:prstGeom>
              <a:blipFill>
                <a:blip r:embed="rId4"/>
                <a:stretch>
                  <a:fillRect l="-898" t="-10000" b="-26667"/>
                </a:stretch>
              </a:blipFill>
            </p:spPr>
            <p:txBody>
              <a:bodyPr/>
              <a:lstStyle/>
              <a:p>
                <a:r>
                  <a:rPr lang="zh-CN" altLang="en-US">
                    <a:noFill/>
                  </a:rPr>
                  <a:t> </a:t>
                </a:r>
              </a:p>
            </p:txBody>
          </p:sp>
        </mc:Fallback>
      </mc:AlternateContent>
      <p:pic>
        <p:nvPicPr>
          <p:cNvPr id="9" name="图片 8"/>
          <p:cNvPicPr>
            <a:picLocks noChangeAspect="1"/>
          </p:cNvPicPr>
          <p:nvPr/>
        </p:nvPicPr>
        <p:blipFill>
          <a:blip r:embed="rId5">
            <a:clrChange>
              <a:clrFrom>
                <a:srgbClr val="FFFFFF"/>
              </a:clrFrom>
              <a:clrTo>
                <a:srgbClr val="FFFFFF">
                  <a:alpha val="0"/>
                </a:srgbClr>
              </a:clrTo>
            </a:clrChange>
          </a:blip>
          <a:stretch>
            <a:fillRect/>
          </a:stretch>
        </p:blipFill>
        <p:spPr>
          <a:xfrm>
            <a:off x="4068040" y="4688378"/>
            <a:ext cx="1944419" cy="331974"/>
          </a:xfrm>
          <a:prstGeom prst="rect">
            <a:avLst/>
          </a:prstGeom>
        </p:spPr>
      </p:pic>
    </p:spTree>
    <p:extLst>
      <p:ext uri="{BB962C8B-B14F-4D97-AF65-F5344CB8AC3E}">
        <p14:creationId xmlns:p14="http://schemas.microsoft.com/office/powerpoint/2010/main" val="375525476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1" y="685800"/>
            <a:ext cx="10852264" cy="1151965"/>
          </a:xfrm>
        </p:spPr>
        <p:txBody>
          <a:bodyPr>
            <a:normAutofit/>
          </a:bodyPr>
          <a:lstStyle/>
          <a:p>
            <a:r>
              <a:rPr lang="zh-CN" altLang="en-US" cap="none" dirty="0">
                <a:latin typeface="+mn-ea"/>
              </a:rPr>
              <a:t>拉普拉斯近似</a:t>
            </a:r>
            <a:endParaRPr lang="zh-CN" altLang="en-US" dirty="0">
              <a:latin typeface="+mn-ea"/>
              <a:ea typeface="+mn-ea"/>
            </a:endParaRPr>
          </a:p>
        </p:txBody>
      </p:sp>
      <p:sp>
        <p:nvSpPr>
          <p:cNvPr id="6" name="文本框 5"/>
          <p:cNvSpPr txBox="1"/>
          <p:nvPr/>
        </p:nvSpPr>
        <p:spPr>
          <a:xfrm>
            <a:off x="685800" y="2525906"/>
            <a:ext cx="6114010" cy="369332"/>
          </a:xfrm>
          <a:prstGeom prst="rect">
            <a:avLst/>
          </a:prstGeom>
          <a:noFill/>
        </p:spPr>
        <p:txBody>
          <a:bodyPr wrap="square" rtlCol="0">
            <a:spAutoFit/>
          </a:bodyPr>
          <a:lstStyle/>
          <a:p>
            <a:r>
              <a:rPr lang="zh-CN" altLang="en-US" dirty="0" smtClean="0">
                <a:latin typeface="等线" panose="02010600030101010101" pitchFamily="2" charset="-122"/>
                <a:ea typeface="等线" panose="02010600030101010101" pitchFamily="2" charset="-122"/>
              </a:rPr>
              <a:t>再计算</a:t>
            </a:r>
            <a:r>
              <a:rPr lang="en-US" altLang="zh-CN" dirty="0" smtClean="0">
                <a:latin typeface="等线" panose="02010600030101010101" pitchFamily="2" charset="-122"/>
                <a:ea typeface="等线" panose="02010600030101010101" pitchFamily="2" charset="-122"/>
              </a:rPr>
              <a:t>Hessian</a:t>
            </a:r>
            <a:r>
              <a:rPr lang="zh-CN" altLang="en-US" dirty="0" smtClean="0">
                <a:latin typeface="等线" panose="02010600030101010101" pitchFamily="2" charset="-122"/>
                <a:ea typeface="等线" panose="02010600030101010101" pitchFamily="2" charset="-122"/>
              </a:rPr>
              <a:t>矩阵，</a:t>
            </a:r>
            <a:endParaRPr lang="zh-CN" altLang="en-US" dirty="0">
              <a:latin typeface="等线" panose="02010600030101010101" pitchFamily="2" charset="-122"/>
              <a:ea typeface="等线" panose="02010600030101010101" pitchFamily="2" charset="-122"/>
            </a:endParaRPr>
          </a:p>
        </p:txBody>
      </p:sp>
      <p:pic>
        <p:nvPicPr>
          <p:cNvPr id="3" name="图片 2"/>
          <p:cNvPicPr>
            <a:picLocks noChangeAspect="1"/>
          </p:cNvPicPr>
          <p:nvPr/>
        </p:nvPicPr>
        <p:blipFill>
          <a:blip r:embed="rId3">
            <a:clrChange>
              <a:clrFrom>
                <a:srgbClr val="FFFFFF"/>
              </a:clrFrom>
              <a:clrTo>
                <a:srgbClr val="FFFFFF">
                  <a:alpha val="0"/>
                </a:srgbClr>
              </a:clrTo>
            </a:clrChange>
          </a:blip>
          <a:stretch>
            <a:fillRect/>
          </a:stretch>
        </p:blipFill>
        <p:spPr>
          <a:xfrm>
            <a:off x="2719344" y="3109313"/>
            <a:ext cx="3057005" cy="347387"/>
          </a:xfrm>
          <a:prstGeom prst="rect">
            <a:avLst/>
          </a:prstGeom>
        </p:spPr>
      </p:pic>
      <p:pic>
        <p:nvPicPr>
          <p:cNvPr id="4" name="图片 3"/>
          <p:cNvPicPr>
            <a:picLocks noChangeAspect="1"/>
          </p:cNvPicPr>
          <p:nvPr/>
        </p:nvPicPr>
        <p:blipFill>
          <a:blip r:embed="rId4">
            <a:clrChange>
              <a:clrFrom>
                <a:srgbClr val="FFFFFF"/>
              </a:clrFrom>
              <a:clrTo>
                <a:srgbClr val="FFFFFF">
                  <a:alpha val="0"/>
                </a:srgbClr>
              </a:clrTo>
            </a:clrChange>
          </a:blip>
          <a:stretch>
            <a:fillRect/>
          </a:stretch>
        </p:blipFill>
        <p:spPr>
          <a:xfrm>
            <a:off x="685800" y="3583379"/>
            <a:ext cx="2614397" cy="316896"/>
          </a:xfrm>
          <a:prstGeom prst="rect">
            <a:avLst/>
          </a:prstGeom>
        </p:spPr>
      </p:pic>
      <p:sp>
        <p:nvSpPr>
          <p:cNvPr id="7" name="文本框 6"/>
          <p:cNvSpPr txBox="1"/>
          <p:nvPr/>
        </p:nvSpPr>
        <p:spPr>
          <a:xfrm>
            <a:off x="681647" y="4156367"/>
            <a:ext cx="5220393" cy="369332"/>
          </a:xfrm>
          <a:prstGeom prst="rect">
            <a:avLst/>
          </a:prstGeom>
          <a:noFill/>
        </p:spPr>
        <p:txBody>
          <a:bodyPr wrap="square" rtlCol="0">
            <a:spAutoFit/>
          </a:bodyPr>
          <a:lstStyle/>
          <a:p>
            <a:r>
              <a:rPr lang="zh-CN" altLang="en-US" dirty="0" smtClean="0">
                <a:latin typeface="等线" panose="02010600030101010101" pitchFamily="2" charset="-122"/>
                <a:ea typeface="等线" panose="02010600030101010101" pitchFamily="2" charset="-122"/>
              </a:rPr>
              <a:t>这样就得到了                  的拉普拉斯近似</a:t>
            </a:r>
            <a:endParaRPr lang="zh-CN" altLang="en-US" dirty="0">
              <a:latin typeface="等线" panose="02010600030101010101" pitchFamily="2" charset="-122"/>
              <a:ea typeface="等线" panose="02010600030101010101" pitchFamily="2" charset="-122"/>
            </a:endParaRPr>
          </a:p>
        </p:txBody>
      </p:sp>
      <p:pic>
        <p:nvPicPr>
          <p:cNvPr id="10" name="图片 9"/>
          <p:cNvPicPr>
            <a:picLocks noChangeAspect="1"/>
          </p:cNvPicPr>
          <p:nvPr/>
        </p:nvPicPr>
        <p:blipFill>
          <a:blip r:embed="rId5">
            <a:clrChange>
              <a:clrFrom>
                <a:srgbClr val="FFFFFF"/>
              </a:clrFrom>
              <a:clrTo>
                <a:srgbClr val="FFFFFF">
                  <a:alpha val="0"/>
                </a:srgbClr>
              </a:clrTo>
            </a:clrChange>
          </a:blip>
          <a:stretch>
            <a:fillRect/>
          </a:stretch>
        </p:blipFill>
        <p:spPr>
          <a:xfrm>
            <a:off x="2152995" y="4212461"/>
            <a:ext cx="980952" cy="257143"/>
          </a:xfrm>
          <a:prstGeom prst="rect">
            <a:avLst/>
          </a:prstGeom>
        </p:spPr>
      </p:pic>
      <p:pic>
        <p:nvPicPr>
          <p:cNvPr id="8" name="图片 7"/>
          <p:cNvPicPr>
            <a:picLocks noChangeAspect="1"/>
          </p:cNvPicPr>
          <p:nvPr/>
        </p:nvPicPr>
        <p:blipFill>
          <a:blip r:embed="rId6">
            <a:clrChange>
              <a:clrFrom>
                <a:srgbClr val="FFFFFF"/>
              </a:clrFrom>
              <a:clrTo>
                <a:srgbClr val="FFFFFF">
                  <a:alpha val="0"/>
                </a:srgbClr>
              </a:clrTo>
            </a:clrChange>
          </a:blip>
          <a:stretch>
            <a:fillRect/>
          </a:stretch>
        </p:blipFill>
        <p:spPr>
          <a:xfrm>
            <a:off x="2719344" y="4717829"/>
            <a:ext cx="2870191" cy="443575"/>
          </a:xfrm>
          <a:prstGeom prst="rect">
            <a:avLst/>
          </a:prstGeom>
        </p:spPr>
      </p:pic>
    </p:spTree>
    <p:extLst>
      <p:ext uri="{BB962C8B-B14F-4D97-AF65-F5344CB8AC3E}">
        <p14:creationId xmlns:p14="http://schemas.microsoft.com/office/powerpoint/2010/main" val="388622707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1" y="685800"/>
            <a:ext cx="10852264" cy="1151965"/>
          </a:xfrm>
        </p:spPr>
        <p:txBody>
          <a:bodyPr>
            <a:normAutofit/>
          </a:bodyPr>
          <a:lstStyle/>
          <a:p>
            <a:r>
              <a:rPr lang="zh-CN" altLang="en-US" cap="none" dirty="0">
                <a:latin typeface="+mn-ea"/>
              </a:rPr>
              <a:t>拉普拉斯近似</a:t>
            </a:r>
            <a:endParaRPr lang="zh-CN" altLang="en-US" dirty="0">
              <a:latin typeface="+mn-ea"/>
              <a:ea typeface="+mn-ea"/>
            </a:endParaRPr>
          </a:p>
        </p:txBody>
      </p:sp>
      <p:pic>
        <p:nvPicPr>
          <p:cNvPr id="3" name="图片 2"/>
          <p:cNvPicPr>
            <a:picLocks noChangeAspect="1"/>
          </p:cNvPicPr>
          <p:nvPr/>
        </p:nvPicPr>
        <p:blipFill>
          <a:blip r:embed="rId3">
            <a:clrChange>
              <a:clrFrom>
                <a:srgbClr val="FFFFFF"/>
              </a:clrFrom>
              <a:clrTo>
                <a:srgbClr val="FFFFFF">
                  <a:alpha val="0"/>
                </a:srgbClr>
              </a:clrTo>
            </a:clrChange>
          </a:blip>
          <a:stretch>
            <a:fillRect/>
          </a:stretch>
        </p:blipFill>
        <p:spPr>
          <a:xfrm>
            <a:off x="685800" y="2887580"/>
            <a:ext cx="5012081" cy="1852566"/>
          </a:xfrm>
          <a:prstGeom prst="rect">
            <a:avLst/>
          </a:prstGeom>
        </p:spPr>
      </p:pic>
      <p:sp>
        <p:nvSpPr>
          <p:cNvPr id="4" name="文本框 3"/>
          <p:cNvSpPr txBox="1"/>
          <p:nvPr/>
        </p:nvSpPr>
        <p:spPr>
          <a:xfrm>
            <a:off x="685801" y="2279231"/>
            <a:ext cx="3164304" cy="369332"/>
          </a:xfrm>
          <a:prstGeom prst="rect">
            <a:avLst/>
          </a:prstGeom>
          <a:noFill/>
        </p:spPr>
        <p:txBody>
          <a:bodyPr wrap="square" rtlCol="0">
            <a:spAutoFit/>
          </a:bodyPr>
          <a:lstStyle/>
          <a:p>
            <a:r>
              <a:rPr lang="zh-CN" altLang="en-US" dirty="0" smtClean="0">
                <a:latin typeface="等线" panose="02010600030101010101" pitchFamily="2" charset="-122"/>
                <a:ea typeface="等线" panose="02010600030101010101" pitchFamily="2" charset="-122"/>
              </a:rPr>
              <a:t>找到了后验概率分布</a:t>
            </a:r>
            <a:endParaRPr lang="zh-CN" altLang="en-US" dirty="0">
              <a:latin typeface="等线" panose="02010600030101010101" pitchFamily="2" charset="-122"/>
              <a:ea typeface="等线" panose="02010600030101010101" pitchFamily="2" charset="-122"/>
            </a:endParaRPr>
          </a:p>
        </p:txBody>
      </p:sp>
      <p:sp>
        <p:nvSpPr>
          <p:cNvPr id="8" name="文本框 7"/>
          <p:cNvSpPr txBox="1"/>
          <p:nvPr/>
        </p:nvSpPr>
        <p:spPr>
          <a:xfrm>
            <a:off x="4094694" y="2279231"/>
            <a:ext cx="5830702" cy="369332"/>
          </a:xfrm>
          <a:prstGeom prst="rect">
            <a:avLst/>
          </a:prstGeom>
          <a:noFill/>
        </p:spPr>
        <p:txBody>
          <a:bodyPr wrap="square" rtlCol="0">
            <a:spAutoFit/>
          </a:bodyPr>
          <a:lstStyle/>
          <a:p>
            <a:r>
              <a:rPr lang="zh-CN" altLang="en-US" dirty="0" smtClean="0">
                <a:latin typeface="等线" panose="02010600030101010101" pitchFamily="2" charset="-122"/>
                <a:ea typeface="等线" panose="02010600030101010101" pitchFamily="2" charset="-122"/>
              </a:rPr>
              <a:t>的拉普拉斯近似和                         ，就可以计算</a:t>
            </a:r>
            <a:endParaRPr lang="zh-CN" altLang="en-US" dirty="0">
              <a:latin typeface="等线" panose="02010600030101010101" pitchFamily="2" charset="-122"/>
              <a:ea typeface="等线" panose="02010600030101010101" pitchFamily="2" charset="-122"/>
            </a:endParaRPr>
          </a:p>
        </p:txBody>
      </p:sp>
      <p:pic>
        <p:nvPicPr>
          <p:cNvPr id="10" name="图片 9"/>
          <p:cNvPicPr>
            <a:picLocks noChangeAspect="1"/>
          </p:cNvPicPr>
          <p:nvPr/>
        </p:nvPicPr>
        <p:blipFill>
          <a:blip r:embed="rId4">
            <a:clrChange>
              <a:clrFrom>
                <a:srgbClr val="FFFFFF"/>
              </a:clrFrom>
              <a:clrTo>
                <a:srgbClr val="FFFFFF">
                  <a:alpha val="0"/>
                </a:srgbClr>
              </a:clrTo>
            </a:clrChange>
          </a:blip>
          <a:stretch>
            <a:fillRect/>
          </a:stretch>
        </p:blipFill>
        <p:spPr>
          <a:xfrm>
            <a:off x="2953320" y="2335325"/>
            <a:ext cx="980952" cy="257143"/>
          </a:xfrm>
          <a:prstGeom prst="rect">
            <a:avLst/>
          </a:prstGeom>
        </p:spPr>
      </p:pic>
      <p:pic>
        <p:nvPicPr>
          <p:cNvPr id="5" name="图片 4"/>
          <p:cNvPicPr>
            <a:picLocks noChangeAspect="1"/>
          </p:cNvPicPr>
          <p:nvPr/>
        </p:nvPicPr>
        <p:blipFill>
          <a:blip r:embed="rId5"/>
          <a:stretch>
            <a:fillRect/>
          </a:stretch>
        </p:blipFill>
        <p:spPr>
          <a:xfrm>
            <a:off x="6111933" y="2275482"/>
            <a:ext cx="1329540" cy="373081"/>
          </a:xfrm>
          <a:prstGeom prst="rect">
            <a:avLst/>
          </a:prstGeom>
        </p:spPr>
      </p:pic>
    </p:spTree>
    <p:extLst>
      <p:ext uri="{BB962C8B-B14F-4D97-AF65-F5344CB8AC3E}">
        <p14:creationId xmlns:p14="http://schemas.microsoft.com/office/powerpoint/2010/main" val="253144907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1" y="685800"/>
            <a:ext cx="10852264" cy="1151965"/>
          </a:xfrm>
        </p:spPr>
        <p:txBody>
          <a:bodyPr>
            <a:normAutofit/>
          </a:bodyPr>
          <a:lstStyle/>
          <a:p>
            <a:r>
              <a:rPr lang="zh-CN" altLang="en-US" cap="none" dirty="0">
                <a:latin typeface="+mn-ea"/>
              </a:rPr>
              <a:t>拉普拉斯近似</a:t>
            </a:r>
            <a:endParaRPr lang="zh-CN" altLang="en-US" dirty="0">
              <a:latin typeface="+mn-ea"/>
              <a:ea typeface="+mn-ea"/>
            </a:endParaRPr>
          </a:p>
        </p:txBody>
      </p:sp>
      <p:sp>
        <p:nvSpPr>
          <p:cNvPr id="4" name="文本框 3"/>
          <p:cNvSpPr txBox="1"/>
          <p:nvPr/>
        </p:nvSpPr>
        <p:spPr>
          <a:xfrm>
            <a:off x="685801" y="3260122"/>
            <a:ext cx="3164304" cy="369332"/>
          </a:xfrm>
          <a:prstGeom prst="rect">
            <a:avLst/>
          </a:prstGeom>
          <a:noFill/>
        </p:spPr>
        <p:txBody>
          <a:bodyPr wrap="square" rtlCol="0">
            <a:spAutoFit/>
          </a:bodyPr>
          <a:lstStyle/>
          <a:p>
            <a:r>
              <a:rPr lang="zh-CN" altLang="en-US" dirty="0" smtClean="0">
                <a:latin typeface="等线" panose="02010600030101010101" pitchFamily="2" charset="-122"/>
                <a:ea typeface="等线" panose="02010600030101010101" pitchFamily="2" charset="-122"/>
              </a:rPr>
              <a:t>所以还要计算</a:t>
            </a:r>
            <a:endParaRPr lang="zh-CN" altLang="en-US" dirty="0">
              <a:latin typeface="等线" panose="02010600030101010101" pitchFamily="2" charset="-122"/>
              <a:ea typeface="等线" panose="02010600030101010101" pitchFamily="2" charset="-122"/>
            </a:endParaRPr>
          </a:p>
        </p:txBody>
      </p:sp>
      <p:pic>
        <p:nvPicPr>
          <p:cNvPr id="5" name="图片 4"/>
          <p:cNvPicPr>
            <a:picLocks noChangeAspect="1"/>
          </p:cNvPicPr>
          <p:nvPr/>
        </p:nvPicPr>
        <p:blipFill>
          <a:blip r:embed="rId3">
            <a:clrChange>
              <a:clrFrom>
                <a:srgbClr val="FFFFFF"/>
              </a:clrFrom>
              <a:clrTo>
                <a:srgbClr val="FFFFFF">
                  <a:alpha val="0"/>
                </a:srgbClr>
              </a:clrTo>
            </a:clrChange>
          </a:blip>
          <a:stretch>
            <a:fillRect/>
          </a:stretch>
        </p:blipFill>
        <p:spPr>
          <a:xfrm>
            <a:off x="2267953" y="3328046"/>
            <a:ext cx="1076190" cy="266667"/>
          </a:xfrm>
          <a:prstGeom prst="rect">
            <a:avLst/>
          </a:prstGeom>
        </p:spPr>
      </p:pic>
      <p:pic>
        <p:nvPicPr>
          <p:cNvPr id="6" name="图片 5"/>
          <p:cNvPicPr>
            <a:picLocks noChangeAspect="1"/>
          </p:cNvPicPr>
          <p:nvPr/>
        </p:nvPicPr>
        <p:blipFill>
          <a:blip r:embed="rId4">
            <a:clrChange>
              <a:clrFrom>
                <a:srgbClr val="FFFFFF"/>
              </a:clrFrom>
              <a:clrTo>
                <a:srgbClr val="FFFFFF">
                  <a:alpha val="0"/>
                </a:srgbClr>
              </a:clrTo>
            </a:clrChange>
          </a:blip>
          <a:stretch>
            <a:fillRect/>
          </a:stretch>
        </p:blipFill>
        <p:spPr>
          <a:xfrm>
            <a:off x="685801" y="3820344"/>
            <a:ext cx="9493802" cy="1501728"/>
          </a:xfrm>
          <a:prstGeom prst="rect">
            <a:avLst/>
          </a:prstGeom>
        </p:spPr>
      </p:pic>
      <p:pic>
        <p:nvPicPr>
          <p:cNvPr id="7" name="图片 6"/>
          <p:cNvPicPr>
            <a:picLocks noChangeAspect="1"/>
          </p:cNvPicPr>
          <p:nvPr/>
        </p:nvPicPr>
        <p:blipFill>
          <a:blip r:embed="rId5">
            <a:clrChange>
              <a:clrFrom>
                <a:srgbClr val="FFFFFF"/>
              </a:clrFrom>
              <a:clrTo>
                <a:srgbClr val="FFFFFF">
                  <a:alpha val="0"/>
                </a:srgbClr>
              </a:clrTo>
            </a:clrChange>
          </a:blip>
          <a:stretch>
            <a:fillRect/>
          </a:stretch>
        </p:blipFill>
        <p:spPr>
          <a:xfrm>
            <a:off x="547369" y="2106768"/>
            <a:ext cx="9039146" cy="998013"/>
          </a:xfrm>
          <a:prstGeom prst="rect">
            <a:avLst/>
          </a:prstGeom>
        </p:spPr>
      </p:pic>
      <p:sp>
        <p:nvSpPr>
          <p:cNvPr id="3" name="文本框 2"/>
          <p:cNvSpPr txBox="1"/>
          <p:nvPr/>
        </p:nvSpPr>
        <p:spPr>
          <a:xfrm>
            <a:off x="685801" y="2158101"/>
            <a:ext cx="1969852" cy="369332"/>
          </a:xfrm>
          <a:prstGeom prst="rect">
            <a:avLst/>
          </a:prstGeom>
          <a:noFill/>
        </p:spPr>
        <p:txBody>
          <a:bodyPr wrap="square" rtlCol="0">
            <a:spAutoFit/>
          </a:bodyPr>
          <a:lstStyle/>
          <a:p>
            <a:r>
              <a:rPr lang="zh-CN" altLang="en-US" dirty="0" smtClean="0">
                <a:latin typeface="等线" panose="02010600030101010101" pitchFamily="2" charset="-122"/>
                <a:ea typeface="等线" panose="02010600030101010101" pitchFamily="2" charset="-122"/>
              </a:rPr>
              <a:t>分类的预测分布</a:t>
            </a:r>
            <a:endParaRPr lang="zh-CN" altLang="en-US"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70046705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1" y="685800"/>
            <a:ext cx="10852264" cy="1151965"/>
          </a:xfrm>
        </p:spPr>
        <p:txBody>
          <a:bodyPr>
            <a:normAutofit/>
          </a:bodyPr>
          <a:lstStyle/>
          <a:p>
            <a:r>
              <a:rPr lang="zh-CN" altLang="en-US" cap="none" dirty="0">
                <a:latin typeface="+mn-ea"/>
              </a:rPr>
              <a:t>拉普拉斯近似</a:t>
            </a:r>
            <a:endParaRPr lang="zh-CN" altLang="en-US" dirty="0">
              <a:latin typeface="+mn-ea"/>
              <a:ea typeface="+mn-ea"/>
            </a:endParaRPr>
          </a:p>
        </p:txBody>
      </p:sp>
      <p:sp>
        <p:nvSpPr>
          <p:cNvPr id="4" name="文本框 3"/>
          <p:cNvSpPr txBox="1"/>
          <p:nvPr/>
        </p:nvSpPr>
        <p:spPr>
          <a:xfrm>
            <a:off x="685801" y="3260122"/>
            <a:ext cx="5681748" cy="369332"/>
          </a:xfrm>
          <a:prstGeom prst="rect">
            <a:avLst/>
          </a:prstGeom>
          <a:noFill/>
        </p:spPr>
        <p:txBody>
          <a:bodyPr wrap="square" rtlCol="0">
            <a:spAutoFit/>
          </a:bodyPr>
          <a:lstStyle/>
          <a:p>
            <a:r>
              <a:rPr lang="zh-CN" altLang="en-US" dirty="0" smtClean="0">
                <a:latin typeface="等线" panose="02010600030101010101" pitchFamily="2" charset="-122"/>
                <a:ea typeface="等线" panose="02010600030101010101" pitchFamily="2" charset="-122"/>
              </a:rPr>
              <a:t>这个积分也用拉普拉斯近似，使用</a:t>
            </a:r>
            <a:r>
              <a:rPr lang="en-US" altLang="zh-CN" dirty="0" smtClean="0">
                <a:latin typeface="等线" panose="02010600030101010101" pitchFamily="2" charset="-122"/>
                <a:ea typeface="等线" panose="02010600030101010101" pitchFamily="2" charset="-122"/>
              </a:rPr>
              <a:t>4.137</a:t>
            </a:r>
            <a:r>
              <a:rPr lang="zh-CN" altLang="en-US" dirty="0" smtClean="0">
                <a:latin typeface="等线" panose="02010600030101010101" pitchFamily="2" charset="-122"/>
                <a:ea typeface="等线" panose="02010600030101010101" pitchFamily="2" charset="-122"/>
              </a:rPr>
              <a:t>式，得到近似</a:t>
            </a:r>
            <a:endParaRPr lang="zh-CN" altLang="en-US" dirty="0">
              <a:latin typeface="等线" panose="02010600030101010101" pitchFamily="2" charset="-122"/>
              <a:ea typeface="等线" panose="02010600030101010101" pitchFamily="2" charset="-122"/>
            </a:endParaRPr>
          </a:p>
        </p:txBody>
      </p:sp>
      <p:sp>
        <p:nvSpPr>
          <p:cNvPr id="3" name="文本框 2"/>
          <p:cNvSpPr txBox="1"/>
          <p:nvPr/>
        </p:nvSpPr>
        <p:spPr>
          <a:xfrm>
            <a:off x="685800" y="2158101"/>
            <a:ext cx="4734097" cy="369332"/>
          </a:xfrm>
          <a:prstGeom prst="rect">
            <a:avLst/>
          </a:prstGeom>
          <a:noFill/>
        </p:spPr>
        <p:txBody>
          <a:bodyPr wrap="square" rtlCol="0">
            <a:spAutoFit/>
          </a:bodyPr>
          <a:lstStyle/>
          <a:p>
            <a:r>
              <a:rPr lang="zh-CN" altLang="en-US" dirty="0" smtClean="0">
                <a:latin typeface="等线" panose="02010600030101010101" pitchFamily="2" charset="-122"/>
                <a:ea typeface="等线" panose="02010600030101010101" pitchFamily="2" charset="-122"/>
              </a:rPr>
              <a:t>用最大似然确定协方差函数里的参数</a:t>
            </a:r>
            <a:r>
              <a:rPr lang="en-US" altLang="zh-CN" dirty="0" smtClean="0">
                <a:latin typeface="等线" panose="02010600030101010101" pitchFamily="2" charset="-122"/>
                <a:ea typeface="等线" panose="02010600030101010101" pitchFamily="2" charset="-122"/>
              </a:rPr>
              <a:t>:</a:t>
            </a:r>
            <a:endParaRPr lang="zh-CN" altLang="en-US" dirty="0">
              <a:latin typeface="等线" panose="02010600030101010101" pitchFamily="2" charset="-122"/>
              <a:ea typeface="等线" panose="02010600030101010101" pitchFamily="2" charset="-122"/>
            </a:endParaRPr>
          </a:p>
        </p:txBody>
      </p:sp>
      <p:pic>
        <p:nvPicPr>
          <p:cNvPr id="8" name="图片 7"/>
          <p:cNvPicPr>
            <a:picLocks noChangeAspect="1"/>
          </p:cNvPicPr>
          <p:nvPr/>
        </p:nvPicPr>
        <p:blipFill>
          <a:blip r:embed="rId3">
            <a:clrChange>
              <a:clrFrom>
                <a:srgbClr val="FFFFFF"/>
              </a:clrFrom>
              <a:clrTo>
                <a:srgbClr val="FFFFFF">
                  <a:alpha val="0"/>
                </a:srgbClr>
              </a:clrTo>
            </a:clrChange>
          </a:blip>
          <a:stretch>
            <a:fillRect/>
          </a:stretch>
        </p:blipFill>
        <p:spPr>
          <a:xfrm>
            <a:off x="3850105" y="2666014"/>
            <a:ext cx="4016822" cy="507874"/>
          </a:xfrm>
          <a:prstGeom prst="rect">
            <a:avLst/>
          </a:prstGeom>
        </p:spPr>
      </p:pic>
      <p:pic>
        <p:nvPicPr>
          <p:cNvPr id="9" name="图片 8"/>
          <p:cNvPicPr>
            <a:picLocks noChangeAspect="1"/>
          </p:cNvPicPr>
          <p:nvPr/>
        </p:nvPicPr>
        <p:blipFill>
          <a:blip r:embed="rId4">
            <a:clrChange>
              <a:clrFrom>
                <a:srgbClr val="FFFFFF"/>
              </a:clrFrom>
              <a:clrTo>
                <a:srgbClr val="FFFFFF">
                  <a:alpha val="0"/>
                </a:srgbClr>
              </a:clrTo>
            </a:clrChange>
          </a:blip>
          <a:stretch>
            <a:fillRect/>
          </a:stretch>
        </p:blipFill>
        <p:spPr>
          <a:xfrm>
            <a:off x="3580577" y="3790456"/>
            <a:ext cx="5573944" cy="571687"/>
          </a:xfrm>
          <a:prstGeom prst="rect">
            <a:avLst/>
          </a:prstGeom>
        </p:spPr>
      </p:pic>
      <p:pic>
        <p:nvPicPr>
          <p:cNvPr id="10" name="图片 9"/>
          <p:cNvPicPr>
            <a:picLocks noChangeAspect="1"/>
          </p:cNvPicPr>
          <p:nvPr/>
        </p:nvPicPr>
        <p:blipFill>
          <a:blip r:embed="rId5">
            <a:clrChange>
              <a:clrFrom>
                <a:srgbClr val="FFFFFF"/>
              </a:clrFrom>
              <a:clrTo>
                <a:srgbClr val="FFFFFF">
                  <a:alpha val="0"/>
                </a:srgbClr>
              </a:clrTo>
            </a:clrChange>
          </a:blip>
          <a:stretch>
            <a:fillRect/>
          </a:stretch>
        </p:blipFill>
        <p:spPr>
          <a:xfrm>
            <a:off x="4735152" y="1541533"/>
            <a:ext cx="7165218" cy="939882"/>
          </a:xfrm>
          <a:prstGeom prst="rect">
            <a:avLst/>
          </a:prstGeom>
        </p:spPr>
      </p:pic>
      <p:pic>
        <p:nvPicPr>
          <p:cNvPr id="11" name="图片 10"/>
          <p:cNvPicPr>
            <a:picLocks noChangeAspect="1"/>
          </p:cNvPicPr>
          <p:nvPr/>
        </p:nvPicPr>
        <p:blipFill>
          <a:blip r:embed="rId6">
            <a:clrChange>
              <a:clrFrom>
                <a:srgbClr val="FFFFFF"/>
              </a:clrFrom>
              <a:clrTo>
                <a:srgbClr val="FFFFFF">
                  <a:alpha val="0"/>
                </a:srgbClr>
              </a:clrTo>
            </a:clrChange>
          </a:blip>
          <a:stretch>
            <a:fillRect/>
          </a:stretch>
        </p:blipFill>
        <p:spPr>
          <a:xfrm>
            <a:off x="685800" y="4413825"/>
            <a:ext cx="4049352" cy="337446"/>
          </a:xfrm>
          <a:prstGeom prst="rect">
            <a:avLst/>
          </a:prstGeom>
        </p:spPr>
      </p:pic>
    </p:spTree>
    <p:extLst>
      <p:ext uri="{BB962C8B-B14F-4D97-AF65-F5344CB8AC3E}">
        <p14:creationId xmlns:p14="http://schemas.microsoft.com/office/powerpoint/2010/main" val="3181328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1" y="685800"/>
            <a:ext cx="10852264" cy="1151965"/>
          </a:xfrm>
        </p:spPr>
        <p:txBody>
          <a:bodyPr>
            <a:normAutofit/>
          </a:bodyPr>
          <a:lstStyle/>
          <a:p>
            <a:r>
              <a:rPr lang="zh-CN" altLang="en-US" cap="none" dirty="0">
                <a:latin typeface="+mn-ea"/>
              </a:rPr>
              <a:t>拉普拉斯近似</a:t>
            </a:r>
            <a:endParaRPr lang="zh-CN" altLang="en-US" dirty="0">
              <a:latin typeface="+mn-ea"/>
              <a:ea typeface="+mn-ea"/>
            </a:endParaRPr>
          </a:p>
        </p:txBody>
      </p:sp>
      <mc:AlternateContent xmlns:mc="http://schemas.openxmlformats.org/markup-compatibility/2006" xmlns:a14="http://schemas.microsoft.com/office/drawing/2010/main">
        <mc:Choice Requires="a14">
          <p:sp>
            <p:nvSpPr>
              <p:cNvPr id="4" name="文本框 3"/>
              <p:cNvSpPr txBox="1"/>
              <p:nvPr/>
            </p:nvSpPr>
            <p:spPr>
              <a:xfrm>
                <a:off x="702423" y="3400781"/>
                <a:ext cx="10835641" cy="646331"/>
              </a:xfrm>
              <a:prstGeom prst="rect">
                <a:avLst/>
              </a:prstGeom>
              <a:noFill/>
            </p:spPr>
            <p:txBody>
              <a:bodyPr wrap="square" rtlCol="0">
                <a:spAutoFit/>
              </a:bodyPr>
              <a:lstStyle/>
              <a:p>
                <a:r>
                  <a:rPr lang="zh-CN" altLang="en-US" dirty="0" smtClean="0">
                    <a:latin typeface="等线" panose="02010600030101010101" pitchFamily="2" charset="-122"/>
                    <a:ea typeface="等线" panose="02010600030101010101" pitchFamily="2" charset="-122"/>
                  </a:rPr>
                  <a:t>注意到我们已经构造了拉普拉斯近似，从而在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𝑁</m:t>
                        </m:r>
                      </m:sub>
                    </m:sSub>
                    <m:sSubSup>
                      <m:sSubSupPr>
                        <m:ctrlPr>
                          <a:rPr lang="en-US" altLang="zh-CN" i="1" smtClean="0">
                            <a:latin typeface="Cambria Math" panose="02040503050406030204" pitchFamily="18" charset="0"/>
                          </a:rPr>
                        </m:ctrlPr>
                      </m:sSubSupPr>
                      <m:e>
                        <m:r>
                          <a:rPr lang="en-US" altLang="zh-CN" i="1">
                            <a:latin typeface="Cambria Math" panose="02040503050406030204" pitchFamily="18" charset="0"/>
                          </a:rPr>
                          <m:t>  =</m:t>
                        </m:r>
                        <m:r>
                          <a:rPr lang="en-US" altLang="zh-CN" i="1">
                            <a:latin typeface="Cambria Math" panose="02040503050406030204" pitchFamily="18" charset="0"/>
                          </a:rPr>
                          <m:t>𝑎</m:t>
                        </m:r>
                      </m:e>
                      <m:sub>
                        <m:r>
                          <a:rPr lang="en-US" altLang="zh-CN" i="1">
                            <a:latin typeface="Cambria Math" panose="02040503050406030204" pitchFamily="18" charset="0"/>
                          </a:rPr>
                          <m:t>𝑁</m:t>
                        </m:r>
                        <m:r>
                          <a:rPr lang="en-US" altLang="zh-CN" b="0" i="1" smtClean="0">
                            <a:latin typeface="Cambria Math" panose="02040503050406030204" pitchFamily="18" charset="0"/>
                          </a:rPr>
                          <m:t> </m:t>
                        </m:r>
                      </m:sub>
                      <m:sup>
                        <m:r>
                          <a:rPr lang="en-US" altLang="zh-CN" i="1">
                            <a:latin typeface="Cambria Math" panose="02040503050406030204" pitchFamily="18" charset="0"/>
                            <a:ea typeface="Cambria Math" panose="02040503050406030204" pitchFamily="18" charset="0"/>
                          </a:rPr>
                          <m:t>∗</m:t>
                        </m:r>
                      </m:sup>
                    </m:sSubSup>
                  </m:oMath>
                </a14:m>
                <a:r>
                  <a:rPr lang="zh-CN" altLang="en-US" dirty="0" smtClean="0">
                    <a:latin typeface="等线" panose="02010600030101010101" pitchFamily="2" charset="-122"/>
                    <a:ea typeface="等线" panose="02010600030101010101" pitchFamily="2" charset="-122"/>
                  </a:rPr>
                  <a:t>  </a:t>
                </a:r>
                <a:r>
                  <a:rPr lang="en-US" altLang="zh-CN" dirty="0" smtClean="0">
                    <a:latin typeface="等线" panose="02010600030101010101" pitchFamily="2" charset="-122"/>
                    <a:ea typeface="等线" panose="02010600030101010101" pitchFamily="2" charset="-122"/>
                  </a:rPr>
                  <a:t>,</a:t>
                </a:r>
                <a14:m>
                  <m:oMath xmlns:m="http://schemas.openxmlformats.org/officeDocument/2006/math">
                    <m:r>
                      <m:rPr>
                        <m:sty m:val="p"/>
                      </m:rPr>
                      <a:rPr lang="el-GR" altLang="zh-CN" i="1" dirty="0">
                        <a:latin typeface="Cambria Math" panose="02040503050406030204" pitchFamily="18" charset="0"/>
                        <a:ea typeface="Cambria Math" panose="02040503050406030204" pitchFamily="18" charset="0"/>
                      </a:rPr>
                      <m:t>ψ</m:t>
                    </m:r>
                    <m:r>
                      <a:rPr lang="en-US" altLang="zh-CN" b="0" i="1" dirty="0"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𝑁</m:t>
                        </m:r>
                      </m:sub>
                    </m:sSub>
                    <m:r>
                      <a:rPr lang="en-US" altLang="zh-CN" b="0" i="1" dirty="0" smtClean="0">
                        <a:latin typeface="Cambria Math" panose="02040503050406030204" pitchFamily="18" charset="0"/>
                        <a:ea typeface="Cambria Math" panose="02040503050406030204" pitchFamily="18" charset="0"/>
                      </a:rPr>
                      <m:t>)</m:t>
                    </m:r>
                  </m:oMath>
                </a14:m>
                <a:r>
                  <a:rPr lang="zh-CN" altLang="en-US" dirty="0" smtClean="0">
                    <a:latin typeface="等线" panose="02010600030101010101" pitchFamily="2" charset="-122"/>
                    <a:ea typeface="等线" panose="02010600030101010101" pitchFamily="2" charset="-122"/>
                  </a:rPr>
                  <a:t> 均值为</a:t>
                </a:r>
                <a:r>
                  <a:rPr lang="en-US" altLang="zh-CN" dirty="0" smtClean="0">
                    <a:latin typeface="等线" panose="02010600030101010101" pitchFamily="2" charset="-122"/>
                    <a:ea typeface="等线" panose="02010600030101010101" pitchFamily="2" charset="-122"/>
                  </a:rPr>
                  <a:t>0</a:t>
                </a:r>
                <a:r>
                  <a:rPr lang="zh-CN" altLang="en-US" dirty="0" smtClean="0">
                    <a:latin typeface="等线" panose="02010600030101010101" pitchFamily="2" charset="-122"/>
                    <a:ea typeface="等线" panose="02010600030101010101" pitchFamily="2" charset="-122"/>
                  </a:rPr>
                  <a:t>， </a:t>
                </a:r>
                <a14:m>
                  <m:oMath xmlns:m="http://schemas.openxmlformats.org/officeDocument/2006/math">
                    <m:r>
                      <m:rPr>
                        <m:sty m:val="p"/>
                      </m:rPr>
                      <a:rPr lang="el-GR" altLang="zh-CN" i="1" dirty="0">
                        <a:latin typeface="Cambria Math" panose="02040503050406030204" pitchFamily="18" charset="0"/>
                        <a:ea typeface="Cambria Math" panose="02040503050406030204" pitchFamily="18" charset="0"/>
                      </a:rPr>
                      <m:t>ψ</m:t>
                    </m:r>
                    <m:r>
                      <a:rPr lang="en-US" altLang="zh-CN" i="1" dirty="0">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  </m:t>
                        </m:r>
                        <m:r>
                          <a:rPr lang="en-US" altLang="zh-CN" i="1">
                            <a:latin typeface="Cambria Math" panose="02040503050406030204" pitchFamily="18" charset="0"/>
                          </a:rPr>
                          <m:t>𝑎</m:t>
                        </m:r>
                      </m:e>
                      <m:sub>
                        <m:r>
                          <a:rPr lang="en-US" altLang="zh-CN" i="1">
                            <a:latin typeface="Cambria Math" panose="02040503050406030204" pitchFamily="18" charset="0"/>
                          </a:rPr>
                          <m:t>𝑁</m:t>
                        </m:r>
                        <m:r>
                          <a:rPr lang="en-US" altLang="zh-CN" i="1">
                            <a:latin typeface="Cambria Math" panose="02040503050406030204" pitchFamily="18" charset="0"/>
                          </a:rPr>
                          <m:t> </m:t>
                        </m:r>
                      </m:sub>
                      <m:sup>
                        <m:r>
                          <a:rPr lang="en-US" altLang="zh-CN" i="1">
                            <a:latin typeface="Cambria Math" panose="02040503050406030204" pitchFamily="18" charset="0"/>
                            <a:ea typeface="Cambria Math" panose="02040503050406030204" pitchFamily="18" charset="0"/>
                          </a:rPr>
                          <m:t>∗</m:t>
                        </m:r>
                      </m:sup>
                    </m:sSubSup>
                    <m:r>
                      <a:rPr lang="en-US" altLang="zh-CN" i="1" dirty="0">
                        <a:latin typeface="Cambria Math" panose="02040503050406030204" pitchFamily="18" charset="0"/>
                        <a:ea typeface="Cambria Math" panose="02040503050406030204" pitchFamily="18" charset="0"/>
                      </a:rPr>
                      <m:t>)</m:t>
                    </m:r>
                  </m:oMath>
                </a14:m>
                <a:r>
                  <a:rPr lang="zh-CN" altLang="en-US" dirty="0" smtClean="0">
                    <a:latin typeface="等线" panose="02010600030101010101" pitchFamily="2" charset="-122"/>
                    <a:ea typeface="等线" panose="02010600030101010101" pitchFamily="2" charset="-122"/>
                  </a:rPr>
                  <a:t> 对梯度没有贡献，有贡献的项为 </a:t>
                </a:r>
                <a:endParaRPr lang="zh-CN" altLang="en-US" dirty="0">
                  <a:latin typeface="等线" panose="02010600030101010101" pitchFamily="2" charset="-122"/>
                  <a:ea typeface="等线" panose="02010600030101010101" pitchFamily="2" charset="-122"/>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702423" y="3400781"/>
                <a:ext cx="10835641" cy="646331"/>
              </a:xfrm>
              <a:prstGeom prst="rect">
                <a:avLst/>
              </a:prstGeom>
              <a:blipFill>
                <a:blip r:embed="rId3"/>
                <a:stretch>
                  <a:fillRect l="-450" t="-5660" b="-14151"/>
                </a:stretch>
              </a:blipFill>
            </p:spPr>
            <p:txBody>
              <a:bodyPr/>
              <a:lstStyle/>
              <a:p>
                <a:r>
                  <a:rPr lang="zh-CN" altLang="en-US">
                    <a:noFill/>
                  </a:rPr>
                  <a:t> </a:t>
                </a:r>
              </a:p>
            </p:txBody>
          </p:sp>
        </mc:Fallback>
      </mc:AlternateContent>
      <p:sp>
        <p:nvSpPr>
          <p:cNvPr id="3" name="文本框 2"/>
          <p:cNvSpPr txBox="1"/>
          <p:nvPr/>
        </p:nvSpPr>
        <p:spPr>
          <a:xfrm>
            <a:off x="685800" y="2158101"/>
            <a:ext cx="4734097" cy="369332"/>
          </a:xfrm>
          <a:prstGeom prst="rect">
            <a:avLst/>
          </a:prstGeom>
          <a:noFill/>
        </p:spPr>
        <p:txBody>
          <a:bodyPr wrap="square" rtlCol="0">
            <a:spAutoFit/>
          </a:bodyPr>
          <a:lstStyle/>
          <a:p>
            <a:r>
              <a:rPr lang="zh-CN" altLang="en-US" dirty="0" smtClean="0">
                <a:latin typeface="等线" panose="02010600030101010101" pitchFamily="2" charset="-122"/>
                <a:ea typeface="等线" panose="02010600030101010101" pitchFamily="2" charset="-122"/>
              </a:rPr>
              <a:t>再对参数向量</a:t>
            </a:r>
            <a:r>
              <a:rPr lang="el-GR" altLang="zh-CN" b="1" dirty="0" smtClean="0">
                <a:latin typeface="等线" panose="02010600030101010101" pitchFamily="2" charset="-122"/>
                <a:ea typeface="等线" panose="02010600030101010101" pitchFamily="2" charset="-122"/>
              </a:rPr>
              <a:t>θ</a:t>
            </a:r>
            <a:r>
              <a:rPr lang="zh-CN" altLang="en-US" dirty="0" smtClean="0">
                <a:latin typeface="等线" panose="02010600030101010101" pitchFamily="2" charset="-122"/>
                <a:ea typeface="等线" panose="02010600030101010101" pitchFamily="2" charset="-122"/>
              </a:rPr>
              <a:t>求梯度</a:t>
            </a:r>
            <a:endParaRPr lang="zh-CN" altLang="en-US" dirty="0">
              <a:latin typeface="等线" panose="02010600030101010101" pitchFamily="2" charset="-122"/>
              <a:ea typeface="等线" panose="02010600030101010101" pitchFamily="2" charset="-122"/>
            </a:endParaRPr>
          </a:p>
        </p:txBody>
      </p:sp>
      <p:pic>
        <p:nvPicPr>
          <p:cNvPr id="13" name="图片 12"/>
          <p:cNvPicPr>
            <a:picLocks noChangeAspect="1"/>
          </p:cNvPicPr>
          <p:nvPr/>
        </p:nvPicPr>
        <p:blipFill>
          <a:blip r:embed="rId4">
            <a:clrChange>
              <a:clrFrom>
                <a:srgbClr val="FFFFFF"/>
              </a:clrFrom>
              <a:clrTo>
                <a:srgbClr val="FFFFFF">
                  <a:alpha val="0"/>
                </a:srgbClr>
              </a:clrTo>
            </a:clrChange>
          </a:blip>
          <a:stretch>
            <a:fillRect/>
          </a:stretch>
        </p:blipFill>
        <p:spPr>
          <a:xfrm>
            <a:off x="3526675" y="2132930"/>
            <a:ext cx="4486794" cy="1132181"/>
          </a:xfrm>
          <a:prstGeom prst="rect">
            <a:avLst/>
          </a:prstGeom>
        </p:spPr>
      </p:pic>
      <p:pic>
        <p:nvPicPr>
          <p:cNvPr id="14" name="图片 13"/>
          <p:cNvPicPr>
            <a:picLocks noChangeAspect="1"/>
          </p:cNvPicPr>
          <p:nvPr/>
        </p:nvPicPr>
        <p:blipFill>
          <a:blip r:embed="rId5">
            <a:clrChange>
              <a:clrFrom>
                <a:srgbClr val="FFFFFF"/>
              </a:clrFrom>
              <a:clrTo>
                <a:srgbClr val="FFFFFF">
                  <a:alpha val="0"/>
                </a:srgbClr>
              </a:clrTo>
            </a:clrChange>
          </a:blip>
          <a:stretch>
            <a:fillRect/>
          </a:stretch>
        </p:blipFill>
        <p:spPr>
          <a:xfrm>
            <a:off x="2502563" y="3968746"/>
            <a:ext cx="4924425" cy="1228725"/>
          </a:xfrm>
          <a:prstGeom prst="rect">
            <a:avLst/>
          </a:prstGeom>
        </p:spPr>
      </p:pic>
      <p:pic>
        <p:nvPicPr>
          <p:cNvPr id="15" name="图片 14"/>
          <p:cNvPicPr>
            <a:picLocks noChangeAspect="1"/>
          </p:cNvPicPr>
          <p:nvPr/>
        </p:nvPicPr>
        <p:blipFill>
          <a:blip r:embed="rId6">
            <a:clrChange>
              <a:clrFrom>
                <a:srgbClr val="FFFFFF"/>
              </a:clrFrom>
              <a:clrTo>
                <a:srgbClr val="FFFFFF">
                  <a:alpha val="0"/>
                </a:srgbClr>
              </a:clrTo>
            </a:clrChange>
          </a:blip>
          <a:stretch>
            <a:fillRect/>
          </a:stretch>
        </p:blipFill>
        <p:spPr>
          <a:xfrm>
            <a:off x="9452089" y="4824138"/>
            <a:ext cx="2085975" cy="561975"/>
          </a:xfrm>
          <a:prstGeom prst="rect">
            <a:avLst/>
          </a:prstGeom>
        </p:spPr>
      </p:pic>
      <p:sp>
        <p:nvSpPr>
          <p:cNvPr id="16" name="文本框 15"/>
          <p:cNvSpPr txBox="1"/>
          <p:nvPr/>
        </p:nvSpPr>
        <p:spPr>
          <a:xfrm>
            <a:off x="8653890" y="4920459"/>
            <a:ext cx="1800140" cy="369332"/>
          </a:xfrm>
          <a:prstGeom prst="rect">
            <a:avLst/>
          </a:prstGeom>
          <a:noFill/>
        </p:spPr>
        <p:txBody>
          <a:bodyPr wrap="square" rtlCol="0">
            <a:spAutoFit/>
          </a:bodyPr>
          <a:lstStyle/>
          <a:p>
            <a:r>
              <a:rPr lang="zh-CN" altLang="en-US" dirty="0" smtClean="0">
                <a:latin typeface="等线" panose="02010600030101010101" pitchFamily="2" charset="-122"/>
                <a:ea typeface="等线" panose="02010600030101010101" pitchFamily="2" charset="-122"/>
              </a:rPr>
              <a:t>用到了</a:t>
            </a:r>
            <a:endParaRPr lang="zh-CN" altLang="en-US"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43576166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1" y="685800"/>
            <a:ext cx="10852264" cy="1151965"/>
          </a:xfrm>
        </p:spPr>
        <p:txBody>
          <a:bodyPr>
            <a:normAutofit/>
          </a:bodyPr>
          <a:lstStyle/>
          <a:p>
            <a:r>
              <a:rPr lang="zh-CN" altLang="en-US" cap="none" dirty="0">
                <a:latin typeface="+mn-ea"/>
              </a:rPr>
              <a:t>拉普拉斯近似</a:t>
            </a:r>
            <a:endParaRPr lang="zh-CN" altLang="en-US" dirty="0">
              <a:latin typeface="+mn-ea"/>
              <a:ea typeface="+mn-ea"/>
            </a:endParaRPr>
          </a:p>
        </p:txBody>
      </p:sp>
      <p:sp>
        <p:nvSpPr>
          <p:cNvPr id="3" name="文本框 2"/>
          <p:cNvSpPr txBox="1"/>
          <p:nvPr/>
        </p:nvSpPr>
        <p:spPr>
          <a:xfrm>
            <a:off x="685800" y="2158101"/>
            <a:ext cx="4734097" cy="369332"/>
          </a:xfrm>
          <a:prstGeom prst="rect">
            <a:avLst/>
          </a:prstGeom>
          <a:noFill/>
        </p:spPr>
        <p:txBody>
          <a:bodyPr wrap="square" rtlCol="0">
            <a:spAutoFit/>
          </a:bodyPr>
          <a:lstStyle/>
          <a:p>
            <a:r>
              <a:rPr lang="zh-CN" altLang="en-US" dirty="0">
                <a:latin typeface="等线" panose="02010600030101010101" pitchFamily="2" charset="-122"/>
                <a:ea typeface="等线" panose="02010600030101010101" pitchFamily="2" charset="-122"/>
              </a:rPr>
              <a:t>其中</a:t>
            </a:r>
          </a:p>
        </p:txBody>
      </p:sp>
      <p:pic>
        <p:nvPicPr>
          <p:cNvPr id="17" name="图片 16"/>
          <p:cNvPicPr>
            <a:picLocks noChangeAspect="1"/>
          </p:cNvPicPr>
          <p:nvPr/>
        </p:nvPicPr>
        <p:blipFill>
          <a:blip r:embed="rId3">
            <a:clrChange>
              <a:clrFrom>
                <a:srgbClr val="FFFFFF"/>
              </a:clrFrom>
              <a:clrTo>
                <a:srgbClr val="FFFFFF">
                  <a:alpha val="0"/>
                </a:srgbClr>
              </a:clrTo>
            </a:clrChange>
          </a:blip>
          <a:stretch>
            <a:fillRect/>
          </a:stretch>
        </p:blipFill>
        <p:spPr>
          <a:xfrm>
            <a:off x="711690" y="2360815"/>
            <a:ext cx="5996858" cy="1480029"/>
          </a:xfrm>
          <a:prstGeom prst="rect">
            <a:avLst/>
          </a:prstGeom>
        </p:spPr>
      </p:pic>
      <p:sp>
        <p:nvSpPr>
          <p:cNvPr id="5" name="文本框 4"/>
          <p:cNvSpPr txBox="1"/>
          <p:nvPr/>
        </p:nvSpPr>
        <p:spPr>
          <a:xfrm>
            <a:off x="685800" y="4179228"/>
            <a:ext cx="6783186" cy="369332"/>
          </a:xfrm>
          <a:prstGeom prst="rect">
            <a:avLst/>
          </a:prstGeom>
          <a:noFill/>
        </p:spPr>
        <p:txBody>
          <a:bodyPr wrap="square" rtlCol="0">
            <a:spAutoFit/>
          </a:bodyPr>
          <a:lstStyle/>
          <a:p>
            <a:r>
              <a:rPr lang="zh-CN" altLang="en-US" dirty="0" smtClean="0">
                <a:latin typeface="等线" panose="02010600030101010101" pitchFamily="2" charset="-122"/>
                <a:ea typeface="等线" panose="02010600030101010101" pitchFamily="2" charset="-122"/>
              </a:rPr>
              <a:t>这样就能求对数似然的梯度，来确定变量的值</a:t>
            </a:r>
            <a:endParaRPr lang="zh-CN" altLang="en-US"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5975521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856211" y="523703"/>
            <a:ext cx="2718262" cy="3424845"/>
            <a:chOff x="1230283" y="922713"/>
            <a:chExt cx="2718262" cy="3424845"/>
          </a:xfrm>
        </p:grpSpPr>
        <p:sp>
          <p:nvSpPr>
            <p:cNvPr id="4" name="矩形 3"/>
            <p:cNvSpPr/>
            <p:nvPr/>
          </p:nvSpPr>
          <p:spPr>
            <a:xfrm>
              <a:off x="1230284" y="922713"/>
              <a:ext cx="2718261" cy="2576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5400000">
              <a:off x="-353292" y="2506289"/>
              <a:ext cx="3424844" cy="2576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rot="10800000">
            <a:off x="8091055" y="1615441"/>
            <a:ext cx="2718262" cy="3424845"/>
            <a:chOff x="1230283" y="922713"/>
            <a:chExt cx="2718262" cy="3424845"/>
          </a:xfrm>
        </p:grpSpPr>
        <p:sp>
          <p:nvSpPr>
            <p:cNvPr id="9" name="矩形 8"/>
            <p:cNvSpPr/>
            <p:nvPr/>
          </p:nvSpPr>
          <p:spPr>
            <a:xfrm>
              <a:off x="1230284" y="922713"/>
              <a:ext cx="2718261" cy="2576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5400000">
              <a:off x="-353292" y="2506289"/>
              <a:ext cx="3424844" cy="2576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标题 1"/>
          <p:cNvSpPr>
            <a:spLocks noGrp="1"/>
          </p:cNvSpPr>
          <p:nvPr>
            <p:ph type="title"/>
          </p:nvPr>
        </p:nvSpPr>
        <p:spPr>
          <a:xfrm>
            <a:off x="4440947" y="2047051"/>
            <a:ext cx="7234152" cy="1151965"/>
          </a:xfrm>
        </p:spPr>
        <p:txBody>
          <a:bodyPr/>
          <a:lstStyle/>
          <a:p>
            <a:r>
              <a:rPr lang="zh-CN" altLang="en-US" b="1" dirty="0" smtClean="0">
                <a:latin typeface="+mj-ea"/>
              </a:rPr>
              <a:t>对偶表示</a:t>
            </a:r>
            <a:endParaRPr lang="zh-CN" altLang="en-US" b="1" dirty="0">
              <a:latin typeface="+mj-ea"/>
            </a:endParaRPr>
          </a:p>
        </p:txBody>
      </p:sp>
    </p:spTree>
    <p:extLst>
      <p:ext uri="{BB962C8B-B14F-4D97-AF65-F5344CB8AC3E}">
        <p14:creationId xmlns:p14="http://schemas.microsoft.com/office/powerpoint/2010/main" val="8438883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对偶表示</a:t>
            </a:r>
            <a:endParaRPr lang="zh-CN" altLang="en-US" dirty="0"/>
          </a:p>
        </p:txBody>
      </p:sp>
      <p:sp>
        <p:nvSpPr>
          <p:cNvPr id="3" name="内容占位符 2"/>
          <p:cNvSpPr>
            <a:spLocks noGrp="1"/>
          </p:cNvSpPr>
          <p:nvPr>
            <p:ph sz="quarter" idx="13"/>
          </p:nvPr>
        </p:nvSpPr>
        <p:spPr>
          <a:xfrm>
            <a:off x="799736" y="1569533"/>
            <a:ext cx="10394707" cy="3311189"/>
          </a:xfrm>
        </p:spPr>
        <p:txBody>
          <a:bodyPr/>
          <a:lstStyle/>
          <a:p>
            <a:pPr>
              <a:lnSpc>
                <a:spcPct val="200000"/>
              </a:lnSpc>
            </a:pPr>
            <a:r>
              <a:rPr lang="zh-CN" altLang="en-US" dirty="0" smtClean="0"/>
              <a:t>正则化的平方和误差函数</a:t>
            </a:r>
            <a:endParaRPr lang="en-US" altLang="zh-CN" dirty="0" smtClean="0"/>
          </a:p>
        </p:txBody>
      </p:sp>
      <p:pic>
        <p:nvPicPr>
          <p:cNvPr id="4" name="图片 3"/>
          <p:cNvPicPr>
            <a:picLocks noChangeAspect="1"/>
          </p:cNvPicPr>
          <p:nvPr/>
        </p:nvPicPr>
        <p:blipFill>
          <a:blip r:embed="rId3">
            <a:clrChange>
              <a:clrFrom>
                <a:srgbClr val="FFFFFF"/>
              </a:clrFrom>
              <a:clrTo>
                <a:srgbClr val="FFFFFF">
                  <a:alpha val="0"/>
                </a:srgbClr>
              </a:clrTo>
            </a:clrChange>
          </a:blip>
          <a:stretch>
            <a:fillRect/>
          </a:stretch>
        </p:blipFill>
        <p:spPr>
          <a:xfrm>
            <a:off x="1503377" y="1927196"/>
            <a:ext cx="7258050" cy="895350"/>
          </a:xfrm>
          <a:prstGeom prst="rect">
            <a:avLst/>
          </a:prstGeom>
        </p:spPr>
      </p:pic>
      <p:pic>
        <p:nvPicPr>
          <p:cNvPr id="6" name="图片 5"/>
          <p:cNvPicPr>
            <a:picLocks noChangeAspect="1"/>
          </p:cNvPicPr>
          <p:nvPr/>
        </p:nvPicPr>
        <p:blipFill>
          <a:blip r:embed="rId4">
            <a:clrChange>
              <a:clrFrom>
                <a:srgbClr val="FFFFFF"/>
              </a:clrFrom>
              <a:clrTo>
                <a:srgbClr val="FFFFFF">
                  <a:alpha val="0"/>
                </a:srgbClr>
              </a:clrTo>
            </a:clrChange>
          </a:blip>
          <a:stretch>
            <a:fillRect/>
          </a:stretch>
        </p:blipFill>
        <p:spPr>
          <a:xfrm>
            <a:off x="3926638" y="2949569"/>
            <a:ext cx="6753832" cy="711866"/>
          </a:xfrm>
          <a:prstGeom prst="rect">
            <a:avLst/>
          </a:prstGeom>
        </p:spPr>
      </p:pic>
    </p:spTree>
    <p:extLst>
      <p:ext uri="{BB962C8B-B14F-4D97-AF65-F5344CB8AC3E}">
        <p14:creationId xmlns:p14="http://schemas.microsoft.com/office/powerpoint/2010/main" val="13954683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对偶表示</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sz="quarter" idx="13"/>
              </p:nvPr>
            </p:nvSpPr>
            <p:spPr>
              <a:xfrm>
                <a:off x="830216" y="2077533"/>
                <a:ext cx="10394707" cy="3311189"/>
              </a:xfrm>
            </p:spPr>
            <p:txBody>
              <a:bodyPr/>
              <a:lstStyle/>
              <a:p>
                <a:pPr>
                  <a:lnSpc>
                    <a:spcPct val="200000"/>
                  </a:lnSpc>
                </a:pPr>
                <a:r>
                  <a:rPr lang="zh-CN" altLang="en-US" dirty="0" smtClean="0"/>
                  <a:t>正则化的平方和误差函数</a:t>
                </a:r>
                <a:endParaRPr lang="en-US" altLang="zh-CN" dirty="0" smtClean="0"/>
              </a:p>
              <a:p>
                <a:r>
                  <a:rPr lang="zh-CN" altLang="zh-CN" dirty="0" smtClean="0">
                    <a:latin typeface="+mn-ea"/>
                  </a:rPr>
                  <a:t>令</a:t>
                </a:r>
                <a14:m>
                  <m:oMath xmlns:m="http://schemas.openxmlformats.org/officeDocument/2006/math">
                    <m:r>
                      <a:rPr lang="en-US" altLang="zh-CN" b="0" i="1" smtClean="0">
                        <a:latin typeface="Cambria Math" panose="02040503050406030204" pitchFamily="18" charset="0"/>
                      </a:rPr>
                      <m:t>𝐽</m:t>
                    </m:r>
                    <m:r>
                      <a:rPr lang="en-US" altLang="zh-CN" b="0" i="1" smtClean="0">
                        <a:latin typeface="Cambria Math" panose="02040503050406030204" pitchFamily="18" charset="0"/>
                      </a:rPr>
                      <m:t>(</m:t>
                    </m:r>
                    <m:r>
                      <a:rPr lang="en-US" altLang="zh-CN" b="0" i="1" smtClean="0">
                        <a:latin typeface="Cambria Math" panose="02040503050406030204" pitchFamily="18" charset="0"/>
                      </a:rPr>
                      <m:t>𝑤</m:t>
                    </m:r>
                    <m:r>
                      <a:rPr lang="en-US" altLang="zh-CN" b="0" i="1" smtClean="0">
                        <a:latin typeface="Cambria Math" panose="02040503050406030204" pitchFamily="18" charset="0"/>
                      </a:rPr>
                      <m:t>)</m:t>
                    </m:r>
                  </m:oMath>
                </a14:m>
                <a:r>
                  <a:rPr lang="zh-CN" altLang="zh-CN" dirty="0" smtClean="0">
                    <a:latin typeface="+mn-ea"/>
                  </a:rPr>
                  <a:t>关于</a:t>
                </a:r>
                <a14:m>
                  <m:oMath xmlns:m="http://schemas.openxmlformats.org/officeDocument/2006/math">
                    <m:r>
                      <a:rPr lang="en-US" altLang="zh-CN" i="1">
                        <a:latin typeface="Cambria Math" panose="02040503050406030204" pitchFamily="18" charset="0"/>
                      </a:rPr>
                      <m:t>𝑤</m:t>
                    </m:r>
                  </m:oMath>
                </a14:m>
                <a:r>
                  <a:rPr lang="zh-CN" altLang="zh-CN" dirty="0" smtClean="0">
                    <a:latin typeface="+mn-ea"/>
                  </a:rPr>
                  <a:t>的</a:t>
                </a:r>
                <a:r>
                  <a:rPr lang="zh-CN" altLang="zh-CN" dirty="0">
                    <a:latin typeface="+mn-ea"/>
                  </a:rPr>
                  <a:t>梯度</a:t>
                </a:r>
                <a:r>
                  <a:rPr lang="zh-CN" altLang="zh-CN" dirty="0" smtClean="0">
                    <a:latin typeface="+mn-ea"/>
                  </a:rPr>
                  <a:t>等于</a:t>
                </a:r>
                <a:r>
                  <a:rPr lang="en-US" altLang="zh-CN" dirty="0" smtClean="0">
                    <a:latin typeface="+mn-ea"/>
                  </a:rPr>
                  <a:t>0</a:t>
                </a:r>
                <a:r>
                  <a:rPr lang="zh-CN" altLang="en-US" dirty="0" smtClean="0">
                    <a:latin typeface="+mn-ea"/>
                  </a:rPr>
                  <a:t>，得到</a:t>
                </a:r>
                <a14:m>
                  <m:oMath xmlns:m="http://schemas.openxmlformats.org/officeDocument/2006/math">
                    <m:r>
                      <a:rPr lang="en-US" altLang="zh-CN" i="1">
                        <a:latin typeface="Cambria Math" panose="02040503050406030204" pitchFamily="18" charset="0"/>
                      </a:rPr>
                      <m:t>𝑤</m:t>
                    </m:r>
                  </m:oMath>
                </a14:m>
                <a:r>
                  <a:rPr lang="zh-CN" altLang="en-US" dirty="0" smtClean="0">
                    <a:latin typeface="+mn-ea"/>
                  </a:rPr>
                  <a:t>的解形式为：</a:t>
                </a:r>
                <a:r>
                  <a:rPr lang="zh-CN" altLang="zh-CN" dirty="0" smtClean="0">
                    <a:latin typeface="+mn-ea"/>
                  </a:rPr>
                  <a:t> </a:t>
                </a:r>
                <a:r>
                  <a:rPr lang="zh-CN" altLang="en-US" dirty="0" smtClean="0">
                    <a:latin typeface="+mn-ea"/>
                  </a:rPr>
                  <a:t>                         </a:t>
                </a:r>
                <a:endParaRPr lang="en-US" altLang="zh-CN" dirty="0" smtClean="0">
                  <a:latin typeface="+mn-ea"/>
                </a:endParaRPr>
              </a:p>
              <a:p>
                <a:pPr marL="0" indent="0">
                  <a:buNone/>
                </a:pPr>
                <a:r>
                  <a:rPr lang="zh-CN" altLang="en-US" dirty="0" smtClean="0">
                    <a:latin typeface="+mn-ea"/>
                  </a:rPr>
                  <a:t>其中</a:t>
                </a:r>
                <a14:m>
                  <m:oMath xmlns:m="http://schemas.openxmlformats.org/officeDocument/2006/math">
                    <m:r>
                      <a:rPr lang="en-US" altLang="zh-CN" b="1" i="1" smtClean="0">
                        <a:latin typeface="Cambria Math" panose="02040503050406030204" pitchFamily="18" charset="0"/>
                      </a:rPr>
                      <m:t>𝒂</m:t>
                    </m:r>
                    <m:r>
                      <a:rPr lang="en-US" altLang="zh-CN" b="1" i="1">
                        <a:latin typeface="Cambria Math" panose="02040503050406030204" pitchFamily="18" charset="0"/>
                      </a:rPr>
                      <m:t>=</m:t>
                    </m:r>
                  </m:oMath>
                </a14:m>
                <a:r>
                  <a:rPr lang="zh-CN" altLang="en-US" dirty="0" smtClean="0">
                    <a:latin typeface="+mn-ea"/>
                  </a:rPr>
                  <a:t>          ，</a:t>
                </a:r>
                <a:r>
                  <a:rPr lang="el-GR" altLang="zh-CN" b="1" dirty="0" smtClean="0">
                    <a:latin typeface="+mn-ea"/>
                  </a:rPr>
                  <a:t>Φ</a:t>
                </a:r>
                <a:r>
                  <a:rPr lang="zh-CN" altLang="en-US" dirty="0" smtClean="0">
                    <a:latin typeface="+mn-ea"/>
                  </a:rPr>
                  <a:t>是设计矩阵</a:t>
                </a:r>
                <a:endParaRPr lang="zh-CN" altLang="en-US" dirty="0">
                  <a:latin typeface="+mn-ea"/>
                </a:endParaRPr>
              </a:p>
            </p:txBody>
          </p:sp>
        </mc:Choice>
        <mc:Fallback xmlns="">
          <p:sp>
            <p:nvSpPr>
              <p:cNvPr id="3" name="内容占位符 2"/>
              <p:cNvSpPr>
                <a:spLocks noGrp="1" noRot="1" noChangeAspect="1" noMove="1" noResize="1" noEditPoints="1" noAdjustHandles="1" noChangeArrowheads="1" noChangeShapeType="1" noTextEdit="1"/>
              </p:cNvSpPr>
              <p:nvPr>
                <p:ph sz="quarter" idx="13"/>
              </p:nvPr>
            </p:nvSpPr>
            <p:spPr>
              <a:xfrm>
                <a:off x="830216" y="2077533"/>
                <a:ext cx="10394707" cy="3311189"/>
              </a:xfrm>
              <a:blipFill>
                <a:blip r:embed="rId3"/>
                <a:stretch>
                  <a:fillRect l="-1349"/>
                </a:stretch>
              </a:blipFill>
            </p:spPr>
            <p:txBody>
              <a:bodyPr/>
              <a:lstStyle/>
              <a:p>
                <a:r>
                  <a:rPr lang="zh-CN" altLang="en-US">
                    <a:noFill/>
                  </a:rPr>
                  <a:t> </a:t>
                </a:r>
              </a:p>
            </p:txBody>
          </p:sp>
        </mc:Fallback>
      </mc:AlternateContent>
      <p:pic>
        <p:nvPicPr>
          <p:cNvPr id="4" name="图片 3"/>
          <p:cNvPicPr>
            <a:picLocks noChangeAspect="1"/>
          </p:cNvPicPr>
          <p:nvPr/>
        </p:nvPicPr>
        <p:blipFill>
          <a:blip r:embed="rId4">
            <a:clrChange>
              <a:clrFrom>
                <a:srgbClr val="FFFFFF"/>
              </a:clrFrom>
              <a:clrTo>
                <a:srgbClr val="FFFFFF">
                  <a:alpha val="0"/>
                </a:srgbClr>
              </a:clrTo>
            </a:clrChange>
          </a:blip>
          <a:stretch>
            <a:fillRect/>
          </a:stretch>
        </p:blipFill>
        <p:spPr>
          <a:xfrm>
            <a:off x="1503377" y="1927196"/>
            <a:ext cx="7258050" cy="895350"/>
          </a:xfrm>
          <a:prstGeom prst="rect">
            <a:avLst/>
          </a:prstGeom>
        </p:spPr>
      </p:pic>
      <p:pic>
        <p:nvPicPr>
          <p:cNvPr id="6" name="图片 5"/>
          <p:cNvPicPr>
            <a:picLocks noChangeAspect="1"/>
          </p:cNvPicPr>
          <p:nvPr/>
        </p:nvPicPr>
        <p:blipFill>
          <a:blip r:embed="rId5">
            <a:clrChange>
              <a:clrFrom>
                <a:srgbClr val="FFFFFF"/>
              </a:clrFrom>
              <a:clrTo>
                <a:srgbClr val="FFFFFF">
                  <a:alpha val="0"/>
                </a:srgbClr>
              </a:clrTo>
            </a:clrChange>
          </a:blip>
          <a:stretch>
            <a:fillRect/>
          </a:stretch>
        </p:blipFill>
        <p:spPr>
          <a:xfrm>
            <a:off x="3853209" y="2944954"/>
            <a:ext cx="6753832" cy="711866"/>
          </a:xfrm>
          <a:prstGeom prst="rect">
            <a:avLst/>
          </a:prstGeom>
        </p:spPr>
      </p:pic>
      <p:pic>
        <p:nvPicPr>
          <p:cNvPr id="12" name="图片 11"/>
          <p:cNvPicPr>
            <a:picLocks noChangeAspect="1"/>
          </p:cNvPicPr>
          <p:nvPr/>
        </p:nvPicPr>
        <p:blipFill>
          <a:blip r:embed="rId6">
            <a:clrChange>
              <a:clrFrom>
                <a:srgbClr val="FFFFFF"/>
              </a:clrFrom>
              <a:clrTo>
                <a:srgbClr val="FFFFFF">
                  <a:alpha val="0"/>
                </a:srgbClr>
              </a:clrTo>
            </a:clrChange>
          </a:blip>
          <a:stretch>
            <a:fillRect/>
          </a:stretch>
        </p:blipFill>
        <p:spPr>
          <a:xfrm>
            <a:off x="6370434" y="3543818"/>
            <a:ext cx="4979547" cy="689237"/>
          </a:xfrm>
          <a:prstGeom prst="rect">
            <a:avLst/>
          </a:prstGeom>
        </p:spPr>
      </p:pic>
      <p:pic>
        <p:nvPicPr>
          <p:cNvPr id="14" name="图片 13"/>
          <p:cNvPicPr>
            <a:picLocks noChangeAspect="1"/>
          </p:cNvPicPr>
          <p:nvPr/>
        </p:nvPicPr>
        <p:blipFill>
          <a:blip r:embed="rId7">
            <a:clrChange>
              <a:clrFrom>
                <a:srgbClr val="FFFFFF"/>
              </a:clrFrom>
              <a:clrTo>
                <a:srgbClr val="FFFFFF">
                  <a:alpha val="0"/>
                </a:srgbClr>
              </a:clrTo>
            </a:clrChange>
          </a:blip>
          <a:stretch>
            <a:fillRect/>
          </a:stretch>
        </p:blipFill>
        <p:spPr>
          <a:xfrm>
            <a:off x="5006037" y="4340633"/>
            <a:ext cx="4448175" cy="1276350"/>
          </a:xfrm>
          <a:prstGeom prst="rect">
            <a:avLst/>
          </a:prstGeom>
        </p:spPr>
      </p:pic>
      <mc:AlternateContent xmlns:mc="http://schemas.openxmlformats.org/markup-compatibility/2006" xmlns:a14="http://schemas.microsoft.com/office/drawing/2010/main">
        <mc:Choice Requires="a14">
          <p:sp>
            <p:nvSpPr>
              <p:cNvPr id="16" name="矩形 15"/>
              <p:cNvSpPr/>
              <p:nvPr/>
            </p:nvSpPr>
            <p:spPr>
              <a:xfrm>
                <a:off x="1736528" y="4196684"/>
                <a:ext cx="146655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zh-CN" altLang="en-US" i="1" smtClean="0">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1">
                                      <a:latin typeface="Cambria Math" panose="02040503050406030204" pitchFamily="18" charset="0"/>
                                    </a:rPr>
                                    <m:t>𝑁</m:t>
                                  </m:r>
                                </m:sub>
                              </m:sSub>
                            </m:e>
                          </m:d>
                        </m:e>
                        <m:sup>
                          <m:r>
                            <a:rPr lang="zh-CN" altLang="en-US" i="1">
                              <a:latin typeface="Cambria Math" panose="02040503050406030204" pitchFamily="18" charset="0"/>
                            </a:rPr>
                            <m:t>𝑇</m:t>
                          </m:r>
                        </m:sup>
                      </m:sSup>
                    </m:oMath>
                  </m:oMathPara>
                </a14:m>
                <a:endParaRPr lang="zh-CN" altLang="en-US" dirty="0"/>
              </a:p>
            </p:txBody>
          </p:sp>
        </mc:Choice>
        <mc:Fallback xmlns="">
          <p:sp>
            <p:nvSpPr>
              <p:cNvPr id="16" name="矩形 15"/>
              <p:cNvSpPr>
                <a:spLocks noRot="1" noChangeAspect="1" noMove="1" noResize="1" noEditPoints="1" noAdjustHandles="1" noChangeArrowheads="1" noChangeShapeType="1" noTextEdit="1"/>
              </p:cNvSpPr>
              <p:nvPr/>
            </p:nvSpPr>
            <p:spPr>
              <a:xfrm>
                <a:off x="1736528" y="4196684"/>
                <a:ext cx="1466555" cy="369332"/>
              </a:xfrm>
              <a:prstGeom prst="rect">
                <a:avLst/>
              </a:prstGeom>
              <a:blipFill>
                <a:blip r:embed="rId8"/>
                <a:stretch>
                  <a:fillRect b="-1639"/>
                </a:stretch>
              </a:blipFill>
            </p:spPr>
            <p:txBody>
              <a:bodyPr/>
              <a:lstStyle/>
              <a:p>
                <a:r>
                  <a:rPr lang="zh-CN" altLang="en-US">
                    <a:noFill/>
                  </a:rPr>
                  <a:t> </a:t>
                </a:r>
              </a:p>
            </p:txBody>
          </p:sp>
        </mc:Fallback>
      </mc:AlternateContent>
      <p:pic>
        <p:nvPicPr>
          <p:cNvPr id="17" name="图片 16"/>
          <p:cNvPicPr>
            <a:picLocks noChangeAspect="1"/>
          </p:cNvPicPr>
          <p:nvPr/>
        </p:nvPicPr>
        <p:blipFill>
          <a:blip r:embed="rId9">
            <a:clrChange>
              <a:clrFrom>
                <a:srgbClr val="FFFFFF"/>
              </a:clrFrom>
              <a:clrTo>
                <a:srgbClr val="FFFFFF">
                  <a:alpha val="0"/>
                </a:srgbClr>
              </a:clrTo>
            </a:clrChange>
          </a:blip>
          <a:stretch>
            <a:fillRect/>
          </a:stretch>
        </p:blipFill>
        <p:spPr>
          <a:xfrm>
            <a:off x="1860058" y="4659890"/>
            <a:ext cx="2686050" cy="561975"/>
          </a:xfrm>
          <a:prstGeom prst="rect">
            <a:avLst/>
          </a:prstGeom>
        </p:spPr>
      </p:pic>
    </p:spTree>
    <p:extLst>
      <p:ext uri="{BB962C8B-B14F-4D97-AF65-F5344CB8AC3E}">
        <p14:creationId xmlns:p14="http://schemas.microsoft.com/office/powerpoint/2010/main" val="99139407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主要事件">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TM04033927[[fn=主要事件]]</Template>
  <TotalTime>19405</TotalTime>
  <Words>2905</Words>
  <Application>Microsoft Office PowerPoint</Application>
  <PresentationFormat>宽屏</PresentationFormat>
  <Paragraphs>369</Paragraphs>
  <Slides>67</Slides>
  <Notes>65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67</vt:i4>
      </vt:variant>
    </vt:vector>
  </HeadingPairs>
  <TitlesOfParts>
    <vt:vector size="77" baseType="lpstr">
      <vt:lpstr>等线</vt:lpstr>
      <vt:lpstr>黑体</vt:lpstr>
      <vt:lpstr>隶书</vt:lpstr>
      <vt:lpstr>宋体</vt:lpstr>
      <vt:lpstr>微软雅黑</vt:lpstr>
      <vt:lpstr>Arial</vt:lpstr>
      <vt:lpstr>Arial Narrow</vt:lpstr>
      <vt:lpstr>Cambria Math</vt:lpstr>
      <vt:lpstr>Impact</vt:lpstr>
      <vt:lpstr>主要事件</vt:lpstr>
      <vt:lpstr>核方法</vt:lpstr>
      <vt:lpstr>目录</vt:lpstr>
      <vt:lpstr>核函数</vt:lpstr>
      <vt:lpstr>核函数的定义</vt:lpstr>
      <vt:lpstr>核函数的定义</vt:lpstr>
      <vt:lpstr>线性核 静止核 同质核</vt:lpstr>
      <vt:lpstr>对偶表示</vt:lpstr>
      <vt:lpstr>对偶表示</vt:lpstr>
      <vt:lpstr>对偶表示</vt:lpstr>
      <vt:lpstr>对偶表示</vt:lpstr>
      <vt:lpstr>对偶表示</vt:lpstr>
      <vt:lpstr>对偶表示</vt:lpstr>
      <vt:lpstr>对偶表示</vt:lpstr>
      <vt:lpstr>构造核</vt:lpstr>
      <vt:lpstr>构造核 方法1</vt:lpstr>
      <vt:lpstr>PowerPoint 演示文稿</vt:lpstr>
      <vt:lpstr>构造核 方法2</vt:lpstr>
      <vt:lpstr>PowerPoint 演示文稿</vt:lpstr>
      <vt:lpstr>Mercer Theorem</vt:lpstr>
      <vt:lpstr>构造核 方法3</vt:lpstr>
      <vt:lpstr>构造核 方法3</vt:lpstr>
      <vt:lpstr>构造核 方法3</vt:lpstr>
      <vt:lpstr>用概率生成式模型构造核</vt:lpstr>
      <vt:lpstr>用概率生成式模型构造核</vt:lpstr>
      <vt:lpstr>用概率生成式模型构造核</vt:lpstr>
      <vt:lpstr>Fisher核</vt:lpstr>
      <vt:lpstr>Fisher核</vt:lpstr>
      <vt:lpstr>径向基函数网络</vt:lpstr>
      <vt:lpstr>径向基函数Radis Basis Function</vt:lpstr>
      <vt:lpstr>RBF插值法</vt:lpstr>
      <vt:lpstr>Nadaraya-Watson回归</vt:lpstr>
      <vt:lpstr>Nadaraya-Watson回归</vt:lpstr>
      <vt:lpstr>Nadaraya-Watson回归</vt:lpstr>
      <vt:lpstr>Nadaraya-Watson回归</vt:lpstr>
      <vt:lpstr>Nadaraya-Watson回归</vt:lpstr>
      <vt:lpstr>Nadaraya-Watson回归</vt:lpstr>
      <vt:lpstr>Nadaraya-Watson回归</vt:lpstr>
      <vt:lpstr>Nadaraya-Watson回归</vt:lpstr>
      <vt:lpstr>高斯过程</vt:lpstr>
      <vt:lpstr>再考虑线性回归</vt:lpstr>
      <vt:lpstr>再考虑线性回归</vt:lpstr>
      <vt:lpstr>再考虑线性回归</vt:lpstr>
      <vt:lpstr>高斯过程</vt:lpstr>
      <vt:lpstr>高斯过程</vt:lpstr>
      <vt:lpstr>高斯过程</vt:lpstr>
      <vt:lpstr>高斯过程回归 (Gaussian process regression, GPR)</vt:lpstr>
      <vt:lpstr>高斯过程回归 (Gaussian process regression, GPR)</vt:lpstr>
      <vt:lpstr>高斯过程回归 (Gaussian process regression, GPR)</vt:lpstr>
      <vt:lpstr>高斯过程回归 (Gaussian process regression, GPR)</vt:lpstr>
      <vt:lpstr>高斯过程回归 (Gaussian process regression, GPR)</vt:lpstr>
      <vt:lpstr>高斯过程回归 (Gaussian process regression, GPR)</vt:lpstr>
      <vt:lpstr>高斯过程回归 (Gaussian process regression, GPR)</vt:lpstr>
      <vt:lpstr>高斯过程分类 (Gaussian Process Classification, GPC)</vt:lpstr>
      <vt:lpstr>高斯过程分类 (Gaussian Process Classification, GPC)</vt:lpstr>
      <vt:lpstr>高斯过程分类 (Gaussian Process Classification, GPC)</vt:lpstr>
      <vt:lpstr>高斯过程分类 (Gaussian Process Classification, GPC)</vt:lpstr>
      <vt:lpstr>拉普拉斯近似</vt:lpstr>
      <vt:lpstr>拉普拉斯近似</vt:lpstr>
      <vt:lpstr>拉普拉斯近似</vt:lpstr>
      <vt:lpstr>拉普拉斯近似</vt:lpstr>
      <vt:lpstr>拉普拉斯近似</vt:lpstr>
      <vt:lpstr>拉普拉斯近似</vt:lpstr>
      <vt:lpstr>拉普拉斯近似</vt:lpstr>
      <vt:lpstr>拉普拉斯近似</vt:lpstr>
      <vt:lpstr>拉普拉斯近似</vt:lpstr>
      <vt:lpstr>拉普拉斯近似</vt:lpstr>
      <vt:lpstr>拉普拉斯近似</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高 宝丽</dc:creator>
  <cp:lastModifiedBy>2574331590@qq.com</cp:lastModifiedBy>
  <cp:revision>579</cp:revision>
  <dcterms:created xsi:type="dcterms:W3CDTF">2018-12-24T01:26:41Z</dcterms:created>
  <dcterms:modified xsi:type="dcterms:W3CDTF">2019-03-12T07:56:27Z</dcterms:modified>
</cp:coreProperties>
</file>