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57" r:id="rId3"/>
    <p:sldId id="297" r:id="rId4"/>
    <p:sldId id="293" r:id="rId5"/>
    <p:sldId id="295" r:id="rId6"/>
    <p:sldId id="296" r:id="rId7"/>
    <p:sldId id="298" r:id="rId8"/>
    <p:sldId id="299" r:id="rId9"/>
    <p:sldId id="300" r:id="rId10"/>
    <p:sldId id="301" r:id="rId11"/>
    <p:sldId id="302" r:id="rId12"/>
    <p:sldId id="305" r:id="rId13"/>
    <p:sldId id="307" r:id="rId14"/>
    <p:sldId id="308" r:id="rId15"/>
    <p:sldId id="309" r:id="rId16"/>
    <p:sldId id="306" r:id="rId17"/>
    <p:sldId id="310" r:id="rId18"/>
    <p:sldId id="311" r:id="rId19"/>
    <p:sldId id="312" r:id="rId20"/>
    <p:sldId id="313" r:id="rId21"/>
    <p:sldId id="314" r:id="rId22"/>
    <p:sldId id="315" r:id="rId23"/>
    <p:sldId id="304" r:id="rId24"/>
    <p:sldId id="317" r:id="rId25"/>
    <p:sldId id="319" r:id="rId26"/>
    <p:sldId id="320" r:id="rId27"/>
    <p:sldId id="321" r:id="rId28"/>
    <p:sldId id="316" r:id="rId29"/>
    <p:sldId id="318" r:id="rId30"/>
    <p:sldId id="323" r:id="rId31"/>
    <p:sldId id="324" r:id="rId32"/>
    <p:sldId id="322" r:id="rId33"/>
    <p:sldId id="325" r:id="rId34"/>
    <p:sldId id="326" r:id="rId35"/>
    <p:sldId id="327" r:id="rId36"/>
    <p:sldId id="328" r:id="rId37"/>
    <p:sldId id="329" r:id="rId38"/>
    <p:sldId id="330" r:id="rId39"/>
    <p:sldId id="331" r:id="rId40"/>
    <p:sldId id="332" r:id="rId41"/>
    <p:sldId id="333" r:id="rId42"/>
    <p:sldId id="334" r:id="rId43"/>
    <p:sldId id="337" r:id="rId44"/>
    <p:sldId id="339" r:id="rId45"/>
    <p:sldId id="338" r:id="rId46"/>
    <p:sldId id="336" r:id="rId47"/>
    <p:sldId id="335" r:id="rId48"/>
    <p:sldId id="294" r:id="rId4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微软雅黑 Light"/>
          <a:ea typeface="微软雅黑 Light"/>
          <a:cs typeface="微软雅黑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1E2"/>
          </a:solidFill>
        </a:fill>
      </a:tcStyle>
    </a:wholeTbl>
    <a:band2H>
      <a:tcTxStyle/>
      <a:tcStyle>
        <a:tcBdr/>
        <a:fill>
          <a:solidFill>
            <a:srgbClr val="E7E9F1"/>
          </a:solidFill>
        </a:fill>
      </a:tcStyle>
    </a:band2H>
    <a:firstCol>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微软雅黑 Light"/>
          <a:ea typeface="微软雅黑 Light"/>
          <a:cs typeface="微软雅黑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微软雅黑 Light"/>
          <a:ea typeface="微软雅黑 Light"/>
          <a:cs typeface="微软雅黑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微软雅黑 Light"/>
          <a:ea typeface="微软雅黑 Light"/>
          <a:cs typeface="微软雅黑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微软雅黑 Light"/>
          <a:ea typeface="微软雅黑 Light"/>
          <a:cs typeface="微软雅黑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微软雅黑 Light"/>
          <a:ea typeface="微软雅黑 Light"/>
          <a:cs typeface="微软雅黑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微软雅黑 Light"/>
          <a:ea typeface="微软雅黑 Light"/>
          <a:cs typeface="微软雅黑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微软雅黑 Light"/>
          <a:ea typeface="微软雅黑 Light"/>
          <a:cs typeface="微软雅黑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微软雅黑 Light"/>
          <a:ea typeface="微软雅黑 Light"/>
          <a:cs typeface="微软雅黑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微软雅黑 Light"/>
          <a:ea typeface="微软雅黑 Light"/>
          <a:cs typeface="微软雅黑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微软雅黑 Light"/>
          <a:ea typeface="微软雅黑 Light"/>
          <a:cs typeface="微软雅黑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微软雅黑 Light"/>
          <a:ea typeface="微软雅黑 Light"/>
          <a:cs typeface="微软雅黑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微软雅黑 Light"/>
          <a:ea typeface="微软雅黑 Light"/>
          <a:cs typeface="微软雅黑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6"/>
    <p:restoredTop sz="84547"/>
  </p:normalViewPr>
  <p:slideViewPr>
    <p:cSldViewPr snapToGrid="0" snapToObjects="1">
      <p:cViewPr varScale="1">
        <p:scale>
          <a:sx n="106" d="100"/>
          <a:sy n="106" d="100"/>
        </p:scale>
        <p:origin x="960" y="176"/>
      </p:cViewPr>
      <p:guideLst/>
    </p:cSldViewPr>
  </p:slideViewPr>
  <p:notesTextViewPr>
    <p:cViewPr>
      <p:scale>
        <a:sx n="90" d="100"/>
        <a:sy n="9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a:endParaRPr/>
          </a:p>
        </p:txBody>
      </p:sp>
      <p:sp>
        <p:nvSpPr>
          <p:cNvPr id="120" name="Shape 1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rPr lang="zh-CN" altLang="en-US" dirty="0"/>
              <a:t>关于概念先决条件中的主动学习的研究</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f(x)</a:t>
            </a:r>
            <a:r>
              <a:rPr kumimoji="1" lang="zh-CN" altLang="en-US" dirty="0"/>
              <a:t>是原函数，</a:t>
            </a:r>
            <a:r>
              <a:rPr kumimoji="1" lang="en-US" altLang="zh-CN" dirty="0"/>
              <a:t>g(x)</a:t>
            </a:r>
            <a:r>
              <a:rPr kumimoji="1" lang="zh-CN" altLang="en-US" dirty="0"/>
              <a:t>是约束条件</a:t>
            </a:r>
            <a:endParaRPr kumimoji="1" lang="en-US" altLang="zh-CN" dirty="0"/>
          </a:p>
          <a:p>
            <a:endParaRPr kumimoji="1" lang="en-US" altLang="zh-CN" dirty="0"/>
          </a:p>
          <a:p>
            <a:r>
              <a:rPr kumimoji="1" lang="zh-CN" altLang="en-US" dirty="0"/>
              <a:t>这个性质是支持向量机的核心，一旦模型训练完毕，相当多的数据点都可以被丢弃，只有支持向量被保留。</a:t>
            </a:r>
          </a:p>
        </p:txBody>
      </p:sp>
    </p:spTree>
    <p:extLst>
      <p:ext uri="{BB962C8B-B14F-4D97-AF65-F5344CB8AC3E}">
        <p14:creationId xmlns:p14="http://schemas.microsoft.com/office/powerpoint/2010/main" val="2923744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现在我们求解预测表达式中的</a:t>
            </a:r>
            <a:r>
              <a:rPr kumimoji="1" lang="en-US" altLang="zh-CN" dirty="0"/>
              <a:t>b</a:t>
            </a:r>
            <a:endParaRPr kumimoji="1" lang="zh-CN" altLang="en-US" dirty="0"/>
          </a:p>
        </p:txBody>
      </p:sp>
    </p:spTree>
    <p:extLst>
      <p:ext uri="{BB962C8B-B14F-4D97-AF65-F5344CB8AC3E}">
        <p14:creationId xmlns:p14="http://schemas.microsoft.com/office/powerpoint/2010/main" val="3270846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注意一下，并没有说</a:t>
            </a:r>
            <a:r>
              <a:rPr kumimoji="1" lang="en-US" altLang="zh-CN" dirty="0"/>
              <a:t>x</a:t>
            </a:r>
            <a:r>
              <a:rPr kumimoji="1" lang="zh-CN" altLang="en-US" dirty="0"/>
              <a:t>在原始特征空间是线性可分的，是在</a:t>
            </a:r>
            <a:r>
              <a:rPr kumimoji="1" lang="el-GR" altLang="zh-CN" dirty="0" err="1"/>
              <a:t>ϕ</a:t>
            </a:r>
            <a:r>
              <a:rPr kumimoji="1" lang="el-GR" altLang="zh-CN" dirty="0"/>
              <a:t>(</a:t>
            </a:r>
            <a:r>
              <a:rPr kumimoji="1" lang="en" altLang="zh-CN" dirty="0"/>
              <a:t>x)</a:t>
            </a:r>
            <a:r>
              <a:rPr kumimoji="1" lang="zh-CN" altLang="en" dirty="0"/>
              <a:t>中</a:t>
            </a:r>
            <a:r>
              <a:rPr kumimoji="1" lang="zh-CN" altLang="en-US" dirty="0"/>
              <a:t>线性可分</a:t>
            </a:r>
          </a:p>
        </p:txBody>
      </p:sp>
    </p:spTree>
    <p:extLst>
      <p:ext uri="{BB962C8B-B14F-4D97-AF65-F5344CB8AC3E}">
        <p14:creationId xmlns:p14="http://schemas.microsoft.com/office/powerpoint/2010/main" val="490310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ksi</a:t>
            </a:r>
            <a:endParaRPr kumimoji="1" lang="en-US" altLang="zh-CN" dirty="0"/>
          </a:p>
          <a:p>
            <a:r>
              <a:rPr kumimoji="1" lang="en-US" altLang="zh-CN" dirty="0"/>
              <a:t>ty(x)</a:t>
            </a:r>
            <a:r>
              <a:rPr kumimoji="1" lang="zh-CN" altLang="en-US" dirty="0"/>
              <a:t>是函数间隔，之前定义了支持向量的函数间隔为</a:t>
            </a:r>
            <a:r>
              <a:rPr kumimoji="1" lang="en-US" altLang="zh-CN" dirty="0"/>
              <a:t>1</a:t>
            </a:r>
            <a:r>
              <a:rPr kumimoji="1" lang="zh-CN" altLang="en-US" dirty="0"/>
              <a:t>，限制所有样本的函数间隔都大于等于一；现在允许部分点的函数间隔小于</a:t>
            </a:r>
            <a:r>
              <a:rPr kumimoji="1" lang="en-US" altLang="zh-CN" dirty="0"/>
              <a:t>1</a:t>
            </a:r>
            <a:r>
              <a:rPr kumimoji="1" lang="zh-CN" altLang="en-US" dirty="0"/>
              <a:t>，甚至为负数</a:t>
            </a:r>
          </a:p>
        </p:txBody>
      </p:sp>
    </p:spTree>
    <p:extLst>
      <p:ext uri="{BB962C8B-B14F-4D97-AF65-F5344CB8AC3E}">
        <p14:creationId xmlns:p14="http://schemas.microsoft.com/office/powerpoint/2010/main" val="2363367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t>
            </a:r>
            <a:r>
              <a:rPr kumimoji="1" lang="zh-CN" altLang="en-US" dirty="0"/>
              <a:t>后面的两项都是由之前定义的约束构造的（往前翻有）</a:t>
            </a:r>
          </a:p>
        </p:txBody>
      </p:sp>
    </p:spTree>
    <p:extLst>
      <p:ext uri="{BB962C8B-B14F-4D97-AF65-F5344CB8AC3E}">
        <p14:creationId xmlns:p14="http://schemas.microsoft.com/office/powerpoint/2010/main" val="2451640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之前定义的支持向量与分隔面的函数距离就是</a:t>
            </a:r>
            <a:r>
              <a:rPr kumimoji="1" lang="en-US" altLang="zh-CN" dirty="0"/>
              <a:t>1</a:t>
            </a:r>
            <a:endParaRPr kumimoji="1" lang="zh-CN" altLang="en-US" dirty="0"/>
          </a:p>
        </p:txBody>
      </p:sp>
    </p:spTree>
    <p:extLst>
      <p:ext uri="{BB962C8B-B14F-4D97-AF65-F5344CB8AC3E}">
        <p14:creationId xmlns:p14="http://schemas.microsoft.com/office/powerpoint/2010/main" val="2182781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其中</a:t>
            </a:r>
            <a:r>
              <a:rPr kumimoji="1" lang="en-US" altLang="zh-CN" dirty="0"/>
              <a:t>M</a:t>
            </a:r>
            <a:r>
              <a:rPr kumimoji="1" lang="zh-CN" altLang="en-US" dirty="0"/>
              <a:t>为支持向量的下标集合</a:t>
            </a:r>
          </a:p>
        </p:txBody>
      </p:sp>
    </p:spTree>
    <p:extLst>
      <p:ext uri="{BB962C8B-B14F-4D97-AF65-F5344CB8AC3E}">
        <p14:creationId xmlns:p14="http://schemas.microsoft.com/office/powerpoint/2010/main" val="20818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那么现在的问题是，如何挑选</a:t>
            </a:r>
            <a:r>
              <a:rPr kumimoji="1" lang="en-US" altLang="zh-CN" dirty="0" err="1"/>
              <a:t>ai</a:t>
            </a:r>
            <a:r>
              <a:rPr kumimoji="1" lang="zh-CN" altLang="en-US" dirty="0"/>
              <a:t>和</a:t>
            </a:r>
            <a:r>
              <a:rPr kumimoji="1" lang="en-US" altLang="zh-CN" dirty="0" err="1"/>
              <a:t>aj</a:t>
            </a:r>
            <a:r>
              <a:rPr kumimoji="1" lang="zh-CN" altLang="en-US" dirty="0"/>
              <a:t>，以及挑选后如何优化</a:t>
            </a:r>
            <a:r>
              <a:rPr kumimoji="1" lang="en-US" altLang="zh-CN" dirty="0" err="1"/>
              <a:t>ai</a:t>
            </a:r>
            <a:r>
              <a:rPr kumimoji="1" lang="zh-CN" altLang="en-US" dirty="0"/>
              <a:t>和</a:t>
            </a:r>
            <a:r>
              <a:rPr kumimoji="1" lang="en-US" altLang="zh-CN" dirty="0" err="1"/>
              <a:t>aj</a:t>
            </a:r>
            <a:r>
              <a:rPr kumimoji="1" lang="zh-CN" altLang="en-US" dirty="0"/>
              <a:t>。  先介绍如何优化</a:t>
            </a:r>
          </a:p>
        </p:txBody>
      </p:sp>
    </p:spTree>
    <p:extLst>
      <p:ext uri="{BB962C8B-B14F-4D97-AF65-F5344CB8AC3E}">
        <p14:creationId xmlns:p14="http://schemas.microsoft.com/office/powerpoint/2010/main" val="1430011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左图直线为</a:t>
            </a:r>
            <a:r>
              <a:rPr kumimoji="1" lang="en-US" altLang="zh-CN" dirty="0"/>
              <a:t>a2=a1-k,</a:t>
            </a:r>
            <a:r>
              <a:rPr kumimoji="1" lang="zh-CN" altLang="en-US" dirty="0"/>
              <a:t>截距是</a:t>
            </a:r>
            <a:r>
              <a:rPr kumimoji="1" lang="en-US" altLang="zh-CN" dirty="0"/>
              <a:t>-k</a:t>
            </a:r>
            <a:r>
              <a:rPr kumimoji="1" lang="zh-CN" altLang="en-US" dirty="0"/>
              <a:t>； 右图直线为</a:t>
            </a:r>
            <a:r>
              <a:rPr kumimoji="1" lang="en-US" altLang="zh-CN" dirty="0"/>
              <a:t>a2=-a1+k</a:t>
            </a:r>
            <a:r>
              <a:rPr kumimoji="1" lang="zh-CN" altLang="en-US" dirty="0"/>
              <a:t>，截距是</a:t>
            </a:r>
            <a:r>
              <a:rPr kumimoji="1" lang="en-US" altLang="zh-CN" dirty="0"/>
              <a:t>k.  </a:t>
            </a:r>
            <a:r>
              <a:rPr kumimoji="1" lang="zh-CN" altLang="en-US" dirty="0"/>
              <a:t>在每轮迭代中，</a:t>
            </a:r>
            <a:r>
              <a:rPr kumimoji="1" lang="en-US" altLang="zh-CN" dirty="0"/>
              <a:t>k</a:t>
            </a:r>
            <a:r>
              <a:rPr kumimoji="1" lang="zh-CN" altLang="en-US" dirty="0"/>
              <a:t>都是常数</a:t>
            </a:r>
          </a:p>
        </p:txBody>
      </p:sp>
    </p:spTree>
    <p:extLst>
      <p:ext uri="{BB962C8B-B14F-4D97-AF65-F5344CB8AC3E}">
        <p14:creationId xmlns:p14="http://schemas.microsoft.com/office/powerpoint/2010/main" val="567831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违反</a:t>
            </a:r>
            <a:r>
              <a:rPr kumimoji="1" lang="en-US" altLang="zh-CN" dirty="0"/>
              <a:t>KKT</a:t>
            </a:r>
            <a:r>
              <a:rPr kumimoji="1" lang="zh-CN" altLang="en-US" dirty="0"/>
              <a:t>条件越严重，就意味着这个变量越需要修正</a:t>
            </a:r>
          </a:p>
        </p:txBody>
      </p:sp>
    </p:spTree>
    <p:extLst>
      <p:ext uri="{BB962C8B-B14F-4D97-AF65-F5344CB8AC3E}">
        <p14:creationId xmlns:p14="http://schemas.microsoft.com/office/powerpoint/2010/main" val="2698644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031123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SMO</a:t>
            </a:r>
            <a:r>
              <a:rPr kumimoji="1" lang="zh-CN" altLang="en-US" dirty="0"/>
              <a:t>的过程讲完了，</a:t>
            </a:r>
            <a:r>
              <a:rPr kumimoji="1" lang="en-US" altLang="zh-CN" dirty="0"/>
              <a:t>SVM</a:t>
            </a:r>
            <a:r>
              <a:rPr kumimoji="1" lang="zh-CN" altLang="en-US" dirty="0"/>
              <a:t>的过程也讲完了。</a:t>
            </a:r>
          </a:p>
        </p:txBody>
      </p:sp>
    </p:spTree>
    <p:extLst>
      <p:ext uri="{BB962C8B-B14F-4D97-AF65-F5344CB8AC3E}">
        <p14:creationId xmlns:p14="http://schemas.microsoft.com/office/powerpoint/2010/main" val="4109453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SMO</a:t>
            </a:r>
            <a:r>
              <a:rPr kumimoji="1" lang="zh-CN" altLang="en-US" dirty="0"/>
              <a:t>的过程讲完了，</a:t>
            </a:r>
            <a:r>
              <a:rPr kumimoji="1" lang="en-US" altLang="zh-CN" dirty="0"/>
              <a:t>SVM</a:t>
            </a:r>
            <a:r>
              <a:rPr kumimoji="1" lang="zh-CN" altLang="en-US" dirty="0"/>
              <a:t>的过程也讲完了。</a:t>
            </a:r>
          </a:p>
        </p:txBody>
      </p:sp>
    </p:spTree>
    <p:extLst>
      <p:ext uri="{BB962C8B-B14F-4D97-AF65-F5344CB8AC3E}">
        <p14:creationId xmlns:p14="http://schemas.microsoft.com/office/powerpoint/2010/main" val="1484631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现在来看，负采样等技术应该也能用于解决类别不平衡</a:t>
            </a:r>
          </a:p>
        </p:txBody>
      </p:sp>
    </p:spTree>
    <p:extLst>
      <p:ext uri="{BB962C8B-B14F-4D97-AF65-F5344CB8AC3E}">
        <p14:creationId xmlns:p14="http://schemas.microsoft.com/office/powerpoint/2010/main" val="867732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Epsilon</a:t>
            </a:r>
          </a:p>
          <a:p>
            <a:r>
              <a:rPr kumimoji="1" lang="zh-CN" altLang="en-US" dirty="0"/>
              <a:t>红色的</a:t>
            </a:r>
            <a:r>
              <a:rPr kumimoji="1" lang="en-US" altLang="zh-CN" dirty="0" err="1"/>
              <a:t>episilon</a:t>
            </a:r>
            <a:r>
              <a:rPr kumimoji="1" lang="zh-CN" altLang="en-US" dirty="0"/>
              <a:t>不敏感误差函数，作为对比，绿色的是二次函数</a:t>
            </a:r>
          </a:p>
        </p:txBody>
      </p:sp>
    </p:spTree>
    <p:extLst>
      <p:ext uri="{BB962C8B-B14F-4D97-AF65-F5344CB8AC3E}">
        <p14:creationId xmlns:p14="http://schemas.microsoft.com/office/powerpoint/2010/main" val="3858634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图中画出了回归曲线以及</a:t>
            </a:r>
            <a:r>
              <a:rPr kumimoji="1" lang="el-GR" altLang="zh-CN" dirty="0"/>
              <a:t>ϵ-</a:t>
            </a:r>
            <a:r>
              <a:rPr kumimoji="1" lang="zh-CN" altLang="en-US" dirty="0"/>
              <a:t>不敏感“管道”。 同时给出的是松弛变量</a:t>
            </a:r>
            <a:r>
              <a:rPr kumimoji="1" lang="el-GR" altLang="zh-CN" dirty="0"/>
              <a:t>ξ </a:t>
            </a:r>
            <a:r>
              <a:rPr kumimoji="1" lang="zh-CN" altLang="en-US" dirty="0"/>
              <a:t>和</a:t>
            </a:r>
            <a:r>
              <a:rPr kumimoji="1" lang="el-GR" altLang="zh-CN" dirty="0"/>
              <a:t>ξ </a:t>
            </a:r>
            <a:r>
              <a:rPr kumimoji="1" lang="zh-CN" altLang="en-US" dirty="0"/>
              <a:t>的 </a:t>
            </a:r>
            <a:r>
              <a:rPr kumimoji="1" lang="en" altLang="zh-CN" dirty="0"/>
              <a:t>b b </a:t>
            </a:r>
            <a:r>
              <a:rPr kumimoji="1" lang="zh-CN" altLang="en-US" dirty="0"/>
              <a:t>例⼦。 对于</a:t>
            </a:r>
            <a:r>
              <a:rPr kumimoji="1" lang="el-GR" altLang="zh-CN" dirty="0"/>
              <a:t>ϵ-</a:t>
            </a:r>
            <a:r>
              <a:rPr kumimoji="1" lang="zh-CN" altLang="en-US" dirty="0"/>
              <a:t>管道上⽅的点，</a:t>
            </a:r>
            <a:r>
              <a:rPr kumimoji="1" lang="el-GR" altLang="zh-CN" dirty="0"/>
              <a:t>ξ &gt; 0</a:t>
            </a:r>
            <a:r>
              <a:rPr kumimoji="1" lang="zh-CN" altLang="en-US" dirty="0"/>
              <a:t>且</a:t>
            </a:r>
            <a:r>
              <a:rPr kumimoji="1" lang="el-GR" altLang="zh-CN" dirty="0"/>
              <a:t>ξ = 0</a:t>
            </a:r>
            <a:r>
              <a:rPr kumimoji="1" lang="zh-CN" altLang="el-GR" dirty="0"/>
              <a:t>， </a:t>
            </a:r>
            <a:r>
              <a:rPr kumimoji="1" lang="zh-CN" altLang="en-US" dirty="0"/>
              <a:t>对于</a:t>
            </a:r>
            <a:r>
              <a:rPr kumimoji="1" lang="el-GR" altLang="zh-CN" dirty="0"/>
              <a:t>ϵ-</a:t>
            </a:r>
            <a:r>
              <a:rPr kumimoji="1" lang="zh-CN" altLang="en-US" dirty="0"/>
              <a:t>管道下⽅的点，</a:t>
            </a:r>
            <a:r>
              <a:rPr kumimoji="1" lang="el-GR" altLang="zh-CN" dirty="0"/>
              <a:t>ξ = 0</a:t>
            </a:r>
            <a:r>
              <a:rPr kumimoji="1" lang="zh-CN" altLang="en-US" dirty="0"/>
              <a:t>且</a:t>
            </a:r>
            <a:r>
              <a:rPr kumimoji="1" lang="el-GR" altLang="zh-CN" dirty="0"/>
              <a:t>ξ &gt; 0</a:t>
            </a:r>
            <a:r>
              <a:rPr kumimoji="1" lang="zh-CN" altLang="el-GR" dirty="0"/>
              <a:t>， </a:t>
            </a:r>
            <a:r>
              <a:rPr kumimoji="1" lang="zh-CN" altLang="en-US" dirty="0"/>
              <a:t>对于</a:t>
            </a:r>
            <a:r>
              <a:rPr kumimoji="1" lang="el-GR" altLang="zh-CN" dirty="0"/>
              <a:t>ϵ-</a:t>
            </a:r>
            <a:r>
              <a:rPr kumimoji="1" lang="zh-CN" altLang="en-US" dirty="0"/>
              <a:t>管道内部的 </a:t>
            </a:r>
            <a:r>
              <a:rPr kumimoji="1" lang="en" altLang="zh-CN" dirty="0"/>
              <a:t>b </a:t>
            </a:r>
            <a:r>
              <a:rPr kumimoji="1" lang="zh-CN" altLang="en-US" dirty="0"/>
              <a:t>点，</a:t>
            </a:r>
            <a:r>
              <a:rPr kumimoji="1" lang="el-GR" altLang="zh-CN" dirty="0"/>
              <a:t>ξ = ξ = 0</a:t>
            </a:r>
            <a:r>
              <a:rPr kumimoji="1" lang="zh-CN" altLang="el-GR" dirty="0"/>
              <a:t>。</a:t>
            </a:r>
            <a:endParaRPr kumimoji="1" lang="en-US" altLang="zh-CN" dirty="0"/>
          </a:p>
          <a:p>
            <a:endParaRPr kumimoji="1" lang="en-US" altLang="zh-CN" dirty="0"/>
          </a:p>
          <a:p>
            <a:r>
              <a:rPr kumimoji="1" lang="zh-CN" altLang="en-US" dirty="0"/>
              <a:t>注意，红色区域是</a:t>
            </a:r>
            <a:r>
              <a:rPr kumimoji="1" lang="en-US" altLang="zh-CN" dirty="0" err="1"/>
              <a:t>epislion</a:t>
            </a:r>
            <a:r>
              <a:rPr kumimoji="1" lang="zh-CN" altLang="en-US" dirty="0"/>
              <a:t>管道的范围，不是软间隔。  软间隔允许点超出管道，因此范围比管道更大（且软间隔是对于每个数据点来说的）</a:t>
            </a:r>
          </a:p>
        </p:txBody>
      </p:sp>
    </p:spTree>
    <p:extLst>
      <p:ext uri="{BB962C8B-B14F-4D97-AF65-F5344CB8AC3E}">
        <p14:creationId xmlns:p14="http://schemas.microsoft.com/office/powerpoint/2010/main" val="2692566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sz="1200" b="0" i="0" u="none" strike="noStrike" dirty="0">
                <a:effectLst/>
                <a:latin typeface="+mn-lt"/>
                <a:ea typeface="+mn-ea"/>
                <a:cs typeface="+mn-cs"/>
                <a:sym typeface="Calibri"/>
              </a:rPr>
              <a:t>ξ</a:t>
            </a:r>
            <a:r>
              <a:rPr lang="zh-CN" altLang="el-GR" sz="1200" b="0" i="0" u="none" strike="noStrike" dirty="0">
                <a:effectLst/>
                <a:latin typeface="+mn-lt"/>
                <a:ea typeface="+mn-ea"/>
                <a:cs typeface="+mn-cs"/>
                <a:sym typeface="Calibri"/>
              </a:rPr>
              <a:t>：</a:t>
            </a:r>
            <a:r>
              <a:rPr lang="en" altLang="zh-CN" sz="1200" b="0" i="0" u="none" strike="noStrike" dirty="0" err="1">
                <a:effectLst/>
                <a:latin typeface="+mn-lt"/>
                <a:ea typeface="+mn-ea"/>
                <a:cs typeface="+mn-cs"/>
                <a:sym typeface="Calibri"/>
              </a:rPr>
              <a:t>ksi</a:t>
            </a:r>
            <a:endParaRPr kumimoji="1" lang="en-US" altLang="zh-CN" dirty="0"/>
          </a:p>
          <a:p>
            <a:r>
              <a:rPr kumimoji="1" lang="zh-CN" altLang="en-US" dirty="0"/>
              <a:t>因为 </a:t>
            </a:r>
            <a:r>
              <a:rPr kumimoji="1" lang="en-US" altLang="zh-CN" dirty="0" err="1"/>
              <a:t>ksi</a:t>
            </a:r>
            <a:r>
              <a:rPr kumimoji="1" lang="en-US" altLang="zh-CN" dirty="0"/>
              <a:t> hat </a:t>
            </a:r>
            <a:r>
              <a:rPr kumimoji="1" lang="zh-CN" altLang="en-US" dirty="0"/>
              <a:t>和 </a:t>
            </a:r>
            <a:r>
              <a:rPr kumimoji="1" lang="en-US" altLang="zh-CN" dirty="0" err="1"/>
              <a:t>ksi</a:t>
            </a:r>
            <a:r>
              <a:rPr kumimoji="1" lang="zh-CN" altLang="en-US" dirty="0"/>
              <a:t> 代表着软间隔的宽度，我们现在改用软间隔的宽度来度量误差，即希望软间隔越窄从而最小化样本点和管道的距离</a:t>
            </a:r>
          </a:p>
        </p:txBody>
      </p:sp>
    </p:spTree>
    <p:extLst>
      <p:ext uri="{BB962C8B-B14F-4D97-AF65-F5344CB8AC3E}">
        <p14:creationId xmlns:p14="http://schemas.microsoft.com/office/powerpoint/2010/main" val="2058347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504527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对这个带盒限制的最优化问题，我们同样可以采用和之前类似的</a:t>
            </a:r>
            <a:r>
              <a:rPr kumimoji="1" lang="en-US" altLang="zh-CN" dirty="0"/>
              <a:t>SMO</a:t>
            </a:r>
            <a:r>
              <a:rPr kumimoji="1" lang="zh-CN" altLang="en-US" dirty="0"/>
              <a:t>方法求解</a:t>
            </a:r>
          </a:p>
        </p:txBody>
      </p:sp>
    </p:spTree>
    <p:extLst>
      <p:ext uri="{BB962C8B-B14F-4D97-AF65-F5344CB8AC3E}">
        <p14:creationId xmlns:p14="http://schemas.microsoft.com/office/powerpoint/2010/main" val="3142835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84500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与之前的</a:t>
            </a:r>
            <a:r>
              <a:rPr kumimoji="1" lang="en-US" altLang="zh-CN" dirty="0"/>
              <a:t>SVM</a:t>
            </a:r>
            <a:r>
              <a:rPr kumimoji="1" lang="zh-CN" altLang="en-US" dirty="0"/>
              <a:t>相比，只是限制条件发生改变</a:t>
            </a:r>
          </a:p>
        </p:txBody>
      </p:sp>
    </p:spTree>
    <p:extLst>
      <p:ext uri="{BB962C8B-B14F-4D97-AF65-F5344CB8AC3E}">
        <p14:creationId xmlns:p14="http://schemas.microsoft.com/office/powerpoint/2010/main" val="128924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l-GR" altLang="zh-CN" dirty="0"/>
              <a:t>Φ</a:t>
            </a:r>
            <a:r>
              <a:rPr lang="zh-CN" altLang="en-US" dirty="0"/>
              <a:t> ：</a:t>
            </a:r>
            <a:r>
              <a:rPr lang="en-US" altLang="zh-CN" dirty="0" err="1"/>
              <a:t>fai</a:t>
            </a:r>
            <a:endParaRPr kumimoji="1" lang="zh-CN" altLang="en-US" dirty="0"/>
          </a:p>
        </p:txBody>
      </p:sp>
    </p:spTree>
    <p:extLst>
      <p:ext uri="{BB962C8B-B14F-4D97-AF65-F5344CB8AC3E}">
        <p14:creationId xmlns:p14="http://schemas.microsoft.com/office/powerpoint/2010/main" val="359616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u="none" strike="noStrike" dirty="0">
                <a:effectLst/>
                <a:latin typeface="+mn-lt"/>
                <a:ea typeface="+mn-ea"/>
                <a:cs typeface="+mn-cs"/>
                <a:sym typeface="Calibri"/>
              </a:rPr>
              <a:t>Mercer </a:t>
            </a:r>
            <a:r>
              <a:rPr lang="zh-CN" altLang="en-US" sz="1200" b="0" i="0" u="none" strike="noStrike" dirty="0">
                <a:effectLst/>
                <a:latin typeface="+mn-lt"/>
                <a:ea typeface="+mn-ea"/>
                <a:cs typeface="+mn-cs"/>
                <a:sym typeface="Calibri"/>
              </a:rPr>
              <a:t>定理：任何半正定的函数都可以作为核函数。</a:t>
            </a:r>
            <a:endParaRPr kumimoji="1" lang="zh-CN" altLang="en-US" dirty="0"/>
          </a:p>
        </p:txBody>
      </p:sp>
    </p:spTree>
    <p:extLst>
      <p:ext uri="{BB962C8B-B14F-4D97-AF65-F5344CB8AC3E}">
        <p14:creationId xmlns:p14="http://schemas.microsoft.com/office/powerpoint/2010/main" val="4242362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545339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与之前的</a:t>
            </a:r>
            <a:r>
              <a:rPr kumimoji="1" lang="en-US" altLang="zh-CN" dirty="0"/>
              <a:t>SVM</a:t>
            </a:r>
            <a:r>
              <a:rPr kumimoji="1" lang="zh-CN" altLang="en-US" dirty="0"/>
              <a:t>相比，只是限制条件发生改变</a:t>
            </a:r>
          </a:p>
        </p:txBody>
      </p:sp>
    </p:spTree>
    <p:extLst>
      <p:ext uri="{BB962C8B-B14F-4D97-AF65-F5344CB8AC3E}">
        <p14:creationId xmlns:p14="http://schemas.microsoft.com/office/powerpoint/2010/main" val="1515554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0591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重点强调：</a:t>
            </a:r>
            <a:r>
              <a:rPr kumimoji="1" lang="en-US" altLang="zh-CN" dirty="0" err="1"/>
              <a:t>tn</a:t>
            </a:r>
            <a:r>
              <a:rPr kumimoji="1" lang="zh-CN" altLang="en-US" dirty="0"/>
              <a:t>代表样本的真实</a:t>
            </a:r>
            <a:r>
              <a:rPr kumimoji="1" lang="en-US" altLang="zh-CN" dirty="0"/>
              <a:t>label</a:t>
            </a:r>
            <a:endParaRPr kumimoji="1" lang="zh-CN" altLang="en-US" dirty="0"/>
          </a:p>
        </p:txBody>
      </p:sp>
    </p:spTree>
    <p:extLst>
      <p:ext uri="{BB962C8B-B14F-4D97-AF65-F5344CB8AC3E}">
        <p14:creationId xmlns:p14="http://schemas.microsoft.com/office/powerpoint/2010/main" val="361220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1/||w||</a:t>
            </a:r>
            <a:r>
              <a:rPr kumimoji="1" lang="zh-CN" altLang="en-US" dirty="0"/>
              <a:t>提出来了，因为其与</a:t>
            </a:r>
            <a:r>
              <a:rPr kumimoji="1" lang="en-US" altLang="zh-CN" dirty="0"/>
              <a:t>n</a:t>
            </a:r>
            <a:r>
              <a:rPr kumimoji="1" lang="zh-CN" altLang="en-US" dirty="0"/>
              <a:t>无关</a:t>
            </a:r>
            <a:endParaRPr kumimoji="1" lang="en-US" altLang="zh-CN" dirty="0"/>
          </a:p>
          <a:p>
            <a:r>
              <a:rPr kumimoji="1" lang="en-US" altLang="zh-CN" dirty="0"/>
              <a:t>1/||w||</a:t>
            </a:r>
            <a:r>
              <a:rPr kumimoji="1" lang="zh-CN" altLang="en-US" dirty="0"/>
              <a:t> 不是凸函数，而且带有根号，所以很复杂</a:t>
            </a:r>
          </a:p>
        </p:txBody>
      </p:sp>
    </p:spTree>
    <p:extLst>
      <p:ext uri="{BB962C8B-B14F-4D97-AF65-F5344CB8AC3E}">
        <p14:creationId xmlns:p14="http://schemas.microsoft.com/office/powerpoint/2010/main" val="316228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两个激活限制  举个反例： 如果边缘最大化了，只激活一个，那么一定能移动该边缘，使得两个激活，并且再增大边缘，从而与边缘最大化矛盾 </a:t>
            </a:r>
          </a:p>
        </p:txBody>
      </p:sp>
    </p:spTree>
    <p:extLst>
      <p:ext uri="{BB962C8B-B14F-4D97-AF65-F5344CB8AC3E}">
        <p14:creationId xmlns:p14="http://schemas.microsoft.com/office/powerpoint/2010/main" val="59889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拉格朗日乘子法求极值</a:t>
            </a:r>
          </a:p>
        </p:txBody>
      </p:sp>
    </p:spTree>
    <p:extLst>
      <p:ext uri="{BB962C8B-B14F-4D97-AF65-F5344CB8AC3E}">
        <p14:creationId xmlns:p14="http://schemas.microsoft.com/office/powerpoint/2010/main" val="3633388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原问题是求解</a:t>
            </a:r>
            <a:r>
              <a:rPr kumimoji="1" lang="en-US" altLang="zh-CN" dirty="0"/>
              <a:t>w</a:t>
            </a:r>
            <a:r>
              <a:rPr kumimoji="1" lang="zh-CN" altLang="en-US" dirty="0"/>
              <a:t>和</a:t>
            </a:r>
            <a:r>
              <a:rPr kumimoji="1" lang="en-US" altLang="zh-CN" dirty="0"/>
              <a:t>b</a:t>
            </a:r>
            <a:r>
              <a:rPr kumimoji="1" lang="zh-CN" altLang="en-US" dirty="0"/>
              <a:t>，</a:t>
            </a:r>
            <a:r>
              <a:rPr kumimoji="1" lang="en-US" altLang="zh-CN" dirty="0"/>
              <a:t>w</a:t>
            </a:r>
            <a:r>
              <a:rPr kumimoji="1" lang="zh-CN" altLang="en-US" dirty="0"/>
              <a:t>的维数为</a:t>
            </a:r>
            <a:r>
              <a:rPr kumimoji="1" lang="en-US" altLang="zh-CN" dirty="0"/>
              <a:t>m</a:t>
            </a:r>
            <a:r>
              <a:rPr kumimoji="1" lang="zh-CN" altLang="en-US" dirty="0"/>
              <a:t>。</a:t>
            </a:r>
            <a:endParaRPr kumimoji="1" lang="en-US" altLang="zh-CN" dirty="0"/>
          </a:p>
          <a:p>
            <a:r>
              <a:rPr kumimoji="1" lang="zh-CN" altLang="en-US" dirty="0"/>
              <a:t>现在转化为对偶问题，求解</a:t>
            </a:r>
            <a:r>
              <a:rPr kumimoji="1" lang="en-US" altLang="zh-CN" dirty="0"/>
              <a:t>a</a:t>
            </a:r>
            <a:r>
              <a:rPr kumimoji="1" lang="zh-CN" altLang="en-US" dirty="0"/>
              <a:t>，</a:t>
            </a:r>
            <a:r>
              <a:rPr kumimoji="1" lang="en-US" altLang="zh-CN" dirty="0"/>
              <a:t>a</a:t>
            </a:r>
            <a:r>
              <a:rPr kumimoji="1" lang="zh-CN" altLang="en-US" dirty="0"/>
              <a:t>有</a:t>
            </a:r>
            <a:r>
              <a:rPr kumimoji="1" lang="en-US" altLang="zh-CN" dirty="0"/>
              <a:t>n</a:t>
            </a:r>
            <a:r>
              <a:rPr kumimoji="1" lang="zh-CN" altLang="en-US" dirty="0"/>
              <a:t>个。</a:t>
            </a:r>
            <a:endParaRPr kumimoji="1" lang="en-US" altLang="zh-CN" dirty="0"/>
          </a:p>
          <a:p>
            <a:endParaRPr kumimoji="1" lang="en-US" altLang="zh-CN" dirty="0"/>
          </a:p>
          <a:p>
            <a:r>
              <a:rPr kumimoji="1" lang="zh-CN" altLang="en-US" dirty="0"/>
              <a:t>简单的捋了一遍</a:t>
            </a:r>
            <a:r>
              <a:rPr kumimoji="1" lang="en-US" altLang="zh-CN" dirty="0"/>
              <a:t>SVM</a:t>
            </a:r>
            <a:r>
              <a:rPr kumimoji="1" lang="zh-CN" altLang="en-US" dirty="0"/>
              <a:t>的训练过程，中间有些细节，以及二次规划的求解，放到后面再讲</a:t>
            </a:r>
          </a:p>
        </p:txBody>
      </p:sp>
    </p:spTree>
    <p:extLst>
      <p:ext uri="{BB962C8B-B14F-4D97-AF65-F5344CB8AC3E}">
        <p14:creationId xmlns:p14="http://schemas.microsoft.com/office/powerpoint/2010/main" val="135267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因为后面还要介绍软间隔的概念，等软间隔讲完了再讲如何求解这个二次规划问题</a:t>
            </a:r>
          </a:p>
        </p:txBody>
      </p:sp>
    </p:spTree>
    <p:extLst>
      <p:ext uri="{BB962C8B-B14F-4D97-AF65-F5344CB8AC3E}">
        <p14:creationId xmlns:p14="http://schemas.microsoft.com/office/powerpoint/2010/main" val="192711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685800" y="1122362"/>
            <a:ext cx="77724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143000" y="3602037"/>
            <a:ext cx="6858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92" name="标题文本"/>
          <p:cNvSpPr txBox="1">
            <a:spLocks noGrp="1"/>
          </p:cNvSpPr>
          <p:nvPr>
            <p:ph type="title"/>
          </p:nvPr>
        </p:nvSpPr>
        <p:spPr>
          <a:xfrm>
            <a:off x="629841" y="457200"/>
            <a:ext cx="2949178" cy="1600200"/>
          </a:xfrm>
          <a:prstGeom prst="rect">
            <a:avLst/>
          </a:prstGeom>
        </p:spPr>
        <p:txBody>
          <a:bodyPr anchor="b"/>
          <a:lstStyle>
            <a:lvl1pPr>
              <a:defRPr sz="3200"/>
            </a:lvl1pPr>
          </a:lstStyle>
          <a:p>
            <a:r>
              <a:t>标题文本</a:t>
            </a:r>
          </a:p>
        </p:txBody>
      </p:sp>
      <p:sp>
        <p:nvSpPr>
          <p:cNvPr id="93" name="Picture Placeholder 2"/>
          <p:cNvSpPr>
            <a:spLocks noGrp="1"/>
          </p:cNvSpPr>
          <p:nvPr>
            <p:ph type="pic" sz="half" idx="13"/>
          </p:nvPr>
        </p:nvSpPr>
        <p:spPr>
          <a:xfrm>
            <a:off x="3887391" y="987425"/>
            <a:ext cx="4629151" cy="4873626"/>
          </a:xfrm>
          <a:prstGeom prst="rect">
            <a:avLst/>
          </a:prstGeom>
        </p:spPr>
        <p:txBody>
          <a:bodyPr lIns="91439" rIns="91439">
            <a:noAutofit/>
          </a:bodyPr>
          <a:lstStyle/>
          <a:p>
            <a:endParaRPr/>
          </a:p>
        </p:txBody>
      </p:sp>
      <p:sp>
        <p:nvSpPr>
          <p:cNvPr id="94" name="正文级别 1…"/>
          <p:cNvSpPr txBox="1">
            <a:spLocks noGrp="1"/>
          </p:cNvSpPr>
          <p:nvPr>
            <p:ph type="body" sz="quarter" idx="1"/>
          </p:nvPr>
        </p:nvSpPr>
        <p:spPr>
          <a:xfrm>
            <a:off x="629841" y="2057400"/>
            <a:ext cx="2949178"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102" name="标题文本"/>
          <p:cNvSpPr txBox="1">
            <a:spLocks noGrp="1"/>
          </p:cNvSpPr>
          <p:nvPr>
            <p:ph type="title"/>
          </p:nvPr>
        </p:nvSpPr>
        <p:spPr>
          <a:prstGeom prst="rect">
            <a:avLst/>
          </a:prstGeom>
        </p:spPr>
        <p:txBody>
          <a:bodyPr/>
          <a:lstStyle/>
          <a:p>
            <a:r>
              <a:t>标题文本</a:t>
            </a:r>
          </a:p>
        </p:txBody>
      </p:sp>
      <p:sp>
        <p:nvSpPr>
          <p:cNvPr id="10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111" name="标题文本"/>
          <p:cNvSpPr txBox="1">
            <a:spLocks noGrp="1"/>
          </p:cNvSpPr>
          <p:nvPr>
            <p:ph type="title"/>
          </p:nvPr>
        </p:nvSpPr>
        <p:spPr>
          <a:xfrm>
            <a:off x="6543675" y="365125"/>
            <a:ext cx="1971675" cy="5811838"/>
          </a:xfrm>
          <a:prstGeom prst="rect">
            <a:avLst/>
          </a:prstGeom>
        </p:spPr>
        <p:txBody>
          <a:bodyPr/>
          <a:lstStyle/>
          <a:p>
            <a:r>
              <a:t>标题文本</a:t>
            </a:r>
          </a:p>
        </p:txBody>
      </p:sp>
      <p:sp>
        <p:nvSpPr>
          <p:cNvPr id="112" name="正文级别 1…"/>
          <p:cNvSpPr txBox="1">
            <a:spLocks noGrp="1"/>
          </p:cNvSpPr>
          <p:nvPr>
            <p:ph type="body" idx="1"/>
          </p:nvPr>
        </p:nvSpPr>
        <p:spPr>
          <a:xfrm>
            <a:off x="628650" y="365125"/>
            <a:ext cx="5800725"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623887" y="1709739"/>
            <a:ext cx="7886701"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623887" y="4589464"/>
            <a:ext cx="7886701" cy="1500188"/>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628650" y="1825625"/>
            <a:ext cx="38862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629841" y="365125"/>
            <a:ext cx="7886701" cy="1325564"/>
          </a:xfrm>
          <a:prstGeom prst="rect">
            <a:avLst/>
          </a:prstGeom>
        </p:spPr>
        <p:txBody>
          <a:bodyPr/>
          <a:lstStyle/>
          <a:p>
            <a:r>
              <a:t>标题文本</a:t>
            </a:r>
          </a:p>
        </p:txBody>
      </p:sp>
      <p:sp>
        <p:nvSpPr>
          <p:cNvPr id="48" name="正文级别 1…"/>
          <p:cNvSpPr txBox="1">
            <a:spLocks noGrp="1"/>
          </p:cNvSpPr>
          <p:nvPr>
            <p:ph type="body" sz="quarter" idx="1"/>
          </p:nvPr>
        </p:nvSpPr>
        <p:spPr>
          <a:xfrm>
            <a:off x="629841" y="1681163"/>
            <a:ext cx="3868341"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13"/>
          </p:nvPr>
        </p:nvSpPr>
        <p:spPr>
          <a:xfrm>
            <a:off x="4629150" y="1681163"/>
            <a:ext cx="3887392"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自定义版式">
    <p:spTree>
      <p:nvGrpSpPr>
        <p:cNvPr id="1" name=""/>
        <p:cNvGrpSpPr/>
        <p:nvPr/>
      </p:nvGrpSpPr>
      <p:grpSpPr>
        <a:xfrm>
          <a:off x="0" y="0"/>
          <a:ext cx="0" cy="0"/>
          <a:chOff x="0" y="0"/>
          <a:chExt cx="0" cy="0"/>
        </a:xfrm>
      </p:grpSpPr>
      <p:sp>
        <p:nvSpPr>
          <p:cNvPr id="72" name="矩形 21"/>
          <p:cNvSpPr/>
          <p:nvPr/>
        </p:nvSpPr>
        <p:spPr>
          <a:xfrm>
            <a:off x="0" y="409573"/>
            <a:ext cx="93602" cy="55007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73" name="正文级别 1…"/>
          <p:cNvSpPr txBox="1">
            <a:spLocks noGrp="1"/>
          </p:cNvSpPr>
          <p:nvPr>
            <p:ph type="body" sz="quarter" idx="1"/>
          </p:nvPr>
        </p:nvSpPr>
        <p:spPr>
          <a:xfrm>
            <a:off x="161999" y="392978"/>
            <a:ext cx="4918001" cy="416572"/>
          </a:xfrm>
          <a:prstGeom prst="rect">
            <a:avLst/>
          </a:prstGeom>
        </p:spPr>
        <p:txBody>
          <a:bodyPr/>
          <a:lstStyle>
            <a:lvl1pPr marL="0" indent="0">
              <a:buSzTx/>
              <a:buFontTx/>
              <a:buNone/>
              <a:defRPr sz="2400">
                <a:solidFill>
                  <a:schemeClr val="accent1"/>
                </a:solidFill>
                <a:latin typeface="微软雅黑"/>
                <a:ea typeface="微软雅黑"/>
                <a:cs typeface="微软雅黑"/>
                <a:sym typeface="微软雅黑"/>
              </a:defRPr>
            </a:lvl1pPr>
            <a:lvl2pPr marL="685800" indent="-228600">
              <a:buFontTx/>
              <a:defRPr sz="2400">
                <a:solidFill>
                  <a:schemeClr val="accent1"/>
                </a:solidFill>
                <a:latin typeface="微软雅黑"/>
                <a:ea typeface="微软雅黑"/>
                <a:cs typeface="微软雅黑"/>
                <a:sym typeface="微软雅黑"/>
              </a:defRPr>
            </a:lvl2pPr>
            <a:lvl3pPr marL="1188719" indent="-274319">
              <a:buFontTx/>
              <a:defRPr sz="2400">
                <a:solidFill>
                  <a:schemeClr val="accent1"/>
                </a:solidFill>
                <a:latin typeface="微软雅黑"/>
                <a:ea typeface="微软雅黑"/>
                <a:cs typeface="微软雅黑"/>
                <a:sym typeface="微软雅黑"/>
              </a:defRPr>
            </a:lvl3pPr>
            <a:lvl4pPr marL="1676400" indent="-304800">
              <a:buFontTx/>
              <a:defRPr sz="2400">
                <a:solidFill>
                  <a:schemeClr val="accent1"/>
                </a:solidFill>
                <a:latin typeface="微软雅黑"/>
                <a:ea typeface="微软雅黑"/>
                <a:cs typeface="微软雅黑"/>
                <a:sym typeface="微软雅黑"/>
              </a:defRPr>
            </a:lvl4pPr>
            <a:lvl5pPr marL="2133600" indent="-304800">
              <a:buFontTx/>
              <a:defRPr sz="2400">
                <a:solidFill>
                  <a:schemeClr val="accent1"/>
                </a:solidFill>
                <a:latin typeface="微软雅黑"/>
                <a:ea typeface="微软雅黑"/>
                <a:cs typeface="微软雅黑"/>
                <a:sym typeface="微软雅黑"/>
              </a:defRPr>
            </a:lvl5pPr>
          </a:lstStyle>
          <a:p>
            <a:r>
              <a:t>正文级别 1</a:t>
            </a:r>
          </a:p>
          <a:p>
            <a:pPr lvl="1"/>
            <a:r>
              <a:t>正文级别 2</a:t>
            </a:r>
          </a:p>
          <a:p>
            <a:pPr lvl="2"/>
            <a:r>
              <a:t>正文级别 3</a:t>
            </a:r>
          </a:p>
          <a:p>
            <a:pPr lvl="3"/>
            <a:r>
              <a:t>正文级别 4</a:t>
            </a:r>
          </a:p>
          <a:p>
            <a:pPr lvl="4"/>
            <a:r>
              <a:t>正文级别 5</a:t>
            </a:r>
          </a:p>
        </p:txBody>
      </p:sp>
      <p:sp>
        <p:nvSpPr>
          <p:cNvPr id="74" name="文本占位符 28"/>
          <p:cNvSpPr>
            <a:spLocks noGrp="1"/>
          </p:cNvSpPr>
          <p:nvPr>
            <p:ph type="body" sz="quarter" idx="13"/>
          </p:nvPr>
        </p:nvSpPr>
        <p:spPr>
          <a:xfrm>
            <a:off x="162000" y="712619"/>
            <a:ext cx="4918000" cy="323302"/>
          </a:xfrm>
          <a:prstGeom prst="rect">
            <a:avLst/>
          </a:prstGeom>
        </p:spPr>
        <p:txBody>
          <a:bodyPr/>
          <a:lstStyle/>
          <a:p>
            <a:pPr marL="0" indent="0">
              <a:buSzTx/>
              <a:buFontTx/>
              <a:buNone/>
              <a:defRPr sz="1600">
                <a:solidFill>
                  <a:srgbClr val="262626"/>
                </a:solidFill>
              </a:defRPr>
            </a:pPr>
            <a:endParaRPr/>
          </a:p>
        </p:txBody>
      </p:sp>
      <p:sp>
        <p:nvSpPr>
          <p:cNvPr id="75" name="幻灯片编号"/>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629841" y="457200"/>
            <a:ext cx="2949178" cy="1600200"/>
          </a:xfrm>
          <a:prstGeom prst="rect">
            <a:avLst/>
          </a:prstGeom>
        </p:spPr>
        <p:txBody>
          <a:bodyPr anchor="b"/>
          <a:lstStyle>
            <a:lvl1pPr>
              <a:defRPr sz="3200"/>
            </a:lvl1pPr>
          </a:lstStyle>
          <a:p>
            <a:r>
              <a:t>标题文本</a:t>
            </a:r>
          </a:p>
        </p:txBody>
      </p:sp>
      <p:sp>
        <p:nvSpPr>
          <p:cNvPr id="83" name="正文级别 1…"/>
          <p:cNvSpPr txBox="1">
            <a:spLocks noGrp="1"/>
          </p:cNvSpPr>
          <p:nvPr>
            <p:ph type="body" sz="half" idx="1"/>
          </p:nvPr>
        </p:nvSpPr>
        <p:spPr>
          <a:xfrm>
            <a:off x="3887391" y="987425"/>
            <a:ext cx="4629151" cy="4873626"/>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84" name="Text Placeholder 3"/>
          <p:cNvSpPr>
            <a:spLocks noGrp="1"/>
          </p:cNvSpPr>
          <p:nvPr>
            <p:ph type="body" sz="quarter" idx="13"/>
          </p:nvPr>
        </p:nvSpPr>
        <p:spPr>
          <a:xfrm>
            <a:off x="629840" y="2057400"/>
            <a:ext cx="2949180" cy="3811588"/>
          </a:xfrm>
          <a:prstGeom prst="rect">
            <a:avLst/>
          </a:prstGeom>
        </p:spPr>
        <p:txBody>
          <a:bodyPr/>
          <a:lstStyle/>
          <a:p>
            <a:pPr marL="0" indent="0">
              <a:buSzTx/>
              <a:buFontTx/>
              <a:buNone/>
              <a:defRPr sz="1600"/>
            </a:pPr>
            <a:endParaRP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628650" y="365125"/>
            <a:ext cx="7886700" cy="1325564"/>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628650" y="1825625"/>
            <a:ext cx="78867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241694" y="6404294"/>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微软雅黑"/>
          <a:ea typeface="微软雅黑"/>
          <a:cs typeface="微软雅黑"/>
          <a:sym typeface="微软雅黑"/>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微软雅黑"/>
          <a:ea typeface="微软雅黑"/>
          <a:cs typeface="微软雅黑"/>
          <a:sym typeface="微软雅黑"/>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微软雅黑"/>
          <a:ea typeface="微软雅黑"/>
          <a:cs typeface="微软雅黑"/>
          <a:sym typeface="微软雅黑"/>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微软雅黑"/>
          <a:ea typeface="微软雅黑"/>
          <a:cs typeface="微软雅黑"/>
          <a:sym typeface="微软雅黑"/>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微软雅黑"/>
          <a:ea typeface="微软雅黑"/>
          <a:cs typeface="微软雅黑"/>
          <a:sym typeface="微软雅黑"/>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微软雅黑"/>
          <a:ea typeface="微软雅黑"/>
          <a:cs typeface="微软雅黑"/>
          <a:sym typeface="微软雅黑"/>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微软雅黑"/>
          <a:ea typeface="微软雅黑"/>
          <a:cs typeface="微软雅黑"/>
          <a:sym typeface="微软雅黑"/>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微软雅黑"/>
          <a:ea typeface="微软雅黑"/>
          <a:cs typeface="微软雅黑"/>
          <a:sym typeface="微软雅黑"/>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微软雅黑"/>
          <a:ea typeface="微软雅黑"/>
          <a:cs typeface="微软雅黑"/>
          <a:sym typeface="微软雅黑"/>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微软雅黑 Light"/>
          <a:ea typeface="微软雅黑 Light"/>
          <a:cs typeface="微软雅黑 Light"/>
          <a:sym typeface="微软雅黑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微软雅黑 Light"/>
          <a:ea typeface="微软雅黑 Light"/>
          <a:cs typeface="微软雅黑 Light"/>
          <a:sym typeface="微软雅黑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微软雅黑 Light"/>
          <a:ea typeface="微软雅黑 Light"/>
          <a:cs typeface="微软雅黑 Light"/>
          <a:sym typeface="微软雅黑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微软雅黑 Light"/>
          <a:ea typeface="微软雅黑 Light"/>
          <a:cs typeface="微软雅黑 Light"/>
          <a:sym typeface="微软雅黑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微软雅黑 Light"/>
          <a:ea typeface="微软雅黑 Light"/>
          <a:cs typeface="微软雅黑 Light"/>
          <a:sym typeface="微软雅黑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微软雅黑 Light"/>
          <a:ea typeface="微软雅黑 Light"/>
          <a:cs typeface="微软雅黑 Light"/>
          <a:sym typeface="微软雅黑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微软雅黑 Light"/>
          <a:ea typeface="微软雅黑 Light"/>
          <a:cs typeface="微软雅黑 Light"/>
          <a:sym typeface="微软雅黑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微软雅黑 Light"/>
          <a:ea typeface="微软雅黑 Light"/>
          <a:cs typeface="微软雅黑 Light"/>
          <a:sym typeface="微软雅黑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微软雅黑 Light"/>
          <a:ea typeface="微软雅黑 Light"/>
          <a:cs typeface="微软雅黑 Light"/>
          <a:sym typeface="微软雅黑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微软雅黑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3.png"/><Relationship Id="rId1" Type="http://schemas.openxmlformats.org/officeDocument/2006/relationships/slideLayout" Target="../slideLayouts/slideLayout8.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www.cnblogs.com/pinard/p/6111471.html" TargetMode="External"/><Relationship Id="rId1" Type="http://schemas.openxmlformats.org/officeDocument/2006/relationships/slideLayout" Target="../slideLayouts/slideLayout8.xml"/><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68.png"/><Relationship Id="rId5" Type="http://schemas.openxmlformats.org/officeDocument/2006/relationships/image" Target="../media/image69.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75.png"/><Relationship Id="rId4" Type="http://schemas.openxmlformats.org/officeDocument/2006/relationships/image" Target="../media/image74.png"/></Relationships>
</file>

<file path=ppt/slides/_rels/slide37.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76.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78.png"/></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87.png"/><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91.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s>
</file>

<file path=ppt/slides/_rels/slide41.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89.png"/><Relationship Id="rId7" Type="http://schemas.openxmlformats.org/officeDocument/2006/relationships/image" Target="../media/image98.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88.png"/></Relationships>
</file>

<file path=ppt/slides/_rels/slide4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02.png"/></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2.xml"/><Relationship Id="rId1" Type="http://schemas.openxmlformats.org/officeDocument/2006/relationships/slideLayout" Target="../slideLayouts/slideLayout8.xml"/><Relationship Id="rId5" Type="http://schemas.openxmlformats.org/officeDocument/2006/relationships/image" Target="../media/image105.png"/><Relationship Id="rId4" Type="http://schemas.openxmlformats.org/officeDocument/2006/relationships/image" Target="../media/image10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矩形 4"/>
          <p:cNvSpPr/>
          <p:nvPr/>
        </p:nvSpPr>
        <p:spPr>
          <a:xfrm>
            <a:off x="259542" y="418799"/>
            <a:ext cx="8600852" cy="6286500"/>
          </a:xfrm>
          <a:prstGeom prst="rect">
            <a:avLst/>
          </a:prstGeom>
          <a:solidFill>
            <a:schemeClr val="accent1"/>
          </a:solidFill>
          <a:ln w="12700">
            <a:miter lim="400000"/>
          </a:ln>
        </p:spPr>
        <p:txBody>
          <a:bodyPr lIns="45719" rIns="45719" anchor="ctr"/>
          <a:lstStyle/>
          <a:p>
            <a:pPr algn="ctr">
              <a:defRPr sz="1300">
                <a:solidFill>
                  <a:srgbClr val="FFFFFF"/>
                </a:solidFill>
              </a:defRPr>
            </a:pPr>
            <a:endParaRPr/>
          </a:p>
        </p:txBody>
      </p:sp>
      <p:sp>
        <p:nvSpPr>
          <p:cNvPr id="123" name="矩形 3"/>
          <p:cNvSpPr txBox="1"/>
          <p:nvPr/>
        </p:nvSpPr>
        <p:spPr>
          <a:xfrm>
            <a:off x="2957559" y="2559271"/>
            <a:ext cx="3204817" cy="110639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lnSpc>
                <a:spcPct val="120000"/>
              </a:lnSpc>
              <a:defRPr sz="2200">
                <a:solidFill>
                  <a:srgbClr val="FFFFFF"/>
                </a:solidFill>
                <a:latin typeface="微软雅黑"/>
                <a:ea typeface="微软雅黑"/>
                <a:cs typeface="微软雅黑"/>
                <a:sym typeface="微软雅黑"/>
              </a:defRPr>
            </a:pPr>
            <a:r>
              <a:rPr lang="zh-CN" altLang="en-US" sz="6000"/>
              <a:t>稀疏核机</a:t>
            </a:r>
            <a:endParaRPr sz="6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推导</a:t>
            </a:r>
          </a:p>
        </p:txBody>
      </p:sp>
      <p:sp>
        <p:nvSpPr>
          <p:cNvPr id="4" name="文本框 3">
            <a:extLst>
              <a:ext uri="{FF2B5EF4-FFF2-40B4-BE49-F238E27FC236}">
                <a16:creationId xmlns:a16="http://schemas.microsoft.com/office/drawing/2014/main" id="{E3279794-CBCF-AA45-B6E6-2F945064AB38}"/>
              </a:ext>
            </a:extLst>
          </p:cNvPr>
          <p:cNvSpPr txBox="1"/>
          <p:nvPr/>
        </p:nvSpPr>
        <p:spPr>
          <a:xfrm>
            <a:off x="693404" y="1184739"/>
            <a:ext cx="757229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为了解决这个最优化问题，我们引入拉格朗日乘数           ，每个限制条件都对应着一个乘数，从而得到下面的拉格朗日函数：</a:t>
            </a:r>
          </a:p>
        </p:txBody>
      </p:sp>
      <p:pic>
        <p:nvPicPr>
          <p:cNvPr id="6" name="图片 5">
            <a:extLst>
              <a:ext uri="{FF2B5EF4-FFF2-40B4-BE49-F238E27FC236}">
                <a16:creationId xmlns:a16="http://schemas.microsoft.com/office/drawing/2014/main" id="{A28534A5-2AE3-FE47-9B45-D2081668238F}"/>
              </a:ext>
            </a:extLst>
          </p:cNvPr>
          <p:cNvPicPr>
            <a:picLocks noChangeAspect="1"/>
          </p:cNvPicPr>
          <p:nvPr/>
        </p:nvPicPr>
        <p:blipFill>
          <a:blip r:embed="rId3"/>
          <a:stretch>
            <a:fillRect/>
          </a:stretch>
        </p:blipFill>
        <p:spPr>
          <a:xfrm>
            <a:off x="5254862" y="1212470"/>
            <a:ext cx="627982" cy="257370"/>
          </a:xfrm>
          <a:prstGeom prst="rect">
            <a:avLst/>
          </a:prstGeom>
        </p:spPr>
      </p:pic>
      <p:pic>
        <p:nvPicPr>
          <p:cNvPr id="7" name="图片 6">
            <a:extLst>
              <a:ext uri="{FF2B5EF4-FFF2-40B4-BE49-F238E27FC236}">
                <a16:creationId xmlns:a16="http://schemas.microsoft.com/office/drawing/2014/main" id="{E66CA872-139F-894F-8700-E0783E6B2CDC}"/>
              </a:ext>
            </a:extLst>
          </p:cNvPr>
          <p:cNvPicPr>
            <a:picLocks noChangeAspect="1"/>
          </p:cNvPicPr>
          <p:nvPr/>
        </p:nvPicPr>
        <p:blipFill>
          <a:blip r:embed="rId4"/>
          <a:stretch>
            <a:fillRect/>
          </a:stretch>
        </p:blipFill>
        <p:spPr>
          <a:xfrm>
            <a:off x="2532549" y="1699686"/>
            <a:ext cx="4071117" cy="581588"/>
          </a:xfrm>
          <a:prstGeom prst="rect">
            <a:avLst/>
          </a:prstGeom>
        </p:spPr>
      </p:pic>
      <p:sp>
        <p:nvSpPr>
          <p:cNvPr id="8" name="文本框 7">
            <a:extLst>
              <a:ext uri="{FF2B5EF4-FFF2-40B4-BE49-F238E27FC236}">
                <a16:creationId xmlns:a16="http://schemas.microsoft.com/office/drawing/2014/main" id="{73DC5F2B-1F15-B748-BBD4-39FEB992BF23}"/>
              </a:ext>
            </a:extLst>
          </p:cNvPr>
          <p:cNvSpPr txBox="1"/>
          <p:nvPr/>
        </p:nvSpPr>
        <p:spPr>
          <a:xfrm>
            <a:off x="693404" y="2282908"/>
            <a:ext cx="223073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                         。</a:t>
            </a:r>
          </a:p>
        </p:txBody>
      </p:sp>
      <p:pic>
        <p:nvPicPr>
          <p:cNvPr id="9" name="图片 8">
            <a:extLst>
              <a:ext uri="{FF2B5EF4-FFF2-40B4-BE49-F238E27FC236}">
                <a16:creationId xmlns:a16="http://schemas.microsoft.com/office/drawing/2014/main" id="{F18503C4-A7B5-9944-8DF4-D47EF062E0D4}"/>
              </a:ext>
            </a:extLst>
          </p:cNvPr>
          <p:cNvPicPr>
            <a:picLocks noChangeAspect="1"/>
          </p:cNvPicPr>
          <p:nvPr/>
        </p:nvPicPr>
        <p:blipFill>
          <a:blip r:embed="rId5"/>
          <a:stretch>
            <a:fillRect/>
          </a:stretch>
        </p:blipFill>
        <p:spPr>
          <a:xfrm>
            <a:off x="1206657" y="2344619"/>
            <a:ext cx="1325892" cy="241071"/>
          </a:xfrm>
          <a:prstGeom prst="rect">
            <a:avLst/>
          </a:prstGeom>
        </p:spPr>
      </p:pic>
      <p:sp>
        <p:nvSpPr>
          <p:cNvPr id="10" name="文本框 9">
            <a:extLst>
              <a:ext uri="{FF2B5EF4-FFF2-40B4-BE49-F238E27FC236}">
                <a16:creationId xmlns:a16="http://schemas.microsoft.com/office/drawing/2014/main" id="{4789FBE1-7E2D-E64C-ABB6-B2C74F0B70F1}"/>
              </a:ext>
            </a:extLst>
          </p:cNvPr>
          <p:cNvSpPr txBox="1"/>
          <p:nvPr/>
        </p:nvSpPr>
        <p:spPr>
          <a:xfrm>
            <a:off x="693404" y="2660183"/>
            <a:ext cx="757989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1600" dirty="0"/>
              <a:t>令</a:t>
            </a:r>
            <a:r>
              <a:rPr lang="en-US" altLang="zh-CN" sz="1600" dirty="0"/>
              <a:t>L(</a:t>
            </a:r>
            <a:r>
              <a:rPr lang="en-US" altLang="zh-CN" sz="1600" dirty="0" err="1"/>
              <a:t>w,b,a</a:t>
            </a:r>
            <a:r>
              <a:rPr lang="en-US" altLang="zh-CN" sz="1600" dirty="0"/>
              <a:t>)</a:t>
            </a:r>
            <a:r>
              <a:rPr lang="zh-CN" altLang="en-US" sz="1600" dirty="0"/>
              <a:t>关于</a:t>
            </a:r>
            <a:r>
              <a:rPr lang="en-US" altLang="zh-CN" sz="1600" dirty="0"/>
              <a:t>w</a:t>
            </a:r>
            <a:r>
              <a:rPr lang="zh-CN" altLang="en-US" sz="1600" dirty="0"/>
              <a:t>和</a:t>
            </a:r>
            <a:r>
              <a:rPr lang="en-US" altLang="zh-CN" sz="1600" dirty="0"/>
              <a:t>b</a:t>
            </a:r>
            <a:r>
              <a:rPr lang="zh-CN" altLang="en-US" sz="1600" dirty="0"/>
              <a:t>的偏导数等于零，我们得到下面两个条件：</a:t>
            </a:r>
            <a:endPar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1" name="图片 10">
            <a:extLst>
              <a:ext uri="{FF2B5EF4-FFF2-40B4-BE49-F238E27FC236}">
                <a16:creationId xmlns:a16="http://schemas.microsoft.com/office/drawing/2014/main" id="{62CC898F-C971-1F4F-A62E-A8966BEF45DC}"/>
              </a:ext>
            </a:extLst>
          </p:cNvPr>
          <p:cNvPicPr>
            <a:picLocks noChangeAspect="1"/>
          </p:cNvPicPr>
          <p:nvPr/>
        </p:nvPicPr>
        <p:blipFill>
          <a:blip r:embed="rId6"/>
          <a:stretch>
            <a:fillRect/>
          </a:stretch>
        </p:blipFill>
        <p:spPr>
          <a:xfrm>
            <a:off x="3744285" y="2977569"/>
            <a:ext cx="1470527" cy="1212807"/>
          </a:xfrm>
          <a:prstGeom prst="rect">
            <a:avLst/>
          </a:prstGeom>
        </p:spPr>
      </p:pic>
      <p:sp>
        <p:nvSpPr>
          <p:cNvPr id="12" name="文本框 11">
            <a:extLst>
              <a:ext uri="{FF2B5EF4-FFF2-40B4-BE49-F238E27FC236}">
                <a16:creationId xmlns:a16="http://schemas.microsoft.com/office/drawing/2014/main" id="{0CFC158C-5777-3E4F-B6C4-77FC7EED8327}"/>
              </a:ext>
            </a:extLst>
          </p:cNvPr>
          <p:cNvSpPr txBox="1"/>
          <p:nvPr/>
        </p:nvSpPr>
        <p:spPr>
          <a:xfrm>
            <a:off x="693404" y="4190376"/>
            <a:ext cx="7976937"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使用这两个条件，从</a:t>
            </a:r>
            <a:r>
              <a:rPr kumimoji="0" lang="en-US" altLang="zh-CN"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L(</a:t>
            </a:r>
            <a:r>
              <a:rPr kumimoji="0" lang="en-US" altLang="zh-CN" sz="16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w,b,a</a:t>
            </a:r>
            <a:r>
              <a:rPr kumimoji="0" lang="en-US" altLang="zh-CN"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中消去</a:t>
            </a:r>
            <a:r>
              <a:rPr kumimoji="0" lang="en-US" altLang="zh-CN"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w</a:t>
            </a: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a:t>
            </a:r>
            <a:r>
              <a:rPr kumimoji="0" lang="en-US" altLang="zh-CN"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a:t>
            </a: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，就得到了最大化边缘问题的对偶表示（</a:t>
            </a:r>
            <a:r>
              <a:rPr kumimoji="0" lang="en-US" altLang="zh-CN"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dual</a:t>
            </a: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representation</a:t>
            </a: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），其中我们要关于</a:t>
            </a:r>
            <a:r>
              <a:rPr kumimoji="0" lang="en-US" altLang="zh-CN"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最大化：</a:t>
            </a:r>
          </a:p>
        </p:txBody>
      </p:sp>
      <p:pic>
        <p:nvPicPr>
          <p:cNvPr id="15" name="图片 14">
            <a:extLst>
              <a:ext uri="{FF2B5EF4-FFF2-40B4-BE49-F238E27FC236}">
                <a16:creationId xmlns:a16="http://schemas.microsoft.com/office/drawing/2014/main" id="{6446A8E9-4DE0-D54B-9544-DA99B87E6002}"/>
              </a:ext>
            </a:extLst>
          </p:cNvPr>
          <p:cNvPicPr>
            <a:picLocks noChangeAspect="1"/>
          </p:cNvPicPr>
          <p:nvPr/>
        </p:nvPicPr>
        <p:blipFill>
          <a:blip r:embed="rId7"/>
          <a:stretch>
            <a:fillRect/>
          </a:stretch>
        </p:blipFill>
        <p:spPr>
          <a:xfrm>
            <a:off x="1002756" y="4775149"/>
            <a:ext cx="5483058" cy="1744610"/>
          </a:xfrm>
          <a:prstGeom prst="rect">
            <a:avLst/>
          </a:prstGeom>
        </p:spPr>
      </p:pic>
      <p:sp>
        <p:nvSpPr>
          <p:cNvPr id="16" name="文本框 15">
            <a:extLst>
              <a:ext uri="{FF2B5EF4-FFF2-40B4-BE49-F238E27FC236}">
                <a16:creationId xmlns:a16="http://schemas.microsoft.com/office/drawing/2014/main" id="{DCFE5B5B-C1D7-284D-9B59-A91834EB4388}"/>
              </a:ext>
            </a:extLst>
          </p:cNvPr>
          <p:cNvSpPr txBox="1"/>
          <p:nvPr/>
        </p:nvSpPr>
        <p:spPr>
          <a:xfrm>
            <a:off x="693404" y="6519448"/>
            <a:ext cx="298383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6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其中，核函数被定义为</a:t>
            </a:r>
          </a:p>
        </p:txBody>
      </p:sp>
      <p:pic>
        <p:nvPicPr>
          <p:cNvPr id="17" name="图片 16">
            <a:extLst>
              <a:ext uri="{FF2B5EF4-FFF2-40B4-BE49-F238E27FC236}">
                <a16:creationId xmlns:a16="http://schemas.microsoft.com/office/drawing/2014/main" id="{05B2CFC5-5900-5E41-A08A-2E27C4A3A0B0}"/>
              </a:ext>
            </a:extLst>
          </p:cNvPr>
          <p:cNvPicPr>
            <a:picLocks noChangeAspect="1"/>
          </p:cNvPicPr>
          <p:nvPr/>
        </p:nvPicPr>
        <p:blipFill>
          <a:blip r:embed="rId8"/>
          <a:stretch>
            <a:fillRect/>
          </a:stretch>
        </p:blipFill>
        <p:spPr>
          <a:xfrm>
            <a:off x="2807158" y="6587427"/>
            <a:ext cx="1874253" cy="252303"/>
          </a:xfrm>
          <a:prstGeom prst="rect">
            <a:avLst/>
          </a:prstGeom>
        </p:spPr>
      </p:pic>
    </p:spTree>
    <p:extLst>
      <p:ext uri="{BB962C8B-B14F-4D97-AF65-F5344CB8AC3E}">
        <p14:creationId xmlns:p14="http://schemas.microsoft.com/office/powerpoint/2010/main" val="674197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推导</a:t>
            </a:r>
          </a:p>
        </p:txBody>
      </p:sp>
      <p:sp>
        <p:nvSpPr>
          <p:cNvPr id="4" name="文本框 3">
            <a:extLst>
              <a:ext uri="{FF2B5EF4-FFF2-40B4-BE49-F238E27FC236}">
                <a16:creationId xmlns:a16="http://schemas.microsoft.com/office/drawing/2014/main" id="{4D1491BE-DB10-5F40-99C9-A36B6D47EA97}"/>
              </a:ext>
            </a:extLst>
          </p:cNvPr>
          <p:cNvSpPr txBox="1"/>
          <p:nvPr/>
        </p:nvSpPr>
        <p:spPr>
          <a:xfrm>
            <a:off x="914398" y="1355562"/>
            <a:ext cx="7519739"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与之前一样，现在的这个对偶问题也是一个二次规划问题，我们要在不等式限制条件下最优化一个关于</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的二次函数。</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个变量的二次规划问题的求解，通常时间复杂度为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O(M</a:t>
            </a:r>
            <a:r>
              <a:rPr kumimoji="0" lang="en-US" altLang="zh-CN" sz="1800" b="0" i="0" u="none" strike="noStrike" cap="none" spc="0" normalizeH="0" baseline="30000" dirty="0">
                <a:ln>
                  <a:noFill/>
                </a:ln>
                <a:solidFill>
                  <a:srgbClr val="000000"/>
                </a:solidFill>
                <a:effectLst/>
                <a:uFillTx/>
                <a:latin typeface="微软雅黑 Light"/>
                <a:ea typeface="微软雅黑 Light"/>
                <a:cs typeface="微软雅黑 Light"/>
                <a:sym typeface="微软雅黑 Light"/>
              </a:rPr>
              <a:t>3</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。通过将原始问题转化为对偶问题，我们将涉及</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M</a:t>
            </a:r>
            <a:r>
              <a:rPr lang="zh-CN" altLang="en-US" dirty="0"/>
              <a:t> （特征维数）个变量的最小化问题转化为了涉及</a:t>
            </a:r>
            <a:r>
              <a:rPr lang="en-US" altLang="zh-CN" dirty="0"/>
              <a:t>N</a:t>
            </a:r>
            <a:r>
              <a:rPr lang="zh-CN" altLang="en-US" dirty="0"/>
              <a:t>（样本个数）个变量的对偶问题。一般来说，</a:t>
            </a:r>
            <a:r>
              <a:rPr lang="en-US" altLang="zh-CN" dirty="0"/>
              <a:t>N&gt;M</a:t>
            </a:r>
            <a:r>
              <a:rPr lang="zh-CN" altLang="en-US" dirty="0"/>
              <a:t>，因此这个转化看似没什么好处，但事实上，这么做的原因如下：</a:t>
            </a:r>
            <a:endParaRPr lang="en-US" altLang="zh-CN" dirty="0"/>
          </a:p>
          <a:p>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285750" indent="-285750">
              <a:buFont typeface="Arial" panose="020B0604020202020204" pitchFamily="34" charset="0"/>
              <a:buChar char="•"/>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使得模型能够用核函数重新表示</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285750" indent="-285750">
              <a:buFont typeface="Arial" panose="020B0604020202020204" pitchFamily="34" charset="0"/>
              <a:buChar char="•"/>
            </a:pPr>
            <a:r>
              <a:rPr lang="zh-CN" altLang="en-US" dirty="0"/>
              <a:t>使得模型能够被高效的应用与维数超过数据点个数的特征空间，包括无穷维空间</a:t>
            </a:r>
            <a:endParaRPr lang="en-US" altLang="zh-CN" dirty="0"/>
          </a:p>
        </p:txBody>
      </p:sp>
      <p:sp>
        <p:nvSpPr>
          <p:cNvPr id="6" name="文本框 5">
            <a:extLst>
              <a:ext uri="{FF2B5EF4-FFF2-40B4-BE49-F238E27FC236}">
                <a16:creationId xmlns:a16="http://schemas.microsoft.com/office/drawing/2014/main" id="{C44ED8B5-1DD2-6D4E-9817-432677E058D9}"/>
              </a:ext>
            </a:extLst>
          </p:cNvPr>
          <p:cNvSpPr txBox="1"/>
          <p:nvPr/>
        </p:nvSpPr>
        <p:spPr>
          <a:xfrm>
            <a:off x="914398" y="5317892"/>
            <a:ext cx="81453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事实上，</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主要的训练过程也就是该二次规划问题的求解过程</a:t>
            </a:r>
          </a:p>
        </p:txBody>
      </p:sp>
    </p:spTree>
    <p:extLst>
      <p:ext uri="{BB962C8B-B14F-4D97-AF65-F5344CB8AC3E}">
        <p14:creationId xmlns:p14="http://schemas.microsoft.com/office/powerpoint/2010/main" val="91294717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推导</a:t>
            </a:r>
          </a:p>
        </p:txBody>
      </p:sp>
      <p:sp>
        <p:nvSpPr>
          <p:cNvPr id="4" name="文本框 3">
            <a:extLst>
              <a:ext uri="{FF2B5EF4-FFF2-40B4-BE49-F238E27FC236}">
                <a16:creationId xmlns:a16="http://schemas.microsoft.com/office/drawing/2014/main" id="{B80F2B15-BC9F-F544-964A-60C54331509A}"/>
              </a:ext>
            </a:extLst>
          </p:cNvPr>
          <p:cNvSpPr txBox="1"/>
          <p:nvPr/>
        </p:nvSpPr>
        <p:spPr>
          <a:xfrm>
            <a:off x="974556" y="1355561"/>
            <a:ext cx="725504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我们先假设该二次规划问题已求解。那么现在考虑</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如何预测新的样本点。根据式子：</a:t>
            </a:r>
          </a:p>
        </p:txBody>
      </p:sp>
      <p:pic>
        <p:nvPicPr>
          <p:cNvPr id="5" name="图片 4">
            <a:extLst>
              <a:ext uri="{FF2B5EF4-FFF2-40B4-BE49-F238E27FC236}">
                <a16:creationId xmlns:a16="http://schemas.microsoft.com/office/drawing/2014/main" id="{EDA9D47F-8FD0-234F-BEF3-C962EE1C44C0}"/>
              </a:ext>
            </a:extLst>
          </p:cNvPr>
          <p:cNvPicPr>
            <a:picLocks noChangeAspect="1"/>
          </p:cNvPicPr>
          <p:nvPr/>
        </p:nvPicPr>
        <p:blipFill>
          <a:blip r:embed="rId3"/>
          <a:stretch>
            <a:fillRect/>
          </a:stretch>
        </p:blipFill>
        <p:spPr>
          <a:xfrm>
            <a:off x="2117559" y="2017564"/>
            <a:ext cx="1896644" cy="410085"/>
          </a:xfrm>
          <a:prstGeom prst="rect">
            <a:avLst/>
          </a:prstGeom>
        </p:spPr>
      </p:pic>
      <p:pic>
        <p:nvPicPr>
          <p:cNvPr id="6" name="图片 5">
            <a:extLst>
              <a:ext uri="{FF2B5EF4-FFF2-40B4-BE49-F238E27FC236}">
                <a16:creationId xmlns:a16="http://schemas.microsoft.com/office/drawing/2014/main" id="{5CDD8F92-1509-8D40-9D78-15F49B05C7C2}"/>
              </a:ext>
            </a:extLst>
          </p:cNvPr>
          <p:cNvPicPr>
            <a:picLocks noChangeAspect="1"/>
          </p:cNvPicPr>
          <p:nvPr/>
        </p:nvPicPr>
        <p:blipFill>
          <a:blip r:embed="rId4"/>
          <a:stretch>
            <a:fillRect/>
          </a:stretch>
        </p:blipFill>
        <p:spPr>
          <a:xfrm>
            <a:off x="4602078" y="1864989"/>
            <a:ext cx="1683893" cy="682912"/>
          </a:xfrm>
          <a:prstGeom prst="rect">
            <a:avLst/>
          </a:prstGeom>
        </p:spPr>
      </p:pic>
      <p:sp>
        <p:nvSpPr>
          <p:cNvPr id="7" name="文本框 6">
            <a:extLst>
              <a:ext uri="{FF2B5EF4-FFF2-40B4-BE49-F238E27FC236}">
                <a16:creationId xmlns:a16="http://schemas.microsoft.com/office/drawing/2014/main" id="{E08EF824-1E31-7646-9533-674BD5860F20}"/>
              </a:ext>
            </a:extLst>
          </p:cNvPr>
          <p:cNvSpPr txBox="1"/>
          <p:nvPr/>
        </p:nvSpPr>
        <p:spPr>
          <a:xfrm>
            <a:off x="920414" y="3057329"/>
            <a:ext cx="742348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用右式消去左式中的</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w</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，那么新样本</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x</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的预测结果</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y(x)</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可以由参数</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和核函数表示：</a:t>
            </a:r>
          </a:p>
        </p:txBody>
      </p:sp>
      <p:pic>
        <p:nvPicPr>
          <p:cNvPr id="8" name="图片 7">
            <a:extLst>
              <a:ext uri="{FF2B5EF4-FFF2-40B4-BE49-F238E27FC236}">
                <a16:creationId xmlns:a16="http://schemas.microsoft.com/office/drawing/2014/main" id="{72A9983E-3045-F14A-84F9-B6950D9F92E5}"/>
              </a:ext>
            </a:extLst>
          </p:cNvPr>
          <p:cNvPicPr>
            <a:picLocks noChangeAspect="1"/>
          </p:cNvPicPr>
          <p:nvPr/>
        </p:nvPicPr>
        <p:blipFill>
          <a:blip r:embed="rId5"/>
          <a:stretch>
            <a:fillRect/>
          </a:stretch>
        </p:blipFill>
        <p:spPr>
          <a:xfrm>
            <a:off x="3242229" y="3849947"/>
            <a:ext cx="2719698" cy="762339"/>
          </a:xfrm>
          <a:prstGeom prst="rect">
            <a:avLst/>
          </a:prstGeom>
        </p:spPr>
      </p:pic>
      <p:sp>
        <p:nvSpPr>
          <p:cNvPr id="9" name="文本框 8">
            <a:extLst>
              <a:ext uri="{FF2B5EF4-FFF2-40B4-BE49-F238E27FC236}">
                <a16:creationId xmlns:a16="http://schemas.microsoft.com/office/drawing/2014/main" id="{80D32954-4545-A843-9D69-4A5FF46895DE}"/>
              </a:ext>
            </a:extLst>
          </p:cNvPr>
          <p:cNvSpPr txBox="1"/>
          <p:nvPr/>
        </p:nvSpPr>
        <p:spPr>
          <a:xfrm>
            <a:off x="974555" y="5137484"/>
            <a:ext cx="714676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接着我们引入</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KKT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条件，证明预测阶段其实只需要考虑支持向量，而不是全量样本。</a:t>
            </a:r>
          </a:p>
        </p:txBody>
      </p:sp>
    </p:spTree>
    <p:extLst>
      <p:ext uri="{BB962C8B-B14F-4D97-AF65-F5344CB8AC3E}">
        <p14:creationId xmlns:p14="http://schemas.microsoft.com/office/powerpoint/2010/main" val="22741571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推导</a:t>
            </a:r>
          </a:p>
        </p:txBody>
      </p:sp>
      <p:sp>
        <p:nvSpPr>
          <p:cNvPr id="4" name="文本框 3">
            <a:extLst>
              <a:ext uri="{FF2B5EF4-FFF2-40B4-BE49-F238E27FC236}">
                <a16:creationId xmlns:a16="http://schemas.microsoft.com/office/drawing/2014/main" id="{E75629E6-9A4A-8141-9D4A-2247A115B1DF}"/>
              </a:ext>
            </a:extLst>
          </p:cNvPr>
          <p:cNvSpPr txBox="1"/>
          <p:nvPr/>
        </p:nvSpPr>
        <p:spPr>
          <a:xfrm>
            <a:off x="1022682" y="1129191"/>
            <a:ext cx="712269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对于拉格朗日函数                                ，其</a:t>
            </a:r>
            <a:r>
              <a:rPr lang="en-US" altLang="zh-CN" dirty="0" err="1"/>
              <a:t>Karush</a:t>
            </a:r>
            <a:r>
              <a:rPr lang="en-US" altLang="zh-CN" dirty="0"/>
              <a:t>-Kuhn-Tucker</a:t>
            </a:r>
            <a:r>
              <a:rPr lang="zh-CN" altLang="en-US" dirty="0"/>
              <a:t>（</a:t>
            </a:r>
            <a:r>
              <a:rPr lang="en-US" altLang="zh-CN" dirty="0"/>
              <a:t>KKT</a:t>
            </a:r>
            <a:r>
              <a:rPr lang="zh-CN" altLang="en-US" dirty="0"/>
              <a: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条件为：</a:t>
            </a:r>
          </a:p>
        </p:txBody>
      </p:sp>
      <p:pic>
        <p:nvPicPr>
          <p:cNvPr id="5" name="图片 4">
            <a:extLst>
              <a:ext uri="{FF2B5EF4-FFF2-40B4-BE49-F238E27FC236}">
                <a16:creationId xmlns:a16="http://schemas.microsoft.com/office/drawing/2014/main" id="{FF695A4E-C8B0-A548-AF72-FD239F56A3B4}"/>
              </a:ext>
            </a:extLst>
          </p:cNvPr>
          <p:cNvPicPr>
            <a:picLocks noChangeAspect="1"/>
          </p:cNvPicPr>
          <p:nvPr/>
        </p:nvPicPr>
        <p:blipFill>
          <a:blip r:embed="rId3"/>
          <a:stretch>
            <a:fillRect/>
          </a:stretch>
        </p:blipFill>
        <p:spPr>
          <a:xfrm>
            <a:off x="2949741" y="1134921"/>
            <a:ext cx="2142289" cy="363600"/>
          </a:xfrm>
          <a:prstGeom prst="rect">
            <a:avLst/>
          </a:prstGeom>
        </p:spPr>
      </p:pic>
      <p:pic>
        <p:nvPicPr>
          <p:cNvPr id="6" name="图片 5">
            <a:extLst>
              <a:ext uri="{FF2B5EF4-FFF2-40B4-BE49-F238E27FC236}">
                <a16:creationId xmlns:a16="http://schemas.microsoft.com/office/drawing/2014/main" id="{79A89BBE-3556-704D-8EB5-D10937D7C5DA}"/>
              </a:ext>
            </a:extLst>
          </p:cNvPr>
          <p:cNvPicPr>
            <a:picLocks noChangeAspect="1"/>
          </p:cNvPicPr>
          <p:nvPr/>
        </p:nvPicPr>
        <p:blipFill>
          <a:blip r:embed="rId4"/>
          <a:stretch>
            <a:fillRect/>
          </a:stretch>
        </p:blipFill>
        <p:spPr>
          <a:xfrm>
            <a:off x="3914037" y="1775520"/>
            <a:ext cx="1018910" cy="1226650"/>
          </a:xfrm>
          <a:prstGeom prst="rect">
            <a:avLst/>
          </a:prstGeom>
        </p:spPr>
      </p:pic>
      <p:sp>
        <p:nvSpPr>
          <p:cNvPr id="7" name="文本框 6">
            <a:extLst>
              <a:ext uri="{FF2B5EF4-FFF2-40B4-BE49-F238E27FC236}">
                <a16:creationId xmlns:a16="http://schemas.microsoft.com/office/drawing/2014/main" id="{209F0659-4519-4B42-85BB-5A41BE92313D}"/>
              </a:ext>
            </a:extLst>
          </p:cNvPr>
          <p:cNvSpPr txBox="1"/>
          <p:nvPr/>
        </p:nvSpPr>
        <p:spPr>
          <a:xfrm>
            <a:off x="1022682" y="3030147"/>
            <a:ext cx="678581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因此对应于</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原始的朗格朗日函数</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我们有</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KKT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条件如下：</a:t>
            </a:r>
          </a:p>
        </p:txBody>
      </p:sp>
      <p:pic>
        <p:nvPicPr>
          <p:cNvPr id="8" name="图片 7">
            <a:extLst>
              <a:ext uri="{FF2B5EF4-FFF2-40B4-BE49-F238E27FC236}">
                <a16:creationId xmlns:a16="http://schemas.microsoft.com/office/drawing/2014/main" id="{651E1DCC-8263-9649-97F1-10516CCE6A1D}"/>
              </a:ext>
            </a:extLst>
          </p:cNvPr>
          <p:cNvPicPr>
            <a:picLocks noChangeAspect="1"/>
          </p:cNvPicPr>
          <p:nvPr/>
        </p:nvPicPr>
        <p:blipFill>
          <a:blip r:embed="rId5"/>
          <a:stretch>
            <a:fillRect/>
          </a:stretch>
        </p:blipFill>
        <p:spPr>
          <a:xfrm>
            <a:off x="4793745" y="2961096"/>
            <a:ext cx="3670536" cy="533066"/>
          </a:xfrm>
          <a:prstGeom prst="rect">
            <a:avLst/>
          </a:prstGeom>
        </p:spPr>
      </p:pic>
      <p:pic>
        <p:nvPicPr>
          <p:cNvPr id="9" name="图片 8">
            <a:extLst>
              <a:ext uri="{FF2B5EF4-FFF2-40B4-BE49-F238E27FC236}">
                <a16:creationId xmlns:a16="http://schemas.microsoft.com/office/drawing/2014/main" id="{196E948F-9E11-3742-8FC4-9EB113C33B8E}"/>
              </a:ext>
            </a:extLst>
          </p:cNvPr>
          <p:cNvPicPr>
            <a:picLocks noChangeAspect="1"/>
          </p:cNvPicPr>
          <p:nvPr/>
        </p:nvPicPr>
        <p:blipFill>
          <a:blip r:embed="rId6"/>
          <a:stretch>
            <a:fillRect/>
          </a:stretch>
        </p:blipFill>
        <p:spPr>
          <a:xfrm>
            <a:off x="3405771" y="3756909"/>
            <a:ext cx="2019634" cy="1172016"/>
          </a:xfrm>
          <a:prstGeom prst="rect">
            <a:avLst/>
          </a:prstGeom>
        </p:spPr>
      </p:pic>
      <p:sp>
        <p:nvSpPr>
          <p:cNvPr id="10" name="文本框 9">
            <a:extLst>
              <a:ext uri="{FF2B5EF4-FFF2-40B4-BE49-F238E27FC236}">
                <a16:creationId xmlns:a16="http://schemas.microsoft.com/office/drawing/2014/main" id="{9585B19A-26E5-C54B-9162-575AA5D4F7C5}"/>
              </a:ext>
            </a:extLst>
          </p:cNvPr>
          <p:cNvSpPr txBox="1"/>
          <p:nvPr/>
        </p:nvSpPr>
        <p:spPr>
          <a:xfrm>
            <a:off x="1022682" y="5013569"/>
            <a:ext cx="766411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因此对于每个数据点，要么</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，要么</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t</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y</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x</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。所以任何使得</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的数据</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点都不会出现在预测式                                   中，因此这些点对新数据的</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预测没有作用。而其余的数据点就是支持向量（</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support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vector</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p>
        </p:txBody>
      </p:sp>
      <p:pic>
        <p:nvPicPr>
          <p:cNvPr id="11" name="图片 10">
            <a:extLst>
              <a:ext uri="{FF2B5EF4-FFF2-40B4-BE49-F238E27FC236}">
                <a16:creationId xmlns:a16="http://schemas.microsoft.com/office/drawing/2014/main" id="{3CD708A1-0DED-EC47-AB75-64BC641BE8C2}"/>
              </a:ext>
            </a:extLst>
          </p:cNvPr>
          <p:cNvPicPr>
            <a:picLocks noChangeAspect="1"/>
          </p:cNvPicPr>
          <p:nvPr/>
        </p:nvPicPr>
        <p:blipFill>
          <a:blip r:embed="rId7"/>
          <a:stretch>
            <a:fillRect/>
          </a:stretch>
        </p:blipFill>
        <p:spPr>
          <a:xfrm>
            <a:off x="3369677" y="5403011"/>
            <a:ext cx="2353846" cy="652824"/>
          </a:xfrm>
          <a:prstGeom prst="rect">
            <a:avLst/>
          </a:prstGeom>
        </p:spPr>
      </p:pic>
    </p:spTree>
    <p:extLst>
      <p:ext uri="{BB962C8B-B14F-4D97-AF65-F5344CB8AC3E}">
        <p14:creationId xmlns:p14="http://schemas.microsoft.com/office/powerpoint/2010/main" val="292837857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推导</a:t>
            </a:r>
          </a:p>
        </p:txBody>
      </p:sp>
      <p:sp>
        <p:nvSpPr>
          <p:cNvPr id="4" name="文本框 3">
            <a:extLst>
              <a:ext uri="{FF2B5EF4-FFF2-40B4-BE49-F238E27FC236}">
                <a16:creationId xmlns:a16="http://schemas.microsoft.com/office/drawing/2014/main" id="{9A3B1E5B-A9DC-7143-9576-0640B048F23B}"/>
              </a:ext>
            </a:extLst>
          </p:cNvPr>
          <p:cNvSpPr txBox="1"/>
          <p:nvPr/>
        </p:nvSpPr>
        <p:spPr>
          <a:xfrm>
            <a:off x="782052" y="1355561"/>
            <a:ext cx="749567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解决了二次规划问题，找到了</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的值之后，由于支持向量</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x</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满足</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t</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y</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x</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 </a:t>
            </a: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将</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式子                                     代入，可得：</a:t>
            </a:r>
          </a:p>
        </p:txBody>
      </p:sp>
      <p:pic>
        <p:nvPicPr>
          <p:cNvPr id="5" name="图片 4">
            <a:extLst>
              <a:ext uri="{FF2B5EF4-FFF2-40B4-BE49-F238E27FC236}">
                <a16:creationId xmlns:a16="http://schemas.microsoft.com/office/drawing/2014/main" id="{84F16E0A-3F15-3847-801C-7F2EA09DA31A}"/>
              </a:ext>
            </a:extLst>
          </p:cNvPr>
          <p:cNvPicPr>
            <a:picLocks noChangeAspect="1"/>
          </p:cNvPicPr>
          <p:nvPr/>
        </p:nvPicPr>
        <p:blipFill>
          <a:blip r:embed="rId3"/>
          <a:stretch>
            <a:fillRect/>
          </a:stretch>
        </p:blipFill>
        <p:spPr>
          <a:xfrm>
            <a:off x="1552066" y="1726852"/>
            <a:ext cx="2472336" cy="691496"/>
          </a:xfrm>
          <a:prstGeom prst="rect">
            <a:avLst/>
          </a:prstGeom>
        </p:spPr>
      </p:pic>
      <p:pic>
        <p:nvPicPr>
          <p:cNvPr id="6" name="图片 5">
            <a:extLst>
              <a:ext uri="{FF2B5EF4-FFF2-40B4-BE49-F238E27FC236}">
                <a16:creationId xmlns:a16="http://schemas.microsoft.com/office/drawing/2014/main" id="{2E1716A6-0C46-F447-9402-1EDC8E40ED9F}"/>
              </a:ext>
            </a:extLst>
          </p:cNvPr>
          <p:cNvPicPr>
            <a:picLocks noChangeAspect="1"/>
          </p:cNvPicPr>
          <p:nvPr/>
        </p:nvPicPr>
        <p:blipFill>
          <a:blip r:embed="rId4"/>
          <a:stretch>
            <a:fillRect/>
          </a:stretch>
        </p:blipFill>
        <p:spPr>
          <a:xfrm>
            <a:off x="3012739" y="2418348"/>
            <a:ext cx="3034297" cy="678597"/>
          </a:xfrm>
          <a:prstGeom prst="rect">
            <a:avLst/>
          </a:prstGeom>
        </p:spPr>
      </p:pic>
      <p:sp>
        <p:nvSpPr>
          <p:cNvPr id="7" name="文本框 6">
            <a:extLst>
              <a:ext uri="{FF2B5EF4-FFF2-40B4-BE49-F238E27FC236}">
                <a16:creationId xmlns:a16="http://schemas.microsoft.com/office/drawing/2014/main" id="{6A1229EC-1745-AA48-AB1F-3183AE3AA554}"/>
              </a:ext>
            </a:extLst>
          </p:cNvPr>
          <p:cNvSpPr txBox="1"/>
          <p:nvPr/>
        </p:nvSpPr>
        <p:spPr>
          <a:xfrm>
            <a:off x="782053" y="3236403"/>
            <a:ext cx="7676148"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代表支持向量的下标集合。  虽然上式可以将任意支持向量</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x</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代入方程求出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，但是我们可以通过下面方式得到一个在数值计算上更稳定的解。</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首先两端乘以</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t</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，使用</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t</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n</a:t>
            </a:r>
            <a:r>
              <a:rPr lang="en-US" altLang="zh-CN" baseline="30000" dirty="0"/>
              <a:t>2</a:t>
            </a:r>
            <a:r>
              <a:rPr lang="en-US" altLang="zh-CN" dirty="0"/>
              <a:t>=1</a:t>
            </a:r>
            <a:r>
              <a:rPr lang="zh-CN" altLang="en-US" dirty="0"/>
              <a:t>的性质，然后代入所有支持向量取均值，整理得到：</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8" name="图片 7">
            <a:extLst>
              <a:ext uri="{FF2B5EF4-FFF2-40B4-BE49-F238E27FC236}">
                <a16:creationId xmlns:a16="http://schemas.microsoft.com/office/drawing/2014/main" id="{A4C48BB0-110A-0449-9DF6-B3EA8A1890DC}"/>
              </a:ext>
            </a:extLst>
          </p:cNvPr>
          <p:cNvPicPr>
            <a:picLocks noChangeAspect="1"/>
          </p:cNvPicPr>
          <p:nvPr/>
        </p:nvPicPr>
        <p:blipFill>
          <a:blip r:embed="rId5"/>
          <a:stretch>
            <a:fillRect/>
          </a:stretch>
        </p:blipFill>
        <p:spPr>
          <a:xfrm>
            <a:off x="2710690" y="4698628"/>
            <a:ext cx="3628965" cy="747429"/>
          </a:xfrm>
          <a:prstGeom prst="rect">
            <a:avLst/>
          </a:prstGeom>
        </p:spPr>
      </p:pic>
      <p:sp>
        <p:nvSpPr>
          <p:cNvPr id="9" name="文本框 8">
            <a:extLst>
              <a:ext uri="{FF2B5EF4-FFF2-40B4-BE49-F238E27FC236}">
                <a16:creationId xmlns:a16="http://schemas.microsoft.com/office/drawing/2014/main" id="{19E8CDC3-1405-E94D-9290-7C3F58B94D1C}"/>
              </a:ext>
            </a:extLst>
          </p:cNvPr>
          <p:cNvSpPr txBox="1"/>
          <p:nvPr/>
        </p:nvSpPr>
        <p:spPr>
          <a:xfrm>
            <a:off x="782052" y="5563719"/>
            <a:ext cx="29472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S</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是支持向量的总数。</a:t>
            </a:r>
          </a:p>
        </p:txBody>
      </p:sp>
    </p:spTree>
    <p:extLst>
      <p:ext uri="{BB962C8B-B14F-4D97-AF65-F5344CB8AC3E}">
        <p14:creationId xmlns:p14="http://schemas.microsoft.com/office/powerpoint/2010/main" val="419274751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推导</a:t>
            </a:r>
          </a:p>
        </p:txBody>
      </p:sp>
      <p:sp>
        <p:nvSpPr>
          <p:cNvPr id="4" name="文本框 3">
            <a:extLst>
              <a:ext uri="{FF2B5EF4-FFF2-40B4-BE49-F238E27FC236}">
                <a16:creationId xmlns:a16="http://schemas.microsoft.com/office/drawing/2014/main" id="{05820E3B-EFA7-4E4B-8481-AF863C7E3209}"/>
              </a:ext>
            </a:extLst>
          </p:cNvPr>
          <p:cNvSpPr txBox="1"/>
          <p:nvPr/>
        </p:nvSpPr>
        <p:spPr>
          <a:xfrm>
            <a:off x="770023" y="1455820"/>
            <a:ext cx="779646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由于</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引入了核函数，所以对于线性不可分的样本，可以通过“升维”的方式，将其变为在高维空间中线性可分。 如下图：</a:t>
            </a:r>
          </a:p>
        </p:txBody>
      </p:sp>
      <p:pic>
        <p:nvPicPr>
          <p:cNvPr id="5" name="图片 4">
            <a:extLst>
              <a:ext uri="{FF2B5EF4-FFF2-40B4-BE49-F238E27FC236}">
                <a16:creationId xmlns:a16="http://schemas.microsoft.com/office/drawing/2014/main" id="{AF4507F0-1E6B-5F42-A12B-05810388A90E}"/>
              </a:ext>
            </a:extLst>
          </p:cNvPr>
          <p:cNvPicPr>
            <a:picLocks noChangeAspect="1"/>
          </p:cNvPicPr>
          <p:nvPr/>
        </p:nvPicPr>
        <p:blipFill>
          <a:blip r:embed="rId2"/>
          <a:stretch>
            <a:fillRect/>
          </a:stretch>
        </p:blipFill>
        <p:spPr>
          <a:xfrm>
            <a:off x="1094874" y="2102149"/>
            <a:ext cx="6918158" cy="3044609"/>
          </a:xfrm>
          <a:prstGeom prst="rect">
            <a:avLst/>
          </a:prstGeom>
        </p:spPr>
      </p:pic>
      <p:sp>
        <p:nvSpPr>
          <p:cNvPr id="6" name="文本框 5">
            <a:extLst>
              <a:ext uri="{FF2B5EF4-FFF2-40B4-BE49-F238E27FC236}">
                <a16:creationId xmlns:a16="http://schemas.microsoft.com/office/drawing/2014/main" id="{10B5B08E-B802-E64E-8D3E-3DAAC989CA55}"/>
              </a:ext>
            </a:extLst>
          </p:cNvPr>
          <p:cNvSpPr txBox="1"/>
          <p:nvPr/>
        </p:nvSpPr>
        <p:spPr>
          <a:xfrm>
            <a:off x="770023" y="5469922"/>
            <a:ext cx="770020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核函数采用的是高斯核。虽然数据点在二维空间中显然不是线性可分的，但是它在隐式地由非线性核函数定义的非线性特征空间中是线性可分的。</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188915243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重叠类分布</a:t>
            </a:r>
          </a:p>
        </p:txBody>
      </p:sp>
      <p:sp>
        <p:nvSpPr>
          <p:cNvPr id="4" name="文本框 3">
            <a:extLst>
              <a:ext uri="{FF2B5EF4-FFF2-40B4-BE49-F238E27FC236}">
                <a16:creationId xmlns:a16="http://schemas.microsoft.com/office/drawing/2014/main" id="{910CC1C4-C45A-C44E-A8C8-8319FA8C5DAB}"/>
              </a:ext>
            </a:extLst>
          </p:cNvPr>
          <p:cNvSpPr txBox="1"/>
          <p:nvPr/>
        </p:nvSpPr>
        <p:spPr>
          <a:xfrm>
            <a:off x="842210" y="1355561"/>
            <a:ext cx="7772401"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目前为止，我们假设训练数据点在特征空间</a:t>
            </a:r>
            <a:r>
              <a:rPr lang="el-GR" altLang="zh-CN" dirty="0" err="1"/>
              <a:t>ϕ</a:t>
            </a:r>
            <a:r>
              <a:rPr lang="el-GR" altLang="zh-CN" dirty="0"/>
              <a:t>(</a:t>
            </a:r>
            <a:r>
              <a:rPr lang="en" altLang="zh-CN" dirty="0"/>
              <a:t>x)</a:t>
            </a:r>
            <a:r>
              <a:rPr lang="zh-CN" altLang="en" dirty="0"/>
              <a:t>中</a:t>
            </a:r>
            <a:r>
              <a:rPr lang="zh-CN" altLang="en-US" dirty="0"/>
              <a:t>是线性可分的。解得的</a:t>
            </a:r>
            <a:r>
              <a:rPr lang="en-US" altLang="zh-CN" dirty="0"/>
              <a:t>SVM</a:t>
            </a:r>
            <a:r>
              <a:rPr lang="zh-CN" altLang="en-US" dirty="0"/>
              <a:t>在原始输入空间</a:t>
            </a:r>
            <a:r>
              <a:rPr lang="en-US" altLang="zh-CN" dirty="0"/>
              <a:t>x</a:t>
            </a:r>
            <a:r>
              <a:rPr lang="zh-CN" altLang="en-US" dirty="0"/>
              <a:t>中会对训练数据进行精确地划分，虽然决策边界是非线性的。</a:t>
            </a:r>
            <a:endParaRPr lang="en-US" altLang="zh-CN" dirty="0"/>
          </a:p>
          <a:p>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r>
              <a:rPr lang="zh-CN" altLang="en-US" dirty="0"/>
              <a:t>然而在实际中，类条件分布可能重叠（例如个别噪点），甚至导致线性不可分，这种情况下如果对训练数据进行精确划分会导致较差的泛化能力</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6" name="图片 5">
            <a:extLst>
              <a:ext uri="{FF2B5EF4-FFF2-40B4-BE49-F238E27FC236}">
                <a16:creationId xmlns:a16="http://schemas.microsoft.com/office/drawing/2014/main" id="{6E96A29A-B710-AE4F-B314-67C62DA3797F}"/>
              </a:ext>
            </a:extLst>
          </p:cNvPr>
          <p:cNvPicPr>
            <a:picLocks noChangeAspect="1"/>
          </p:cNvPicPr>
          <p:nvPr/>
        </p:nvPicPr>
        <p:blipFill>
          <a:blip r:embed="rId3"/>
          <a:stretch>
            <a:fillRect/>
          </a:stretch>
        </p:blipFill>
        <p:spPr>
          <a:xfrm>
            <a:off x="1249119" y="3333272"/>
            <a:ext cx="2556202" cy="3261760"/>
          </a:xfrm>
          <a:prstGeom prst="rect">
            <a:avLst/>
          </a:prstGeom>
        </p:spPr>
      </p:pic>
      <p:sp>
        <p:nvSpPr>
          <p:cNvPr id="7" name="文本框 6">
            <a:extLst>
              <a:ext uri="{FF2B5EF4-FFF2-40B4-BE49-F238E27FC236}">
                <a16:creationId xmlns:a16="http://schemas.microsoft.com/office/drawing/2014/main" id="{C9B1D351-2C92-FC4F-9D74-B91DA17AFFF1}"/>
              </a:ext>
            </a:extLst>
          </p:cNvPr>
          <p:cNvSpPr txBox="1"/>
          <p:nvPr/>
        </p:nvSpPr>
        <p:spPr>
          <a:xfrm>
            <a:off x="4223085" y="3946358"/>
            <a:ext cx="4016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应当避免一个噪点导致超平面发生移动</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8" name="文本框 7">
            <a:extLst>
              <a:ext uri="{FF2B5EF4-FFF2-40B4-BE49-F238E27FC236}">
                <a16:creationId xmlns:a16="http://schemas.microsoft.com/office/drawing/2014/main" id="{681D8F71-2321-1C42-B183-95D3019ECBC2}"/>
              </a:ext>
            </a:extLst>
          </p:cNvPr>
          <p:cNvSpPr txBox="1"/>
          <p:nvPr/>
        </p:nvSpPr>
        <p:spPr>
          <a:xfrm>
            <a:off x="4223085" y="5763127"/>
            <a:ext cx="401648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有的</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线性不可分的情况，我们应当忽略这个离群点</a:t>
            </a:r>
          </a:p>
        </p:txBody>
      </p:sp>
    </p:spTree>
    <p:extLst>
      <p:ext uri="{BB962C8B-B14F-4D97-AF65-F5344CB8AC3E}">
        <p14:creationId xmlns:p14="http://schemas.microsoft.com/office/powerpoint/2010/main" val="188658616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重叠类分布</a:t>
            </a:r>
          </a:p>
        </p:txBody>
      </p:sp>
      <p:sp>
        <p:nvSpPr>
          <p:cNvPr id="4" name="文本框 3">
            <a:extLst>
              <a:ext uri="{FF2B5EF4-FFF2-40B4-BE49-F238E27FC236}">
                <a16:creationId xmlns:a16="http://schemas.microsoft.com/office/drawing/2014/main" id="{EC76EF8E-AF54-DC4F-9CFF-C784028DC34D}"/>
              </a:ext>
            </a:extLst>
          </p:cNvPr>
          <p:cNvSpPr txBox="1"/>
          <p:nvPr/>
        </p:nvSpPr>
        <p:spPr>
          <a:xfrm>
            <a:off x="986589" y="1355561"/>
            <a:ext cx="7399421"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因此我们需要一种方式修改</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，允许一些训练样本被误分类。为了完成这一点，我们引入松弛变量（</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slack</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variable</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n=1,…,N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，每个训练样本都有一个松弛变量。</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对于位于正确的边缘边界内部的点或者边界上的点，</a:t>
            </a:r>
            <a:r>
              <a:rPr lang="el-GR" altLang="zh-CN" dirty="0"/>
              <a:t> </a:t>
            </a:r>
            <a:r>
              <a:rPr lang="el-GR" altLang="zh-CN" dirty="0" err="1"/>
              <a:t>ξ</a:t>
            </a:r>
            <a:r>
              <a:rPr lang="el-GR" altLang="zh-CN" baseline="-25000" dirty="0" err="1"/>
              <a:t>n</a:t>
            </a:r>
            <a:r>
              <a:rPr lang="en-US" altLang="zh-CN" dirty="0"/>
              <a:t>=0</a:t>
            </a:r>
            <a:r>
              <a:rPr lang="zh-CN" altLang="en-US" dirty="0"/>
              <a:t>，对于其它点，</a:t>
            </a:r>
            <a:r>
              <a:rPr lang="el-GR" altLang="zh-CN" dirty="0"/>
              <a:t> </a:t>
            </a:r>
            <a:r>
              <a:rPr lang="el-GR" altLang="zh-CN" b="1" dirty="0" err="1"/>
              <a:t>ξ</a:t>
            </a:r>
            <a:r>
              <a:rPr lang="el-GR" altLang="zh-CN" b="1" baseline="-25000" dirty="0" err="1"/>
              <a:t>n</a:t>
            </a:r>
            <a:r>
              <a:rPr lang="en" altLang="zh-CN" b="1" dirty="0"/>
              <a:t> = |</a:t>
            </a:r>
            <a:r>
              <a:rPr lang="en" altLang="zh-CN" b="1" dirty="0" err="1"/>
              <a:t>t</a:t>
            </a:r>
            <a:r>
              <a:rPr lang="en" altLang="zh-CN" b="1" baseline="-25000" dirty="0" err="1"/>
              <a:t>n</a:t>
            </a:r>
            <a:r>
              <a:rPr lang="en" altLang="zh-CN" b="1" dirty="0"/>
              <a:t> − y(</a:t>
            </a:r>
            <a:r>
              <a:rPr lang="en" altLang="zh-CN" b="1" dirty="0" err="1"/>
              <a:t>x</a:t>
            </a:r>
            <a:r>
              <a:rPr lang="en" altLang="zh-CN" b="1" baseline="-25000" dirty="0" err="1"/>
              <a:t>n</a:t>
            </a:r>
            <a:r>
              <a:rPr lang="en" altLang="zh-CN" b="1" dirty="0"/>
              <a:t> )|</a:t>
            </a:r>
            <a:r>
              <a:rPr lang="zh-CN" altLang="en-US" dirty="0"/>
              <a:t>。 因此，对于位于决策边界</a:t>
            </a:r>
            <a:r>
              <a:rPr lang="en-US" altLang="zh-CN" dirty="0"/>
              <a:t>y(</a:t>
            </a:r>
            <a:r>
              <a:rPr lang="en-US" altLang="zh-CN" dirty="0" err="1"/>
              <a:t>x</a:t>
            </a:r>
            <a:r>
              <a:rPr lang="en-US" altLang="zh-CN" baseline="-25000" dirty="0" err="1"/>
              <a:t>n</a:t>
            </a:r>
            <a:r>
              <a:rPr lang="en-US" altLang="zh-CN" dirty="0"/>
              <a:t>)=0</a:t>
            </a:r>
            <a:r>
              <a:rPr lang="zh-CN" altLang="en-US" dirty="0"/>
              <a:t>上的点，</a:t>
            </a:r>
            <a:r>
              <a:rPr lang="el-GR" altLang="zh-CN" dirty="0"/>
              <a:t> </a:t>
            </a:r>
            <a:r>
              <a:rPr lang="el-GR" altLang="zh-CN" dirty="0" err="1"/>
              <a:t>ξ</a:t>
            </a:r>
            <a:r>
              <a:rPr lang="el-GR" altLang="zh-CN" baseline="-25000" dirty="0" err="1"/>
              <a:t>n</a:t>
            </a:r>
            <a:r>
              <a:rPr lang="en-US" altLang="zh-CN" dirty="0"/>
              <a:t>=1</a:t>
            </a:r>
            <a:r>
              <a:rPr lang="zh-CN" altLang="en-US" dirty="0"/>
              <a:t>，并且</a:t>
            </a:r>
            <a:r>
              <a:rPr lang="el-GR" altLang="zh-CN" dirty="0" err="1"/>
              <a:t>ξ</a:t>
            </a:r>
            <a:r>
              <a:rPr lang="el-GR" altLang="zh-CN" baseline="-25000" dirty="0" err="1"/>
              <a:t>n</a:t>
            </a:r>
            <a:r>
              <a:rPr lang="en-US" altLang="zh-CN" dirty="0"/>
              <a:t>&gt;1</a:t>
            </a:r>
            <a:r>
              <a:rPr lang="zh-CN" altLang="en-US" dirty="0"/>
              <a:t>的点就是被误分类的点。</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5" name="图片 4">
            <a:extLst>
              <a:ext uri="{FF2B5EF4-FFF2-40B4-BE49-F238E27FC236}">
                <a16:creationId xmlns:a16="http://schemas.microsoft.com/office/drawing/2014/main" id="{ECFD9CB3-26A9-D440-913B-411D539A10AA}"/>
              </a:ext>
            </a:extLst>
          </p:cNvPr>
          <p:cNvPicPr>
            <a:picLocks noChangeAspect="1"/>
          </p:cNvPicPr>
          <p:nvPr/>
        </p:nvPicPr>
        <p:blipFill>
          <a:blip r:embed="rId3"/>
          <a:stretch>
            <a:fillRect/>
          </a:stretch>
        </p:blipFill>
        <p:spPr>
          <a:xfrm>
            <a:off x="5811247" y="1690757"/>
            <a:ext cx="628650" cy="259443"/>
          </a:xfrm>
          <a:prstGeom prst="rect">
            <a:avLst/>
          </a:prstGeom>
        </p:spPr>
      </p:pic>
      <p:pic>
        <p:nvPicPr>
          <p:cNvPr id="7" name="图片 6">
            <a:extLst>
              <a:ext uri="{FF2B5EF4-FFF2-40B4-BE49-F238E27FC236}">
                <a16:creationId xmlns:a16="http://schemas.microsoft.com/office/drawing/2014/main" id="{3AB21A8C-E70C-A648-9DB6-C80EEBA46E0B}"/>
              </a:ext>
            </a:extLst>
          </p:cNvPr>
          <p:cNvPicPr>
            <a:picLocks noChangeAspect="1"/>
          </p:cNvPicPr>
          <p:nvPr/>
        </p:nvPicPr>
        <p:blipFill>
          <a:blip r:embed="rId4"/>
          <a:stretch>
            <a:fillRect/>
          </a:stretch>
        </p:blipFill>
        <p:spPr>
          <a:xfrm>
            <a:off x="3027280" y="4275083"/>
            <a:ext cx="3288966" cy="407646"/>
          </a:xfrm>
          <a:prstGeom prst="rect">
            <a:avLst/>
          </a:prstGeom>
        </p:spPr>
      </p:pic>
      <p:sp>
        <p:nvSpPr>
          <p:cNvPr id="8" name="文本框 7">
            <a:extLst>
              <a:ext uri="{FF2B5EF4-FFF2-40B4-BE49-F238E27FC236}">
                <a16:creationId xmlns:a16="http://schemas.microsoft.com/office/drawing/2014/main" id="{BF02DB90-F2B8-A642-A7AA-6B36D2C90EEB}"/>
              </a:ext>
            </a:extLst>
          </p:cNvPr>
          <p:cNvSpPr txBox="1"/>
          <p:nvPr/>
        </p:nvSpPr>
        <p:spPr>
          <a:xfrm>
            <a:off x="986589" y="3748230"/>
            <a:ext cx="453590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那么，原先的</a:t>
            </a:r>
            <a:r>
              <a:rPr lang="zh-CN" altLang="en-US" dirty="0"/>
              <a:t>精确分类限制条件被替换：</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0" name="图片 9">
            <a:extLst>
              <a:ext uri="{FF2B5EF4-FFF2-40B4-BE49-F238E27FC236}">
                <a16:creationId xmlns:a16="http://schemas.microsoft.com/office/drawing/2014/main" id="{66E58B2C-E81F-FC4E-ABD5-0D8A03A61CE3}"/>
              </a:ext>
            </a:extLst>
          </p:cNvPr>
          <p:cNvPicPr>
            <a:picLocks noChangeAspect="1"/>
          </p:cNvPicPr>
          <p:nvPr/>
        </p:nvPicPr>
        <p:blipFill>
          <a:blip r:embed="rId5"/>
          <a:stretch>
            <a:fillRect/>
          </a:stretch>
        </p:blipFill>
        <p:spPr>
          <a:xfrm>
            <a:off x="3157954" y="5194549"/>
            <a:ext cx="3245848" cy="388724"/>
          </a:xfrm>
          <a:prstGeom prst="rect">
            <a:avLst/>
          </a:prstGeom>
        </p:spPr>
      </p:pic>
      <p:sp>
        <p:nvSpPr>
          <p:cNvPr id="11" name="下箭头 10">
            <a:extLst>
              <a:ext uri="{FF2B5EF4-FFF2-40B4-BE49-F238E27FC236}">
                <a16:creationId xmlns:a16="http://schemas.microsoft.com/office/drawing/2014/main" id="{9BB9957D-2A61-4F49-8BA5-F6D0EE7D384D}"/>
              </a:ext>
            </a:extLst>
          </p:cNvPr>
          <p:cNvSpPr/>
          <p:nvPr/>
        </p:nvSpPr>
        <p:spPr>
          <a:xfrm>
            <a:off x="4365039" y="4753974"/>
            <a:ext cx="613447" cy="369330"/>
          </a:xfrm>
          <a:prstGeom prst="downArrow">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211645379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重叠类分布</a:t>
            </a:r>
          </a:p>
        </p:txBody>
      </p:sp>
      <p:pic>
        <p:nvPicPr>
          <p:cNvPr id="4" name="图片 3">
            <a:extLst>
              <a:ext uri="{FF2B5EF4-FFF2-40B4-BE49-F238E27FC236}">
                <a16:creationId xmlns:a16="http://schemas.microsoft.com/office/drawing/2014/main" id="{4CDA80F4-2B3A-9945-B748-EC9F43DEE4F4}"/>
              </a:ext>
            </a:extLst>
          </p:cNvPr>
          <p:cNvPicPr>
            <a:picLocks noChangeAspect="1"/>
          </p:cNvPicPr>
          <p:nvPr/>
        </p:nvPicPr>
        <p:blipFill>
          <a:blip r:embed="rId2"/>
          <a:stretch>
            <a:fillRect/>
          </a:stretch>
        </p:blipFill>
        <p:spPr>
          <a:xfrm>
            <a:off x="2620999" y="1035921"/>
            <a:ext cx="3537058" cy="2840205"/>
          </a:xfrm>
          <a:prstGeom prst="rect">
            <a:avLst/>
          </a:prstGeom>
        </p:spPr>
      </p:pic>
      <p:sp>
        <p:nvSpPr>
          <p:cNvPr id="5" name="文本框 4">
            <a:extLst>
              <a:ext uri="{FF2B5EF4-FFF2-40B4-BE49-F238E27FC236}">
                <a16:creationId xmlns:a16="http://schemas.microsoft.com/office/drawing/2014/main" id="{DEB29983-E828-094E-8BA6-48803091EFAA}"/>
              </a:ext>
            </a:extLst>
          </p:cNvPr>
          <p:cNvSpPr txBox="1"/>
          <p:nvPr/>
        </p:nvSpPr>
        <p:spPr>
          <a:xfrm>
            <a:off x="733927" y="4102497"/>
            <a:ext cx="791677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如图所示，</a:t>
            </a:r>
            <a:r>
              <a:rPr lang="el-GR" altLang="zh-CN" dirty="0" err="1"/>
              <a:t>ξ</a:t>
            </a:r>
            <a:r>
              <a:rPr lang="el-GR" altLang="zh-CN" baseline="-25000" dirty="0" err="1"/>
              <a:t>n</a:t>
            </a:r>
            <a:r>
              <a:rPr lang="en-US" altLang="zh-CN" dirty="0"/>
              <a:t>=0</a:t>
            </a:r>
            <a:r>
              <a:rPr lang="zh-CN" altLang="en-US" dirty="0"/>
              <a:t>的点被正确分类，要么位于边缘上，要么在边缘的正确一侧；</a:t>
            </a:r>
            <a:r>
              <a:rPr lang="en-US" altLang="zh-CN" dirty="0"/>
              <a:t>0&lt;</a:t>
            </a:r>
            <a:r>
              <a:rPr lang="el-GR" altLang="zh-CN" dirty="0"/>
              <a:t>ξ</a:t>
            </a:r>
            <a:r>
              <a:rPr lang="en-US" altLang="zh-CN" baseline="-25000" dirty="0"/>
              <a:t>n</a:t>
            </a:r>
            <a:r>
              <a:rPr lang="en-US" altLang="zh-CN" dirty="0"/>
              <a:t>&lt;=1</a:t>
            </a:r>
            <a:r>
              <a:rPr lang="zh-CN" altLang="en-US" dirty="0"/>
              <a:t>的点位于边缘内部，但在决策边界的正确一侧；而</a:t>
            </a:r>
            <a:r>
              <a:rPr lang="el-GR" altLang="zh-CN" dirty="0" err="1"/>
              <a:t>ξ</a:t>
            </a:r>
            <a:r>
              <a:rPr lang="el-GR" altLang="zh-CN" baseline="-25000" dirty="0" err="1"/>
              <a:t>n</a:t>
            </a:r>
            <a:r>
              <a:rPr lang="en-US" altLang="zh-CN" dirty="0"/>
              <a:t>&gt;1</a:t>
            </a:r>
            <a:r>
              <a:rPr lang="zh-CN" altLang="en-US" dirty="0"/>
              <a:t>的点位于决策边界的错误一侧，是被错误分类的点。</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6" name="文本框 5">
            <a:extLst>
              <a:ext uri="{FF2B5EF4-FFF2-40B4-BE49-F238E27FC236}">
                <a16:creationId xmlns:a16="http://schemas.microsoft.com/office/drawing/2014/main" id="{3099CBF7-BEC0-714B-B512-309E9E38B310}"/>
              </a:ext>
            </a:extLst>
          </p:cNvPr>
          <p:cNvSpPr txBox="1"/>
          <p:nvPr/>
        </p:nvSpPr>
        <p:spPr>
          <a:xfrm>
            <a:off x="733926" y="5618747"/>
            <a:ext cx="791677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这种方法有时被描述成放宽边缘的硬限制，得到一个</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软边缘</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soft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margin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），并且允许一些训练数据点被错分。</a:t>
            </a:r>
          </a:p>
        </p:txBody>
      </p:sp>
    </p:spTree>
    <p:extLst>
      <p:ext uri="{BB962C8B-B14F-4D97-AF65-F5344CB8AC3E}">
        <p14:creationId xmlns:p14="http://schemas.microsoft.com/office/powerpoint/2010/main" val="42889047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重叠类分布</a:t>
            </a:r>
          </a:p>
        </p:txBody>
      </p:sp>
      <p:sp>
        <p:nvSpPr>
          <p:cNvPr id="4" name="文本框 3">
            <a:extLst>
              <a:ext uri="{FF2B5EF4-FFF2-40B4-BE49-F238E27FC236}">
                <a16:creationId xmlns:a16="http://schemas.microsoft.com/office/drawing/2014/main" id="{3EA79A60-F879-6E4B-9A63-BACAAE925244}"/>
              </a:ext>
            </a:extLst>
          </p:cNvPr>
          <p:cNvSpPr txBox="1"/>
          <p:nvPr/>
        </p:nvSpPr>
        <p:spPr>
          <a:xfrm>
            <a:off x="782052" y="1355562"/>
            <a:ext cx="757989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现在我们的目标是最大化边缘，同时以一种比较“柔和”的方式惩罚位于边缘边界错误一侧的点。于是，我们最小化：</a:t>
            </a:r>
          </a:p>
        </p:txBody>
      </p:sp>
      <p:pic>
        <p:nvPicPr>
          <p:cNvPr id="5" name="图片 4">
            <a:extLst>
              <a:ext uri="{FF2B5EF4-FFF2-40B4-BE49-F238E27FC236}">
                <a16:creationId xmlns:a16="http://schemas.microsoft.com/office/drawing/2014/main" id="{2C439B1F-5D55-F64C-B28B-BB869D133C86}"/>
              </a:ext>
            </a:extLst>
          </p:cNvPr>
          <p:cNvPicPr>
            <a:picLocks noChangeAspect="1"/>
          </p:cNvPicPr>
          <p:nvPr/>
        </p:nvPicPr>
        <p:blipFill>
          <a:blip r:embed="rId3"/>
          <a:stretch>
            <a:fillRect/>
          </a:stretch>
        </p:blipFill>
        <p:spPr>
          <a:xfrm>
            <a:off x="3682430" y="2001891"/>
            <a:ext cx="1767876" cy="736615"/>
          </a:xfrm>
          <a:prstGeom prst="rect">
            <a:avLst/>
          </a:prstGeom>
        </p:spPr>
      </p:pic>
      <p:sp>
        <p:nvSpPr>
          <p:cNvPr id="6" name="文本框 5">
            <a:extLst>
              <a:ext uri="{FF2B5EF4-FFF2-40B4-BE49-F238E27FC236}">
                <a16:creationId xmlns:a16="http://schemas.microsoft.com/office/drawing/2014/main" id="{F2A0E4B0-77BC-924E-8387-E742AC8EE7CA}"/>
              </a:ext>
            </a:extLst>
          </p:cNvPr>
          <p:cNvSpPr txBox="1"/>
          <p:nvPr/>
        </p:nvSpPr>
        <p:spPr>
          <a:xfrm>
            <a:off x="878305" y="2906311"/>
            <a:ext cx="748364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其中参数</a:t>
            </a:r>
            <a:r>
              <a:rPr lang="en-US" altLang="zh-CN" dirty="0"/>
              <a:t>C&gt;0</a:t>
            </a:r>
            <a:r>
              <a:rPr lang="zh-CN" altLang="en-US" dirty="0"/>
              <a:t>控制了松弛变量惩罚与边缘之间的折中。 与之前的推导类似，我们能写出这个新的目标函数的拉格朗日函数：</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8" name="图片 7">
            <a:extLst>
              <a:ext uri="{FF2B5EF4-FFF2-40B4-BE49-F238E27FC236}">
                <a16:creationId xmlns:a16="http://schemas.microsoft.com/office/drawing/2014/main" id="{E5114B75-15CF-0746-9D35-8992963310DB}"/>
              </a:ext>
            </a:extLst>
          </p:cNvPr>
          <p:cNvPicPr>
            <a:picLocks noChangeAspect="1"/>
          </p:cNvPicPr>
          <p:nvPr/>
        </p:nvPicPr>
        <p:blipFill>
          <a:blip r:embed="rId4"/>
          <a:stretch>
            <a:fillRect/>
          </a:stretch>
        </p:blipFill>
        <p:spPr>
          <a:xfrm>
            <a:off x="782052" y="3552640"/>
            <a:ext cx="7406957" cy="3168956"/>
          </a:xfrm>
          <a:prstGeom prst="rect">
            <a:avLst/>
          </a:prstGeom>
        </p:spPr>
      </p:pic>
    </p:spTree>
    <p:extLst>
      <p:ext uri="{BB962C8B-B14F-4D97-AF65-F5344CB8AC3E}">
        <p14:creationId xmlns:p14="http://schemas.microsoft.com/office/powerpoint/2010/main" val="27722836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3"/>
          <p:cNvSpPr txBox="1"/>
          <p:nvPr/>
        </p:nvSpPr>
        <p:spPr>
          <a:xfrm>
            <a:off x="5149516" y="2334376"/>
            <a:ext cx="3657599" cy="76835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sz="4000" b="1">
                <a:solidFill>
                  <a:schemeClr val="accent1"/>
                </a:solidFill>
                <a:latin typeface="微软雅黑"/>
                <a:ea typeface="微软雅黑"/>
                <a:cs typeface="微软雅黑"/>
                <a:sym typeface="微软雅黑"/>
              </a:defRPr>
            </a:lvl1pPr>
          </a:lstStyle>
          <a:p>
            <a:r>
              <a:rPr lang="zh-CN" altLang="en-US" dirty="0"/>
              <a:t>支持向量机</a:t>
            </a:r>
            <a:endParaRPr dirty="0"/>
          </a:p>
        </p:txBody>
      </p:sp>
      <p:grpSp>
        <p:nvGrpSpPr>
          <p:cNvPr id="133" name="组合 19"/>
          <p:cNvGrpSpPr/>
          <p:nvPr/>
        </p:nvGrpSpPr>
        <p:grpSpPr>
          <a:xfrm>
            <a:off x="-13449" y="3702701"/>
            <a:ext cx="9157450" cy="874251"/>
            <a:chOff x="0" y="0"/>
            <a:chExt cx="9157448" cy="874250"/>
          </a:xfrm>
        </p:grpSpPr>
        <p:sp>
          <p:nvSpPr>
            <p:cNvPr id="130" name="任意多边形 13"/>
            <p:cNvSpPr/>
            <p:nvPr/>
          </p:nvSpPr>
          <p:spPr>
            <a:xfrm>
              <a:off x="0" y="-1"/>
              <a:ext cx="9157449" cy="744228"/>
            </a:xfrm>
            <a:custGeom>
              <a:avLst/>
              <a:gdLst/>
              <a:ahLst/>
              <a:cxnLst>
                <a:cxn ang="0">
                  <a:pos x="wd2" y="hd2"/>
                </a:cxn>
                <a:cxn ang="5400000">
                  <a:pos x="wd2" y="hd2"/>
                </a:cxn>
                <a:cxn ang="10800000">
                  <a:pos x="wd2" y="hd2"/>
                </a:cxn>
                <a:cxn ang="16200000">
                  <a:pos x="wd2" y="hd2"/>
                </a:cxn>
              </a:cxnLst>
              <a:rect l="0" t="0" r="r" b="b"/>
              <a:pathLst>
                <a:path w="21600" h="20730" extrusionOk="0">
                  <a:moveTo>
                    <a:pt x="0" y="9369"/>
                  </a:moveTo>
                  <a:cubicBezTo>
                    <a:pt x="1100" y="4594"/>
                    <a:pt x="2200" y="-182"/>
                    <a:pt x="3786" y="5"/>
                  </a:cubicBezTo>
                  <a:cubicBezTo>
                    <a:pt x="5371" y="193"/>
                    <a:pt x="7677" y="7060"/>
                    <a:pt x="9512" y="10493"/>
                  </a:cubicBezTo>
                  <a:cubicBezTo>
                    <a:pt x="11346" y="13927"/>
                    <a:pt x="12332" y="19795"/>
                    <a:pt x="14792" y="20606"/>
                  </a:cubicBezTo>
                  <a:cubicBezTo>
                    <a:pt x="17252" y="21418"/>
                    <a:pt x="19204" y="18078"/>
                    <a:pt x="21600" y="15363"/>
                  </a:cubicBezTo>
                </a:path>
              </a:pathLst>
            </a:custGeom>
            <a:noFill/>
            <a:ln w="6350" cap="flat">
              <a:solidFill>
                <a:srgbClr val="2C4E8C"/>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1" name="任意多边形 14"/>
            <p:cNvSpPr/>
            <p:nvPr/>
          </p:nvSpPr>
          <p:spPr>
            <a:xfrm>
              <a:off x="-1" y="147898"/>
              <a:ext cx="9157448" cy="632223"/>
            </a:xfrm>
            <a:custGeom>
              <a:avLst/>
              <a:gdLst/>
              <a:ahLst/>
              <a:cxnLst>
                <a:cxn ang="0">
                  <a:pos x="wd2" y="hd2"/>
                </a:cxn>
                <a:cxn ang="5400000">
                  <a:pos x="wd2" y="hd2"/>
                </a:cxn>
                <a:cxn ang="10800000">
                  <a:pos x="wd2" y="hd2"/>
                </a:cxn>
                <a:cxn ang="16200000">
                  <a:pos x="wd2" y="hd2"/>
                </a:cxn>
              </a:cxnLst>
              <a:rect l="0" t="0" r="r" b="b"/>
              <a:pathLst>
                <a:path w="21600" h="21305" extrusionOk="0">
                  <a:moveTo>
                    <a:pt x="0" y="14508"/>
                  </a:moveTo>
                  <a:cubicBezTo>
                    <a:pt x="2337" y="7409"/>
                    <a:pt x="4675" y="309"/>
                    <a:pt x="6956" y="7"/>
                  </a:cubicBezTo>
                  <a:cubicBezTo>
                    <a:pt x="9238" y="-295"/>
                    <a:pt x="11250" y="9146"/>
                    <a:pt x="13691" y="12695"/>
                  </a:cubicBezTo>
                  <a:cubicBezTo>
                    <a:pt x="16131" y="16245"/>
                    <a:pt x="18866" y="18775"/>
                    <a:pt x="21600" y="21305"/>
                  </a:cubicBezTo>
                </a:path>
              </a:pathLst>
            </a:custGeom>
            <a:noFill/>
            <a:ln w="6350" cap="flat">
              <a:solidFill>
                <a:srgbClr val="2C4E8C"/>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2" name="任意多边形 15"/>
            <p:cNvSpPr/>
            <p:nvPr/>
          </p:nvSpPr>
          <p:spPr>
            <a:xfrm>
              <a:off x="0" y="454072"/>
              <a:ext cx="9157449" cy="420179"/>
            </a:xfrm>
            <a:custGeom>
              <a:avLst/>
              <a:gdLst/>
              <a:ahLst/>
              <a:cxnLst>
                <a:cxn ang="0">
                  <a:pos x="wd2" y="hd2"/>
                </a:cxn>
                <a:cxn ang="5400000">
                  <a:pos x="wd2" y="hd2"/>
                </a:cxn>
                <a:cxn ang="10800000">
                  <a:pos x="wd2" y="hd2"/>
                </a:cxn>
                <a:cxn ang="16200000">
                  <a:pos x="wd2" y="hd2"/>
                </a:cxn>
              </a:cxnLst>
              <a:rect l="0" t="0" r="r" b="b"/>
              <a:pathLst>
                <a:path w="21600" h="20452" extrusionOk="0">
                  <a:moveTo>
                    <a:pt x="0" y="20452"/>
                  </a:moveTo>
                  <a:cubicBezTo>
                    <a:pt x="4861" y="10961"/>
                    <a:pt x="9722" y="1470"/>
                    <a:pt x="13322" y="161"/>
                  </a:cubicBezTo>
                  <a:cubicBezTo>
                    <a:pt x="16922" y="-1148"/>
                    <a:pt x="19261" y="5725"/>
                    <a:pt x="21600" y="12597"/>
                  </a:cubicBezTo>
                </a:path>
              </a:pathLst>
            </a:custGeom>
            <a:noFill/>
            <a:ln w="6350" cap="flat">
              <a:solidFill>
                <a:srgbClr val="2C4E8C"/>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重叠类分布</a:t>
            </a:r>
          </a:p>
        </p:txBody>
      </p:sp>
      <p:sp>
        <p:nvSpPr>
          <p:cNvPr id="4" name="文本框 3">
            <a:extLst>
              <a:ext uri="{FF2B5EF4-FFF2-40B4-BE49-F238E27FC236}">
                <a16:creationId xmlns:a16="http://schemas.microsoft.com/office/drawing/2014/main" id="{3EA79A60-F879-6E4B-9A63-BACAAE925244}"/>
              </a:ext>
            </a:extLst>
          </p:cNvPr>
          <p:cNvSpPr txBox="1"/>
          <p:nvPr/>
        </p:nvSpPr>
        <p:spPr>
          <a:xfrm>
            <a:off x="757988" y="1783753"/>
            <a:ext cx="757989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现在对</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w</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a:t>
            </a:r>
            <a:r>
              <a:rPr lang="el-GR" altLang="zh-CN" dirty="0"/>
              <a:t>{ξ</a:t>
            </a:r>
            <a:r>
              <a:rPr lang="en" altLang="zh-CN" baseline="-25000" dirty="0"/>
              <a:t>n</a:t>
            </a:r>
            <a:r>
              <a:rPr lang="en" altLang="zh-CN" dirty="0"/>
              <a:t> }</a:t>
            </a:r>
            <a:r>
              <a:rPr lang="zh-CN" altLang="en" dirty="0"/>
              <a:t>进行</a:t>
            </a:r>
            <a:r>
              <a:rPr lang="zh-CN" altLang="en-US" dirty="0"/>
              <a:t>最优化，根据                          ，有：</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7" name="图片 6">
            <a:extLst>
              <a:ext uri="{FF2B5EF4-FFF2-40B4-BE49-F238E27FC236}">
                <a16:creationId xmlns:a16="http://schemas.microsoft.com/office/drawing/2014/main" id="{9ABFD52E-462C-8B4E-9767-A1BB62B29A09}"/>
              </a:ext>
            </a:extLst>
          </p:cNvPr>
          <p:cNvPicPr>
            <a:picLocks noChangeAspect="1"/>
          </p:cNvPicPr>
          <p:nvPr/>
        </p:nvPicPr>
        <p:blipFill>
          <a:blip r:embed="rId2"/>
          <a:stretch>
            <a:fillRect/>
          </a:stretch>
        </p:blipFill>
        <p:spPr>
          <a:xfrm>
            <a:off x="1524835" y="1035921"/>
            <a:ext cx="6046202" cy="706126"/>
          </a:xfrm>
          <a:prstGeom prst="rect">
            <a:avLst/>
          </a:prstGeom>
        </p:spPr>
      </p:pic>
      <p:pic>
        <p:nvPicPr>
          <p:cNvPr id="9" name="图片 8">
            <a:extLst>
              <a:ext uri="{FF2B5EF4-FFF2-40B4-BE49-F238E27FC236}">
                <a16:creationId xmlns:a16="http://schemas.microsoft.com/office/drawing/2014/main" id="{538F465B-FDED-9640-A62D-989854375D23}"/>
              </a:ext>
            </a:extLst>
          </p:cNvPr>
          <p:cNvPicPr>
            <a:picLocks noChangeAspect="1"/>
          </p:cNvPicPr>
          <p:nvPr/>
        </p:nvPicPr>
        <p:blipFill>
          <a:blip r:embed="rId3"/>
          <a:stretch>
            <a:fillRect/>
          </a:stretch>
        </p:blipFill>
        <p:spPr>
          <a:xfrm>
            <a:off x="1681246" y="2256253"/>
            <a:ext cx="2481681" cy="654888"/>
          </a:xfrm>
          <a:prstGeom prst="rect">
            <a:avLst/>
          </a:prstGeom>
        </p:spPr>
      </p:pic>
      <p:pic>
        <p:nvPicPr>
          <p:cNvPr id="10" name="图片 9">
            <a:extLst>
              <a:ext uri="{FF2B5EF4-FFF2-40B4-BE49-F238E27FC236}">
                <a16:creationId xmlns:a16="http://schemas.microsoft.com/office/drawing/2014/main" id="{255D0D65-24DB-3344-9C69-B82D973AD942}"/>
              </a:ext>
            </a:extLst>
          </p:cNvPr>
          <p:cNvPicPr>
            <a:picLocks noChangeAspect="1"/>
          </p:cNvPicPr>
          <p:nvPr/>
        </p:nvPicPr>
        <p:blipFill>
          <a:blip r:embed="rId4"/>
          <a:stretch>
            <a:fillRect/>
          </a:stretch>
        </p:blipFill>
        <p:spPr>
          <a:xfrm>
            <a:off x="4547934" y="1742047"/>
            <a:ext cx="1808079" cy="399681"/>
          </a:xfrm>
          <a:prstGeom prst="rect">
            <a:avLst/>
          </a:prstGeom>
        </p:spPr>
      </p:pic>
      <p:pic>
        <p:nvPicPr>
          <p:cNvPr id="11" name="图片 10">
            <a:extLst>
              <a:ext uri="{FF2B5EF4-FFF2-40B4-BE49-F238E27FC236}">
                <a16:creationId xmlns:a16="http://schemas.microsoft.com/office/drawing/2014/main" id="{1E4923E5-0B81-5743-8984-C46C8E1D8E23}"/>
              </a:ext>
            </a:extLst>
          </p:cNvPr>
          <p:cNvPicPr>
            <a:picLocks noChangeAspect="1"/>
          </p:cNvPicPr>
          <p:nvPr/>
        </p:nvPicPr>
        <p:blipFill>
          <a:blip r:embed="rId5"/>
          <a:stretch>
            <a:fillRect/>
          </a:stretch>
        </p:blipFill>
        <p:spPr>
          <a:xfrm>
            <a:off x="4427619" y="2256253"/>
            <a:ext cx="2119966" cy="1172747"/>
          </a:xfrm>
          <a:prstGeom prst="rect">
            <a:avLst/>
          </a:prstGeom>
        </p:spPr>
      </p:pic>
      <p:sp>
        <p:nvSpPr>
          <p:cNvPr id="12" name="文本框 11">
            <a:extLst>
              <a:ext uri="{FF2B5EF4-FFF2-40B4-BE49-F238E27FC236}">
                <a16:creationId xmlns:a16="http://schemas.microsoft.com/office/drawing/2014/main" id="{718A254C-5CFF-2248-9EE0-F58D3BF1C029}"/>
              </a:ext>
            </a:extLst>
          </p:cNvPr>
          <p:cNvSpPr txBox="1"/>
          <p:nvPr/>
        </p:nvSpPr>
        <p:spPr>
          <a:xfrm>
            <a:off x="757987" y="3681663"/>
            <a:ext cx="7098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利用这些结果和</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KKT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条件的结果，代入拉格朗日函数消去</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w</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lang="el-GR" altLang="zh-CN" dirty="0"/>
              <a:t>ξ</a:t>
            </a:r>
            <a:r>
              <a:rPr lang="en" altLang="zh-CN" baseline="-25000" dirty="0"/>
              <a:t>n</a:t>
            </a:r>
            <a:r>
              <a:rPr lang="en" altLang="zh-CN" dirty="0"/>
              <a:t>}</a:t>
            </a:r>
            <a:r>
              <a:rPr lang="zh-CN" altLang="en-US" dirty="0"/>
              <a:t>，我们得到下面形式的拉格朗日函数：</a:t>
            </a:r>
            <a:r>
              <a:rPr lang="en" altLang="zh-CN" dirty="0"/>
              <a:t> </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3" name="图片 12">
            <a:extLst>
              <a:ext uri="{FF2B5EF4-FFF2-40B4-BE49-F238E27FC236}">
                <a16:creationId xmlns:a16="http://schemas.microsoft.com/office/drawing/2014/main" id="{859221DF-574D-6947-B0BA-E011324ECC95}"/>
              </a:ext>
            </a:extLst>
          </p:cNvPr>
          <p:cNvPicPr>
            <a:picLocks noChangeAspect="1"/>
          </p:cNvPicPr>
          <p:nvPr/>
        </p:nvPicPr>
        <p:blipFill>
          <a:blip r:embed="rId6"/>
          <a:stretch>
            <a:fillRect/>
          </a:stretch>
        </p:blipFill>
        <p:spPr>
          <a:xfrm>
            <a:off x="2422090" y="4394866"/>
            <a:ext cx="4125495" cy="703648"/>
          </a:xfrm>
          <a:prstGeom prst="rect">
            <a:avLst/>
          </a:prstGeom>
        </p:spPr>
      </p:pic>
      <p:pic>
        <p:nvPicPr>
          <p:cNvPr id="14" name="图片 13">
            <a:extLst>
              <a:ext uri="{FF2B5EF4-FFF2-40B4-BE49-F238E27FC236}">
                <a16:creationId xmlns:a16="http://schemas.microsoft.com/office/drawing/2014/main" id="{FFC60099-67A6-1B4F-9389-B39EE54F9220}"/>
              </a:ext>
            </a:extLst>
          </p:cNvPr>
          <p:cNvPicPr>
            <a:picLocks noChangeAspect="1"/>
          </p:cNvPicPr>
          <p:nvPr/>
        </p:nvPicPr>
        <p:blipFill>
          <a:blip r:embed="rId7"/>
          <a:stretch>
            <a:fillRect/>
          </a:stretch>
        </p:blipFill>
        <p:spPr>
          <a:xfrm>
            <a:off x="3307069" y="5506000"/>
            <a:ext cx="1350761" cy="1137483"/>
          </a:xfrm>
          <a:prstGeom prst="rect">
            <a:avLst/>
          </a:prstGeom>
        </p:spPr>
      </p:pic>
      <p:sp>
        <p:nvSpPr>
          <p:cNvPr id="15" name="文本框 14">
            <a:extLst>
              <a:ext uri="{FF2B5EF4-FFF2-40B4-BE49-F238E27FC236}">
                <a16:creationId xmlns:a16="http://schemas.microsoft.com/office/drawing/2014/main" id="{1211A0B6-0508-254D-A0C3-C430D093DA29}"/>
              </a:ext>
            </a:extLst>
          </p:cNvPr>
          <p:cNvSpPr txBox="1"/>
          <p:nvPr/>
        </p:nvSpPr>
        <p:spPr>
          <a:xfrm>
            <a:off x="1779756" y="5177419"/>
            <a:ext cx="78482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a:t>
            </a:r>
          </a:p>
        </p:txBody>
      </p:sp>
      <p:sp>
        <p:nvSpPr>
          <p:cNvPr id="16" name="文本框 15">
            <a:extLst>
              <a:ext uri="{FF2B5EF4-FFF2-40B4-BE49-F238E27FC236}">
                <a16:creationId xmlns:a16="http://schemas.microsoft.com/office/drawing/2014/main" id="{A265EC57-A3C1-784E-ACFE-278A950016FD}"/>
              </a:ext>
            </a:extLst>
          </p:cNvPr>
          <p:cNvSpPr txBox="1"/>
          <p:nvPr/>
        </p:nvSpPr>
        <p:spPr>
          <a:xfrm>
            <a:off x="4848726" y="5546749"/>
            <a:ext cx="412683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&lt;--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多了一项</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盒限制</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box</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constraint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其它与之前的公式完全</a:t>
            </a:r>
          </a:p>
        </p:txBody>
      </p:sp>
    </p:spTree>
    <p:extLst>
      <p:ext uri="{BB962C8B-B14F-4D97-AF65-F5344CB8AC3E}">
        <p14:creationId xmlns:p14="http://schemas.microsoft.com/office/powerpoint/2010/main" val="31043428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重叠类分布</a:t>
            </a:r>
          </a:p>
        </p:txBody>
      </p:sp>
      <p:sp>
        <p:nvSpPr>
          <p:cNvPr id="4" name="文本框 3">
            <a:extLst>
              <a:ext uri="{FF2B5EF4-FFF2-40B4-BE49-F238E27FC236}">
                <a16:creationId xmlns:a16="http://schemas.microsoft.com/office/drawing/2014/main" id="{3EA79A60-F879-6E4B-9A63-BACAAE925244}"/>
              </a:ext>
            </a:extLst>
          </p:cNvPr>
          <p:cNvSpPr txBox="1"/>
          <p:nvPr/>
        </p:nvSpPr>
        <p:spPr>
          <a:xfrm>
            <a:off x="782052" y="1355562"/>
            <a:ext cx="757989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假设我们求解出了该二次规划问题，那么对于新输入样本的预测公式也和之前一样：</a:t>
            </a:r>
          </a:p>
        </p:txBody>
      </p:sp>
      <p:pic>
        <p:nvPicPr>
          <p:cNvPr id="5" name="图片 4">
            <a:extLst>
              <a:ext uri="{FF2B5EF4-FFF2-40B4-BE49-F238E27FC236}">
                <a16:creationId xmlns:a16="http://schemas.microsoft.com/office/drawing/2014/main" id="{B75F02C3-A2C6-0C41-9828-14BE4D8AB416}"/>
              </a:ext>
            </a:extLst>
          </p:cNvPr>
          <p:cNvPicPr>
            <a:picLocks noChangeAspect="1"/>
          </p:cNvPicPr>
          <p:nvPr/>
        </p:nvPicPr>
        <p:blipFill>
          <a:blip r:embed="rId3"/>
          <a:stretch>
            <a:fillRect/>
          </a:stretch>
        </p:blipFill>
        <p:spPr>
          <a:xfrm>
            <a:off x="3248629" y="1951394"/>
            <a:ext cx="2646740" cy="740276"/>
          </a:xfrm>
          <a:prstGeom prst="rect">
            <a:avLst/>
          </a:prstGeom>
        </p:spPr>
      </p:pic>
      <p:sp>
        <p:nvSpPr>
          <p:cNvPr id="6" name="文本框 5">
            <a:extLst>
              <a:ext uri="{FF2B5EF4-FFF2-40B4-BE49-F238E27FC236}">
                <a16:creationId xmlns:a16="http://schemas.microsoft.com/office/drawing/2014/main" id="{BD80FD77-9E35-684D-9DF0-297ED1C5A2DD}"/>
              </a:ext>
            </a:extLst>
          </p:cNvPr>
          <p:cNvSpPr txBox="1"/>
          <p:nvPr/>
        </p:nvSpPr>
        <p:spPr>
          <a:xfrm>
            <a:off x="782052" y="2791326"/>
            <a:ext cx="7435516"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同样的，</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的点对预测没有贡献，其余的点组成了支持向量集合。这些数据点满足</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&gt;0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，因此根据</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KKT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条件中的                               ，它们必须满足：</a:t>
            </a:r>
          </a:p>
        </p:txBody>
      </p:sp>
      <p:pic>
        <p:nvPicPr>
          <p:cNvPr id="7" name="图片 6">
            <a:extLst>
              <a:ext uri="{FF2B5EF4-FFF2-40B4-BE49-F238E27FC236}">
                <a16:creationId xmlns:a16="http://schemas.microsoft.com/office/drawing/2014/main" id="{45F083E1-85C5-FF4A-9320-BBBBE522C6DE}"/>
              </a:ext>
            </a:extLst>
          </p:cNvPr>
          <p:cNvPicPr>
            <a:picLocks noChangeAspect="1"/>
          </p:cNvPicPr>
          <p:nvPr/>
        </p:nvPicPr>
        <p:blipFill>
          <a:blip r:embed="rId4"/>
          <a:stretch>
            <a:fillRect/>
          </a:stretch>
        </p:blipFill>
        <p:spPr>
          <a:xfrm>
            <a:off x="5149514" y="3122068"/>
            <a:ext cx="2089181" cy="303556"/>
          </a:xfrm>
          <a:prstGeom prst="rect">
            <a:avLst/>
          </a:prstGeom>
        </p:spPr>
      </p:pic>
      <p:pic>
        <p:nvPicPr>
          <p:cNvPr id="8" name="图片 7">
            <a:extLst>
              <a:ext uri="{FF2B5EF4-FFF2-40B4-BE49-F238E27FC236}">
                <a16:creationId xmlns:a16="http://schemas.microsoft.com/office/drawing/2014/main" id="{0FBC6393-C164-A743-B448-EC0C80A5E193}"/>
              </a:ext>
            </a:extLst>
          </p:cNvPr>
          <p:cNvPicPr>
            <a:picLocks noChangeAspect="1"/>
          </p:cNvPicPr>
          <p:nvPr/>
        </p:nvPicPr>
        <p:blipFill>
          <a:blip r:embed="rId5"/>
          <a:stretch>
            <a:fillRect/>
          </a:stretch>
        </p:blipFill>
        <p:spPr>
          <a:xfrm>
            <a:off x="3518445" y="3714654"/>
            <a:ext cx="1727324" cy="407691"/>
          </a:xfrm>
          <a:prstGeom prst="rect">
            <a:avLst/>
          </a:prstGeom>
        </p:spPr>
      </p:pic>
      <p:sp>
        <p:nvSpPr>
          <p:cNvPr id="9" name="文本框 8">
            <a:extLst>
              <a:ext uri="{FF2B5EF4-FFF2-40B4-BE49-F238E27FC236}">
                <a16:creationId xmlns:a16="http://schemas.microsoft.com/office/drawing/2014/main" id="{8730B59F-C2EF-D54E-9F1D-486072FB17E8}"/>
              </a:ext>
            </a:extLst>
          </p:cNvPr>
          <p:cNvSpPr txBox="1"/>
          <p:nvPr/>
        </p:nvSpPr>
        <p:spPr>
          <a:xfrm>
            <a:off x="782052" y="4284309"/>
            <a:ext cx="707456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即表明，支持向量与分隔面的函数距离就是</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减去其惩罚项</a:t>
            </a:r>
          </a:p>
        </p:txBody>
      </p:sp>
      <p:sp>
        <p:nvSpPr>
          <p:cNvPr id="10" name="文本框 9">
            <a:extLst>
              <a:ext uri="{FF2B5EF4-FFF2-40B4-BE49-F238E27FC236}">
                <a16:creationId xmlns:a16="http://schemas.microsoft.com/office/drawing/2014/main" id="{33EA7173-4E86-A74B-8CB1-26E521E633CE}"/>
              </a:ext>
            </a:extLst>
          </p:cNvPr>
          <p:cNvSpPr txBox="1"/>
          <p:nvPr/>
        </p:nvSpPr>
        <p:spPr>
          <a:xfrm>
            <a:off x="782052" y="5045673"/>
            <a:ext cx="7603959"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对于支持向量（即</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&gt;0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的点），如果</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&lt;C</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，那么根据                              得到</a:t>
            </a:r>
            <a:r>
              <a:rPr lang="en" altLang="zh-CN" dirty="0"/>
              <a:t>µ</a:t>
            </a:r>
            <a:r>
              <a:rPr lang="en" altLang="zh-CN" baseline="-25000" dirty="0"/>
              <a:t>n</a:t>
            </a:r>
            <a:r>
              <a:rPr lang="en" altLang="zh-CN" dirty="0"/>
              <a:t> &gt; 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，又根据</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KKT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条件中的              ，得到</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，从而这些点位于边缘上。对于</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an=C</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的点则位于边缘内部，并且如果        则被分类正确，如果          则被分类错误。</a:t>
            </a:r>
          </a:p>
        </p:txBody>
      </p:sp>
      <p:pic>
        <p:nvPicPr>
          <p:cNvPr id="11" name="图片 10">
            <a:extLst>
              <a:ext uri="{FF2B5EF4-FFF2-40B4-BE49-F238E27FC236}">
                <a16:creationId xmlns:a16="http://schemas.microsoft.com/office/drawing/2014/main" id="{7B2E8A5F-9D41-BC42-9F5C-0C633B99D8AD}"/>
              </a:ext>
            </a:extLst>
          </p:cNvPr>
          <p:cNvPicPr>
            <a:picLocks noChangeAspect="1"/>
          </p:cNvPicPr>
          <p:nvPr/>
        </p:nvPicPr>
        <p:blipFill>
          <a:blip r:embed="rId6"/>
          <a:stretch>
            <a:fillRect/>
          </a:stretch>
        </p:blipFill>
        <p:spPr>
          <a:xfrm>
            <a:off x="6208290" y="4912215"/>
            <a:ext cx="1862553" cy="475894"/>
          </a:xfrm>
          <a:prstGeom prst="rect">
            <a:avLst/>
          </a:prstGeom>
        </p:spPr>
      </p:pic>
      <p:pic>
        <p:nvPicPr>
          <p:cNvPr id="12" name="图片 11">
            <a:extLst>
              <a:ext uri="{FF2B5EF4-FFF2-40B4-BE49-F238E27FC236}">
                <a16:creationId xmlns:a16="http://schemas.microsoft.com/office/drawing/2014/main" id="{F7F7371C-9F5A-434D-A675-05A1355454E0}"/>
              </a:ext>
            </a:extLst>
          </p:cNvPr>
          <p:cNvPicPr>
            <a:picLocks noChangeAspect="1"/>
          </p:cNvPicPr>
          <p:nvPr/>
        </p:nvPicPr>
        <p:blipFill>
          <a:blip r:embed="rId7"/>
          <a:stretch>
            <a:fillRect/>
          </a:stretch>
        </p:blipFill>
        <p:spPr>
          <a:xfrm>
            <a:off x="4160250" y="5344773"/>
            <a:ext cx="1014063" cy="311133"/>
          </a:xfrm>
          <a:prstGeom prst="rect">
            <a:avLst/>
          </a:prstGeom>
        </p:spPr>
      </p:pic>
      <p:pic>
        <p:nvPicPr>
          <p:cNvPr id="13" name="图片 12">
            <a:extLst>
              <a:ext uri="{FF2B5EF4-FFF2-40B4-BE49-F238E27FC236}">
                <a16:creationId xmlns:a16="http://schemas.microsoft.com/office/drawing/2014/main" id="{F5CB00DC-D0CD-244E-AF0D-6F697EEFF780}"/>
              </a:ext>
            </a:extLst>
          </p:cNvPr>
          <p:cNvPicPr>
            <a:picLocks noChangeAspect="1"/>
          </p:cNvPicPr>
          <p:nvPr/>
        </p:nvPicPr>
        <p:blipFill>
          <a:blip r:embed="rId8"/>
          <a:stretch>
            <a:fillRect/>
          </a:stretch>
        </p:blipFill>
        <p:spPr>
          <a:xfrm>
            <a:off x="5822646" y="5401407"/>
            <a:ext cx="598237" cy="221927"/>
          </a:xfrm>
          <a:prstGeom prst="rect">
            <a:avLst/>
          </a:prstGeom>
        </p:spPr>
      </p:pic>
      <p:pic>
        <p:nvPicPr>
          <p:cNvPr id="14" name="图片 13">
            <a:extLst>
              <a:ext uri="{FF2B5EF4-FFF2-40B4-BE49-F238E27FC236}">
                <a16:creationId xmlns:a16="http://schemas.microsoft.com/office/drawing/2014/main" id="{778ABF31-D0E2-384D-BD8D-E4D24D96C7E0}"/>
              </a:ext>
            </a:extLst>
          </p:cNvPr>
          <p:cNvPicPr>
            <a:picLocks noChangeAspect="1"/>
          </p:cNvPicPr>
          <p:nvPr/>
        </p:nvPicPr>
        <p:blipFill>
          <a:blip r:embed="rId9"/>
          <a:stretch>
            <a:fillRect/>
          </a:stretch>
        </p:blipFill>
        <p:spPr>
          <a:xfrm>
            <a:off x="5948436" y="5652542"/>
            <a:ext cx="554484" cy="225552"/>
          </a:xfrm>
          <a:prstGeom prst="rect">
            <a:avLst/>
          </a:prstGeom>
        </p:spPr>
      </p:pic>
      <p:pic>
        <p:nvPicPr>
          <p:cNvPr id="15" name="图片 14">
            <a:extLst>
              <a:ext uri="{FF2B5EF4-FFF2-40B4-BE49-F238E27FC236}">
                <a16:creationId xmlns:a16="http://schemas.microsoft.com/office/drawing/2014/main" id="{89FF11AD-1070-9C4D-A313-93AB58091184}"/>
              </a:ext>
            </a:extLst>
          </p:cNvPr>
          <p:cNvPicPr>
            <a:picLocks noChangeAspect="1"/>
          </p:cNvPicPr>
          <p:nvPr/>
        </p:nvPicPr>
        <p:blipFill>
          <a:blip r:embed="rId10"/>
          <a:stretch>
            <a:fillRect/>
          </a:stretch>
        </p:blipFill>
        <p:spPr>
          <a:xfrm>
            <a:off x="1299408" y="5945186"/>
            <a:ext cx="621632" cy="238292"/>
          </a:xfrm>
          <a:prstGeom prst="rect">
            <a:avLst/>
          </a:prstGeom>
        </p:spPr>
      </p:pic>
    </p:spTree>
    <p:extLst>
      <p:ext uri="{BB962C8B-B14F-4D97-AF65-F5344CB8AC3E}">
        <p14:creationId xmlns:p14="http://schemas.microsoft.com/office/powerpoint/2010/main" val="1871460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par>
                                <p:cTn id="20" presetID="3" presetClass="entr" presetSubtype="1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重叠类分布</a:t>
            </a:r>
          </a:p>
        </p:txBody>
      </p:sp>
      <p:pic>
        <p:nvPicPr>
          <p:cNvPr id="9" name="图片 8">
            <a:extLst>
              <a:ext uri="{FF2B5EF4-FFF2-40B4-BE49-F238E27FC236}">
                <a16:creationId xmlns:a16="http://schemas.microsoft.com/office/drawing/2014/main" id="{EB30DD44-2B9B-5849-B333-BE0075AE10CE}"/>
              </a:ext>
            </a:extLst>
          </p:cNvPr>
          <p:cNvPicPr>
            <a:picLocks noChangeAspect="1"/>
          </p:cNvPicPr>
          <p:nvPr/>
        </p:nvPicPr>
        <p:blipFill>
          <a:blip r:embed="rId3"/>
          <a:stretch>
            <a:fillRect/>
          </a:stretch>
        </p:blipFill>
        <p:spPr>
          <a:xfrm>
            <a:off x="2500485" y="1129191"/>
            <a:ext cx="3948189" cy="742003"/>
          </a:xfrm>
          <a:prstGeom prst="rect">
            <a:avLst/>
          </a:prstGeom>
        </p:spPr>
      </p:pic>
      <p:sp>
        <p:nvSpPr>
          <p:cNvPr id="10" name="文本框 9">
            <a:extLst>
              <a:ext uri="{FF2B5EF4-FFF2-40B4-BE49-F238E27FC236}">
                <a16:creationId xmlns:a16="http://schemas.microsoft.com/office/drawing/2014/main" id="{F00ED4F0-E959-5E4E-B954-901B7A5AC3CD}"/>
              </a:ext>
            </a:extLst>
          </p:cNvPr>
          <p:cNvSpPr txBox="1"/>
          <p:nvPr/>
        </p:nvSpPr>
        <p:spPr>
          <a:xfrm>
            <a:off x="791491" y="2097564"/>
            <a:ext cx="736591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通过求解了该二次规划问题，同样的我们也得到了最优的参数</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，并且</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endParaRPr lang="en-US" altLang="zh-CN" dirty="0"/>
          </a:p>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同样的</a:t>
            </a:r>
            <a:r>
              <a:rPr lang="zh-CN" altLang="en-US" dirty="0"/>
              <a:t>可以继续求解预测公式                                       中的</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参数</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endParaRPr lang="en-US" altLang="zh-CN" dirty="0"/>
          </a:p>
          <a:p>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r>
              <a:rPr lang="zh-CN" altLang="en-US" dirty="0"/>
              <a:t>由于</a:t>
            </a:r>
            <a:r>
              <a:rPr lang="en-US" altLang="zh-CN" dirty="0"/>
              <a:t>0&lt;a</a:t>
            </a:r>
            <a:r>
              <a:rPr lang="en-US" altLang="zh-CN" baseline="-25000" dirty="0"/>
              <a:t>n</a:t>
            </a:r>
            <a:r>
              <a:rPr lang="en-US" altLang="zh-CN" dirty="0"/>
              <a:t>&lt;C</a:t>
            </a:r>
            <a:r>
              <a:rPr lang="zh-CN" altLang="en-US" dirty="0"/>
              <a:t>的支持向量满足</a:t>
            </a:r>
            <a:r>
              <a:rPr lang="en-US" altLang="zh-CN" dirty="0" err="1"/>
              <a:t>t</a:t>
            </a:r>
            <a:r>
              <a:rPr lang="en-US" altLang="zh-CN" baseline="-25000" dirty="0" err="1"/>
              <a:t>n</a:t>
            </a:r>
            <a:r>
              <a:rPr lang="en-US" altLang="zh-CN" dirty="0" err="1"/>
              <a:t>y</a:t>
            </a:r>
            <a:r>
              <a:rPr lang="en-US" altLang="zh-CN" dirty="0"/>
              <a:t>(</a:t>
            </a:r>
            <a:r>
              <a:rPr lang="en-US" altLang="zh-CN" dirty="0" err="1"/>
              <a:t>x</a:t>
            </a:r>
            <a:r>
              <a:rPr lang="en-US" altLang="zh-CN" baseline="-25000" dirty="0" err="1"/>
              <a:t>n</a:t>
            </a:r>
            <a:r>
              <a:rPr lang="en-US" altLang="zh-CN" dirty="0"/>
              <a:t>)=1</a:t>
            </a:r>
            <a:r>
              <a:rPr lang="zh-CN" altLang="en-US" dirty="0"/>
              <a:t>，因此就满足</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1" name="图片 10">
            <a:extLst>
              <a:ext uri="{FF2B5EF4-FFF2-40B4-BE49-F238E27FC236}">
                <a16:creationId xmlns:a16="http://schemas.microsoft.com/office/drawing/2014/main" id="{46B13154-63CC-C14B-BE4B-32362C667339}"/>
              </a:ext>
            </a:extLst>
          </p:cNvPr>
          <p:cNvPicPr>
            <a:picLocks noChangeAspect="1"/>
          </p:cNvPicPr>
          <p:nvPr/>
        </p:nvPicPr>
        <p:blipFill>
          <a:blip r:embed="rId4"/>
          <a:stretch>
            <a:fillRect/>
          </a:stretch>
        </p:blipFill>
        <p:spPr>
          <a:xfrm>
            <a:off x="3855105" y="2458829"/>
            <a:ext cx="2593569" cy="725405"/>
          </a:xfrm>
          <a:prstGeom prst="rect">
            <a:avLst/>
          </a:prstGeom>
        </p:spPr>
      </p:pic>
      <p:pic>
        <p:nvPicPr>
          <p:cNvPr id="12" name="图片 11">
            <a:extLst>
              <a:ext uri="{FF2B5EF4-FFF2-40B4-BE49-F238E27FC236}">
                <a16:creationId xmlns:a16="http://schemas.microsoft.com/office/drawing/2014/main" id="{1DE5765C-A4F6-4F40-B06B-EC248B57D874}"/>
              </a:ext>
            </a:extLst>
          </p:cNvPr>
          <p:cNvPicPr>
            <a:picLocks noChangeAspect="1"/>
          </p:cNvPicPr>
          <p:nvPr/>
        </p:nvPicPr>
        <p:blipFill>
          <a:blip r:embed="rId5"/>
          <a:stretch>
            <a:fillRect/>
          </a:stretch>
        </p:blipFill>
        <p:spPr>
          <a:xfrm>
            <a:off x="2972173" y="4078258"/>
            <a:ext cx="3004553" cy="660236"/>
          </a:xfrm>
          <a:prstGeom prst="rect">
            <a:avLst/>
          </a:prstGeom>
        </p:spPr>
      </p:pic>
      <p:sp>
        <p:nvSpPr>
          <p:cNvPr id="13" name="文本框 12">
            <a:extLst>
              <a:ext uri="{FF2B5EF4-FFF2-40B4-BE49-F238E27FC236}">
                <a16:creationId xmlns:a16="http://schemas.microsoft.com/office/drawing/2014/main" id="{38866CD5-056D-774E-86B9-33776C211DB5}"/>
              </a:ext>
            </a:extLst>
          </p:cNvPr>
          <p:cNvSpPr txBox="1"/>
          <p:nvPr/>
        </p:nvSpPr>
        <p:spPr>
          <a:xfrm>
            <a:off x="791491" y="4913531"/>
            <a:ext cx="713272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与之前一样，两侧乘以</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t</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lang="zh-CN" altLang="en-US" dirty="0"/>
              <a:t>，代入所有支持向量求均值得到</a:t>
            </a:r>
            <a:r>
              <a:rPr lang="en-US" altLang="zh-CN" dirty="0"/>
              <a:t>b</a:t>
            </a:r>
            <a:r>
              <a:rPr lang="zh-CN" altLang="en-US" dirty="0"/>
              <a:t>的稳定解：</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4" name="图片 13">
            <a:extLst>
              <a:ext uri="{FF2B5EF4-FFF2-40B4-BE49-F238E27FC236}">
                <a16:creationId xmlns:a16="http://schemas.microsoft.com/office/drawing/2014/main" id="{16F5EF87-DE1F-4C47-B6A1-499774ED3D6F}"/>
              </a:ext>
            </a:extLst>
          </p:cNvPr>
          <p:cNvPicPr>
            <a:picLocks noChangeAspect="1"/>
          </p:cNvPicPr>
          <p:nvPr/>
        </p:nvPicPr>
        <p:blipFill>
          <a:blip r:embed="rId6"/>
          <a:stretch>
            <a:fillRect/>
          </a:stretch>
        </p:blipFill>
        <p:spPr>
          <a:xfrm>
            <a:off x="2635622" y="5464934"/>
            <a:ext cx="3677653" cy="670405"/>
          </a:xfrm>
          <a:prstGeom prst="rect">
            <a:avLst/>
          </a:prstGeom>
        </p:spPr>
      </p:pic>
    </p:spTree>
    <p:extLst>
      <p:ext uri="{BB962C8B-B14F-4D97-AF65-F5344CB8AC3E}">
        <p14:creationId xmlns:p14="http://schemas.microsoft.com/office/powerpoint/2010/main" val="173375111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二次规划求解</a:t>
            </a:r>
          </a:p>
        </p:txBody>
      </p:sp>
      <p:sp>
        <p:nvSpPr>
          <p:cNvPr id="4" name="文本框 3">
            <a:extLst>
              <a:ext uri="{FF2B5EF4-FFF2-40B4-BE49-F238E27FC236}">
                <a16:creationId xmlns:a16="http://schemas.microsoft.com/office/drawing/2014/main" id="{E1539BAF-D3BD-8547-A5DA-A1CC0B773896}"/>
              </a:ext>
            </a:extLst>
          </p:cNvPr>
          <p:cNvSpPr txBox="1"/>
          <p:nvPr/>
        </p:nvSpPr>
        <p:spPr>
          <a:xfrm>
            <a:off x="794084" y="1355562"/>
            <a:ext cx="7812034"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对于       ，直接用传统的二次规划问题求解是不可行的，因为需要的计算量和存储空间都相当大，时间复杂度为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O</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N</a:t>
            </a:r>
            <a:r>
              <a:rPr kumimoji="0" lang="en-US" altLang="zh-CN" sz="1800" b="0" i="0" u="none" strike="noStrike" cap="none" spc="0" normalizeH="0" baseline="30000" dirty="0">
                <a:ln>
                  <a:noFill/>
                </a:ln>
                <a:solidFill>
                  <a:srgbClr val="000000"/>
                </a:solidFill>
                <a:effectLst/>
                <a:uFillTx/>
                <a:latin typeface="微软雅黑 Light"/>
                <a:ea typeface="微软雅黑 Light"/>
                <a:cs typeface="微软雅黑 Light"/>
                <a:sym typeface="微软雅黑 Light"/>
              </a:rPr>
              <a:t>3</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因此，现在</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常用</a:t>
            </a:r>
            <a:r>
              <a:rPr kumimoji="0" lang="zh-CN" altLang="en-US" sz="180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顺序最小优化算法</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sequential</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minimal</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optimization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SMO</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）进行二次规划求解。基于</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libsvm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实现的时间复杂度</a:t>
            </a:r>
            <a:r>
              <a:rPr lang="zh-CN" altLang="en-US" dirty="0"/>
              <a:t>最低为</a:t>
            </a:r>
            <a:r>
              <a:rPr lang="en-US" altLang="zh-CN" dirty="0"/>
              <a:t>O(dN</a:t>
            </a:r>
            <a:r>
              <a:rPr lang="en-US" altLang="zh-CN" baseline="30000" dirty="0"/>
              <a:t>2</a:t>
            </a:r>
            <a:r>
              <a:rPr lang="en-US" altLang="zh-CN" dirty="0"/>
              <a: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5" name="图片 4">
            <a:extLst>
              <a:ext uri="{FF2B5EF4-FFF2-40B4-BE49-F238E27FC236}">
                <a16:creationId xmlns:a16="http://schemas.microsoft.com/office/drawing/2014/main" id="{44D33C8B-D102-7041-859F-AB8FB2D52D24}"/>
              </a:ext>
            </a:extLst>
          </p:cNvPr>
          <p:cNvPicPr>
            <a:picLocks noChangeAspect="1"/>
          </p:cNvPicPr>
          <p:nvPr/>
        </p:nvPicPr>
        <p:blipFill>
          <a:blip r:embed="rId3"/>
          <a:stretch>
            <a:fillRect/>
          </a:stretch>
        </p:blipFill>
        <p:spPr>
          <a:xfrm>
            <a:off x="1299409" y="1407578"/>
            <a:ext cx="442161" cy="265297"/>
          </a:xfrm>
          <a:prstGeom prst="rect">
            <a:avLst/>
          </a:prstGeom>
        </p:spPr>
      </p:pic>
      <p:sp>
        <p:nvSpPr>
          <p:cNvPr id="6" name="文本框 5">
            <a:extLst>
              <a:ext uri="{FF2B5EF4-FFF2-40B4-BE49-F238E27FC236}">
                <a16:creationId xmlns:a16="http://schemas.microsoft.com/office/drawing/2014/main" id="{F77D05EC-59E3-C14F-A22C-7113CF60BA7F}"/>
              </a:ext>
            </a:extLst>
          </p:cNvPr>
          <p:cNvSpPr txBox="1"/>
          <p:nvPr/>
        </p:nvSpPr>
        <p:spPr>
          <a:xfrm>
            <a:off x="794084" y="3194233"/>
            <a:ext cx="7812034"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SMO</a:t>
            </a:r>
            <a:r>
              <a:rPr lang="zh-CN" altLang="en-US" dirty="0"/>
              <a:t>是一种启发式算法，步骤如下：</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t>重复迭代</a:t>
            </a:r>
            <a:r>
              <a:rPr lang="en-US" altLang="zh-CN" dirty="0"/>
              <a:t>{</a:t>
            </a:r>
          </a:p>
          <a:p>
            <a:pPr marL="0" marR="0" indent="0" algn="l" defTabSz="914400" rtl="0" fontAlgn="auto" latinLnBrk="0" hangingPunct="0">
              <a:lnSpc>
                <a:spcPct val="100000"/>
              </a:lnSpc>
              <a:spcBef>
                <a:spcPts val="0"/>
              </a:spcBef>
              <a:spcAft>
                <a:spcPts val="0"/>
              </a:spcAft>
              <a:buClrTx/>
              <a:buSzTx/>
              <a:buFontTx/>
              <a:buNone/>
              <a:tabLst/>
            </a:pPr>
            <a:r>
              <a:rPr lang="en-US" altLang="zh-CN" dirty="0"/>
              <a:t>       1. </a:t>
            </a:r>
            <a:r>
              <a:rPr lang="zh-CN" altLang="en-US" dirty="0"/>
              <a:t>使用启发式方法，选取一对</a:t>
            </a:r>
            <a:r>
              <a:rPr lang="en-US" altLang="zh-CN" dirty="0" err="1"/>
              <a:t>ai</a:t>
            </a:r>
            <a:r>
              <a:rPr lang="zh-CN" altLang="en-US" dirty="0"/>
              <a:t>和</a:t>
            </a:r>
            <a:r>
              <a:rPr lang="en-US" altLang="zh-CN" dirty="0" err="1"/>
              <a:t>aj</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       </a:t>
            </a:r>
            <a:r>
              <a:rPr lang="en-US" altLang="zh-CN" dirty="0"/>
              <a:t>2.</a:t>
            </a:r>
            <a:r>
              <a:rPr lang="zh-CN" altLang="en-US" dirty="0"/>
              <a:t>固定</a:t>
            </a:r>
            <a:r>
              <a:rPr lang="en-US" altLang="zh-CN" dirty="0" err="1"/>
              <a:t>ai</a:t>
            </a:r>
            <a:r>
              <a:rPr lang="zh-CN" altLang="en-US" dirty="0"/>
              <a:t>和</a:t>
            </a:r>
            <a:r>
              <a:rPr lang="en-US" altLang="zh-CN" dirty="0" err="1"/>
              <a:t>aj</a:t>
            </a:r>
            <a:r>
              <a:rPr lang="zh-CN" altLang="en-US" dirty="0"/>
              <a:t>之外的其它参数，找出使得拉格朗日函数值最小的</a:t>
            </a:r>
            <a:r>
              <a:rPr lang="en-US" altLang="zh-CN" dirty="0" err="1"/>
              <a:t>ai</a:t>
            </a:r>
            <a:r>
              <a:rPr lang="zh-CN" altLang="en-US" dirty="0"/>
              <a:t>和</a:t>
            </a:r>
            <a:r>
              <a:rPr lang="en-US" altLang="zh-CN" dirty="0" err="1"/>
              <a:t>aj</a:t>
            </a:r>
            <a:r>
              <a:rPr lang="zh-CN" altLang="en-US" dirty="0"/>
              <a:t>并更新</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en-US" altLang="zh-CN" dirty="0"/>
              <a:t>}</a:t>
            </a: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最终该二次规划问题能得到最优解</a:t>
            </a:r>
            <a:r>
              <a:rPr lang="en-US" altLang="zh-CN" dirty="0"/>
              <a:t>,</a:t>
            </a:r>
            <a:r>
              <a:rPr lang="zh-CN" altLang="en-US" dirty="0"/>
              <a:t>即一组</a:t>
            </a:r>
            <a:r>
              <a:rPr lang="en-US" altLang="zh-CN" dirty="0"/>
              <a:t>{</a:t>
            </a:r>
            <a:r>
              <a:rPr lang="en-US" altLang="zh-CN" dirty="0" err="1"/>
              <a:t>a</a:t>
            </a:r>
            <a:r>
              <a:rPr lang="en-US" altLang="zh-CN" baseline="-25000" dirty="0" err="1"/>
              <a:t>i</a:t>
            </a:r>
            <a:r>
              <a:rPr lang="en-US" altLang="zh-CN" dirty="0"/>
              <a:t>}</a:t>
            </a:r>
            <a:r>
              <a:rPr lang="zh-CN" altLang="en-US" dirty="0"/>
              <a:t>。 </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lang="en-US" altLang="zh-CN" dirty="0"/>
          </a:p>
        </p:txBody>
      </p:sp>
    </p:spTree>
    <p:extLst>
      <p:ext uri="{BB962C8B-B14F-4D97-AF65-F5344CB8AC3E}">
        <p14:creationId xmlns:p14="http://schemas.microsoft.com/office/powerpoint/2010/main" val="129468632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en-US" altLang="zh-CN" dirty="0"/>
              <a:t>SMO</a:t>
            </a:r>
            <a:r>
              <a:rPr kumimoji="1" lang="zh-CN" altLang="en-US" dirty="0"/>
              <a:t>解二次规划</a:t>
            </a:r>
          </a:p>
        </p:txBody>
      </p:sp>
      <p:sp>
        <p:nvSpPr>
          <p:cNvPr id="4" name="文本框 3">
            <a:extLst>
              <a:ext uri="{FF2B5EF4-FFF2-40B4-BE49-F238E27FC236}">
                <a16:creationId xmlns:a16="http://schemas.microsoft.com/office/drawing/2014/main" id="{E1539BAF-D3BD-8547-A5DA-A1CC0B773896}"/>
              </a:ext>
            </a:extLst>
          </p:cNvPr>
          <p:cNvSpPr txBox="1"/>
          <p:nvPr/>
        </p:nvSpPr>
        <p:spPr>
          <a:xfrm>
            <a:off x="794084" y="1355562"/>
            <a:ext cx="730316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回顾一下</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的优化目标：</a:t>
            </a:r>
          </a:p>
        </p:txBody>
      </p:sp>
      <p:pic>
        <p:nvPicPr>
          <p:cNvPr id="5" name="图片 4">
            <a:extLst>
              <a:ext uri="{FF2B5EF4-FFF2-40B4-BE49-F238E27FC236}">
                <a16:creationId xmlns:a16="http://schemas.microsoft.com/office/drawing/2014/main" id="{FAF1868B-F5F6-CD43-A0D0-860B2BFC42F6}"/>
              </a:ext>
            </a:extLst>
          </p:cNvPr>
          <p:cNvPicPr>
            <a:picLocks noChangeAspect="1"/>
          </p:cNvPicPr>
          <p:nvPr/>
        </p:nvPicPr>
        <p:blipFill>
          <a:blip r:embed="rId2"/>
          <a:stretch>
            <a:fillRect/>
          </a:stretch>
        </p:blipFill>
        <p:spPr>
          <a:xfrm>
            <a:off x="1522308" y="1919080"/>
            <a:ext cx="4125495" cy="703648"/>
          </a:xfrm>
          <a:prstGeom prst="rect">
            <a:avLst/>
          </a:prstGeom>
        </p:spPr>
      </p:pic>
      <p:pic>
        <p:nvPicPr>
          <p:cNvPr id="6" name="图片 5">
            <a:extLst>
              <a:ext uri="{FF2B5EF4-FFF2-40B4-BE49-F238E27FC236}">
                <a16:creationId xmlns:a16="http://schemas.microsoft.com/office/drawing/2014/main" id="{6029E443-4FBC-BA41-BD75-D46482C3105B}"/>
              </a:ext>
            </a:extLst>
          </p:cNvPr>
          <p:cNvPicPr>
            <a:picLocks noChangeAspect="1"/>
          </p:cNvPicPr>
          <p:nvPr/>
        </p:nvPicPr>
        <p:blipFill>
          <a:blip r:embed="rId3"/>
          <a:stretch>
            <a:fillRect/>
          </a:stretch>
        </p:blipFill>
        <p:spPr>
          <a:xfrm>
            <a:off x="6694578" y="1770769"/>
            <a:ext cx="1308100" cy="1079500"/>
          </a:xfrm>
          <a:prstGeom prst="rect">
            <a:avLst/>
          </a:prstGeom>
        </p:spPr>
      </p:pic>
      <p:sp>
        <p:nvSpPr>
          <p:cNvPr id="7" name="文本框 6">
            <a:extLst>
              <a:ext uri="{FF2B5EF4-FFF2-40B4-BE49-F238E27FC236}">
                <a16:creationId xmlns:a16="http://schemas.microsoft.com/office/drawing/2014/main" id="{B5AF2961-14F4-9D42-B05C-97A427D88D5A}"/>
              </a:ext>
            </a:extLst>
          </p:cNvPr>
          <p:cNvSpPr txBox="1"/>
          <p:nvPr/>
        </p:nvSpPr>
        <p:spPr>
          <a:xfrm>
            <a:off x="6170725" y="2079977"/>
            <a:ext cx="3744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s.t.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8" name="文本框 7">
            <a:extLst>
              <a:ext uri="{FF2B5EF4-FFF2-40B4-BE49-F238E27FC236}">
                <a16:creationId xmlns:a16="http://schemas.microsoft.com/office/drawing/2014/main" id="{BFD8C5E8-35F8-7B43-861F-3E13B77BA1A9}"/>
              </a:ext>
            </a:extLst>
          </p:cNvPr>
          <p:cNvSpPr txBox="1"/>
          <p:nvPr/>
        </p:nvSpPr>
        <p:spPr>
          <a:xfrm>
            <a:off x="794084" y="3044457"/>
            <a:ext cx="758343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这个式子的优化比较复杂，涉及到了多个变量</a:t>
            </a:r>
            <a:r>
              <a:rPr lang="en-US" altLang="zh-CN" dirty="0"/>
              <a:t>a</a:t>
            </a:r>
            <a:r>
              <a:rPr lang="zh-CN" altLang="en-US" dirty="0"/>
              <a:t>。因此</a:t>
            </a:r>
            <a:r>
              <a:rPr lang="en-US" altLang="zh-CN" dirty="0"/>
              <a:t>SMO</a:t>
            </a:r>
            <a:r>
              <a:rPr lang="zh-CN" altLang="en-US" dirty="0"/>
              <a:t>算法采用了一种启发式的方法，一次只优化两个变量，将其他变量都视作常数。由于</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               ，那么若将</a:t>
            </a:r>
            <a:r>
              <a:rPr lang="en-US" altLang="zh-CN" dirty="0"/>
              <a:t>a3,a4,..aN</a:t>
            </a:r>
            <a:r>
              <a:rPr lang="zh-CN" altLang="en-US" dirty="0"/>
              <a:t>固定，那么</a:t>
            </a:r>
            <a:r>
              <a:rPr lang="en-US" altLang="zh-CN" dirty="0"/>
              <a:t>a1</a:t>
            </a:r>
            <a:r>
              <a:rPr lang="zh-CN" altLang="en-US" dirty="0"/>
              <a:t>和</a:t>
            </a:r>
            <a:r>
              <a:rPr lang="en-US" altLang="zh-CN" dirty="0"/>
              <a:t>a2</a:t>
            </a:r>
            <a:r>
              <a:rPr lang="zh-CN" altLang="en-US" dirty="0"/>
              <a:t>之间的关系也固定了。</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9" name="图片 8">
            <a:extLst>
              <a:ext uri="{FF2B5EF4-FFF2-40B4-BE49-F238E27FC236}">
                <a16:creationId xmlns:a16="http://schemas.microsoft.com/office/drawing/2014/main" id="{00101AE0-B8E3-CB43-9A96-2E9A3C0C8584}"/>
              </a:ext>
            </a:extLst>
          </p:cNvPr>
          <p:cNvPicPr>
            <a:picLocks noChangeAspect="1"/>
          </p:cNvPicPr>
          <p:nvPr/>
        </p:nvPicPr>
        <p:blipFill>
          <a:blip r:embed="rId4"/>
          <a:stretch>
            <a:fillRect/>
          </a:stretch>
        </p:blipFill>
        <p:spPr>
          <a:xfrm>
            <a:off x="794084" y="3733428"/>
            <a:ext cx="1132073" cy="661436"/>
          </a:xfrm>
          <a:prstGeom prst="rect">
            <a:avLst/>
          </a:prstGeom>
        </p:spPr>
      </p:pic>
      <p:sp>
        <p:nvSpPr>
          <p:cNvPr id="10" name="文本框 9">
            <a:extLst>
              <a:ext uri="{FF2B5EF4-FFF2-40B4-BE49-F238E27FC236}">
                <a16:creationId xmlns:a16="http://schemas.microsoft.com/office/drawing/2014/main" id="{A73B2142-C518-5D4B-8868-BEF982062DE0}"/>
              </a:ext>
            </a:extLst>
          </p:cNvPr>
          <p:cNvSpPr txBox="1"/>
          <p:nvPr/>
        </p:nvSpPr>
        <p:spPr>
          <a:xfrm>
            <a:off x="794084" y="4625788"/>
            <a:ext cx="80137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因此上述的目标函数将变成双变量优化目标函数（</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a3,a4…</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都是常量，舍去）：</a:t>
            </a:r>
          </a:p>
        </p:txBody>
      </p:sp>
      <p:pic>
        <p:nvPicPr>
          <p:cNvPr id="11" name="图片 10">
            <a:extLst>
              <a:ext uri="{FF2B5EF4-FFF2-40B4-BE49-F238E27FC236}">
                <a16:creationId xmlns:a16="http://schemas.microsoft.com/office/drawing/2014/main" id="{0525985B-A107-EC4A-91FE-08C90AA3F8CF}"/>
              </a:ext>
            </a:extLst>
          </p:cNvPr>
          <p:cNvPicPr>
            <a:picLocks noChangeAspect="1"/>
          </p:cNvPicPr>
          <p:nvPr/>
        </p:nvPicPr>
        <p:blipFill>
          <a:blip r:embed="rId5"/>
          <a:stretch>
            <a:fillRect/>
          </a:stretch>
        </p:blipFill>
        <p:spPr>
          <a:xfrm>
            <a:off x="1315551" y="5096722"/>
            <a:ext cx="6540500" cy="558800"/>
          </a:xfrm>
          <a:prstGeom prst="rect">
            <a:avLst/>
          </a:prstGeom>
        </p:spPr>
      </p:pic>
      <p:pic>
        <p:nvPicPr>
          <p:cNvPr id="12" name="图片 11">
            <a:extLst>
              <a:ext uri="{FF2B5EF4-FFF2-40B4-BE49-F238E27FC236}">
                <a16:creationId xmlns:a16="http://schemas.microsoft.com/office/drawing/2014/main" id="{D59E1D55-A12A-1F44-B58E-F25DA255825F}"/>
              </a:ext>
            </a:extLst>
          </p:cNvPr>
          <p:cNvPicPr>
            <a:picLocks noChangeAspect="1"/>
          </p:cNvPicPr>
          <p:nvPr/>
        </p:nvPicPr>
        <p:blipFill>
          <a:blip r:embed="rId6"/>
          <a:stretch>
            <a:fillRect/>
          </a:stretch>
        </p:blipFill>
        <p:spPr>
          <a:xfrm>
            <a:off x="2926003" y="5655522"/>
            <a:ext cx="3039330" cy="893921"/>
          </a:xfrm>
          <a:prstGeom prst="rect">
            <a:avLst/>
          </a:prstGeom>
        </p:spPr>
      </p:pic>
    </p:spTree>
    <p:extLst>
      <p:ext uri="{BB962C8B-B14F-4D97-AF65-F5344CB8AC3E}">
        <p14:creationId xmlns:p14="http://schemas.microsoft.com/office/powerpoint/2010/main" val="113189835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en-US" altLang="zh-CN" dirty="0"/>
              <a:t>SMO</a:t>
            </a:r>
            <a:r>
              <a:rPr kumimoji="1" lang="zh-CN" altLang="en-US" dirty="0"/>
              <a:t>解二次规划</a:t>
            </a:r>
          </a:p>
        </p:txBody>
      </p:sp>
      <p:sp>
        <p:nvSpPr>
          <p:cNvPr id="4" name="文本框 3">
            <a:extLst>
              <a:ext uri="{FF2B5EF4-FFF2-40B4-BE49-F238E27FC236}">
                <a16:creationId xmlns:a16="http://schemas.microsoft.com/office/drawing/2014/main" id="{E1539BAF-D3BD-8547-A5DA-A1CC0B773896}"/>
              </a:ext>
            </a:extLst>
          </p:cNvPr>
          <p:cNvSpPr txBox="1"/>
          <p:nvPr/>
        </p:nvSpPr>
        <p:spPr>
          <a:xfrm>
            <a:off x="794083" y="1355562"/>
            <a:ext cx="761032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根据约束                                          ，又因为</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t</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i</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只能等于</a:t>
            </a:r>
            <a:r>
              <a:rPr lang="en-US" altLang="zh-CN" dirty="0"/>
              <a:t>1</a:t>
            </a:r>
            <a:r>
              <a:rPr lang="zh-CN" altLang="en-US" dirty="0"/>
              <a:t>或</a:t>
            </a:r>
            <a:r>
              <a:rPr lang="en-US" altLang="zh-CN" dirty="0"/>
              <a:t>-1</a:t>
            </a:r>
            <a:r>
              <a:rPr lang="zh-CN" altLang="en-US" dirty="0"/>
              <a:t>，那么</a:t>
            </a:r>
            <a:r>
              <a:rPr lang="en-US" altLang="zh-CN" dirty="0"/>
              <a:t>a1</a:t>
            </a:r>
            <a:r>
              <a:rPr lang="zh-CN" altLang="en-US" dirty="0"/>
              <a:t>和</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en-US" altLang="zh-CN" dirty="0"/>
              <a:t>a2</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在</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[0,C]</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[0,C]</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形成的盒子里，且两者的关系直线的斜率只能为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或</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p>
        </p:txBody>
      </p:sp>
      <p:pic>
        <p:nvPicPr>
          <p:cNvPr id="5" name="图片 4">
            <a:extLst>
              <a:ext uri="{FF2B5EF4-FFF2-40B4-BE49-F238E27FC236}">
                <a16:creationId xmlns:a16="http://schemas.microsoft.com/office/drawing/2014/main" id="{1C6FA2F0-7958-1640-8041-FD35B915D075}"/>
              </a:ext>
            </a:extLst>
          </p:cNvPr>
          <p:cNvPicPr>
            <a:picLocks noChangeAspect="1"/>
          </p:cNvPicPr>
          <p:nvPr/>
        </p:nvPicPr>
        <p:blipFill>
          <a:blip r:embed="rId3"/>
          <a:stretch>
            <a:fillRect/>
          </a:stretch>
        </p:blipFill>
        <p:spPr>
          <a:xfrm>
            <a:off x="1850408" y="1068833"/>
            <a:ext cx="2832100" cy="889000"/>
          </a:xfrm>
          <a:prstGeom prst="rect">
            <a:avLst/>
          </a:prstGeom>
        </p:spPr>
      </p:pic>
      <p:pic>
        <p:nvPicPr>
          <p:cNvPr id="11" name="图片 10">
            <a:extLst>
              <a:ext uri="{FF2B5EF4-FFF2-40B4-BE49-F238E27FC236}">
                <a16:creationId xmlns:a16="http://schemas.microsoft.com/office/drawing/2014/main" id="{0E6CC86E-5D50-364E-B475-E1857BCF34A7}"/>
              </a:ext>
            </a:extLst>
          </p:cNvPr>
          <p:cNvPicPr>
            <a:picLocks noChangeAspect="1"/>
          </p:cNvPicPr>
          <p:nvPr/>
        </p:nvPicPr>
        <p:blipFill>
          <a:blip r:embed="rId4"/>
          <a:stretch>
            <a:fillRect/>
          </a:stretch>
        </p:blipFill>
        <p:spPr>
          <a:xfrm>
            <a:off x="1487747" y="2503845"/>
            <a:ext cx="6223000" cy="2679700"/>
          </a:xfrm>
          <a:prstGeom prst="rect">
            <a:avLst/>
          </a:prstGeom>
        </p:spPr>
      </p:pic>
      <p:sp>
        <p:nvSpPr>
          <p:cNvPr id="12" name="文本框 11">
            <a:extLst>
              <a:ext uri="{FF2B5EF4-FFF2-40B4-BE49-F238E27FC236}">
                <a16:creationId xmlns:a16="http://schemas.microsoft.com/office/drawing/2014/main" id="{A3E8D782-F6BB-954B-9127-383726F84FBA}"/>
              </a:ext>
            </a:extLst>
          </p:cNvPr>
          <p:cNvSpPr txBox="1"/>
          <p:nvPr/>
        </p:nvSpPr>
        <p:spPr>
          <a:xfrm>
            <a:off x="900953" y="5567082"/>
            <a:ext cx="7503459"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由于</a:t>
            </a:r>
            <a:r>
              <a:rPr lang="en-US" altLang="zh-CN" dirty="0"/>
              <a:t>a1</a:t>
            </a:r>
            <a:r>
              <a:rPr lang="zh-CN" altLang="en-US" dirty="0"/>
              <a:t>和</a:t>
            </a:r>
            <a:r>
              <a:rPr lang="en-US" altLang="zh-CN" dirty="0"/>
              <a:t>a2</a:t>
            </a:r>
            <a:r>
              <a:rPr lang="zh-CN" altLang="en-US" dirty="0"/>
              <a:t>的关系被限制在同一条线段上，所有两变量优化实际上可以看成单变量优化，因此我们不妨假设最终是</a:t>
            </a:r>
            <a:r>
              <a:rPr lang="en-US" altLang="zh-CN" dirty="0"/>
              <a:t>a2</a:t>
            </a:r>
            <a:r>
              <a:rPr lang="zh-CN" altLang="en-US" dirty="0"/>
              <a:t>的优化问题。</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由于</a:t>
            </a:r>
            <a:r>
              <a:rPr lang="en-US" altLang="zh-CN" dirty="0"/>
              <a:t>a</a:t>
            </a:r>
            <a:r>
              <a:rPr lang="en-US" altLang="zh-CN" baseline="-25000" dirty="0"/>
              <a:t>1</a:t>
            </a:r>
            <a:r>
              <a:rPr lang="en-US" altLang="zh-CN" dirty="0"/>
              <a:t>a</a:t>
            </a:r>
            <a:r>
              <a:rPr lang="en-US" altLang="zh-CN" baseline="-25000" dirty="0"/>
              <a:t>2</a:t>
            </a:r>
            <a:r>
              <a:rPr lang="zh-CN" altLang="en-US" dirty="0"/>
              <a:t>的优化是迭代过程，我们设上一轮迭代得到的解是</a:t>
            </a:r>
            <a:r>
              <a:rPr lang="en-US" altLang="zh-CN" dirty="0"/>
              <a:t>a</a:t>
            </a:r>
            <a:r>
              <a:rPr lang="en-US" altLang="zh-CN" baseline="-25000" dirty="0"/>
              <a:t>1</a:t>
            </a:r>
            <a:r>
              <a:rPr lang="en-US" altLang="zh-CN" baseline="30000" dirty="0"/>
              <a:t>old</a:t>
            </a:r>
            <a:r>
              <a:rPr lang="en-US" altLang="zh-CN" dirty="0"/>
              <a:t>,a</a:t>
            </a:r>
            <a:r>
              <a:rPr lang="en-US" altLang="zh-CN" baseline="-25000" dirty="0"/>
              <a:t>2</a:t>
            </a:r>
            <a:r>
              <a:rPr lang="en-US" altLang="zh-CN" baseline="30000" dirty="0"/>
              <a:t>old</a:t>
            </a:r>
            <a:r>
              <a:rPr lang="en-US" altLang="zh-CN" dirty="0"/>
              <a:t>,</a:t>
            </a:r>
            <a:r>
              <a:rPr lang="zh-CN" altLang="en-US" dirty="0"/>
              <a:t>本轮迭代完成后的解为</a:t>
            </a:r>
            <a:r>
              <a:rPr lang="en-US" altLang="zh-CN" dirty="0"/>
              <a:t>a</a:t>
            </a:r>
            <a:r>
              <a:rPr lang="en-US" altLang="zh-CN" baseline="-25000" dirty="0"/>
              <a:t>1</a:t>
            </a:r>
            <a:r>
              <a:rPr lang="en-US" altLang="zh-CN" baseline="30000" dirty="0"/>
              <a:t>new</a:t>
            </a:r>
            <a:r>
              <a:rPr lang="zh-CN" altLang="en-US" dirty="0"/>
              <a:t>，</a:t>
            </a:r>
            <a:r>
              <a:rPr lang="en-US" altLang="zh-CN" dirty="0"/>
              <a:t>a</a:t>
            </a:r>
            <a:r>
              <a:rPr lang="en-US" altLang="zh-CN" baseline="-25000" dirty="0"/>
              <a:t>2</a:t>
            </a:r>
            <a:r>
              <a:rPr lang="en-US" altLang="zh-CN" baseline="30000" dirty="0"/>
              <a:t>new</a:t>
            </a:r>
            <a:r>
              <a:rPr lang="zh-CN" altLang="en-US" dirty="0"/>
              <a: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40780540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en-US" altLang="zh-CN" dirty="0"/>
              <a:t>SMO</a:t>
            </a:r>
            <a:r>
              <a:rPr kumimoji="1" lang="zh-CN" altLang="en-US" dirty="0"/>
              <a:t>解二次规划</a:t>
            </a:r>
          </a:p>
        </p:txBody>
      </p:sp>
      <p:sp>
        <p:nvSpPr>
          <p:cNvPr id="4" name="文本框 3">
            <a:extLst>
              <a:ext uri="{FF2B5EF4-FFF2-40B4-BE49-F238E27FC236}">
                <a16:creationId xmlns:a16="http://schemas.microsoft.com/office/drawing/2014/main" id="{E1539BAF-D3BD-8547-A5DA-A1CC0B773896}"/>
              </a:ext>
            </a:extLst>
          </p:cNvPr>
          <p:cNvSpPr txBox="1"/>
          <p:nvPr/>
        </p:nvSpPr>
        <p:spPr>
          <a:xfrm>
            <a:off x="679777" y="3725699"/>
            <a:ext cx="732795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设</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L</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H</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为</a:t>
            </a:r>
            <a:r>
              <a:rPr lang="en-US" altLang="zh-CN" dirty="0"/>
              <a:t>a</a:t>
            </a:r>
            <a:r>
              <a:rPr lang="en-US" altLang="zh-CN" baseline="-25000" dirty="0"/>
              <a:t>2</a:t>
            </a:r>
            <a:r>
              <a:rPr lang="en-US" altLang="zh-CN" baseline="30000" dirty="0"/>
              <a:t>new</a:t>
            </a:r>
            <a:r>
              <a:rPr lang="zh-CN" altLang="en-US" dirty="0"/>
              <a:t>的边界（即                 ）</a:t>
            </a:r>
            <a:r>
              <a:rPr lang="en-US" altLang="zh-CN" dirty="0"/>
              <a:t>,</a:t>
            </a:r>
            <a:r>
              <a:rPr lang="zh-CN" altLang="en-US" dirty="0"/>
              <a:t>那么最终的</a:t>
            </a:r>
            <a:r>
              <a:rPr lang="en-US" altLang="zh-CN" dirty="0"/>
              <a:t>a</a:t>
            </a:r>
            <a:r>
              <a:rPr lang="en-US" altLang="zh-CN" baseline="-25000" dirty="0"/>
              <a:t>2</a:t>
            </a:r>
            <a:r>
              <a:rPr lang="en-US" altLang="zh-CN" baseline="30000" dirty="0"/>
              <a:t>new</a:t>
            </a:r>
            <a:r>
              <a:rPr lang="zh-CN" altLang="en-US" dirty="0"/>
              <a:t>为：</a:t>
            </a:r>
            <a:endParaRPr lang="en-US" altLang="zh-CN" dirty="0"/>
          </a:p>
          <a:p>
            <a:endParaRPr lang="en-US" altLang="zh-CN" dirty="0"/>
          </a:p>
        </p:txBody>
      </p:sp>
      <p:pic>
        <p:nvPicPr>
          <p:cNvPr id="5" name="图片 4">
            <a:extLst>
              <a:ext uri="{FF2B5EF4-FFF2-40B4-BE49-F238E27FC236}">
                <a16:creationId xmlns:a16="http://schemas.microsoft.com/office/drawing/2014/main" id="{2707C60A-9C63-1D4D-AF95-1FDE59E2D00A}"/>
              </a:ext>
            </a:extLst>
          </p:cNvPr>
          <p:cNvPicPr>
            <a:picLocks noChangeAspect="1"/>
          </p:cNvPicPr>
          <p:nvPr/>
        </p:nvPicPr>
        <p:blipFill>
          <a:blip r:embed="rId2"/>
          <a:stretch>
            <a:fillRect/>
          </a:stretch>
        </p:blipFill>
        <p:spPr>
          <a:xfrm>
            <a:off x="1749102" y="1199905"/>
            <a:ext cx="5181982" cy="2231425"/>
          </a:xfrm>
          <a:prstGeom prst="rect">
            <a:avLst/>
          </a:prstGeom>
        </p:spPr>
      </p:pic>
      <p:pic>
        <p:nvPicPr>
          <p:cNvPr id="7" name="图片 6">
            <a:extLst>
              <a:ext uri="{FF2B5EF4-FFF2-40B4-BE49-F238E27FC236}">
                <a16:creationId xmlns:a16="http://schemas.microsoft.com/office/drawing/2014/main" id="{09A92990-0B1A-4C4C-92DF-03CEF70C235D}"/>
              </a:ext>
            </a:extLst>
          </p:cNvPr>
          <p:cNvPicPr>
            <a:picLocks noChangeAspect="1"/>
          </p:cNvPicPr>
          <p:nvPr/>
        </p:nvPicPr>
        <p:blipFill>
          <a:blip r:embed="rId3"/>
          <a:stretch>
            <a:fillRect/>
          </a:stretch>
        </p:blipFill>
        <p:spPr>
          <a:xfrm>
            <a:off x="3374479" y="3779420"/>
            <a:ext cx="1202391" cy="303306"/>
          </a:xfrm>
          <a:prstGeom prst="rect">
            <a:avLst/>
          </a:prstGeom>
        </p:spPr>
      </p:pic>
      <p:pic>
        <p:nvPicPr>
          <p:cNvPr id="8" name="图片 7">
            <a:extLst>
              <a:ext uri="{FF2B5EF4-FFF2-40B4-BE49-F238E27FC236}">
                <a16:creationId xmlns:a16="http://schemas.microsoft.com/office/drawing/2014/main" id="{2521A9EE-1E21-0C47-9630-C5D6AD2F4763}"/>
              </a:ext>
            </a:extLst>
          </p:cNvPr>
          <p:cNvPicPr>
            <a:picLocks noChangeAspect="1"/>
          </p:cNvPicPr>
          <p:nvPr/>
        </p:nvPicPr>
        <p:blipFill>
          <a:blip r:embed="rId4"/>
          <a:stretch>
            <a:fillRect/>
          </a:stretch>
        </p:blipFill>
        <p:spPr>
          <a:xfrm>
            <a:off x="2502254" y="4313453"/>
            <a:ext cx="3683000" cy="1028700"/>
          </a:xfrm>
          <a:prstGeom prst="rect">
            <a:avLst/>
          </a:prstGeom>
        </p:spPr>
      </p:pic>
      <p:sp>
        <p:nvSpPr>
          <p:cNvPr id="9" name="文本框 8">
            <a:extLst>
              <a:ext uri="{FF2B5EF4-FFF2-40B4-BE49-F238E27FC236}">
                <a16:creationId xmlns:a16="http://schemas.microsoft.com/office/drawing/2014/main" id="{C9D78507-968C-2842-9BC9-890D1717FA36}"/>
              </a:ext>
            </a:extLst>
          </p:cNvPr>
          <p:cNvSpPr txBox="1"/>
          <p:nvPr/>
        </p:nvSpPr>
        <p:spPr>
          <a:xfrm>
            <a:off x="736721" y="5651725"/>
            <a:ext cx="647790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2</a:t>
            </a:r>
            <a:r>
              <a:rPr kumimoji="0" lang="en-US" altLang="zh-CN" sz="1800" b="0" i="0" u="none" strike="noStrike" cap="none" spc="0" normalizeH="0" baseline="30000" dirty="0">
                <a:ln>
                  <a:noFill/>
                </a:ln>
                <a:solidFill>
                  <a:srgbClr val="000000"/>
                </a:solidFill>
                <a:effectLst/>
                <a:uFillTx/>
                <a:latin typeface="微软雅黑 Light"/>
                <a:ea typeface="微软雅黑 Light"/>
                <a:cs typeface="微软雅黑 Light"/>
                <a:sym typeface="微软雅黑 Light"/>
              </a:rPr>
              <a:t>new,unc</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2</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的最优解析解，由目标函数对</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2</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求偏导得出</a:t>
            </a:r>
          </a:p>
        </p:txBody>
      </p:sp>
    </p:spTree>
    <p:extLst>
      <p:ext uri="{BB962C8B-B14F-4D97-AF65-F5344CB8AC3E}">
        <p14:creationId xmlns:p14="http://schemas.microsoft.com/office/powerpoint/2010/main" val="218519966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en-US" altLang="zh-CN" dirty="0"/>
              <a:t>SMO</a:t>
            </a:r>
            <a:r>
              <a:rPr kumimoji="1" lang="zh-CN" altLang="en-US" dirty="0"/>
              <a:t>解二次规划</a:t>
            </a:r>
          </a:p>
        </p:txBody>
      </p:sp>
      <p:sp>
        <p:nvSpPr>
          <p:cNvPr id="4" name="文本框 3">
            <a:extLst>
              <a:ext uri="{FF2B5EF4-FFF2-40B4-BE49-F238E27FC236}">
                <a16:creationId xmlns:a16="http://schemas.microsoft.com/office/drawing/2014/main" id="{E1539BAF-D3BD-8547-A5DA-A1CC0B773896}"/>
              </a:ext>
            </a:extLst>
          </p:cNvPr>
          <p:cNvSpPr txBox="1"/>
          <p:nvPr/>
        </p:nvSpPr>
        <p:spPr>
          <a:xfrm>
            <a:off x="942001" y="1379865"/>
            <a:ext cx="730316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具体的，我们能写出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2</a:t>
            </a:r>
            <a:r>
              <a:rPr kumimoji="0" lang="en-US" altLang="zh-CN" sz="1800" b="0" i="0" u="none" strike="noStrike" cap="none" spc="0" normalizeH="0" baseline="30000" dirty="0">
                <a:ln>
                  <a:noFill/>
                </a:ln>
                <a:solidFill>
                  <a:srgbClr val="000000"/>
                </a:solidFill>
                <a:effectLst/>
                <a:uFillTx/>
                <a:latin typeface="微软雅黑 Light"/>
                <a:ea typeface="微软雅黑 Light"/>
                <a:cs typeface="微软雅黑 Light"/>
                <a:sym typeface="微软雅黑 Light"/>
              </a:rPr>
              <a:t>new,unc</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的解析表达式</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推导过程省略，详见</a:t>
            </a:r>
            <a:r>
              <a:rPr lang="en-US" altLang="zh-CN" dirty="0">
                <a:hlinkClick r:id="rId2"/>
              </a:rPr>
              <a:t>[link]</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lang="en-US" altLang="zh-CN" dirty="0"/>
              <a: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6" name="文本框 5">
            <a:extLst>
              <a:ext uri="{FF2B5EF4-FFF2-40B4-BE49-F238E27FC236}">
                <a16:creationId xmlns:a16="http://schemas.microsoft.com/office/drawing/2014/main" id="{039DDA34-9583-EF4A-A206-BB660F440A6C}"/>
              </a:ext>
            </a:extLst>
          </p:cNvPr>
          <p:cNvSpPr txBox="1"/>
          <p:nvPr/>
        </p:nvSpPr>
        <p:spPr>
          <a:xfrm>
            <a:off x="942001" y="3148283"/>
            <a:ext cx="730316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其中</a:t>
            </a:r>
            <a:r>
              <a:rPr lang="en-US" altLang="zh-CN" b="1" dirty="0" err="1"/>
              <a:t>E</a:t>
            </a:r>
            <a:r>
              <a:rPr lang="en-US" altLang="zh-CN" b="1" baseline="-25000" dirty="0" err="1"/>
              <a:t>i</a:t>
            </a:r>
            <a:r>
              <a:rPr lang="en-US" altLang="zh-CN" b="1" dirty="0"/>
              <a:t>=y(x</a:t>
            </a:r>
            <a:r>
              <a:rPr lang="en-US" altLang="zh-CN" b="1" baseline="-25000" dirty="0"/>
              <a:t>i</a:t>
            </a:r>
            <a:r>
              <a:rPr lang="en-US" altLang="zh-CN" b="1" dirty="0"/>
              <a:t>)-</a:t>
            </a:r>
            <a:r>
              <a:rPr lang="en-US" altLang="zh-CN" b="1" dirty="0" err="1"/>
              <a:t>t</a:t>
            </a:r>
            <a:r>
              <a:rPr lang="en-US" altLang="zh-CN" b="1" baseline="-25000" dirty="0" err="1"/>
              <a:t>i</a:t>
            </a:r>
            <a:endParaRPr kumimoji="0" lang="zh-CN" altLang="en-US" sz="1800" b="1" i="0" u="none" strike="noStrike" cap="none" spc="0" normalizeH="0" baseline="-25000" dirty="0">
              <a:ln>
                <a:noFill/>
              </a:ln>
              <a:solidFill>
                <a:srgbClr val="000000"/>
              </a:solidFill>
              <a:effectLst/>
              <a:uFillTx/>
              <a:latin typeface="微软雅黑 Light"/>
              <a:ea typeface="微软雅黑 Light"/>
              <a:cs typeface="微软雅黑 Light"/>
              <a:sym typeface="微软雅黑 Light"/>
            </a:endParaRPr>
          </a:p>
        </p:txBody>
      </p:sp>
      <p:pic>
        <p:nvPicPr>
          <p:cNvPr id="7" name="图片 6">
            <a:extLst>
              <a:ext uri="{FF2B5EF4-FFF2-40B4-BE49-F238E27FC236}">
                <a16:creationId xmlns:a16="http://schemas.microsoft.com/office/drawing/2014/main" id="{B0B229AC-D660-0445-9A06-C760ACA78FCE}"/>
              </a:ext>
            </a:extLst>
          </p:cNvPr>
          <p:cNvPicPr>
            <a:picLocks noChangeAspect="1"/>
          </p:cNvPicPr>
          <p:nvPr/>
        </p:nvPicPr>
        <p:blipFill>
          <a:blip r:embed="rId3"/>
          <a:stretch>
            <a:fillRect/>
          </a:stretch>
        </p:blipFill>
        <p:spPr>
          <a:xfrm>
            <a:off x="1956036" y="3848110"/>
            <a:ext cx="2575623" cy="618725"/>
          </a:xfrm>
          <a:prstGeom prst="rect">
            <a:avLst/>
          </a:prstGeom>
        </p:spPr>
      </p:pic>
      <p:sp>
        <p:nvSpPr>
          <p:cNvPr id="8" name="文本框 7">
            <a:extLst>
              <a:ext uri="{FF2B5EF4-FFF2-40B4-BE49-F238E27FC236}">
                <a16:creationId xmlns:a16="http://schemas.microsoft.com/office/drawing/2014/main" id="{5AD3F802-6484-6044-B822-6D6054162D68}"/>
              </a:ext>
            </a:extLst>
          </p:cNvPr>
          <p:cNvSpPr txBox="1"/>
          <p:nvPr/>
        </p:nvSpPr>
        <p:spPr>
          <a:xfrm>
            <a:off x="942001" y="3943067"/>
            <a:ext cx="656525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而又根据                                  </a:t>
            </a:r>
            <a:r>
              <a:rPr lang="en-US" altLang="zh-CN" dirty="0"/>
              <a:t>    </a:t>
            </a:r>
            <a:r>
              <a:rPr lang="zh-CN" altLang="en-US" dirty="0"/>
              <a:t>，求出</a:t>
            </a:r>
            <a:r>
              <a:rPr lang="en-US" altLang="zh-CN" dirty="0"/>
              <a:t>a</a:t>
            </a:r>
            <a:r>
              <a:rPr lang="en-US" altLang="zh-CN" baseline="-25000" dirty="0"/>
              <a:t>2</a:t>
            </a:r>
            <a:r>
              <a:rPr lang="zh-CN" altLang="en-US" dirty="0"/>
              <a:t>后，</a:t>
            </a:r>
            <a:r>
              <a:rPr lang="en-US" altLang="zh-CN" dirty="0"/>
              <a:t>a</a:t>
            </a:r>
            <a:r>
              <a:rPr lang="en-US" altLang="zh-CN" baseline="-25000" dirty="0"/>
              <a:t>1</a:t>
            </a:r>
            <a:r>
              <a:rPr lang="zh-CN" altLang="en-US" dirty="0"/>
              <a:t>也能直接求出</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9" name="图片 8">
            <a:extLst>
              <a:ext uri="{FF2B5EF4-FFF2-40B4-BE49-F238E27FC236}">
                <a16:creationId xmlns:a16="http://schemas.microsoft.com/office/drawing/2014/main" id="{C51A22D1-AB73-724E-8A12-9E6F70503647}"/>
              </a:ext>
            </a:extLst>
          </p:cNvPr>
          <p:cNvPicPr>
            <a:picLocks noChangeAspect="1"/>
          </p:cNvPicPr>
          <p:nvPr/>
        </p:nvPicPr>
        <p:blipFill>
          <a:blip r:embed="rId4"/>
          <a:stretch>
            <a:fillRect/>
          </a:stretch>
        </p:blipFill>
        <p:spPr>
          <a:xfrm>
            <a:off x="1890059" y="1951210"/>
            <a:ext cx="5283200" cy="736600"/>
          </a:xfrm>
          <a:prstGeom prst="rect">
            <a:avLst/>
          </a:prstGeom>
        </p:spPr>
      </p:pic>
    </p:spTree>
    <p:extLst>
      <p:ext uri="{BB962C8B-B14F-4D97-AF65-F5344CB8AC3E}">
        <p14:creationId xmlns:p14="http://schemas.microsoft.com/office/powerpoint/2010/main" val="347572302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en-US" altLang="zh-CN" dirty="0"/>
              <a:t>SMO</a:t>
            </a:r>
            <a:r>
              <a:rPr kumimoji="1" lang="zh-CN" altLang="en-US" dirty="0"/>
              <a:t>解二次规划</a:t>
            </a:r>
          </a:p>
        </p:txBody>
      </p:sp>
      <p:sp>
        <p:nvSpPr>
          <p:cNvPr id="4" name="文本框 3">
            <a:extLst>
              <a:ext uri="{FF2B5EF4-FFF2-40B4-BE49-F238E27FC236}">
                <a16:creationId xmlns:a16="http://schemas.microsoft.com/office/drawing/2014/main" id="{E1539BAF-D3BD-8547-A5DA-A1CC0B773896}"/>
              </a:ext>
            </a:extLst>
          </p:cNvPr>
          <p:cNvSpPr txBox="1"/>
          <p:nvPr/>
        </p:nvSpPr>
        <p:spPr>
          <a:xfrm>
            <a:off x="794084" y="1355562"/>
            <a:ext cx="7303169"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考虑另外一个重要问题：如何选择</a:t>
            </a:r>
            <a:r>
              <a:rPr lang="en-US" altLang="zh-CN" dirty="0"/>
              <a:t>a</a:t>
            </a:r>
            <a:r>
              <a:rPr lang="en-US" altLang="zh-CN" baseline="-25000" dirty="0"/>
              <a:t>1</a:t>
            </a:r>
            <a:r>
              <a:rPr lang="zh-CN" altLang="en-US" dirty="0"/>
              <a:t>和</a:t>
            </a:r>
            <a:r>
              <a:rPr lang="en-US" altLang="zh-CN" dirty="0"/>
              <a:t>a</a:t>
            </a:r>
            <a:r>
              <a:rPr lang="en-US" altLang="zh-CN" baseline="-25000" dirty="0"/>
              <a:t>2</a:t>
            </a:r>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en-US" altLang="zh-CN" dirty="0"/>
              <a:t>SMO</a:t>
            </a:r>
            <a:r>
              <a:rPr lang="zh-CN" altLang="en-US" dirty="0"/>
              <a:t>称选择第一个变量为外层循环，这个变量需要选择在训练集中违反</a:t>
            </a:r>
            <a:r>
              <a:rPr lang="en-US" altLang="zh-CN" dirty="0"/>
              <a:t>KKT</a:t>
            </a:r>
            <a:r>
              <a:rPr lang="zh-CN" altLang="en-US" dirty="0"/>
              <a:t>条件最严重的样本。由</a:t>
            </a:r>
            <a:r>
              <a:rPr lang="en-US" altLang="zh-CN" dirty="0"/>
              <a:t>KKT</a:t>
            </a:r>
            <a:r>
              <a:rPr lang="zh-CN" altLang="en-US" dirty="0"/>
              <a:t>条件，可以由如下推导：</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6" name="图片 5">
            <a:extLst>
              <a:ext uri="{FF2B5EF4-FFF2-40B4-BE49-F238E27FC236}">
                <a16:creationId xmlns:a16="http://schemas.microsoft.com/office/drawing/2014/main" id="{26BAF34F-EF54-074F-9E00-71CF0FF93AFF}"/>
              </a:ext>
            </a:extLst>
          </p:cNvPr>
          <p:cNvPicPr>
            <a:picLocks noChangeAspect="1"/>
          </p:cNvPicPr>
          <p:nvPr/>
        </p:nvPicPr>
        <p:blipFill>
          <a:blip r:embed="rId3"/>
          <a:stretch>
            <a:fillRect/>
          </a:stretch>
        </p:blipFill>
        <p:spPr>
          <a:xfrm>
            <a:off x="794084" y="2875530"/>
            <a:ext cx="2273300" cy="2032000"/>
          </a:xfrm>
          <a:prstGeom prst="rect">
            <a:avLst/>
          </a:prstGeom>
        </p:spPr>
      </p:pic>
      <p:pic>
        <p:nvPicPr>
          <p:cNvPr id="7" name="图片 6">
            <a:extLst>
              <a:ext uri="{FF2B5EF4-FFF2-40B4-BE49-F238E27FC236}">
                <a16:creationId xmlns:a16="http://schemas.microsoft.com/office/drawing/2014/main" id="{F4EE75E2-322C-8D4A-8D3B-8F42BF91766C}"/>
              </a:ext>
            </a:extLst>
          </p:cNvPr>
          <p:cNvPicPr>
            <a:picLocks noChangeAspect="1"/>
          </p:cNvPicPr>
          <p:nvPr/>
        </p:nvPicPr>
        <p:blipFill>
          <a:blip r:embed="rId4"/>
          <a:stretch>
            <a:fillRect/>
          </a:stretch>
        </p:blipFill>
        <p:spPr>
          <a:xfrm>
            <a:off x="5080000" y="3440680"/>
            <a:ext cx="2565400" cy="901700"/>
          </a:xfrm>
          <a:prstGeom prst="rect">
            <a:avLst/>
          </a:prstGeom>
        </p:spPr>
      </p:pic>
      <p:sp>
        <p:nvSpPr>
          <p:cNvPr id="8" name="右箭头 7">
            <a:extLst>
              <a:ext uri="{FF2B5EF4-FFF2-40B4-BE49-F238E27FC236}">
                <a16:creationId xmlns:a16="http://schemas.microsoft.com/office/drawing/2014/main" id="{5549F0DB-7C4F-D543-97C5-B2EE42279A23}"/>
              </a:ext>
            </a:extLst>
          </p:cNvPr>
          <p:cNvSpPr/>
          <p:nvPr/>
        </p:nvSpPr>
        <p:spPr>
          <a:xfrm>
            <a:off x="3414786" y="3549140"/>
            <a:ext cx="1317812" cy="684780"/>
          </a:xfrm>
          <a:prstGeom prst="right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微软雅黑 Light"/>
              <a:ea typeface="微软雅黑 Light"/>
              <a:cs typeface="微软雅黑 Light"/>
              <a:sym typeface="微软雅黑 Light"/>
            </a:endParaRPr>
          </a:p>
        </p:txBody>
      </p:sp>
      <p:sp>
        <p:nvSpPr>
          <p:cNvPr id="9" name="文本框 8">
            <a:extLst>
              <a:ext uri="{FF2B5EF4-FFF2-40B4-BE49-F238E27FC236}">
                <a16:creationId xmlns:a16="http://schemas.microsoft.com/office/drawing/2014/main" id="{E9D5B269-3CAF-5C44-9524-945A25C22F86}"/>
              </a:ext>
            </a:extLst>
          </p:cNvPr>
          <p:cNvSpPr txBox="1"/>
          <p:nvPr/>
        </p:nvSpPr>
        <p:spPr>
          <a:xfrm>
            <a:off x="794085" y="5227170"/>
            <a:ext cx="763262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一般来说，首先选择违反</a:t>
            </a:r>
            <a:r>
              <a:rPr lang="en-US" altLang="zh-CN" dirty="0"/>
              <a:t>(2)</a:t>
            </a:r>
            <a:r>
              <a:rPr lang="zh-CN" altLang="en-US" dirty="0"/>
              <a:t>的变量。如果所有变量都不违反，再选择违反</a:t>
            </a:r>
            <a:r>
              <a:rPr lang="en-US" altLang="zh-CN" dirty="0"/>
              <a:t>(1)</a:t>
            </a:r>
            <a:r>
              <a:rPr lang="zh-CN" altLang="en-US" dirty="0"/>
              <a:t>和</a:t>
            </a:r>
            <a:r>
              <a:rPr lang="en-US" altLang="zh-CN" dirty="0"/>
              <a:t>(3)</a:t>
            </a:r>
            <a:r>
              <a:rPr lang="zh-CN" altLang="en-US" dirty="0"/>
              <a:t>的点</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10" name="文本框 9">
            <a:extLst>
              <a:ext uri="{FF2B5EF4-FFF2-40B4-BE49-F238E27FC236}">
                <a16:creationId xmlns:a16="http://schemas.microsoft.com/office/drawing/2014/main" id="{03198C89-A5DC-614A-8DD5-AAE809A4ACD2}"/>
              </a:ext>
            </a:extLst>
          </p:cNvPr>
          <p:cNvSpPr txBox="1"/>
          <p:nvPr/>
        </p:nvSpPr>
        <p:spPr>
          <a:xfrm>
            <a:off x="7767800" y="3349166"/>
            <a:ext cx="65890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20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p>
          <a:p>
            <a:pPr marL="0" marR="0" indent="0" algn="l" defTabSz="914400" rtl="0" fontAlgn="auto" latinLnBrk="0" hangingPunct="0">
              <a:lnSpc>
                <a:spcPct val="100000"/>
              </a:lnSpc>
              <a:spcBef>
                <a:spcPts val="0"/>
              </a:spcBef>
              <a:spcAft>
                <a:spcPts val="0"/>
              </a:spcAft>
              <a:buClrTx/>
              <a:buSzTx/>
              <a:buFontTx/>
              <a:buNone/>
              <a:tabLst/>
            </a:pPr>
            <a:r>
              <a:rPr lang="en-US" altLang="zh-CN" sz="2000" dirty="0"/>
              <a:t>(2)</a:t>
            </a:r>
          </a:p>
          <a:p>
            <a:pPr marL="0" marR="0" indent="0" algn="l" defTabSz="914400" rtl="0" fontAlgn="auto" latinLnBrk="0" hangingPunct="0">
              <a:lnSpc>
                <a:spcPct val="100000"/>
              </a:lnSpc>
              <a:spcBef>
                <a:spcPts val="0"/>
              </a:spcBef>
              <a:spcAft>
                <a:spcPts val="0"/>
              </a:spcAft>
              <a:buClrTx/>
              <a:buSzTx/>
              <a:buFontTx/>
              <a:buNone/>
              <a:tabLst/>
            </a:pPr>
            <a:r>
              <a:rPr kumimoji="0" lang="en-US" altLang="zh-CN" sz="20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(3)</a:t>
            </a:r>
            <a:endParaRPr kumimoji="0" lang="zh-CN" altLang="en-US" sz="20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18551639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en-US" altLang="zh-CN" dirty="0"/>
              <a:t>SMO</a:t>
            </a:r>
            <a:r>
              <a:rPr kumimoji="1" lang="zh-CN" altLang="en-US" dirty="0"/>
              <a:t>解二次规划</a:t>
            </a:r>
          </a:p>
        </p:txBody>
      </p:sp>
      <p:sp>
        <p:nvSpPr>
          <p:cNvPr id="4" name="文本框 3">
            <a:extLst>
              <a:ext uri="{FF2B5EF4-FFF2-40B4-BE49-F238E27FC236}">
                <a16:creationId xmlns:a16="http://schemas.microsoft.com/office/drawing/2014/main" id="{E1539BAF-D3BD-8547-A5DA-A1CC0B773896}"/>
              </a:ext>
            </a:extLst>
          </p:cNvPr>
          <p:cNvSpPr txBox="1"/>
          <p:nvPr/>
        </p:nvSpPr>
        <p:spPr>
          <a:xfrm>
            <a:off x="794084" y="1355561"/>
            <a:ext cx="7543092"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dirty="0"/>
              <a:t>SMO</a:t>
            </a:r>
            <a:r>
              <a:rPr lang="zh-CN" altLang="en-US" dirty="0"/>
              <a:t>算法的第二个变量的选择称为内层循环。假设我们已经在外层循环找到了</a:t>
            </a:r>
            <a:r>
              <a:rPr lang="en-US" altLang="zh-CN" dirty="0"/>
              <a:t>a</a:t>
            </a:r>
            <a:r>
              <a:rPr lang="en-US" altLang="zh-CN" baseline="-25000" dirty="0"/>
              <a:t>1</a:t>
            </a:r>
            <a:r>
              <a:rPr lang="zh-CN" altLang="en-US" dirty="0"/>
              <a:t>，那么</a:t>
            </a:r>
            <a:r>
              <a:rPr lang="en-US" altLang="zh-CN" dirty="0"/>
              <a:t>a</a:t>
            </a:r>
            <a:r>
              <a:rPr lang="en-US" altLang="zh-CN" baseline="-25000" dirty="0"/>
              <a:t>2</a:t>
            </a:r>
            <a:r>
              <a:rPr lang="zh-CN" altLang="en-US" dirty="0"/>
              <a:t>的选择标准是让</a:t>
            </a:r>
            <a:r>
              <a:rPr lang="en-US" altLang="zh-CN" dirty="0"/>
              <a:t>|E</a:t>
            </a:r>
            <a:r>
              <a:rPr lang="en-US" altLang="zh-CN" baseline="-25000" dirty="0"/>
              <a:t>1</a:t>
            </a:r>
            <a:r>
              <a:rPr lang="en-US" altLang="zh-CN" dirty="0"/>
              <a:t>-E</a:t>
            </a:r>
            <a:r>
              <a:rPr lang="en-US" altLang="zh-CN" baseline="-25000" dirty="0"/>
              <a:t>2</a:t>
            </a:r>
            <a:r>
              <a:rPr lang="en-US" altLang="zh-CN" dirty="0"/>
              <a:t>|</a:t>
            </a:r>
            <a:r>
              <a:rPr lang="zh-CN" altLang="en-US" dirty="0"/>
              <a:t>足够大。原因可从式子</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r>
              <a:rPr lang="zh-CN" altLang="en-US" dirty="0"/>
              <a:t>中看出，</a:t>
            </a:r>
            <a:r>
              <a:rPr lang="en-US" altLang="zh-CN" dirty="0"/>
              <a:t>a2</a:t>
            </a:r>
            <a:r>
              <a:rPr lang="zh-CN" altLang="en-US" dirty="0"/>
              <a:t>的更新步长与</a:t>
            </a:r>
            <a:r>
              <a:rPr lang="en-US" altLang="zh-CN" dirty="0"/>
              <a:t>|E</a:t>
            </a:r>
            <a:r>
              <a:rPr lang="en-US" altLang="zh-CN" baseline="-25000" dirty="0"/>
              <a:t>1</a:t>
            </a:r>
            <a:r>
              <a:rPr lang="en-US" altLang="zh-CN" dirty="0"/>
              <a:t>-E</a:t>
            </a:r>
            <a:r>
              <a:rPr lang="en-US" altLang="zh-CN" baseline="-25000" dirty="0"/>
              <a:t>2</a:t>
            </a:r>
            <a:r>
              <a:rPr lang="en-US" altLang="zh-CN" dirty="0"/>
              <a:t>|</a:t>
            </a:r>
            <a:r>
              <a:rPr lang="zh-CN" altLang="en-US" dirty="0"/>
              <a:t>呈正比，即我们通过最大化</a:t>
            </a:r>
            <a:r>
              <a:rPr lang="en-US" altLang="zh-CN" dirty="0"/>
              <a:t>|E</a:t>
            </a:r>
            <a:r>
              <a:rPr lang="en-US" altLang="zh-CN" baseline="-25000" dirty="0"/>
              <a:t>1</a:t>
            </a:r>
            <a:r>
              <a:rPr lang="en-US" altLang="zh-CN" dirty="0"/>
              <a:t>-E</a:t>
            </a:r>
            <a:r>
              <a:rPr lang="en-US" altLang="zh-CN" baseline="-25000" dirty="0"/>
              <a:t>2</a:t>
            </a:r>
            <a:r>
              <a:rPr lang="en-US" altLang="zh-CN" dirty="0"/>
              <a:t>|</a:t>
            </a:r>
            <a:r>
              <a:rPr lang="zh-CN" altLang="en-US" dirty="0"/>
              <a:t>是可以加快优化速度的。</a:t>
            </a:r>
            <a:endParaRPr lang="en-US" altLang="zh-CN" dirty="0"/>
          </a:p>
          <a:p>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r>
              <a:rPr lang="zh-CN" altLang="en-US" dirty="0"/>
              <a:t>由于</a:t>
            </a:r>
            <a:r>
              <a:rPr lang="en-US" altLang="zh-CN" dirty="0"/>
              <a:t>a</a:t>
            </a:r>
            <a:r>
              <a:rPr lang="en-US" altLang="zh-CN" baseline="-25000" dirty="0"/>
              <a:t>1</a:t>
            </a:r>
            <a:r>
              <a:rPr lang="zh-CN" altLang="en-US" dirty="0"/>
              <a:t>定了之后，</a:t>
            </a:r>
            <a:r>
              <a:rPr lang="en-US" altLang="zh-CN" dirty="0"/>
              <a:t>E</a:t>
            </a:r>
            <a:r>
              <a:rPr lang="en-US" altLang="zh-CN" baseline="-25000" dirty="0"/>
              <a:t>1</a:t>
            </a:r>
            <a:r>
              <a:rPr lang="zh-CN" altLang="en-US" dirty="0"/>
              <a:t>也确定了，所以想要</a:t>
            </a:r>
            <a:r>
              <a:rPr lang="en-US" altLang="zh-CN" dirty="0"/>
              <a:t>|E</a:t>
            </a:r>
            <a:r>
              <a:rPr lang="en-US" altLang="zh-CN" baseline="-25000" dirty="0"/>
              <a:t>1</a:t>
            </a:r>
            <a:r>
              <a:rPr lang="en-US" altLang="zh-CN" dirty="0"/>
              <a:t>-E</a:t>
            </a:r>
            <a:r>
              <a:rPr lang="en-US" altLang="zh-CN" baseline="-25000" dirty="0"/>
              <a:t>2</a:t>
            </a:r>
            <a:r>
              <a:rPr lang="en-US" altLang="zh-CN" dirty="0"/>
              <a:t>|</a:t>
            </a:r>
            <a:r>
              <a:rPr lang="zh-CN" altLang="en-US" dirty="0"/>
              <a:t>最大，只需要保证在</a:t>
            </a:r>
            <a:r>
              <a:rPr lang="en-US" altLang="zh-CN" dirty="0"/>
              <a:t>E</a:t>
            </a:r>
            <a:r>
              <a:rPr lang="en-US" altLang="zh-CN" baseline="-25000" dirty="0"/>
              <a:t>1</a:t>
            </a:r>
            <a:r>
              <a:rPr lang="zh-CN" altLang="en-US" dirty="0"/>
              <a:t>为正时，选择最小的</a:t>
            </a:r>
            <a:r>
              <a:rPr lang="en-US" altLang="zh-CN" dirty="0" err="1"/>
              <a:t>E</a:t>
            </a:r>
            <a:r>
              <a:rPr lang="en-US" altLang="zh-CN" baseline="-25000" dirty="0" err="1"/>
              <a:t>i</a:t>
            </a:r>
            <a:r>
              <a:rPr lang="zh-CN" altLang="en-US" dirty="0"/>
              <a:t>作为</a:t>
            </a:r>
            <a:r>
              <a:rPr lang="en-US" altLang="zh-CN" dirty="0"/>
              <a:t>E</a:t>
            </a:r>
            <a:r>
              <a:rPr lang="en-US" altLang="zh-CN" baseline="-25000" dirty="0"/>
              <a:t>2</a:t>
            </a:r>
            <a:r>
              <a:rPr lang="zh-CN" altLang="en-US" dirty="0"/>
              <a:t>；在</a:t>
            </a:r>
            <a:r>
              <a:rPr lang="en-US" altLang="zh-CN" dirty="0"/>
              <a:t>E</a:t>
            </a:r>
            <a:r>
              <a:rPr lang="en-US" altLang="zh-CN" baseline="-25000" dirty="0"/>
              <a:t>1</a:t>
            </a:r>
            <a:r>
              <a:rPr lang="zh-CN" altLang="en-US" dirty="0"/>
              <a:t>为负时，选择最大的</a:t>
            </a:r>
            <a:r>
              <a:rPr lang="en-US" altLang="zh-CN" dirty="0" err="1"/>
              <a:t>E</a:t>
            </a:r>
            <a:r>
              <a:rPr lang="en-US" altLang="zh-CN" baseline="-25000" dirty="0" err="1"/>
              <a:t>i</a:t>
            </a:r>
            <a:r>
              <a:rPr lang="zh-CN" altLang="en-US" dirty="0"/>
              <a:t>作为</a:t>
            </a:r>
            <a:r>
              <a:rPr lang="en-US" altLang="zh-CN" dirty="0"/>
              <a:t>E</a:t>
            </a:r>
            <a:r>
              <a:rPr lang="en-US" altLang="zh-CN" baseline="-25000" dirty="0"/>
              <a:t>2</a:t>
            </a:r>
            <a:endParaRPr kumimoji="0" lang="zh-CN" altLang="en-US"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endParaRPr>
          </a:p>
        </p:txBody>
      </p:sp>
      <p:pic>
        <p:nvPicPr>
          <p:cNvPr id="6" name="图片 5">
            <a:extLst>
              <a:ext uri="{FF2B5EF4-FFF2-40B4-BE49-F238E27FC236}">
                <a16:creationId xmlns:a16="http://schemas.microsoft.com/office/drawing/2014/main" id="{0AE1B657-2DDD-7241-9CF8-BB60EF70BBA4}"/>
              </a:ext>
            </a:extLst>
          </p:cNvPr>
          <p:cNvPicPr>
            <a:picLocks noChangeAspect="1"/>
          </p:cNvPicPr>
          <p:nvPr/>
        </p:nvPicPr>
        <p:blipFill>
          <a:blip r:embed="rId3"/>
          <a:stretch>
            <a:fillRect/>
          </a:stretch>
        </p:blipFill>
        <p:spPr>
          <a:xfrm>
            <a:off x="2045053" y="2019198"/>
            <a:ext cx="4799499" cy="669161"/>
          </a:xfrm>
          <a:prstGeom prst="rect">
            <a:avLst/>
          </a:prstGeom>
        </p:spPr>
      </p:pic>
    </p:spTree>
    <p:extLst>
      <p:ext uri="{BB962C8B-B14F-4D97-AF65-F5344CB8AC3E}">
        <p14:creationId xmlns:p14="http://schemas.microsoft.com/office/powerpoint/2010/main" val="404404785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3063AA1-B2A2-AC44-AEB8-8014564FC5C7}"/>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F51540BA-90C8-B641-BB00-84044EDAEE43}"/>
              </a:ext>
            </a:extLst>
          </p:cNvPr>
          <p:cNvSpPr>
            <a:spLocks noGrp="1"/>
          </p:cNvSpPr>
          <p:nvPr>
            <p:ph type="body" sz="quarter" idx="13"/>
          </p:nvPr>
        </p:nvSpPr>
        <p:spPr/>
        <p:txBody>
          <a:bodyPr>
            <a:normAutofit fontScale="70000" lnSpcReduction="20000"/>
          </a:bodyPr>
          <a:lstStyle/>
          <a:p>
            <a:r>
              <a:rPr kumimoji="1" lang="zh-CN" altLang="en-US" dirty="0"/>
              <a:t>简介</a:t>
            </a:r>
          </a:p>
        </p:txBody>
      </p:sp>
      <p:sp>
        <p:nvSpPr>
          <p:cNvPr id="4" name="文本框 3">
            <a:extLst>
              <a:ext uri="{FF2B5EF4-FFF2-40B4-BE49-F238E27FC236}">
                <a16:creationId xmlns:a16="http://schemas.microsoft.com/office/drawing/2014/main" id="{9A4A3092-024F-2F46-AC65-4B51F00D6404}"/>
              </a:ext>
            </a:extLst>
          </p:cNvPr>
          <p:cNvSpPr txBox="1"/>
          <p:nvPr/>
        </p:nvSpPr>
        <p:spPr>
          <a:xfrm>
            <a:off x="770021" y="1780673"/>
            <a:ext cx="8013032" cy="4524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支持向量机（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support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vector</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machine</a:t>
            </a:r>
            <a:r>
              <a:rPr lang="zh-CN" altLang="en-US" dirty="0"/>
              <a:t>，</a:t>
            </a:r>
            <a:r>
              <a:rPr lang="en-US" altLang="zh-CN" dirty="0"/>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）在上世纪</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60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年代由</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vapnik</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等人提出，并于</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90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年代开始兴起，一度成为最流行的机器学习方法，其可以解决分类问题、回归问题以及异常点检测问题。</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en-US" altLang="zh-CN" dirty="0"/>
              <a:t>SVM</a:t>
            </a:r>
            <a:r>
              <a:rPr lang="zh-CN" altLang="en-US" dirty="0"/>
              <a:t>的一个重要性质是，其模型参数的确定对应于一个</a:t>
            </a:r>
            <a:r>
              <a:rPr lang="zh-CN" altLang="en-US" b="1" dirty="0"/>
              <a:t>凸优化问题</a:t>
            </a:r>
            <a:r>
              <a:rPr lang="zh-CN" altLang="en-US" dirty="0"/>
              <a:t>，因此局部最优解也是一个全局最优解。</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支持向量</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是</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的训练结果。在预测阶段，决策只需要考虑支持向量，而不需要考虑整个样本集（支持向量</a:t>
            </a:r>
            <a:r>
              <a:rPr lang="en-US" altLang="zh-CN" dirty="0"/>
              <a:t>&lt;&lt; </a:t>
            </a:r>
            <a:r>
              <a:rPr lang="zh-CN" altLang="en-US" dirty="0"/>
              <a:t>样本集</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），极大地减小预测时的时空复杂度</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的优化目标是</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结构化风险最小</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，而不是经验风险最小，因此</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有优秀的泛化能力</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是一个决策机器，因此不能输出后验概率（只能根据模型的输出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y(x)</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的正负号来判断决策结果）。</a:t>
            </a:r>
          </a:p>
        </p:txBody>
      </p:sp>
    </p:spTree>
    <p:extLst>
      <p:ext uri="{BB962C8B-B14F-4D97-AF65-F5344CB8AC3E}">
        <p14:creationId xmlns:p14="http://schemas.microsoft.com/office/powerpoint/2010/main" val="170557568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en-US" altLang="zh-CN" dirty="0"/>
              <a:t>SMO</a:t>
            </a:r>
            <a:r>
              <a:rPr kumimoji="1" lang="zh-CN" altLang="en-US" dirty="0"/>
              <a:t>解二次规划</a:t>
            </a:r>
          </a:p>
        </p:txBody>
      </p:sp>
      <p:sp>
        <p:nvSpPr>
          <p:cNvPr id="5" name="文本框 4">
            <a:extLst>
              <a:ext uri="{FF2B5EF4-FFF2-40B4-BE49-F238E27FC236}">
                <a16:creationId xmlns:a16="http://schemas.microsoft.com/office/drawing/2014/main" id="{69290403-8A2C-CC4D-BCBE-890F2BDE3EF9}"/>
              </a:ext>
            </a:extLst>
          </p:cNvPr>
          <p:cNvSpPr txBox="1"/>
          <p:nvPr/>
        </p:nvSpPr>
        <p:spPr>
          <a:xfrm>
            <a:off x="685800" y="1141223"/>
            <a:ext cx="33832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最后重新总结一下</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SMO</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的过程：</a:t>
            </a:r>
          </a:p>
        </p:txBody>
      </p:sp>
      <p:sp>
        <p:nvSpPr>
          <p:cNvPr id="7" name="文本框 6">
            <a:extLst>
              <a:ext uri="{FF2B5EF4-FFF2-40B4-BE49-F238E27FC236}">
                <a16:creationId xmlns:a16="http://schemas.microsoft.com/office/drawing/2014/main" id="{E8891B38-477E-644D-B1DC-17B4525E0E57}"/>
              </a:ext>
            </a:extLst>
          </p:cNvPr>
          <p:cNvSpPr txBox="1"/>
          <p:nvPr/>
        </p:nvSpPr>
        <p:spPr>
          <a:xfrm>
            <a:off x="685799" y="1615855"/>
            <a:ext cx="785662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lang="zh-CN" altLang="en-US" dirty="0"/>
              <a: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取初始</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rPr>
              <a:t>0</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=0,k=0</a:t>
            </a:r>
          </a:p>
          <a:p>
            <a:r>
              <a:rPr lang="en-US" altLang="zh-CN" dirty="0"/>
              <a:t>2</a:t>
            </a:r>
            <a:r>
              <a:rPr lang="zh-CN" altLang="en-US" dirty="0"/>
              <a:t>）按照优先选择违反</a:t>
            </a:r>
            <a:r>
              <a:rPr lang="en-US" altLang="zh-CN" dirty="0"/>
              <a:t>KKT</a:t>
            </a:r>
            <a:r>
              <a:rPr lang="zh-CN" altLang="en-US" dirty="0"/>
              <a:t>条件的准则选择</a:t>
            </a:r>
            <a:r>
              <a:rPr lang="en-US" altLang="zh-CN" dirty="0"/>
              <a:t>a</a:t>
            </a:r>
            <a:r>
              <a:rPr lang="en-US" altLang="zh-CN" baseline="-25000" dirty="0"/>
              <a:t>1</a:t>
            </a:r>
            <a:r>
              <a:rPr lang="en-US" altLang="zh-CN" baseline="30000" dirty="0"/>
              <a:t>k</a:t>
            </a:r>
            <a:r>
              <a:rPr lang="zh-CN" altLang="en-US" dirty="0"/>
              <a:t>，再按照最大化</a:t>
            </a:r>
            <a:r>
              <a:rPr lang="en-US" altLang="zh-CN" dirty="0"/>
              <a:t>|E</a:t>
            </a:r>
            <a:r>
              <a:rPr lang="en-US" altLang="zh-CN" baseline="-25000" dirty="0"/>
              <a:t>1</a:t>
            </a:r>
            <a:r>
              <a:rPr lang="en-US" altLang="zh-CN" dirty="0"/>
              <a:t>-E</a:t>
            </a:r>
            <a:r>
              <a:rPr lang="en-US" altLang="zh-CN" baseline="-25000" dirty="0"/>
              <a:t>2</a:t>
            </a:r>
            <a:r>
              <a:rPr lang="en-US" altLang="zh-CN" dirty="0"/>
              <a:t>|</a:t>
            </a:r>
            <a:r>
              <a:rPr lang="zh-CN" altLang="en-US" dirty="0"/>
              <a:t>的准则选择</a:t>
            </a:r>
            <a:r>
              <a:rPr lang="en-US" altLang="zh-CN" dirty="0"/>
              <a:t>a</a:t>
            </a:r>
            <a:r>
              <a:rPr lang="en-US" altLang="zh-CN" baseline="-25000" dirty="0"/>
              <a:t>2</a:t>
            </a:r>
            <a:r>
              <a:rPr lang="en-US" altLang="zh-CN" baseline="30000" dirty="0"/>
              <a:t>k</a:t>
            </a:r>
            <a:r>
              <a:rPr lang="zh-CN" altLang="en-US" dirty="0"/>
              <a:t>，然后求出新的</a:t>
            </a:r>
            <a:r>
              <a:rPr lang="en-US" altLang="zh-CN" dirty="0"/>
              <a:t>a</a:t>
            </a:r>
            <a:r>
              <a:rPr lang="en-US" altLang="zh-CN" baseline="-25000" dirty="0"/>
              <a:t>2</a:t>
            </a:r>
            <a:r>
              <a:rPr lang="en-US" altLang="zh-CN" baseline="30000" dirty="0"/>
              <a:t>new,unc</a:t>
            </a:r>
            <a:endParaRPr kumimoji="0" lang="zh-CN" altLang="en-US" sz="1800" b="0" i="0" u="none" strike="noStrike" cap="none" spc="0" normalizeH="0" baseline="30000" dirty="0">
              <a:ln>
                <a:noFill/>
              </a:ln>
              <a:solidFill>
                <a:srgbClr val="000000"/>
              </a:solidFill>
              <a:effectLst/>
              <a:uFillTx/>
              <a:latin typeface="微软雅黑 Light"/>
              <a:ea typeface="微软雅黑 Light"/>
              <a:cs typeface="微软雅黑 Light"/>
              <a:sym typeface="微软雅黑 Light"/>
            </a:endParaRPr>
          </a:p>
        </p:txBody>
      </p:sp>
      <p:pic>
        <p:nvPicPr>
          <p:cNvPr id="8" name="图片 7">
            <a:extLst>
              <a:ext uri="{FF2B5EF4-FFF2-40B4-BE49-F238E27FC236}">
                <a16:creationId xmlns:a16="http://schemas.microsoft.com/office/drawing/2014/main" id="{3C862057-A296-9848-93FB-EB2076913B66}"/>
              </a:ext>
            </a:extLst>
          </p:cNvPr>
          <p:cNvPicPr>
            <a:picLocks noChangeAspect="1"/>
          </p:cNvPicPr>
          <p:nvPr/>
        </p:nvPicPr>
        <p:blipFill>
          <a:blip r:embed="rId3"/>
          <a:stretch>
            <a:fillRect/>
          </a:stretch>
        </p:blipFill>
        <p:spPr>
          <a:xfrm>
            <a:off x="2177072" y="2497807"/>
            <a:ext cx="4526954" cy="631162"/>
          </a:xfrm>
          <a:prstGeom prst="rect">
            <a:avLst/>
          </a:prstGeom>
        </p:spPr>
      </p:pic>
      <p:sp>
        <p:nvSpPr>
          <p:cNvPr id="9" name="文本框 8">
            <a:extLst>
              <a:ext uri="{FF2B5EF4-FFF2-40B4-BE49-F238E27FC236}">
                <a16:creationId xmlns:a16="http://schemas.microsoft.com/office/drawing/2014/main" id="{3EC185B3-F36C-C341-A2D7-B6A232CACF7A}"/>
              </a:ext>
            </a:extLst>
          </p:cNvPr>
          <p:cNvSpPr txBox="1"/>
          <p:nvPr/>
        </p:nvSpPr>
        <p:spPr>
          <a:xfrm>
            <a:off x="685799" y="3051805"/>
            <a:ext cx="298254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3</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）按照下式求出</a:t>
            </a:r>
            <a:r>
              <a:rPr lang="en-US" altLang="zh-CN" dirty="0"/>
              <a:t>a</a:t>
            </a:r>
            <a:r>
              <a:rPr lang="en-US" altLang="zh-CN" baseline="-25000" dirty="0"/>
              <a:t>2</a:t>
            </a:r>
            <a:r>
              <a:rPr lang="en-US" altLang="zh-CN" baseline="30000" dirty="0"/>
              <a:t>k+1</a:t>
            </a:r>
            <a:r>
              <a:rPr lang="zh-CN" altLang="en-US" dirty="0"/>
              <a:t>和</a:t>
            </a:r>
            <a:r>
              <a:rPr lang="en-US" altLang="zh-CN" dirty="0"/>
              <a:t>a</a:t>
            </a:r>
            <a:r>
              <a:rPr lang="en-US" altLang="zh-CN" baseline="-25000" dirty="0"/>
              <a:t>1</a:t>
            </a:r>
            <a:r>
              <a:rPr lang="en-US" altLang="zh-CN" baseline="30000" dirty="0"/>
              <a:t>k+1</a:t>
            </a:r>
            <a:endParaRPr kumimoji="0" lang="zh-CN" altLang="en-US" sz="1800" b="0" i="0" u="none" strike="noStrike" cap="none" spc="0" normalizeH="0" baseline="30000" dirty="0">
              <a:ln>
                <a:noFill/>
              </a:ln>
              <a:solidFill>
                <a:srgbClr val="000000"/>
              </a:solidFill>
              <a:effectLst/>
              <a:uFillTx/>
              <a:latin typeface="微软雅黑 Light"/>
              <a:ea typeface="微软雅黑 Light"/>
              <a:cs typeface="微软雅黑 Light"/>
              <a:sym typeface="微软雅黑 Light"/>
            </a:endParaRPr>
          </a:p>
        </p:txBody>
      </p:sp>
      <p:pic>
        <p:nvPicPr>
          <p:cNvPr id="10" name="图片 9">
            <a:extLst>
              <a:ext uri="{FF2B5EF4-FFF2-40B4-BE49-F238E27FC236}">
                <a16:creationId xmlns:a16="http://schemas.microsoft.com/office/drawing/2014/main" id="{56BC0B51-A14B-A545-B29F-B6AA66F9DE3D}"/>
              </a:ext>
            </a:extLst>
          </p:cNvPr>
          <p:cNvPicPr>
            <a:picLocks noChangeAspect="1"/>
          </p:cNvPicPr>
          <p:nvPr/>
        </p:nvPicPr>
        <p:blipFill>
          <a:blip r:embed="rId4"/>
          <a:stretch>
            <a:fillRect/>
          </a:stretch>
        </p:blipFill>
        <p:spPr>
          <a:xfrm>
            <a:off x="1395020" y="3421135"/>
            <a:ext cx="2900254" cy="810071"/>
          </a:xfrm>
          <a:prstGeom prst="rect">
            <a:avLst/>
          </a:prstGeom>
        </p:spPr>
      </p:pic>
      <p:pic>
        <p:nvPicPr>
          <p:cNvPr id="11" name="图片 10">
            <a:extLst>
              <a:ext uri="{FF2B5EF4-FFF2-40B4-BE49-F238E27FC236}">
                <a16:creationId xmlns:a16="http://schemas.microsoft.com/office/drawing/2014/main" id="{D02F24F1-145F-BF45-A7BF-039F4C1E85F6}"/>
              </a:ext>
            </a:extLst>
          </p:cNvPr>
          <p:cNvPicPr>
            <a:picLocks noChangeAspect="1"/>
          </p:cNvPicPr>
          <p:nvPr/>
        </p:nvPicPr>
        <p:blipFill>
          <a:blip r:embed="rId5"/>
          <a:stretch>
            <a:fillRect/>
          </a:stretch>
        </p:blipFill>
        <p:spPr>
          <a:xfrm>
            <a:off x="4914231" y="3527720"/>
            <a:ext cx="2540000" cy="596900"/>
          </a:xfrm>
          <a:prstGeom prst="rect">
            <a:avLst/>
          </a:prstGeom>
        </p:spPr>
      </p:pic>
      <p:sp>
        <p:nvSpPr>
          <p:cNvPr id="12" name="文本框 11">
            <a:extLst>
              <a:ext uri="{FF2B5EF4-FFF2-40B4-BE49-F238E27FC236}">
                <a16:creationId xmlns:a16="http://schemas.microsoft.com/office/drawing/2014/main" id="{265A35F2-58C3-824F-8723-5A8F3B337442}"/>
              </a:ext>
            </a:extLst>
          </p:cNvPr>
          <p:cNvSpPr txBox="1"/>
          <p:nvPr/>
        </p:nvSpPr>
        <p:spPr>
          <a:xfrm>
            <a:off x="685799" y="4290862"/>
            <a:ext cx="496385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4</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）根据新的</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，求出新的</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a:t>
            </a:r>
            <a:r>
              <a:rPr kumimoji="0" lang="en-US" altLang="zh-CN" sz="1800" b="0" i="0" u="none" strike="noStrike" cap="none" spc="0" normalizeH="0" baseline="30000" dirty="0">
                <a:ln>
                  <a:noFill/>
                </a:ln>
                <a:solidFill>
                  <a:srgbClr val="000000"/>
                </a:solidFill>
                <a:effectLst/>
                <a:uFillTx/>
                <a:latin typeface="微软雅黑 Light"/>
                <a:ea typeface="微软雅黑 Light"/>
                <a:cs typeface="微软雅黑 Light"/>
                <a:sym typeface="微软雅黑 Light"/>
              </a:rPr>
              <a:t>k+1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E</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i</a:t>
            </a:r>
            <a:endParaRPr kumimoji="0" lang="en-US" altLang="zh-CN" sz="1800" b="0" i="0" u="none" strike="noStrike" cap="none" spc="0" normalizeH="0" baseline="-2500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en-US" altLang="zh-CN" dirty="0"/>
              <a:t>5</a:t>
            </a:r>
            <a:r>
              <a:rPr lang="zh-CN" altLang="en-US" dirty="0"/>
              <a:t>）在精度</a:t>
            </a:r>
            <a:r>
              <a:rPr lang="en-US" altLang="zh-CN" dirty="0"/>
              <a:t>e</a:t>
            </a:r>
            <a:r>
              <a:rPr lang="zh-CN" altLang="en-US" dirty="0"/>
              <a:t>范围内检查是否满足如下终止条件：</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3" name="图片 12">
            <a:extLst>
              <a:ext uri="{FF2B5EF4-FFF2-40B4-BE49-F238E27FC236}">
                <a16:creationId xmlns:a16="http://schemas.microsoft.com/office/drawing/2014/main" id="{BA248BF2-FBAC-DB45-8906-1685C377D689}"/>
              </a:ext>
            </a:extLst>
          </p:cNvPr>
          <p:cNvPicPr>
            <a:picLocks noChangeAspect="1"/>
          </p:cNvPicPr>
          <p:nvPr/>
        </p:nvPicPr>
        <p:blipFill>
          <a:blip r:embed="rId6"/>
          <a:stretch>
            <a:fillRect/>
          </a:stretch>
        </p:blipFill>
        <p:spPr>
          <a:xfrm>
            <a:off x="4366956" y="4994347"/>
            <a:ext cx="2565400" cy="901700"/>
          </a:xfrm>
          <a:prstGeom prst="rect">
            <a:avLst/>
          </a:prstGeom>
        </p:spPr>
      </p:pic>
      <p:pic>
        <p:nvPicPr>
          <p:cNvPr id="14" name="图片 13">
            <a:extLst>
              <a:ext uri="{FF2B5EF4-FFF2-40B4-BE49-F238E27FC236}">
                <a16:creationId xmlns:a16="http://schemas.microsoft.com/office/drawing/2014/main" id="{77FBB801-262D-7A48-822E-63914CFDBC6C}"/>
              </a:ext>
            </a:extLst>
          </p:cNvPr>
          <p:cNvPicPr>
            <a:picLocks noChangeAspect="1"/>
          </p:cNvPicPr>
          <p:nvPr/>
        </p:nvPicPr>
        <p:blipFill>
          <a:blip r:embed="rId7"/>
          <a:stretch>
            <a:fillRect/>
          </a:stretch>
        </p:blipFill>
        <p:spPr>
          <a:xfrm>
            <a:off x="2755231" y="5000301"/>
            <a:ext cx="1173867" cy="968725"/>
          </a:xfrm>
          <a:prstGeom prst="rect">
            <a:avLst/>
          </a:prstGeom>
        </p:spPr>
      </p:pic>
      <p:sp>
        <p:nvSpPr>
          <p:cNvPr id="15" name="文本框 14">
            <a:extLst>
              <a:ext uri="{FF2B5EF4-FFF2-40B4-BE49-F238E27FC236}">
                <a16:creationId xmlns:a16="http://schemas.microsoft.com/office/drawing/2014/main" id="{DEF421AA-316A-BA4E-839C-C2C9F4970532}"/>
              </a:ext>
            </a:extLst>
          </p:cNvPr>
          <p:cNvSpPr txBox="1"/>
          <p:nvPr/>
        </p:nvSpPr>
        <p:spPr>
          <a:xfrm>
            <a:off x="685799" y="6099084"/>
            <a:ext cx="45262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6</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）若满足则结束，返回</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en-US" altLang="zh-CN" sz="1800" b="0" i="0" u="none" strike="noStrike" cap="none" spc="0" normalizeH="0" baseline="30000" dirty="0">
                <a:ln>
                  <a:noFill/>
                </a:ln>
                <a:solidFill>
                  <a:srgbClr val="000000"/>
                </a:solidFill>
                <a:effectLst/>
                <a:uFillTx/>
                <a:latin typeface="微软雅黑 Light"/>
                <a:ea typeface="微软雅黑 Light"/>
                <a:cs typeface="微软雅黑 Light"/>
                <a:sym typeface="微软雅黑 Light"/>
              </a:rPr>
              <a:t>k+1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，否则转回</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2</a:t>
            </a:r>
            <a:r>
              <a:rPr lang="zh-CN" altLang="en-US" dirty="0"/>
              <a: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323873201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3"/>
          <p:cNvSpPr txBox="1"/>
          <p:nvPr/>
        </p:nvSpPr>
        <p:spPr>
          <a:xfrm>
            <a:off x="4565275" y="2471034"/>
            <a:ext cx="4379494" cy="76835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sz="4000" b="1">
                <a:solidFill>
                  <a:schemeClr val="accent1"/>
                </a:solidFill>
                <a:latin typeface="微软雅黑"/>
                <a:ea typeface="微软雅黑"/>
                <a:cs typeface="微软雅黑"/>
                <a:sym typeface="微软雅黑"/>
              </a:defRPr>
            </a:lvl1pPr>
          </a:lstStyle>
          <a:p>
            <a:r>
              <a:rPr lang="zh-CN" altLang="en-US" dirty="0"/>
              <a:t>支持向量机的扩展</a:t>
            </a:r>
            <a:endParaRPr dirty="0"/>
          </a:p>
        </p:txBody>
      </p:sp>
      <p:grpSp>
        <p:nvGrpSpPr>
          <p:cNvPr id="133" name="组合 19"/>
          <p:cNvGrpSpPr/>
          <p:nvPr/>
        </p:nvGrpSpPr>
        <p:grpSpPr>
          <a:xfrm>
            <a:off x="-13449" y="3702701"/>
            <a:ext cx="9157450" cy="874251"/>
            <a:chOff x="0" y="0"/>
            <a:chExt cx="9157448" cy="874250"/>
          </a:xfrm>
        </p:grpSpPr>
        <p:sp>
          <p:nvSpPr>
            <p:cNvPr id="130" name="任意多边形 13"/>
            <p:cNvSpPr/>
            <p:nvPr/>
          </p:nvSpPr>
          <p:spPr>
            <a:xfrm>
              <a:off x="0" y="-1"/>
              <a:ext cx="9157449" cy="744228"/>
            </a:xfrm>
            <a:custGeom>
              <a:avLst/>
              <a:gdLst/>
              <a:ahLst/>
              <a:cxnLst>
                <a:cxn ang="0">
                  <a:pos x="wd2" y="hd2"/>
                </a:cxn>
                <a:cxn ang="5400000">
                  <a:pos x="wd2" y="hd2"/>
                </a:cxn>
                <a:cxn ang="10800000">
                  <a:pos x="wd2" y="hd2"/>
                </a:cxn>
                <a:cxn ang="16200000">
                  <a:pos x="wd2" y="hd2"/>
                </a:cxn>
              </a:cxnLst>
              <a:rect l="0" t="0" r="r" b="b"/>
              <a:pathLst>
                <a:path w="21600" h="20730" extrusionOk="0">
                  <a:moveTo>
                    <a:pt x="0" y="9369"/>
                  </a:moveTo>
                  <a:cubicBezTo>
                    <a:pt x="1100" y="4594"/>
                    <a:pt x="2200" y="-182"/>
                    <a:pt x="3786" y="5"/>
                  </a:cubicBezTo>
                  <a:cubicBezTo>
                    <a:pt x="5371" y="193"/>
                    <a:pt x="7677" y="7060"/>
                    <a:pt x="9512" y="10493"/>
                  </a:cubicBezTo>
                  <a:cubicBezTo>
                    <a:pt x="11346" y="13927"/>
                    <a:pt x="12332" y="19795"/>
                    <a:pt x="14792" y="20606"/>
                  </a:cubicBezTo>
                  <a:cubicBezTo>
                    <a:pt x="17252" y="21418"/>
                    <a:pt x="19204" y="18078"/>
                    <a:pt x="21600" y="15363"/>
                  </a:cubicBezTo>
                </a:path>
              </a:pathLst>
            </a:custGeom>
            <a:noFill/>
            <a:ln w="6350" cap="flat">
              <a:solidFill>
                <a:srgbClr val="2C4E8C"/>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1" name="任意多边形 14"/>
            <p:cNvSpPr/>
            <p:nvPr/>
          </p:nvSpPr>
          <p:spPr>
            <a:xfrm>
              <a:off x="-1" y="147898"/>
              <a:ext cx="9157448" cy="632223"/>
            </a:xfrm>
            <a:custGeom>
              <a:avLst/>
              <a:gdLst/>
              <a:ahLst/>
              <a:cxnLst>
                <a:cxn ang="0">
                  <a:pos x="wd2" y="hd2"/>
                </a:cxn>
                <a:cxn ang="5400000">
                  <a:pos x="wd2" y="hd2"/>
                </a:cxn>
                <a:cxn ang="10800000">
                  <a:pos x="wd2" y="hd2"/>
                </a:cxn>
                <a:cxn ang="16200000">
                  <a:pos x="wd2" y="hd2"/>
                </a:cxn>
              </a:cxnLst>
              <a:rect l="0" t="0" r="r" b="b"/>
              <a:pathLst>
                <a:path w="21600" h="21305" extrusionOk="0">
                  <a:moveTo>
                    <a:pt x="0" y="14508"/>
                  </a:moveTo>
                  <a:cubicBezTo>
                    <a:pt x="2337" y="7409"/>
                    <a:pt x="4675" y="309"/>
                    <a:pt x="6956" y="7"/>
                  </a:cubicBezTo>
                  <a:cubicBezTo>
                    <a:pt x="9238" y="-295"/>
                    <a:pt x="11250" y="9146"/>
                    <a:pt x="13691" y="12695"/>
                  </a:cubicBezTo>
                  <a:cubicBezTo>
                    <a:pt x="16131" y="16245"/>
                    <a:pt x="18866" y="18775"/>
                    <a:pt x="21600" y="21305"/>
                  </a:cubicBezTo>
                </a:path>
              </a:pathLst>
            </a:custGeom>
            <a:noFill/>
            <a:ln w="6350" cap="flat">
              <a:solidFill>
                <a:srgbClr val="2C4E8C"/>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2" name="任意多边形 15"/>
            <p:cNvSpPr/>
            <p:nvPr/>
          </p:nvSpPr>
          <p:spPr>
            <a:xfrm>
              <a:off x="0" y="454072"/>
              <a:ext cx="9157449" cy="420179"/>
            </a:xfrm>
            <a:custGeom>
              <a:avLst/>
              <a:gdLst/>
              <a:ahLst/>
              <a:cxnLst>
                <a:cxn ang="0">
                  <a:pos x="wd2" y="hd2"/>
                </a:cxn>
                <a:cxn ang="5400000">
                  <a:pos x="wd2" y="hd2"/>
                </a:cxn>
                <a:cxn ang="10800000">
                  <a:pos x="wd2" y="hd2"/>
                </a:cxn>
                <a:cxn ang="16200000">
                  <a:pos x="wd2" y="hd2"/>
                </a:cxn>
              </a:cxnLst>
              <a:rect l="0" t="0" r="r" b="b"/>
              <a:pathLst>
                <a:path w="21600" h="20452" extrusionOk="0">
                  <a:moveTo>
                    <a:pt x="0" y="20452"/>
                  </a:moveTo>
                  <a:cubicBezTo>
                    <a:pt x="4861" y="10961"/>
                    <a:pt x="9722" y="1470"/>
                    <a:pt x="13322" y="161"/>
                  </a:cubicBezTo>
                  <a:cubicBezTo>
                    <a:pt x="16922" y="-1148"/>
                    <a:pt x="19261" y="5725"/>
                    <a:pt x="21600" y="12597"/>
                  </a:cubicBezTo>
                </a:path>
              </a:pathLst>
            </a:custGeom>
            <a:noFill/>
            <a:ln w="6350" cap="flat">
              <a:solidFill>
                <a:srgbClr val="2C4E8C"/>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Tree>
    <p:extLst>
      <p:ext uri="{BB962C8B-B14F-4D97-AF65-F5344CB8AC3E}">
        <p14:creationId xmlns:p14="http://schemas.microsoft.com/office/powerpoint/2010/main" val="2720352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4B8C92F-9314-A04D-A32E-4EDFADD75F70}"/>
              </a:ext>
            </a:extLst>
          </p:cNvPr>
          <p:cNvSpPr>
            <a:spLocks noGrp="1"/>
          </p:cNvSpPr>
          <p:nvPr>
            <p:ph type="body" sz="quarter" idx="1"/>
          </p:nvPr>
        </p:nvSpPr>
        <p:spPr/>
        <p:txBody>
          <a:bodyPr>
            <a:normAutofit lnSpcReduction="10000"/>
          </a:bodyPr>
          <a:lstStyle/>
          <a:p>
            <a:r>
              <a:rPr kumimoji="1" lang="zh-CN" altLang="en-US" dirty="0"/>
              <a:t>支持向量机的扩展</a:t>
            </a:r>
          </a:p>
        </p:txBody>
      </p:sp>
      <p:sp>
        <p:nvSpPr>
          <p:cNvPr id="3" name="文本占位符 2">
            <a:extLst>
              <a:ext uri="{FF2B5EF4-FFF2-40B4-BE49-F238E27FC236}">
                <a16:creationId xmlns:a16="http://schemas.microsoft.com/office/drawing/2014/main" id="{F2F1D9C7-6870-4549-9A78-712DB48EF350}"/>
              </a:ext>
            </a:extLst>
          </p:cNvPr>
          <p:cNvSpPr>
            <a:spLocks noGrp="1"/>
          </p:cNvSpPr>
          <p:nvPr>
            <p:ph type="body" sz="quarter" idx="13"/>
          </p:nvPr>
        </p:nvSpPr>
        <p:spPr/>
        <p:txBody>
          <a:bodyPr>
            <a:normAutofit fontScale="70000" lnSpcReduction="20000"/>
          </a:bodyPr>
          <a:lstStyle/>
          <a:p>
            <a:r>
              <a:rPr kumimoji="1" lang="zh-CN" altLang="en-US" dirty="0"/>
              <a:t>概率预测的</a:t>
            </a:r>
            <a:r>
              <a:rPr kumimoji="1" lang="en-US" altLang="zh-CN" dirty="0"/>
              <a:t>SVM</a:t>
            </a:r>
            <a:endParaRPr kumimoji="1" lang="zh-CN" altLang="en-US" dirty="0"/>
          </a:p>
        </p:txBody>
      </p:sp>
      <p:sp>
        <p:nvSpPr>
          <p:cNvPr id="4" name="文本框 3">
            <a:extLst>
              <a:ext uri="{FF2B5EF4-FFF2-40B4-BE49-F238E27FC236}">
                <a16:creationId xmlns:a16="http://schemas.microsoft.com/office/drawing/2014/main" id="{C112E7F0-84F2-FC4F-93A8-511BB01F2901}"/>
              </a:ext>
            </a:extLst>
          </p:cNvPr>
          <p:cNvSpPr txBox="1"/>
          <p:nvPr/>
        </p:nvSpPr>
        <p:spPr>
          <a:xfrm>
            <a:off x="842210" y="1455821"/>
            <a:ext cx="733926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之前讨论过，</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是个决策机器，通过输出的</a:t>
            </a:r>
            <a:r>
              <a:rPr lang="en-US" altLang="zh-CN" dirty="0"/>
              <a:t>y(x)</a:t>
            </a:r>
            <a:r>
              <a:rPr lang="zh-CN" altLang="en-US" dirty="0"/>
              <a:t>的正负号判断</a:t>
            </a:r>
            <a:r>
              <a:rPr lang="en-US" altLang="zh-CN" dirty="0"/>
              <a:t>x</a:t>
            </a:r>
            <a:r>
              <a:rPr lang="zh-CN" altLang="en-US" dirty="0"/>
              <a:t>的类别，但是不能输出</a:t>
            </a:r>
            <a:r>
              <a:rPr lang="en-US" altLang="zh-CN" dirty="0"/>
              <a:t>x</a:t>
            </a:r>
            <a:r>
              <a:rPr lang="zh-CN" altLang="en-US" dirty="0"/>
              <a:t>属于各个类别的概率。</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t>为了解决这个问题，</a:t>
            </a:r>
            <a:r>
              <a:rPr lang="en-US" altLang="zh-CN" dirty="0"/>
              <a:t>Platt(2000)</a:t>
            </a:r>
            <a:r>
              <a:rPr lang="zh-CN" altLang="en-US" dirty="0"/>
              <a:t>提出了使用</a:t>
            </a:r>
            <a:r>
              <a:rPr lang="en-US" altLang="zh-CN" dirty="0"/>
              <a:t>Logistic</a:t>
            </a:r>
            <a:r>
              <a:rPr lang="zh-CN" altLang="en-US" dirty="0"/>
              <a:t> </a:t>
            </a:r>
            <a:r>
              <a:rPr lang="en-US" altLang="zh-CN" dirty="0"/>
              <a:t>sigmoid</a:t>
            </a:r>
            <a:r>
              <a:rPr lang="zh-CN" altLang="en-US" dirty="0"/>
              <a:t>函数来拟合训练过的</a:t>
            </a:r>
            <a:r>
              <a:rPr lang="en-US" altLang="zh-CN" dirty="0"/>
              <a:t>SVM</a:t>
            </a:r>
            <a:r>
              <a:rPr lang="zh-CN" altLang="en-US" dirty="0"/>
              <a:t>，从而输出概率：</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5" name="图片 4">
            <a:extLst>
              <a:ext uri="{FF2B5EF4-FFF2-40B4-BE49-F238E27FC236}">
                <a16:creationId xmlns:a16="http://schemas.microsoft.com/office/drawing/2014/main" id="{99BF814D-26B2-FA47-ACEF-545671232C25}"/>
              </a:ext>
            </a:extLst>
          </p:cNvPr>
          <p:cNvPicPr>
            <a:picLocks noChangeAspect="1"/>
          </p:cNvPicPr>
          <p:nvPr/>
        </p:nvPicPr>
        <p:blipFill>
          <a:blip r:embed="rId2"/>
          <a:stretch>
            <a:fillRect/>
          </a:stretch>
        </p:blipFill>
        <p:spPr>
          <a:xfrm>
            <a:off x="2953083" y="3175246"/>
            <a:ext cx="2997200" cy="355600"/>
          </a:xfrm>
          <a:prstGeom prst="rect">
            <a:avLst/>
          </a:prstGeom>
        </p:spPr>
      </p:pic>
      <p:sp>
        <p:nvSpPr>
          <p:cNvPr id="6" name="文本框 5">
            <a:extLst>
              <a:ext uri="{FF2B5EF4-FFF2-40B4-BE49-F238E27FC236}">
                <a16:creationId xmlns:a16="http://schemas.microsoft.com/office/drawing/2014/main" id="{E67743A8-AF7A-894E-8AFC-093BD16A3E8E}"/>
              </a:ext>
            </a:extLst>
          </p:cNvPr>
          <p:cNvSpPr txBox="1"/>
          <p:nvPr/>
        </p:nvSpPr>
        <p:spPr>
          <a:xfrm>
            <a:off x="902368" y="3814011"/>
            <a:ext cx="7098632"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而参数</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的值通过最小化交叉熵损失函数的方式确定。</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这种方法假设</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的输出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y(x)</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表示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x</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属于类别</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t=1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的对数概率，并将这个概率值作为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Logistic</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回归的特征输入。 但是由于</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的训练过程中并没有体现这种倾向，因此</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给出的对后验概率的近似结果比较差。</a:t>
            </a:r>
          </a:p>
        </p:txBody>
      </p:sp>
    </p:spTree>
    <p:extLst>
      <p:ext uri="{BB962C8B-B14F-4D97-AF65-F5344CB8AC3E}">
        <p14:creationId xmlns:p14="http://schemas.microsoft.com/office/powerpoint/2010/main" val="185545862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zh-CN" altLang="en-US" dirty="0"/>
              <a:t>多分类</a:t>
            </a:r>
            <a:r>
              <a:rPr kumimoji="1" lang="en-US" altLang="zh-CN" dirty="0"/>
              <a:t>SVM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890338" y="1515978"/>
            <a:ext cx="7591926"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基本的</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是一个二分类器。然而在实际应用中，我们经常要处理设计到</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K&gt;2</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个类别的问题。于是。将多个</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2</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分类</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组合构造多分类器的方法被提出来。</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一种常用的方法（</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Vapnik</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1998</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）是</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构建</a:t>
            </a:r>
            <a:r>
              <a:rPr kumimoji="0" lang="en-US" altLang="zh-CN"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个独立的</a:t>
            </a:r>
            <a:r>
              <a:rPr kumimoji="0" lang="en-US" altLang="zh-CN"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，其中第</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个模型</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y</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k</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(x)</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在训练时，使用来自类别</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C</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k</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的数据作为正例，而使用来自剩余</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个类别的数据作为负例。</a:t>
            </a:r>
            <a:r>
              <a:rPr lang="zh-CN" altLang="en-US" dirty="0"/>
              <a:t>这被称为“</a:t>
            </a:r>
            <a:r>
              <a:rPr lang="en-US" altLang="zh-CN" dirty="0"/>
              <a:t>1</a:t>
            </a:r>
            <a:r>
              <a:rPr lang="zh-CN" altLang="en-US" dirty="0"/>
              <a:t>对剩余”（</a:t>
            </a:r>
            <a:r>
              <a:rPr lang="en-US" altLang="zh-CN" dirty="0"/>
              <a:t>one-versus-the-rest</a:t>
            </a:r>
            <a:r>
              <a:rPr lang="zh-CN" altLang="en-US" dirty="0"/>
              <a:t>）方法。</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然而这样可能导致同一个输入被分配到多个类别：</a:t>
            </a:r>
          </a:p>
        </p:txBody>
      </p:sp>
      <p:pic>
        <p:nvPicPr>
          <p:cNvPr id="5" name="图片 4">
            <a:extLst>
              <a:ext uri="{FF2B5EF4-FFF2-40B4-BE49-F238E27FC236}">
                <a16:creationId xmlns:a16="http://schemas.microsoft.com/office/drawing/2014/main" id="{4ADC9DA3-BD1D-CC4B-A916-5483DC4F32A4}"/>
              </a:ext>
            </a:extLst>
          </p:cNvPr>
          <p:cNvPicPr>
            <a:picLocks noChangeAspect="1"/>
          </p:cNvPicPr>
          <p:nvPr/>
        </p:nvPicPr>
        <p:blipFill>
          <a:blip r:embed="rId2"/>
          <a:stretch>
            <a:fillRect/>
          </a:stretch>
        </p:blipFill>
        <p:spPr>
          <a:xfrm>
            <a:off x="3019928" y="3824300"/>
            <a:ext cx="2827420" cy="2601538"/>
          </a:xfrm>
          <a:prstGeom prst="rect">
            <a:avLst/>
          </a:prstGeom>
        </p:spPr>
      </p:pic>
    </p:spTree>
    <p:extLst>
      <p:ext uri="{BB962C8B-B14F-4D97-AF65-F5344CB8AC3E}">
        <p14:creationId xmlns:p14="http://schemas.microsoft.com/office/powerpoint/2010/main" val="304662687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zh-CN" altLang="en-US" dirty="0"/>
              <a:t>多分类</a:t>
            </a:r>
            <a:r>
              <a:rPr kumimoji="1" lang="en-US" altLang="zh-CN" dirty="0"/>
              <a:t>SVM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854243" y="1443788"/>
            <a:ext cx="75919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为了解决这个问题，有时可以这样：</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6" name="图片 5">
            <a:extLst>
              <a:ext uri="{FF2B5EF4-FFF2-40B4-BE49-F238E27FC236}">
                <a16:creationId xmlns:a16="http://schemas.microsoft.com/office/drawing/2014/main" id="{4D05AA40-1542-8947-9274-88D8B33D7005}"/>
              </a:ext>
            </a:extLst>
          </p:cNvPr>
          <p:cNvPicPr>
            <a:picLocks noChangeAspect="1"/>
          </p:cNvPicPr>
          <p:nvPr/>
        </p:nvPicPr>
        <p:blipFill>
          <a:blip r:embed="rId3"/>
          <a:stretch>
            <a:fillRect/>
          </a:stretch>
        </p:blipFill>
        <p:spPr>
          <a:xfrm>
            <a:off x="3409950" y="1978037"/>
            <a:ext cx="1866900" cy="431800"/>
          </a:xfrm>
          <a:prstGeom prst="rect">
            <a:avLst/>
          </a:prstGeom>
        </p:spPr>
      </p:pic>
      <p:sp>
        <p:nvSpPr>
          <p:cNvPr id="7" name="文本框 6">
            <a:extLst>
              <a:ext uri="{FF2B5EF4-FFF2-40B4-BE49-F238E27FC236}">
                <a16:creationId xmlns:a16="http://schemas.microsoft.com/office/drawing/2014/main" id="{DCAE5FBA-B1DE-F445-A4D8-48B8DDA6C9D0}"/>
              </a:ext>
            </a:extLst>
          </p:cNvPr>
          <p:cNvSpPr txBox="1"/>
          <p:nvPr/>
        </p:nvSpPr>
        <p:spPr>
          <a:xfrm>
            <a:off x="878304" y="2574757"/>
            <a:ext cx="7399421"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然鹅，这样也存在问题：不同的分类器是在不同的任务上进行训练的，无法保证不同分类器产生的实数值</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y</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k</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(x)</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具有恰当的标度。</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此外，“</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对剩余”方法的另一个问题是训练集合不平衡。例如，如果数据集有</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个类别且平衡，那么每个子分类器的训练数据将由</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的正例和</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90%</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的负例组成。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Lee</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et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al.(2001)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提出了“</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对剩余”方法的变体，修改了目标值，使得正例类别的目标值为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，负例类别的目标值为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-1/(K-1)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p>
        </p:txBody>
      </p:sp>
    </p:spTree>
    <p:extLst>
      <p:ext uri="{BB962C8B-B14F-4D97-AF65-F5344CB8AC3E}">
        <p14:creationId xmlns:p14="http://schemas.microsoft.com/office/powerpoint/2010/main" val="191447916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zh-CN" altLang="en-US" dirty="0"/>
              <a:t>多分类</a:t>
            </a:r>
            <a:r>
              <a:rPr kumimoji="1" lang="en-US" altLang="zh-CN" dirty="0"/>
              <a:t>SVM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890338" y="1515978"/>
            <a:ext cx="7591926"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dirty="0"/>
              <a:t>Weston</a:t>
            </a:r>
            <a:r>
              <a:rPr lang="zh-CN" altLang="en-US" dirty="0"/>
              <a:t> </a:t>
            </a:r>
            <a:r>
              <a:rPr lang="en-US" altLang="zh-CN" dirty="0"/>
              <a:t>and</a:t>
            </a:r>
            <a:r>
              <a:rPr lang="zh-CN" altLang="en-US" dirty="0"/>
              <a:t> </a:t>
            </a:r>
            <a:r>
              <a:rPr lang="en-US" altLang="zh-CN" dirty="0"/>
              <a:t>Watkins</a:t>
            </a:r>
            <a:r>
              <a:rPr lang="zh-CN" altLang="en-US" dirty="0"/>
              <a:t>（</a:t>
            </a:r>
            <a:r>
              <a:rPr lang="en-US" altLang="zh-CN" dirty="0"/>
              <a:t>1999</a:t>
            </a:r>
            <a:r>
              <a:rPr lang="zh-CN" altLang="en-US" dirty="0"/>
              <a:t>）定义了一个单一目标函数来同时训练所有的</a:t>
            </a:r>
            <a:r>
              <a:rPr lang="en-US" altLang="zh-CN" dirty="0"/>
              <a:t>K</a:t>
            </a:r>
            <a:r>
              <a:rPr lang="zh-CN" altLang="en-US" dirty="0"/>
              <a:t>个</a:t>
            </a:r>
            <a:r>
              <a:rPr lang="en-US" altLang="zh-CN" dirty="0"/>
              <a:t>SVM</a:t>
            </a:r>
            <a:r>
              <a:rPr lang="zh-CN" altLang="en-US" dirty="0"/>
              <a:t>，基于的是</a:t>
            </a:r>
            <a:r>
              <a:rPr lang="zh-CN" altLang="en-US" b="1" dirty="0"/>
              <a:t>最大化每个类别与其余剩余类别的边缘</a:t>
            </a:r>
            <a:r>
              <a:rPr lang="zh-CN" altLang="en-US" dirty="0"/>
              <a:t>。</a:t>
            </a:r>
            <a:r>
              <a:rPr lang="en-US" altLang="zh-CN" dirty="0"/>
              <a:t> </a:t>
            </a:r>
            <a:r>
              <a:rPr lang="zh-CN" altLang="en-US" dirty="0"/>
              <a:t>但是这会导致训练过程变慢。</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r>
              <a:rPr lang="zh-CN" altLang="en-US" dirty="0"/>
              <a:t>另一种方法是在所有可能的类别对之间训练</a:t>
            </a:r>
            <a:r>
              <a:rPr lang="en-US" altLang="zh-CN" dirty="0"/>
              <a:t>K(K-1)/2</a:t>
            </a:r>
            <a:r>
              <a:rPr lang="zh-CN" altLang="en-US" dirty="0"/>
              <a:t>个不同的二分类</a:t>
            </a:r>
            <a:r>
              <a:rPr lang="en-US" altLang="zh-CN" dirty="0"/>
              <a:t>SVM</a:t>
            </a:r>
            <a:r>
              <a:rPr lang="zh-CN" altLang="en-US" dirty="0"/>
              <a:t>，然后将测试数据点分到具有最高“投票数”的类别中。这种方法也被称为“</a:t>
            </a:r>
            <a:r>
              <a:rPr lang="en-US" altLang="zh-CN" b="1" dirty="0"/>
              <a:t>1</a:t>
            </a:r>
            <a:r>
              <a:rPr lang="zh-CN" altLang="en-US" b="1" dirty="0"/>
              <a:t>对</a:t>
            </a:r>
            <a:r>
              <a:rPr lang="en-US" altLang="zh-CN" b="1" dirty="0"/>
              <a:t>1</a:t>
            </a:r>
            <a:r>
              <a:rPr lang="zh-CN" altLang="en-US" b="1" dirty="0"/>
              <a:t>”</a:t>
            </a:r>
            <a:r>
              <a:rPr lang="zh-CN" altLang="en-US" dirty="0"/>
              <a:t>（</a:t>
            </a:r>
            <a:r>
              <a:rPr lang="en-US" altLang="zh-CN" dirty="0"/>
              <a:t>one-versus-one</a:t>
            </a:r>
            <a:r>
              <a:rPr lang="zh-CN" altLang="en-US" dirty="0"/>
              <a:t>）。与之前一样，这种方法也可能导致歧义性（即投票后可能出现平局），并且当</a:t>
            </a:r>
            <a:r>
              <a:rPr lang="en-US" altLang="zh-CN" dirty="0"/>
              <a:t>K</a:t>
            </a:r>
            <a:r>
              <a:rPr lang="zh-CN" altLang="en-US" dirty="0"/>
              <a:t>较大时，模型的训练时间和预测时间都增大了</a:t>
            </a:r>
            <a:r>
              <a:rPr lang="en-US" altLang="zh-CN" dirty="0"/>
              <a:t>K(K-1)/2</a:t>
            </a:r>
            <a:r>
              <a:rPr lang="zh-CN" altLang="en-US" dirty="0"/>
              <a:t>倍。</a:t>
            </a:r>
            <a:endParaRPr lang="en-US" altLang="zh-CN" dirty="0"/>
          </a:p>
          <a:p>
            <a:endParaRPr lang="en-US" altLang="zh-CN" dirty="0"/>
          </a:p>
          <a:p>
            <a:r>
              <a:rPr lang="zh-CN" altLang="en-US" dirty="0"/>
              <a:t>因此目前在实际应用中，“</a:t>
            </a:r>
            <a:r>
              <a:rPr lang="en-US" altLang="zh-CN" dirty="0"/>
              <a:t>1</a:t>
            </a:r>
            <a:r>
              <a:rPr lang="zh-CN" altLang="en-US" dirty="0"/>
              <a:t>对剩余”仍旧是被使用最广泛的方法。</a:t>
            </a:r>
            <a:endParaRPr lang="en-US" altLang="zh-CN" dirty="0"/>
          </a:p>
        </p:txBody>
      </p:sp>
    </p:spTree>
    <p:extLst>
      <p:ext uri="{BB962C8B-B14F-4D97-AF65-F5344CB8AC3E}">
        <p14:creationId xmlns:p14="http://schemas.microsoft.com/office/powerpoint/2010/main" val="54530563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zh-CN" altLang="en-US" dirty="0"/>
              <a:t>回归问题的</a:t>
            </a:r>
            <a:r>
              <a:rPr kumimoji="1" lang="en-US" altLang="zh-CN" dirty="0"/>
              <a:t>SVM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601579" y="1467852"/>
            <a:ext cx="813334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现在我们将</a:t>
            </a:r>
            <a:r>
              <a:rPr lang="en-US" altLang="zh-CN" dirty="0"/>
              <a:t>SVM</a:t>
            </a:r>
            <a:r>
              <a:rPr lang="zh-CN" altLang="en-US" dirty="0"/>
              <a:t>推广到回归问题，同时保持它的稀疏性。在简单的线性回归模型中，我们最小化一个带正则项的误差函数：</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5" name="图片 4">
            <a:extLst>
              <a:ext uri="{FF2B5EF4-FFF2-40B4-BE49-F238E27FC236}">
                <a16:creationId xmlns:a16="http://schemas.microsoft.com/office/drawing/2014/main" id="{80FE9125-DA17-7841-87C7-79349D959494}"/>
              </a:ext>
            </a:extLst>
          </p:cNvPr>
          <p:cNvPicPr>
            <a:picLocks noChangeAspect="1"/>
          </p:cNvPicPr>
          <p:nvPr/>
        </p:nvPicPr>
        <p:blipFill>
          <a:blip r:embed="rId3"/>
          <a:stretch>
            <a:fillRect/>
          </a:stretch>
        </p:blipFill>
        <p:spPr>
          <a:xfrm>
            <a:off x="3308685" y="2206060"/>
            <a:ext cx="2242218" cy="680104"/>
          </a:xfrm>
          <a:prstGeom prst="rect">
            <a:avLst/>
          </a:prstGeom>
        </p:spPr>
      </p:pic>
      <p:sp>
        <p:nvSpPr>
          <p:cNvPr id="6" name="文本框 5">
            <a:extLst>
              <a:ext uri="{FF2B5EF4-FFF2-40B4-BE49-F238E27FC236}">
                <a16:creationId xmlns:a16="http://schemas.microsoft.com/office/drawing/2014/main" id="{CDF8C926-4ED5-684D-A6B6-17CEFDFB10EE}"/>
              </a:ext>
            </a:extLst>
          </p:cNvPr>
          <p:cNvSpPr txBox="1"/>
          <p:nvPr/>
        </p:nvSpPr>
        <p:spPr>
          <a:xfrm>
            <a:off x="601579" y="3441032"/>
            <a:ext cx="813334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为了得到稀疏解，二次误差函数被替换为一个</a:t>
            </a:r>
            <a:r>
              <a:rPr lang="el-GR" altLang="zh-CN" dirty="0"/>
              <a:t>ϵ</a:t>
            </a:r>
            <a:r>
              <a:rPr lang="en-US" altLang="zh-CN" dirty="0"/>
              <a:t>-</a:t>
            </a:r>
            <a:r>
              <a:rPr lang="zh-CN" altLang="en-US" dirty="0"/>
              <a:t>不敏感误差函数（</a:t>
            </a:r>
            <a:r>
              <a:rPr lang="el-GR" altLang="zh-CN" dirty="0"/>
              <a:t> ϵ</a:t>
            </a:r>
            <a:r>
              <a:rPr lang="en-US" altLang="zh-CN" dirty="0"/>
              <a:t>- insensitive</a:t>
            </a:r>
            <a:r>
              <a:rPr lang="zh-CN" altLang="en-US" dirty="0"/>
              <a:t> </a:t>
            </a:r>
            <a:r>
              <a:rPr lang="en-US" altLang="zh-CN" dirty="0"/>
              <a:t>error</a:t>
            </a:r>
            <a:r>
              <a:rPr lang="zh-CN" altLang="en-US" dirty="0"/>
              <a:t> </a:t>
            </a:r>
            <a:r>
              <a:rPr lang="en-US" altLang="zh-CN" dirty="0"/>
              <a:t>function</a:t>
            </a:r>
            <a:r>
              <a:rPr lang="zh-CN" altLang="en-US" dirty="0"/>
              <a:t>）（</a:t>
            </a:r>
            <a:r>
              <a:rPr lang="en-US" altLang="zh-CN" dirty="0" err="1"/>
              <a:t>Vapnik</a:t>
            </a:r>
            <a:r>
              <a:rPr lang="zh-CN" altLang="en-US" dirty="0"/>
              <a:t>，</a:t>
            </a:r>
            <a:r>
              <a:rPr lang="en-US" altLang="zh-CN" dirty="0"/>
              <a:t>1995</a:t>
            </a:r>
            <a:r>
              <a:rPr lang="zh-CN" altLang="en-US" dirty="0"/>
              <a:t>）。如果预测</a:t>
            </a:r>
            <a:r>
              <a:rPr lang="en-US" altLang="zh-CN" dirty="0"/>
              <a:t>y(x)</a:t>
            </a:r>
            <a:r>
              <a:rPr lang="zh-CN" altLang="en-US" dirty="0"/>
              <a:t>和目标</a:t>
            </a:r>
            <a:r>
              <a:rPr lang="en-US" altLang="zh-CN" dirty="0"/>
              <a:t>t</a:t>
            </a:r>
            <a:r>
              <a:rPr lang="zh-CN" altLang="en-US" dirty="0"/>
              <a:t>之间的差的绝对值小于</a:t>
            </a:r>
            <a:r>
              <a:rPr lang="el-GR" altLang="zh-CN" dirty="0"/>
              <a:t>ϵ</a:t>
            </a:r>
            <a:r>
              <a:rPr lang="zh-CN" altLang="en-US" dirty="0"/>
              <a:t>，那么误差函数给出的误差等于</a:t>
            </a:r>
            <a:r>
              <a:rPr lang="en-US" altLang="zh-CN" dirty="0"/>
              <a:t>0</a:t>
            </a:r>
            <a:r>
              <a:rPr lang="zh-CN" altLang="en-US" dirty="0"/>
              <a:t>，其中</a:t>
            </a:r>
            <a:r>
              <a:rPr lang="el-GR" altLang="zh-CN" dirty="0"/>
              <a:t>ϵ</a:t>
            </a:r>
            <a:r>
              <a:rPr lang="en-US" altLang="zh-CN" dirty="0"/>
              <a:t>&gt;0</a:t>
            </a:r>
            <a:r>
              <a:rPr lang="zh-CN" altLang="en-US" dirty="0"/>
              <a: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7" name="图片 6">
            <a:extLst>
              <a:ext uri="{FF2B5EF4-FFF2-40B4-BE49-F238E27FC236}">
                <a16:creationId xmlns:a16="http://schemas.microsoft.com/office/drawing/2014/main" id="{A0763897-992E-914A-B12C-61DC2329944F}"/>
              </a:ext>
            </a:extLst>
          </p:cNvPr>
          <p:cNvPicPr>
            <a:picLocks noChangeAspect="1"/>
          </p:cNvPicPr>
          <p:nvPr/>
        </p:nvPicPr>
        <p:blipFill>
          <a:blip r:embed="rId4"/>
          <a:stretch>
            <a:fillRect/>
          </a:stretch>
        </p:blipFill>
        <p:spPr>
          <a:xfrm>
            <a:off x="601579" y="4925184"/>
            <a:ext cx="3788159" cy="766027"/>
          </a:xfrm>
          <a:prstGeom prst="rect">
            <a:avLst/>
          </a:prstGeom>
        </p:spPr>
      </p:pic>
      <p:pic>
        <p:nvPicPr>
          <p:cNvPr id="8" name="图片 7">
            <a:extLst>
              <a:ext uri="{FF2B5EF4-FFF2-40B4-BE49-F238E27FC236}">
                <a16:creationId xmlns:a16="http://schemas.microsoft.com/office/drawing/2014/main" id="{84CB7357-175A-754A-8706-A4607CF65C57}"/>
              </a:ext>
            </a:extLst>
          </p:cNvPr>
          <p:cNvPicPr>
            <a:picLocks noChangeAspect="1"/>
          </p:cNvPicPr>
          <p:nvPr/>
        </p:nvPicPr>
        <p:blipFill>
          <a:blip r:embed="rId5"/>
          <a:stretch>
            <a:fillRect/>
          </a:stretch>
        </p:blipFill>
        <p:spPr>
          <a:xfrm>
            <a:off x="4844357" y="4364360"/>
            <a:ext cx="3946130" cy="2277072"/>
          </a:xfrm>
          <a:prstGeom prst="rect">
            <a:avLst/>
          </a:prstGeom>
        </p:spPr>
      </p:pic>
    </p:spTree>
    <p:extLst>
      <p:ext uri="{BB962C8B-B14F-4D97-AF65-F5344CB8AC3E}">
        <p14:creationId xmlns:p14="http://schemas.microsoft.com/office/powerpoint/2010/main" val="320318880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zh-CN" altLang="en-US" dirty="0"/>
              <a:t>回归问题的</a:t>
            </a:r>
            <a:r>
              <a:rPr kumimoji="1" lang="en-US" altLang="zh-CN" dirty="0"/>
              <a:t>SVM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890338" y="1355562"/>
            <a:ext cx="75919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于是最小化正则化误差函数改写为：</a:t>
            </a:r>
          </a:p>
        </p:txBody>
      </p:sp>
      <p:pic>
        <p:nvPicPr>
          <p:cNvPr id="5" name="图片 4">
            <a:extLst>
              <a:ext uri="{FF2B5EF4-FFF2-40B4-BE49-F238E27FC236}">
                <a16:creationId xmlns:a16="http://schemas.microsoft.com/office/drawing/2014/main" id="{8B751705-6619-144C-B0BC-18A8B555618A}"/>
              </a:ext>
            </a:extLst>
          </p:cNvPr>
          <p:cNvPicPr>
            <a:picLocks noChangeAspect="1"/>
          </p:cNvPicPr>
          <p:nvPr/>
        </p:nvPicPr>
        <p:blipFill>
          <a:blip r:embed="rId3"/>
          <a:stretch>
            <a:fillRect/>
          </a:stretch>
        </p:blipFill>
        <p:spPr>
          <a:xfrm>
            <a:off x="2863516" y="1784471"/>
            <a:ext cx="2521284" cy="694421"/>
          </a:xfrm>
          <a:prstGeom prst="rect">
            <a:avLst/>
          </a:prstGeom>
        </p:spPr>
      </p:pic>
      <p:sp>
        <p:nvSpPr>
          <p:cNvPr id="6" name="文本框 5">
            <a:extLst>
              <a:ext uri="{FF2B5EF4-FFF2-40B4-BE49-F238E27FC236}">
                <a16:creationId xmlns:a16="http://schemas.microsoft.com/office/drawing/2014/main" id="{002BBCA8-49DC-7B44-8A58-A1713422A0C9}"/>
              </a:ext>
            </a:extLst>
          </p:cNvPr>
          <p:cNvSpPr txBox="1"/>
          <p:nvPr/>
        </p:nvSpPr>
        <p:spPr>
          <a:xfrm>
            <a:off x="890338" y="2611738"/>
            <a:ext cx="69542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其中，正则化参数</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C</a:t>
            </a:r>
            <a:r>
              <a:rPr lang="zh-CN" altLang="en-US" dirty="0"/>
              <a:t>写到了误差项之前（之前是写在正则项之前）</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7" name="文本框 6">
            <a:extLst>
              <a:ext uri="{FF2B5EF4-FFF2-40B4-BE49-F238E27FC236}">
                <a16:creationId xmlns:a16="http://schemas.microsoft.com/office/drawing/2014/main" id="{152F3C27-A39B-6649-9116-FAB5C30D4624}"/>
              </a:ext>
            </a:extLst>
          </p:cNvPr>
          <p:cNvSpPr txBox="1"/>
          <p:nvPr/>
        </p:nvSpPr>
        <p:spPr>
          <a:xfrm>
            <a:off x="890338" y="3242328"/>
            <a:ext cx="688206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与之前一样，</a:t>
            </a:r>
            <a:r>
              <a:rPr lang="zh-CN" altLang="en-US" dirty="0"/>
              <a:t>我们也引入松弛变量重新表达最优化问题。对于每个数据点</a:t>
            </a:r>
            <a:r>
              <a:rPr lang="en-US" altLang="zh-CN" dirty="0" err="1"/>
              <a:t>xn</a:t>
            </a:r>
            <a:r>
              <a:rPr lang="zh-CN" altLang="en-US" dirty="0"/>
              <a:t>，现在需要引入两个松弛变量           和         ，其中</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对应于                       的数据点，         对应于                      的数据点，如下图所示：</a:t>
            </a:r>
          </a:p>
        </p:txBody>
      </p:sp>
      <p:pic>
        <p:nvPicPr>
          <p:cNvPr id="8" name="图片 7">
            <a:extLst>
              <a:ext uri="{FF2B5EF4-FFF2-40B4-BE49-F238E27FC236}">
                <a16:creationId xmlns:a16="http://schemas.microsoft.com/office/drawing/2014/main" id="{D04AD1F1-4250-C847-A195-4F15E24823E4}"/>
              </a:ext>
            </a:extLst>
          </p:cNvPr>
          <p:cNvPicPr>
            <a:picLocks noChangeAspect="1"/>
          </p:cNvPicPr>
          <p:nvPr/>
        </p:nvPicPr>
        <p:blipFill>
          <a:blip r:embed="rId4"/>
          <a:stretch>
            <a:fillRect/>
          </a:stretch>
        </p:blipFill>
        <p:spPr>
          <a:xfrm>
            <a:off x="4867444" y="3565492"/>
            <a:ext cx="660400" cy="266700"/>
          </a:xfrm>
          <a:prstGeom prst="rect">
            <a:avLst/>
          </a:prstGeom>
        </p:spPr>
      </p:pic>
      <p:pic>
        <p:nvPicPr>
          <p:cNvPr id="9" name="图片 8">
            <a:extLst>
              <a:ext uri="{FF2B5EF4-FFF2-40B4-BE49-F238E27FC236}">
                <a16:creationId xmlns:a16="http://schemas.microsoft.com/office/drawing/2014/main" id="{1C092E13-F459-1041-A18D-FC13C266E996}"/>
              </a:ext>
            </a:extLst>
          </p:cNvPr>
          <p:cNvPicPr>
            <a:picLocks noChangeAspect="1"/>
          </p:cNvPicPr>
          <p:nvPr/>
        </p:nvPicPr>
        <p:blipFill>
          <a:blip r:embed="rId5"/>
          <a:stretch>
            <a:fillRect/>
          </a:stretch>
        </p:blipFill>
        <p:spPr>
          <a:xfrm>
            <a:off x="5871413" y="3565492"/>
            <a:ext cx="598236" cy="288040"/>
          </a:xfrm>
          <a:prstGeom prst="rect">
            <a:avLst/>
          </a:prstGeom>
        </p:spPr>
      </p:pic>
      <p:pic>
        <p:nvPicPr>
          <p:cNvPr id="10" name="图片 9">
            <a:extLst>
              <a:ext uri="{FF2B5EF4-FFF2-40B4-BE49-F238E27FC236}">
                <a16:creationId xmlns:a16="http://schemas.microsoft.com/office/drawing/2014/main" id="{05BABC80-545D-A447-80A0-742D557F10C5}"/>
              </a:ext>
            </a:extLst>
          </p:cNvPr>
          <p:cNvPicPr>
            <a:picLocks noChangeAspect="1"/>
          </p:cNvPicPr>
          <p:nvPr/>
        </p:nvPicPr>
        <p:blipFill>
          <a:blip r:embed="rId4"/>
          <a:stretch>
            <a:fillRect/>
          </a:stretch>
        </p:blipFill>
        <p:spPr>
          <a:xfrm>
            <a:off x="7136066" y="3572404"/>
            <a:ext cx="660400" cy="266700"/>
          </a:xfrm>
          <a:prstGeom prst="rect">
            <a:avLst/>
          </a:prstGeom>
        </p:spPr>
      </p:pic>
      <p:pic>
        <p:nvPicPr>
          <p:cNvPr id="11" name="图片 10">
            <a:extLst>
              <a:ext uri="{FF2B5EF4-FFF2-40B4-BE49-F238E27FC236}">
                <a16:creationId xmlns:a16="http://schemas.microsoft.com/office/drawing/2014/main" id="{F79674C3-3A75-F04F-928D-D12DD54E70CC}"/>
              </a:ext>
            </a:extLst>
          </p:cNvPr>
          <p:cNvPicPr>
            <a:picLocks noChangeAspect="1"/>
          </p:cNvPicPr>
          <p:nvPr/>
        </p:nvPicPr>
        <p:blipFill>
          <a:blip r:embed="rId6"/>
          <a:stretch>
            <a:fillRect/>
          </a:stretch>
        </p:blipFill>
        <p:spPr>
          <a:xfrm>
            <a:off x="1638637" y="3877596"/>
            <a:ext cx="1511300" cy="254000"/>
          </a:xfrm>
          <a:prstGeom prst="rect">
            <a:avLst/>
          </a:prstGeom>
        </p:spPr>
      </p:pic>
      <p:pic>
        <p:nvPicPr>
          <p:cNvPr id="12" name="图片 11">
            <a:extLst>
              <a:ext uri="{FF2B5EF4-FFF2-40B4-BE49-F238E27FC236}">
                <a16:creationId xmlns:a16="http://schemas.microsoft.com/office/drawing/2014/main" id="{2A676624-5B4F-6941-96B3-642ECD32AEEF}"/>
              </a:ext>
            </a:extLst>
          </p:cNvPr>
          <p:cNvPicPr>
            <a:picLocks noChangeAspect="1"/>
          </p:cNvPicPr>
          <p:nvPr/>
        </p:nvPicPr>
        <p:blipFill>
          <a:blip r:embed="rId5"/>
          <a:stretch>
            <a:fillRect/>
          </a:stretch>
        </p:blipFill>
        <p:spPr>
          <a:xfrm>
            <a:off x="4295277" y="3839104"/>
            <a:ext cx="598236" cy="288040"/>
          </a:xfrm>
          <a:prstGeom prst="rect">
            <a:avLst/>
          </a:prstGeom>
        </p:spPr>
      </p:pic>
      <p:pic>
        <p:nvPicPr>
          <p:cNvPr id="13" name="图片 12">
            <a:extLst>
              <a:ext uri="{FF2B5EF4-FFF2-40B4-BE49-F238E27FC236}">
                <a16:creationId xmlns:a16="http://schemas.microsoft.com/office/drawing/2014/main" id="{FA4F5AB4-9966-C746-911B-3027BC006E83}"/>
              </a:ext>
            </a:extLst>
          </p:cNvPr>
          <p:cNvPicPr>
            <a:picLocks noChangeAspect="1"/>
          </p:cNvPicPr>
          <p:nvPr/>
        </p:nvPicPr>
        <p:blipFill>
          <a:blip r:embed="rId7"/>
          <a:stretch>
            <a:fillRect/>
          </a:stretch>
        </p:blipFill>
        <p:spPr>
          <a:xfrm>
            <a:off x="5620422" y="3857069"/>
            <a:ext cx="1473200" cy="279400"/>
          </a:xfrm>
          <a:prstGeom prst="rect">
            <a:avLst/>
          </a:prstGeom>
        </p:spPr>
      </p:pic>
      <p:pic>
        <p:nvPicPr>
          <p:cNvPr id="15" name="图片 14">
            <a:extLst>
              <a:ext uri="{FF2B5EF4-FFF2-40B4-BE49-F238E27FC236}">
                <a16:creationId xmlns:a16="http://schemas.microsoft.com/office/drawing/2014/main" id="{7F270DDA-8D02-F44E-AD8E-CBEB0481BA88}"/>
              </a:ext>
            </a:extLst>
          </p:cNvPr>
          <p:cNvPicPr>
            <a:picLocks noChangeAspect="1"/>
          </p:cNvPicPr>
          <p:nvPr/>
        </p:nvPicPr>
        <p:blipFill>
          <a:blip r:embed="rId8"/>
          <a:stretch>
            <a:fillRect/>
          </a:stretch>
        </p:blipFill>
        <p:spPr>
          <a:xfrm>
            <a:off x="890338" y="4514990"/>
            <a:ext cx="3356813" cy="2343010"/>
          </a:xfrm>
          <a:prstGeom prst="rect">
            <a:avLst/>
          </a:prstGeom>
        </p:spPr>
      </p:pic>
      <p:sp>
        <p:nvSpPr>
          <p:cNvPr id="16" name="文本框 15">
            <a:extLst>
              <a:ext uri="{FF2B5EF4-FFF2-40B4-BE49-F238E27FC236}">
                <a16:creationId xmlns:a16="http://schemas.microsoft.com/office/drawing/2014/main" id="{64CC6429-599B-5F46-8C63-21127E9D71B4}"/>
              </a:ext>
            </a:extLst>
          </p:cNvPr>
          <p:cNvSpPr txBox="1"/>
          <p:nvPr/>
        </p:nvSpPr>
        <p:spPr>
          <a:xfrm>
            <a:off x="4594395" y="4670823"/>
            <a:ext cx="427287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从该图中能看出回归</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的几何意义： </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在普通回归方法的误差函数的基础上，引入了软间隔，软间隔范围内、</a:t>
            </a:r>
            <a:r>
              <a:rPr kumimoji="1" lang="el-GR" altLang="zh-CN" b="1" dirty="0"/>
              <a:t> ϵ-</a:t>
            </a:r>
            <a:r>
              <a:rPr lang="zh-CN" altLang="en-US" b="1" dirty="0"/>
              <a:t>管道范围外的</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点构成“支持向量”，在预测时只看这些点。此外，</a:t>
            </a:r>
            <a:r>
              <a:rPr kumimoji="1" lang="el-GR" altLang="zh-CN" b="1" dirty="0"/>
              <a:t>ϵ-</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管道区域内的点对误差函数没有影响，从而避免回归曲线对这些点过拟合</a:t>
            </a:r>
            <a:endParaRPr lang="en-US" altLang="zh-CN" b="1"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     </a:t>
            </a:r>
            <a:endParaRPr lang="en-US" altLang="zh-CN" dirty="0"/>
          </a:p>
        </p:txBody>
      </p:sp>
    </p:spTree>
    <p:extLst>
      <p:ext uri="{BB962C8B-B14F-4D97-AF65-F5344CB8AC3E}">
        <p14:creationId xmlns:p14="http://schemas.microsoft.com/office/powerpoint/2010/main" val="1143886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zh-CN" altLang="en-US" dirty="0"/>
              <a:t>回归问题的</a:t>
            </a:r>
            <a:r>
              <a:rPr kumimoji="1" lang="en-US" altLang="zh-CN" dirty="0"/>
              <a:t>SVM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685801" y="1355562"/>
            <a:ext cx="75919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dirty="0"/>
              <a:t>目标点位于</a:t>
            </a:r>
            <a:r>
              <a:rPr lang="el-GR" altLang="zh-CN" dirty="0"/>
              <a:t>ϵ</a:t>
            </a:r>
            <a:r>
              <a:rPr lang="en-US" altLang="zh-CN" dirty="0"/>
              <a:t>-</a:t>
            </a:r>
            <a:r>
              <a:rPr lang="zh-CN" altLang="en-US" dirty="0"/>
              <a:t>管道内的条件是</a:t>
            </a:r>
            <a:r>
              <a:rPr lang="en-US" altLang="zh-CN" dirty="0"/>
              <a: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6" name="图片 15">
            <a:extLst>
              <a:ext uri="{FF2B5EF4-FFF2-40B4-BE49-F238E27FC236}">
                <a16:creationId xmlns:a16="http://schemas.microsoft.com/office/drawing/2014/main" id="{BB550C1B-A07C-354F-9804-33A7045FE12D}"/>
              </a:ext>
            </a:extLst>
          </p:cNvPr>
          <p:cNvPicPr>
            <a:picLocks noChangeAspect="1"/>
          </p:cNvPicPr>
          <p:nvPr/>
        </p:nvPicPr>
        <p:blipFill>
          <a:blip r:embed="rId3"/>
          <a:stretch>
            <a:fillRect/>
          </a:stretch>
        </p:blipFill>
        <p:spPr>
          <a:xfrm>
            <a:off x="6448926" y="392978"/>
            <a:ext cx="2502574" cy="1746763"/>
          </a:xfrm>
          <a:prstGeom prst="rect">
            <a:avLst/>
          </a:prstGeom>
        </p:spPr>
      </p:pic>
      <p:pic>
        <p:nvPicPr>
          <p:cNvPr id="14" name="图片 13">
            <a:extLst>
              <a:ext uri="{FF2B5EF4-FFF2-40B4-BE49-F238E27FC236}">
                <a16:creationId xmlns:a16="http://schemas.microsoft.com/office/drawing/2014/main" id="{CC11BAFD-C4F4-EB44-B719-6A15F4026DB2}"/>
              </a:ext>
            </a:extLst>
          </p:cNvPr>
          <p:cNvPicPr>
            <a:picLocks noChangeAspect="1"/>
          </p:cNvPicPr>
          <p:nvPr/>
        </p:nvPicPr>
        <p:blipFill>
          <a:blip r:embed="rId4"/>
          <a:stretch>
            <a:fillRect/>
          </a:stretch>
        </p:blipFill>
        <p:spPr>
          <a:xfrm>
            <a:off x="2141286" y="1746588"/>
            <a:ext cx="3515387" cy="251917"/>
          </a:xfrm>
          <a:prstGeom prst="rect">
            <a:avLst/>
          </a:prstGeom>
        </p:spPr>
      </p:pic>
      <p:sp>
        <p:nvSpPr>
          <p:cNvPr id="18" name="文本框 17">
            <a:extLst>
              <a:ext uri="{FF2B5EF4-FFF2-40B4-BE49-F238E27FC236}">
                <a16:creationId xmlns:a16="http://schemas.microsoft.com/office/drawing/2014/main" id="{DCC78BB6-5ACD-3544-9A91-E03BDCDC867A}"/>
              </a:ext>
            </a:extLst>
          </p:cNvPr>
          <p:cNvSpPr txBox="1"/>
          <p:nvPr/>
        </p:nvSpPr>
        <p:spPr>
          <a:xfrm>
            <a:off x="685801" y="2270904"/>
            <a:ext cx="759192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引入松弛变量后，数据点能够位于管道之外（当松弛变量大于</a:t>
            </a:r>
            <a:r>
              <a:rPr lang="en-US" altLang="zh-CN" dirty="0"/>
              <a:t>0</a:t>
            </a:r>
            <a:r>
              <a:rPr lang="zh-CN" altLang="en-US" dirty="0"/>
              <a:t>），对应条件变为：</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9" name="图片 18">
            <a:extLst>
              <a:ext uri="{FF2B5EF4-FFF2-40B4-BE49-F238E27FC236}">
                <a16:creationId xmlns:a16="http://schemas.microsoft.com/office/drawing/2014/main" id="{29B4C33C-79C4-5545-B631-4FED1B01E159}"/>
              </a:ext>
            </a:extLst>
          </p:cNvPr>
          <p:cNvPicPr>
            <a:picLocks noChangeAspect="1"/>
          </p:cNvPicPr>
          <p:nvPr/>
        </p:nvPicPr>
        <p:blipFill>
          <a:blip r:embed="rId5"/>
          <a:stretch>
            <a:fillRect/>
          </a:stretch>
        </p:blipFill>
        <p:spPr>
          <a:xfrm>
            <a:off x="3002754" y="2894433"/>
            <a:ext cx="1792450" cy="766582"/>
          </a:xfrm>
          <a:prstGeom prst="rect">
            <a:avLst/>
          </a:prstGeom>
        </p:spPr>
      </p:pic>
      <p:pic>
        <p:nvPicPr>
          <p:cNvPr id="20" name="图片 19">
            <a:extLst>
              <a:ext uri="{FF2B5EF4-FFF2-40B4-BE49-F238E27FC236}">
                <a16:creationId xmlns:a16="http://schemas.microsoft.com/office/drawing/2014/main" id="{1E6104F9-9956-3A45-B233-162F9EC4D025}"/>
              </a:ext>
            </a:extLst>
          </p:cNvPr>
          <p:cNvPicPr>
            <a:picLocks noChangeAspect="1"/>
          </p:cNvPicPr>
          <p:nvPr/>
        </p:nvPicPr>
        <p:blipFill>
          <a:blip r:embed="rId6"/>
          <a:stretch>
            <a:fillRect/>
          </a:stretch>
        </p:blipFill>
        <p:spPr>
          <a:xfrm>
            <a:off x="1022685" y="4588104"/>
            <a:ext cx="2521284" cy="694421"/>
          </a:xfrm>
          <a:prstGeom prst="rect">
            <a:avLst/>
          </a:prstGeom>
        </p:spPr>
      </p:pic>
      <p:sp>
        <p:nvSpPr>
          <p:cNvPr id="21" name="文本框 20">
            <a:extLst>
              <a:ext uri="{FF2B5EF4-FFF2-40B4-BE49-F238E27FC236}">
                <a16:creationId xmlns:a16="http://schemas.microsoft.com/office/drawing/2014/main" id="{A6129632-C3BA-6948-AC28-687D6322AABC}"/>
              </a:ext>
            </a:extLst>
          </p:cNvPr>
          <p:cNvSpPr txBox="1"/>
          <p:nvPr/>
        </p:nvSpPr>
        <p:spPr>
          <a:xfrm>
            <a:off x="685801" y="3915214"/>
            <a:ext cx="563230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这样，支持向量回归的最小化误差函数就可以改写成：</a:t>
            </a:r>
          </a:p>
        </p:txBody>
      </p:sp>
      <p:pic>
        <p:nvPicPr>
          <p:cNvPr id="22" name="图片 21">
            <a:extLst>
              <a:ext uri="{FF2B5EF4-FFF2-40B4-BE49-F238E27FC236}">
                <a16:creationId xmlns:a16="http://schemas.microsoft.com/office/drawing/2014/main" id="{DA8CD256-68AD-B544-B6FA-D91D8F75A4C4}"/>
              </a:ext>
            </a:extLst>
          </p:cNvPr>
          <p:cNvPicPr>
            <a:picLocks noChangeAspect="1"/>
          </p:cNvPicPr>
          <p:nvPr/>
        </p:nvPicPr>
        <p:blipFill>
          <a:blip r:embed="rId7"/>
          <a:stretch>
            <a:fillRect/>
          </a:stretch>
        </p:blipFill>
        <p:spPr>
          <a:xfrm>
            <a:off x="5080000" y="4544770"/>
            <a:ext cx="2414270" cy="781087"/>
          </a:xfrm>
          <a:prstGeom prst="rect">
            <a:avLst/>
          </a:prstGeom>
        </p:spPr>
      </p:pic>
      <p:sp>
        <p:nvSpPr>
          <p:cNvPr id="23" name="右箭头 22">
            <a:extLst>
              <a:ext uri="{FF2B5EF4-FFF2-40B4-BE49-F238E27FC236}">
                <a16:creationId xmlns:a16="http://schemas.microsoft.com/office/drawing/2014/main" id="{5A7834A4-E768-E840-9769-4FB61E68F8C6}"/>
              </a:ext>
            </a:extLst>
          </p:cNvPr>
          <p:cNvSpPr/>
          <p:nvPr/>
        </p:nvSpPr>
        <p:spPr>
          <a:xfrm>
            <a:off x="3898979" y="4671358"/>
            <a:ext cx="691817" cy="433799"/>
          </a:xfrm>
          <a:prstGeom prst="rightArrow">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微软雅黑 Light"/>
              <a:ea typeface="微软雅黑 Light"/>
              <a:cs typeface="微软雅黑 Light"/>
              <a:sym typeface="微软雅黑 Light"/>
            </a:endParaRPr>
          </a:p>
        </p:txBody>
      </p:sp>
      <p:sp>
        <p:nvSpPr>
          <p:cNvPr id="24" name="文本框 23">
            <a:extLst>
              <a:ext uri="{FF2B5EF4-FFF2-40B4-BE49-F238E27FC236}">
                <a16:creationId xmlns:a16="http://schemas.microsoft.com/office/drawing/2014/main" id="{1B887CCE-A5EC-5C48-9993-697EC1F998C7}"/>
              </a:ext>
            </a:extLst>
          </p:cNvPr>
          <p:cNvSpPr txBox="1"/>
          <p:nvPr/>
        </p:nvSpPr>
        <p:spPr>
          <a:xfrm>
            <a:off x="682009" y="5383961"/>
            <a:ext cx="4016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且必须在如下限制条件下进行最小化：</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25" name="图片 24">
            <a:extLst>
              <a:ext uri="{FF2B5EF4-FFF2-40B4-BE49-F238E27FC236}">
                <a16:creationId xmlns:a16="http://schemas.microsoft.com/office/drawing/2014/main" id="{16DF6A18-BCFD-2246-8E2C-3DB27E488CC2}"/>
              </a:ext>
            </a:extLst>
          </p:cNvPr>
          <p:cNvPicPr>
            <a:picLocks noChangeAspect="1"/>
          </p:cNvPicPr>
          <p:nvPr/>
        </p:nvPicPr>
        <p:blipFill>
          <a:blip r:embed="rId8"/>
          <a:stretch>
            <a:fillRect/>
          </a:stretch>
        </p:blipFill>
        <p:spPr>
          <a:xfrm>
            <a:off x="3002754" y="5898745"/>
            <a:ext cx="660400" cy="266700"/>
          </a:xfrm>
          <a:prstGeom prst="rect">
            <a:avLst/>
          </a:prstGeom>
        </p:spPr>
      </p:pic>
      <p:pic>
        <p:nvPicPr>
          <p:cNvPr id="26" name="图片 25">
            <a:extLst>
              <a:ext uri="{FF2B5EF4-FFF2-40B4-BE49-F238E27FC236}">
                <a16:creationId xmlns:a16="http://schemas.microsoft.com/office/drawing/2014/main" id="{24D6ED39-1B69-E84C-829D-03A8DF356215}"/>
              </a:ext>
            </a:extLst>
          </p:cNvPr>
          <p:cNvPicPr>
            <a:picLocks noChangeAspect="1"/>
          </p:cNvPicPr>
          <p:nvPr/>
        </p:nvPicPr>
        <p:blipFill>
          <a:blip r:embed="rId9"/>
          <a:stretch>
            <a:fillRect/>
          </a:stretch>
        </p:blipFill>
        <p:spPr>
          <a:xfrm>
            <a:off x="2995390" y="6340044"/>
            <a:ext cx="667764" cy="321516"/>
          </a:xfrm>
          <a:prstGeom prst="rect">
            <a:avLst/>
          </a:prstGeom>
        </p:spPr>
      </p:pic>
      <p:pic>
        <p:nvPicPr>
          <p:cNvPr id="27" name="图片 26">
            <a:extLst>
              <a:ext uri="{FF2B5EF4-FFF2-40B4-BE49-F238E27FC236}">
                <a16:creationId xmlns:a16="http://schemas.microsoft.com/office/drawing/2014/main" id="{49B41F31-BA21-6D48-B565-288ADF0AE461}"/>
              </a:ext>
            </a:extLst>
          </p:cNvPr>
          <p:cNvPicPr>
            <a:picLocks noChangeAspect="1"/>
          </p:cNvPicPr>
          <p:nvPr/>
        </p:nvPicPr>
        <p:blipFill>
          <a:blip r:embed="rId5"/>
          <a:stretch>
            <a:fillRect/>
          </a:stretch>
        </p:blipFill>
        <p:spPr>
          <a:xfrm>
            <a:off x="4049581" y="5898745"/>
            <a:ext cx="1792450" cy="766582"/>
          </a:xfrm>
          <a:prstGeom prst="rect">
            <a:avLst/>
          </a:prstGeom>
        </p:spPr>
      </p:pic>
    </p:spTree>
    <p:extLst>
      <p:ext uri="{BB962C8B-B14F-4D97-AF65-F5344CB8AC3E}">
        <p14:creationId xmlns:p14="http://schemas.microsoft.com/office/powerpoint/2010/main" val="23831712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zh-CN" altLang="en-US" dirty="0"/>
              <a:t>回归问题的</a:t>
            </a:r>
            <a:r>
              <a:rPr kumimoji="1" lang="en-US" altLang="zh-CN" dirty="0"/>
              <a:t>SVM</a:t>
            </a:r>
            <a:endParaRPr kumimoji="1" lang="zh-CN" altLang="en-US" dirty="0"/>
          </a:p>
        </p:txBody>
      </p:sp>
      <p:pic>
        <p:nvPicPr>
          <p:cNvPr id="5" name="图片 4">
            <a:extLst>
              <a:ext uri="{FF2B5EF4-FFF2-40B4-BE49-F238E27FC236}">
                <a16:creationId xmlns:a16="http://schemas.microsoft.com/office/drawing/2014/main" id="{33E31865-38C9-C347-949D-FECCDB6254EF}"/>
              </a:ext>
            </a:extLst>
          </p:cNvPr>
          <p:cNvPicPr>
            <a:picLocks noChangeAspect="1"/>
          </p:cNvPicPr>
          <p:nvPr/>
        </p:nvPicPr>
        <p:blipFill>
          <a:blip r:embed="rId3"/>
          <a:stretch>
            <a:fillRect/>
          </a:stretch>
        </p:blipFill>
        <p:spPr>
          <a:xfrm>
            <a:off x="673768" y="1355562"/>
            <a:ext cx="6966285" cy="1683265"/>
          </a:xfrm>
          <a:prstGeom prst="rect">
            <a:avLst/>
          </a:prstGeom>
        </p:spPr>
      </p:pic>
      <p:sp>
        <p:nvSpPr>
          <p:cNvPr id="6" name="文本框 5">
            <a:extLst>
              <a:ext uri="{FF2B5EF4-FFF2-40B4-BE49-F238E27FC236}">
                <a16:creationId xmlns:a16="http://schemas.microsoft.com/office/drawing/2014/main" id="{0B4BF128-59D3-D041-9F92-FA80766EDD63}"/>
              </a:ext>
            </a:extLst>
          </p:cNvPr>
          <p:cNvSpPr txBox="1"/>
          <p:nvPr/>
        </p:nvSpPr>
        <p:spPr>
          <a:xfrm>
            <a:off x="673768" y="3215509"/>
            <a:ext cx="802879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代入                        替换</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yn</a:t>
            </a:r>
            <a:r>
              <a:rPr lang="zh-CN" altLang="en-US" dirty="0"/>
              <a:t>，然后令拉格朗日函数关于如下变量求偏导为</a:t>
            </a:r>
            <a:r>
              <a:rPr lang="en-US" altLang="zh-CN" dirty="0"/>
              <a:t>0</a:t>
            </a:r>
            <a:r>
              <a:rPr lang="zh-CN" altLang="en-US" dirty="0"/>
              <a: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8" name="图片 7">
            <a:extLst>
              <a:ext uri="{FF2B5EF4-FFF2-40B4-BE49-F238E27FC236}">
                <a16:creationId xmlns:a16="http://schemas.microsoft.com/office/drawing/2014/main" id="{2BEB945D-3962-E74C-A6DC-BEE2C7C3C4F2}"/>
              </a:ext>
            </a:extLst>
          </p:cNvPr>
          <p:cNvPicPr>
            <a:picLocks noChangeAspect="1"/>
          </p:cNvPicPr>
          <p:nvPr/>
        </p:nvPicPr>
        <p:blipFill>
          <a:blip r:embed="rId4"/>
          <a:stretch>
            <a:fillRect/>
          </a:stretch>
        </p:blipFill>
        <p:spPr>
          <a:xfrm>
            <a:off x="1179093" y="3251317"/>
            <a:ext cx="1626259" cy="273649"/>
          </a:xfrm>
          <a:prstGeom prst="rect">
            <a:avLst/>
          </a:prstGeom>
        </p:spPr>
      </p:pic>
      <p:pic>
        <p:nvPicPr>
          <p:cNvPr id="9" name="图片 8">
            <a:extLst>
              <a:ext uri="{FF2B5EF4-FFF2-40B4-BE49-F238E27FC236}">
                <a16:creationId xmlns:a16="http://schemas.microsoft.com/office/drawing/2014/main" id="{4D25E7A7-D102-A04F-B10F-D46AA33D5CE7}"/>
              </a:ext>
            </a:extLst>
          </p:cNvPr>
          <p:cNvPicPr>
            <a:picLocks noChangeAspect="1"/>
          </p:cNvPicPr>
          <p:nvPr/>
        </p:nvPicPr>
        <p:blipFill>
          <a:blip r:embed="rId5"/>
          <a:stretch>
            <a:fillRect/>
          </a:stretch>
        </p:blipFill>
        <p:spPr>
          <a:xfrm>
            <a:off x="2935704" y="3761521"/>
            <a:ext cx="3080873" cy="2795998"/>
          </a:xfrm>
          <a:prstGeom prst="rect">
            <a:avLst/>
          </a:prstGeom>
        </p:spPr>
      </p:pic>
    </p:spTree>
    <p:extLst>
      <p:ext uri="{BB962C8B-B14F-4D97-AF65-F5344CB8AC3E}">
        <p14:creationId xmlns:p14="http://schemas.microsoft.com/office/powerpoint/2010/main" val="7149530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总结"/>
          <p:cNvSpPr txBox="1">
            <a:spLocks noGrp="1"/>
          </p:cNvSpPr>
          <p:nvPr>
            <p:ph type="body" sz="quarter" idx="1"/>
          </p:nvPr>
        </p:nvSpPr>
        <p:spPr>
          <a:prstGeom prst="rect">
            <a:avLst/>
          </a:prstGeom>
        </p:spPr>
        <p:txBody>
          <a:bodyPr>
            <a:noAutofit/>
          </a:bodyPr>
          <a:lstStyle>
            <a:lvl1pPr defTabSz="722376">
              <a:spcBef>
                <a:spcPts val="700"/>
              </a:spcBef>
              <a:defRPr sz="1896"/>
            </a:lvl1pPr>
          </a:lstStyle>
          <a:p>
            <a:r>
              <a:rPr lang="zh-CN" altLang="en-US" sz="2400" dirty="0"/>
              <a:t>支持向量机</a:t>
            </a:r>
          </a:p>
        </p:txBody>
      </p:sp>
      <p:sp>
        <p:nvSpPr>
          <p:cNvPr id="444" name="文本占位符 28"/>
          <p:cNvSpPr>
            <a:spLocks noGrp="1"/>
          </p:cNvSpPr>
          <p:nvPr>
            <p:ph type="body" idx="13"/>
          </p:nvPr>
        </p:nvSpPr>
        <p:spPr>
          <a:prstGeom prst="rect">
            <a:avLst/>
          </a:prstGeom>
        </p:spPr>
        <p:txBody>
          <a:bodyPr>
            <a:normAutofit fontScale="92500" lnSpcReduction="10000"/>
          </a:bodyPr>
          <a:lstStyle/>
          <a:p>
            <a:pPr>
              <a:buSzTx/>
              <a:defRPr sz="1600">
                <a:solidFill>
                  <a:srgbClr val="262626"/>
                </a:solidFill>
              </a:defRPr>
            </a:pPr>
            <a:r>
              <a:rPr kumimoji="1" lang="zh-CN" altLang="en-US" sz="2000" dirty="0"/>
              <a:t>简介</a:t>
            </a:r>
          </a:p>
          <a:p>
            <a:pPr marL="0" indent="0">
              <a:buSzTx/>
              <a:buFontTx/>
              <a:buNone/>
              <a:defRPr sz="1600">
                <a:solidFill>
                  <a:srgbClr val="262626"/>
                </a:solidFill>
              </a:defRPr>
            </a:pPr>
            <a:endParaRPr dirty="0"/>
          </a:p>
        </p:txBody>
      </p:sp>
      <p:sp>
        <p:nvSpPr>
          <p:cNvPr id="2" name="文本框 1">
            <a:extLst>
              <a:ext uri="{FF2B5EF4-FFF2-40B4-BE49-F238E27FC236}">
                <a16:creationId xmlns:a16="http://schemas.microsoft.com/office/drawing/2014/main" id="{8D7A25BF-7A7C-5545-B0E7-C66C7F3E7C73}"/>
              </a:ext>
            </a:extLst>
          </p:cNvPr>
          <p:cNvSpPr txBox="1"/>
          <p:nvPr/>
        </p:nvSpPr>
        <p:spPr>
          <a:xfrm>
            <a:off x="757988" y="2972232"/>
            <a:ext cx="784458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dirty="0"/>
              <a:t>其中</a:t>
            </a:r>
            <a:r>
              <a:rPr lang="el-GR" altLang="zh-CN" dirty="0" err="1"/>
              <a:t>ϕ</a:t>
            </a:r>
            <a:r>
              <a:rPr lang="el-GR" altLang="zh-CN" dirty="0"/>
              <a:t> </a:t>
            </a:r>
            <a:r>
              <a:rPr lang="en-US" altLang="zh-CN" dirty="0"/>
              <a:t>(x)</a:t>
            </a:r>
            <a:r>
              <a:rPr lang="zh-CN" altLang="en-US" dirty="0"/>
              <a:t>表示一个固定的特征空间变换。</a:t>
            </a:r>
            <a:endParaRPr lang="en-US" altLang="zh-CN" dirty="0"/>
          </a:p>
          <a:p>
            <a:endParaRPr lang="en-US" altLang="zh-CN" dirty="0"/>
          </a:p>
          <a:p>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现阶段，我们先假定数据集在特征空间中是线性可分的。既根据定义，至少存在一组</a:t>
            </a:r>
            <a:r>
              <a:rPr lang="en-US" altLang="zh-CN" dirty="0"/>
              <a:t>w</a:t>
            </a:r>
            <a:r>
              <a:rPr lang="zh-CN" altLang="en-US" dirty="0"/>
              <a:t>和</a:t>
            </a:r>
            <a:r>
              <a:rPr lang="en-US" altLang="zh-CN" dirty="0"/>
              <a:t>b</a:t>
            </a:r>
            <a:r>
              <a:rPr lang="zh-CN" altLang="en-US" dirty="0"/>
              <a:t>，使得对于所有</a:t>
            </a:r>
            <a:r>
              <a:rPr lang="en-US" altLang="zh-CN" dirty="0" err="1"/>
              <a:t>t</a:t>
            </a:r>
            <a:r>
              <a:rPr lang="en-US" altLang="zh-CN" baseline="-25000" dirty="0" err="1"/>
              <a:t>n</a:t>
            </a:r>
            <a:r>
              <a:rPr lang="en-US" altLang="zh-CN" dirty="0"/>
              <a:t>=+1</a:t>
            </a:r>
            <a:r>
              <a:rPr lang="zh-CN" altLang="en-US" dirty="0"/>
              <a:t>的点都满足</a:t>
            </a:r>
            <a:r>
              <a:rPr lang="en-US" altLang="zh-CN" dirty="0"/>
              <a:t>y(</a:t>
            </a:r>
            <a:r>
              <a:rPr lang="en-US" altLang="zh-CN" dirty="0" err="1"/>
              <a:t>x</a:t>
            </a:r>
            <a:r>
              <a:rPr lang="en-US" altLang="zh-CN" baseline="-25000" dirty="0" err="1"/>
              <a:t>n</a:t>
            </a:r>
            <a:r>
              <a:rPr lang="en-US" altLang="zh-CN" dirty="0"/>
              <a:t>)&gt;0, </a:t>
            </a:r>
            <a:r>
              <a:rPr lang="zh-CN" altLang="en-US" dirty="0"/>
              <a:t>所有</a:t>
            </a:r>
            <a:r>
              <a:rPr lang="en-US" altLang="zh-CN" dirty="0" err="1"/>
              <a:t>t</a:t>
            </a:r>
            <a:r>
              <a:rPr lang="en-US" altLang="zh-CN" baseline="-25000" dirty="0" err="1"/>
              <a:t>n</a:t>
            </a:r>
            <a:r>
              <a:rPr lang="en-US" altLang="zh-CN" dirty="0"/>
              <a:t>=-1</a:t>
            </a:r>
            <a:r>
              <a:rPr lang="zh-CN" altLang="en-US" dirty="0"/>
              <a:t>的点，都有</a:t>
            </a:r>
            <a:r>
              <a:rPr lang="en-US" altLang="zh-CN" dirty="0"/>
              <a:t>y(</a:t>
            </a:r>
            <a:r>
              <a:rPr lang="en-US" altLang="zh-CN" dirty="0" err="1"/>
              <a:t>x</a:t>
            </a:r>
            <a:r>
              <a:rPr lang="en-US" altLang="zh-CN" baseline="-25000" dirty="0" err="1"/>
              <a:t>n</a:t>
            </a:r>
            <a:r>
              <a:rPr lang="en-US" altLang="zh-CN" dirty="0"/>
              <a:t>)&lt;0</a:t>
            </a:r>
            <a:r>
              <a:rPr lang="zh-CN" altLang="en-US" dirty="0"/>
              <a: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3" name="文本框 2">
            <a:extLst>
              <a:ext uri="{FF2B5EF4-FFF2-40B4-BE49-F238E27FC236}">
                <a16:creationId xmlns:a16="http://schemas.microsoft.com/office/drawing/2014/main" id="{B48A270F-FF53-4841-B139-0F3C548D38FD}"/>
              </a:ext>
            </a:extLst>
          </p:cNvPr>
          <p:cNvSpPr txBox="1"/>
          <p:nvPr/>
        </p:nvSpPr>
        <p:spPr>
          <a:xfrm>
            <a:off x="757989" y="1904885"/>
            <a:ext cx="678807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为了开始关于支持向量机的讨论，</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首先考虑如下线性二分类模型：</a:t>
            </a:r>
          </a:p>
        </p:txBody>
      </p:sp>
      <p:pic>
        <p:nvPicPr>
          <p:cNvPr id="5" name="图片 4">
            <a:extLst>
              <a:ext uri="{FF2B5EF4-FFF2-40B4-BE49-F238E27FC236}">
                <a16:creationId xmlns:a16="http://schemas.microsoft.com/office/drawing/2014/main" id="{6D838599-854B-254F-97B0-EEDCB5CC13F2}"/>
              </a:ext>
            </a:extLst>
          </p:cNvPr>
          <p:cNvPicPr>
            <a:picLocks noChangeAspect="1"/>
          </p:cNvPicPr>
          <p:nvPr/>
        </p:nvPicPr>
        <p:blipFill>
          <a:blip r:embed="rId3"/>
          <a:stretch>
            <a:fillRect/>
          </a:stretch>
        </p:blipFill>
        <p:spPr>
          <a:xfrm>
            <a:off x="3366956" y="2318468"/>
            <a:ext cx="2217821" cy="42739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zh-CN" altLang="en-US" dirty="0"/>
              <a:t>回归问题的</a:t>
            </a:r>
            <a:r>
              <a:rPr kumimoji="1" lang="en-US" altLang="zh-CN" dirty="0"/>
              <a:t>SVM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782053" y="1355562"/>
            <a:ext cx="727910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再用这些结果代回拉格朗日函数消去变量，得到关于     和      的最大化的对偶问题：</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5" name="图片 4">
            <a:extLst>
              <a:ext uri="{FF2B5EF4-FFF2-40B4-BE49-F238E27FC236}">
                <a16:creationId xmlns:a16="http://schemas.microsoft.com/office/drawing/2014/main" id="{6FCE6318-F7C9-3843-93EF-1943DE1082ED}"/>
              </a:ext>
            </a:extLst>
          </p:cNvPr>
          <p:cNvPicPr>
            <a:picLocks noChangeAspect="1"/>
          </p:cNvPicPr>
          <p:nvPr/>
        </p:nvPicPr>
        <p:blipFill>
          <a:blip r:embed="rId3"/>
          <a:stretch>
            <a:fillRect/>
          </a:stretch>
        </p:blipFill>
        <p:spPr>
          <a:xfrm>
            <a:off x="6665491" y="1416703"/>
            <a:ext cx="366977" cy="257876"/>
          </a:xfrm>
          <a:prstGeom prst="rect">
            <a:avLst/>
          </a:prstGeom>
        </p:spPr>
      </p:pic>
      <p:pic>
        <p:nvPicPr>
          <p:cNvPr id="7" name="图片 6">
            <a:extLst>
              <a:ext uri="{FF2B5EF4-FFF2-40B4-BE49-F238E27FC236}">
                <a16:creationId xmlns:a16="http://schemas.microsoft.com/office/drawing/2014/main" id="{484E2CE0-E745-C949-AD61-A453C36C07BE}"/>
              </a:ext>
            </a:extLst>
          </p:cNvPr>
          <p:cNvPicPr>
            <a:picLocks noChangeAspect="1"/>
          </p:cNvPicPr>
          <p:nvPr/>
        </p:nvPicPr>
        <p:blipFill>
          <a:blip r:embed="rId4"/>
          <a:stretch>
            <a:fillRect/>
          </a:stretch>
        </p:blipFill>
        <p:spPr>
          <a:xfrm>
            <a:off x="6075946" y="1441968"/>
            <a:ext cx="360947" cy="220579"/>
          </a:xfrm>
          <a:prstGeom prst="rect">
            <a:avLst/>
          </a:prstGeom>
        </p:spPr>
      </p:pic>
      <p:pic>
        <p:nvPicPr>
          <p:cNvPr id="8" name="图片 7">
            <a:extLst>
              <a:ext uri="{FF2B5EF4-FFF2-40B4-BE49-F238E27FC236}">
                <a16:creationId xmlns:a16="http://schemas.microsoft.com/office/drawing/2014/main" id="{4A0C1A58-D1B0-C746-94DD-0BAEA1BDCD7C}"/>
              </a:ext>
            </a:extLst>
          </p:cNvPr>
          <p:cNvPicPr>
            <a:picLocks noChangeAspect="1"/>
          </p:cNvPicPr>
          <p:nvPr/>
        </p:nvPicPr>
        <p:blipFill>
          <a:blip r:embed="rId5"/>
          <a:stretch>
            <a:fillRect/>
          </a:stretch>
        </p:blipFill>
        <p:spPr>
          <a:xfrm>
            <a:off x="2457780" y="2063032"/>
            <a:ext cx="4207711" cy="1326127"/>
          </a:xfrm>
          <a:prstGeom prst="rect">
            <a:avLst/>
          </a:prstGeom>
        </p:spPr>
      </p:pic>
      <p:sp>
        <p:nvSpPr>
          <p:cNvPr id="9" name="文本框 8">
            <a:extLst>
              <a:ext uri="{FF2B5EF4-FFF2-40B4-BE49-F238E27FC236}">
                <a16:creationId xmlns:a16="http://schemas.microsoft.com/office/drawing/2014/main" id="{85856029-FC68-1A49-83B3-6E0D14C4492F}"/>
              </a:ext>
            </a:extLst>
          </p:cNvPr>
          <p:cNvSpPr txBox="1"/>
          <p:nvPr/>
        </p:nvSpPr>
        <p:spPr>
          <a:xfrm>
            <a:off x="782053" y="3450300"/>
            <a:ext cx="286232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其中我们已经引入了核函数</a:t>
            </a:r>
          </a:p>
        </p:txBody>
      </p:sp>
      <p:pic>
        <p:nvPicPr>
          <p:cNvPr id="10" name="图片 9">
            <a:extLst>
              <a:ext uri="{FF2B5EF4-FFF2-40B4-BE49-F238E27FC236}">
                <a16:creationId xmlns:a16="http://schemas.microsoft.com/office/drawing/2014/main" id="{4AC8848D-C58C-9448-8953-B00257873925}"/>
              </a:ext>
            </a:extLst>
          </p:cNvPr>
          <p:cNvPicPr>
            <a:picLocks noChangeAspect="1"/>
          </p:cNvPicPr>
          <p:nvPr/>
        </p:nvPicPr>
        <p:blipFill>
          <a:blip r:embed="rId6"/>
          <a:stretch>
            <a:fillRect/>
          </a:stretch>
        </p:blipFill>
        <p:spPr>
          <a:xfrm>
            <a:off x="3596245" y="3483811"/>
            <a:ext cx="2298700" cy="304800"/>
          </a:xfrm>
          <a:prstGeom prst="rect">
            <a:avLst/>
          </a:prstGeom>
        </p:spPr>
      </p:pic>
      <p:sp>
        <p:nvSpPr>
          <p:cNvPr id="11" name="文本框 10">
            <a:extLst>
              <a:ext uri="{FF2B5EF4-FFF2-40B4-BE49-F238E27FC236}">
                <a16:creationId xmlns:a16="http://schemas.microsoft.com/office/drawing/2014/main" id="{1161D2BD-EE82-1A4A-A1B3-8FB064718D47}"/>
              </a:ext>
            </a:extLst>
          </p:cNvPr>
          <p:cNvSpPr txBox="1"/>
          <p:nvPr/>
        </p:nvSpPr>
        <p:spPr>
          <a:xfrm>
            <a:off x="782053" y="3999269"/>
            <a:ext cx="780849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同时，根据之前的已知条件，我们能推导出对偶问题的限制条件。可以看出我们又一次得到了盒限制：</a:t>
            </a:r>
          </a:p>
        </p:txBody>
      </p:sp>
      <p:pic>
        <p:nvPicPr>
          <p:cNvPr id="13" name="图片 12">
            <a:extLst>
              <a:ext uri="{FF2B5EF4-FFF2-40B4-BE49-F238E27FC236}">
                <a16:creationId xmlns:a16="http://schemas.microsoft.com/office/drawing/2014/main" id="{0A13C2EF-3B2A-DC45-AA2B-28C45E299E87}"/>
              </a:ext>
            </a:extLst>
          </p:cNvPr>
          <p:cNvPicPr>
            <a:picLocks noChangeAspect="1"/>
          </p:cNvPicPr>
          <p:nvPr/>
        </p:nvPicPr>
        <p:blipFill>
          <a:blip r:embed="rId7"/>
          <a:stretch>
            <a:fillRect/>
          </a:stretch>
        </p:blipFill>
        <p:spPr>
          <a:xfrm>
            <a:off x="830179" y="4861623"/>
            <a:ext cx="3344779" cy="230674"/>
          </a:xfrm>
          <a:prstGeom prst="rect">
            <a:avLst/>
          </a:prstGeom>
        </p:spPr>
      </p:pic>
      <p:pic>
        <p:nvPicPr>
          <p:cNvPr id="14" name="图片 13">
            <a:extLst>
              <a:ext uri="{FF2B5EF4-FFF2-40B4-BE49-F238E27FC236}">
                <a16:creationId xmlns:a16="http://schemas.microsoft.com/office/drawing/2014/main" id="{7A909307-AC2F-8F40-9A2F-4B15410B6045}"/>
              </a:ext>
            </a:extLst>
          </p:cNvPr>
          <p:cNvPicPr>
            <a:picLocks noChangeAspect="1"/>
          </p:cNvPicPr>
          <p:nvPr/>
        </p:nvPicPr>
        <p:blipFill>
          <a:blip r:embed="rId8"/>
          <a:stretch>
            <a:fillRect/>
          </a:stretch>
        </p:blipFill>
        <p:spPr>
          <a:xfrm>
            <a:off x="6320606" y="5762221"/>
            <a:ext cx="1134136" cy="730645"/>
          </a:xfrm>
          <a:prstGeom prst="rect">
            <a:avLst/>
          </a:prstGeom>
        </p:spPr>
      </p:pic>
      <p:pic>
        <p:nvPicPr>
          <p:cNvPr id="15" name="图片 14">
            <a:extLst>
              <a:ext uri="{FF2B5EF4-FFF2-40B4-BE49-F238E27FC236}">
                <a16:creationId xmlns:a16="http://schemas.microsoft.com/office/drawing/2014/main" id="{7FF44AEC-6799-AB47-9991-8A5EB76F20DA}"/>
              </a:ext>
            </a:extLst>
          </p:cNvPr>
          <p:cNvPicPr>
            <a:picLocks noChangeAspect="1"/>
          </p:cNvPicPr>
          <p:nvPr/>
        </p:nvPicPr>
        <p:blipFill>
          <a:blip r:embed="rId9"/>
          <a:stretch>
            <a:fillRect/>
          </a:stretch>
        </p:blipFill>
        <p:spPr>
          <a:xfrm>
            <a:off x="830179" y="5113178"/>
            <a:ext cx="2159810" cy="1697667"/>
          </a:xfrm>
          <a:prstGeom prst="rect">
            <a:avLst/>
          </a:prstGeom>
        </p:spPr>
      </p:pic>
      <p:pic>
        <p:nvPicPr>
          <p:cNvPr id="16" name="图片 15">
            <a:extLst>
              <a:ext uri="{FF2B5EF4-FFF2-40B4-BE49-F238E27FC236}">
                <a16:creationId xmlns:a16="http://schemas.microsoft.com/office/drawing/2014/main" id="{F5409776-E494-C643-B9AC-734C0F5C92E1}"/>
              </a:ext>
            </a:extLst>
          </p:cNvPr>
          <p:cNvPicPr>
            <a:picLocks noChangeAspect="1"/>
          </p:cNvPicPr>
          <p:nvPr/>
        </p:nvPicPr>
        <p:blipFill>
          <a:blip r:embed="rId10"/>
          <a:stretch>
            <a:fillRect/>
          </a:stretch>
        </p:blipFill>
        <p:spPr>
          <a:xfrm>
            <a:off x="6320606" y="5161119"/>
            <a:ext cx="1423723" cy="585645"/>
          </a:xfrm>
          <a:prstGeom prst="rect">
            <a:avLst/>
          </a:prstGeom>
        </p:spPr>
      </p:pic>
      <p:sp>
        <p:nvSpPr>
          <p:cNvPr id="17" name="右箭头 16">
            <a:extLst>
              <a:ext uri="{FF2B5EF4-FFF2-40B4-BE49-F238E27FC236}">
                <a16:creationId xmlns:a16="http://schemas.microsoft.com/office/drawing/2014/main" id="{72567885-3754-564A-B840-DD4287CD664D}"/>
              </a:ext>
            </a:extLst>
          </p:cNvPr>
          <p:cNvSpPr/>
          <p:nvPr/>
        </p:nvSpPr>
        <p:spPr>
          <a:xfrm>
            <a:off x="4397139" y="5453941"/>
            <a:ext cx="1133642" cy="566928"/>
          </a:xfrm>
          <a:prstGeom prst="rightArrow">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272336411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zh-CN" altLang="en-US" dirty="0"/>
              <a:t>回归问题的</a:t>
            </a:r>
            <a:r>
              <a:rPr kumimoji="1" lang="en-US" altLang="zh-CN" dirty="0"/>
              <a:t>SVM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890338" y="1355562"/>
            <a:ext cx="7591926"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将上述拉格朗日函数的对偶问题进行求解，就是训练回归</a:t>
            </a:r>
            <a:r>
              <a:rPr lang="en-US" altLang="zh-CN" dirty="0"/>
              <a:t>SVM</a:t>
            </a:r>
            <a:r>
              <a:rPr lang="zh-CN" altLang="en-US" dirty="0"/>
              <a:t>的过程。最</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终得到</a:t>
            </a:r>
            <a:r>
              <a:rPr lang="en-US" altLang="zh-CN" dirty="0"/>
              <a:t>.     </a:t>
            </a:r>
            <a:r>
              <a:rPr lang="zh-CN" altLang="en-US" dirty="0"/>
              <a:t>和      后，我们将                                   代入                      ，</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可以得到回归</a:t>
            </a:r>
            <a:r>
              <a:rPr lang="en-US" altLang="zh-CN" dirty="0"/>
              <a:t>SVM</a:t>
            </a:r>
            <a:r>
              <a:rPr lang="zh-CN" altLang="en-US" dirty="0"/>
              <a:t>的预测公式：</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5" name="图片 4">
            <a:extLst>
              <a:ext uri="{FF2B5EF4-FFF2-40B4-BE49-F238E27FC236}">
                <a16:creationId xmlns:a16="http://schemas.microsoft.com/office/drawing/2014/main" id="{434F79A8-D1D8-2848-80BA-8A4209238486}"/>
              </a:ext>
            </a:extLst>
          </p:cNvPr>
          <p:cNvPicPr>
            <a:picLocks noChangeAspect="1"/>
          </p:cNvPicPr>
          <p:nvPr/>
        </p:nvPicPr>
        <p:blipFill>
          <a:blip r:embed="rId3"/>
          <a:stretch>
            <a:fillRect/>
          </a:stretch>
        </p:blipFill>
        <p:spPr>
          <a:xfrm>
            <a:off x="1636292" y="1984730"/>
            <a:ext cx="360947" cy="220579"/>
          </a:xfrm>
          <a:prstGeom prst="rect">
            <a:avLst/>
          </a:prstGeom>
        </p:spPr>
      </p:pic>
      <p:pic>
        <p:nvPicPr>
          <p:cNvPr id="6" name="图片 5">
            <a:extLst>
              <a:ext uri="{FF2B5EF4-FFF2-40B4-BE49-F238E27FC236}">
                <a16:creationId xmlns:a16="http://schemas.microsoft.com/office/drawing/2014/main" id="{5BA04157-4F07-2342-A684-28E48AD11904}"/>
              </a:ext>
            </a:extLst>
          </p:cNvPr>
          <p:cNvPicPr>
            <a:picLocks noChangeAspect="1"/>
          </p:cNvPicPr>
          <p:nvPr/>
        </p:nvPicPr>
        <p:blipFill>
          <a:blip r:embed="rId4"/>
          <a:stretch>
            <a:fillRect/>
          </a:stretch>
        </p:blipFill>
        <p:spPr>
          <a:xfrm>
            <a:off x="2254022" y="1963593"/>
            <a:ext cx="366977" cy="257876"/>
          </a:xfrm>
          <a:prstGeom prst="rect">
            <a:avLst/>
          </a:prstGeom>
        </p:spPr>
      </p:pic>
      <p:pic>
        <p:nvPicPr>
          <p:cNvPr id="7" name="图片 6">
            <a:extLst>
              <a:ext uri="{FF2B5EF4-FFF2-40B4-BE49-F238E27FC236}">
                <a16:creationId xmlns:a16="http://schemas.microsoft.com/office/drawing/2014/main" id="{EBDF3323-391D-E04C-B39D-CF68C0981B1B}"/>
              </a:ext>
            </a:extLst>
          </p:cNvPr>
          <p:cNvPicPr>
            <a:picLocks noChangeAspect="1"/>
          </p:cNvPicPr>
          <p:nvPr/>
        </p:nvPicPr>
        <p:blipFill>
          <a:blip r:embed="rId5"/>
          <a:stretch>
            <a:fillRect/>
          </a:stretch>
        </p:blipFill>
        <p:spPr>
          <a:xfrm>
            <a:off x="3789948" y="1794336"/>
            <a:ext cx="2400634" cy="548242"/>
          </a:xfrm>
          <a:prstGeom prst="rect">
            <a:avLst/>
          </a:prstGeom>
        </p:spPr>
      </p:pic>
      <p:pic>
        <p:nvPicPr>
          <p:cNvPr id="8" name="图片 7">
            <a:extLst>
              <a:ext uri="{FF2B5EF4-FFF2-40B4-BE49-F238E27FC236}">
                <a16:creationId xmlns:a16="http://schemas.microsoft.com/office/drawing/2014/main" id="{C7D1E887-F278-FF40-91B7-C7FC6F8B4CE4}"/>
              </a:ext>
            </a:extLst>
          </p:cNvPr>
          <p:cNvPicPr>
            <a:picLocks noChangeAspect="1"/>
          </p:cNvPicPr>
          <p:nvPr/>
        </p:nvPicPr>
        <p:blipFill>
          <a:blip r:embed="rId6"/>
          <a:stretch>
            <a:fillRect/>
          </a:stretch>
        </p:blipFill>
        <p:spPr>
          <a:xfrm>
            <a:off x="6627122" y="1944697"/>
            <a:ext cx="1464818" cy="260612"/>
          </a:xfrm>
          <a:prstGeom prst="rect">
            <a:avLst/>
          </a:prstGeom>
        </p:spPr>
      </p:pic>
      <p:pic>
        <p:nvPicPr>
          <p:cNvPr id="9" name="图片 8">
            <a:extLst>
              <a:ext uri="{FF2B5EF4-FFF2-40B4-BE49-F238E27FC236}">
                <a16:creationId xmlns:a16="http://schemas.microsoft.com/office/drawing/2014/main" id="{986D7123-E65D-094C-B192-037E0DBF8379}"/>
              </a:ext>
            </a:extLst>
          </p:cNvPr>
          <p:cNvPicPr>
            <a:picLocks noChangeAspect="1"/>
          </p:cNvPicPr>
          <p:nvPr/>
        </p:nvPicPr>
        <p:blipFill>
          <a:blip r:embed="rId7"/>
          <a:stretch>
            <a:fillRect/>
          </a:stretch>
        </p:blipFill>
        <p:spPr>
          <a:xfrm>
            <a:off x="3098800" y="3052228"/>
            <a:ext cx="2733040" cy="660400"/>
          </a:xfrm>
          <a:prstGeom prst="rect">
            <a:avLst/>
          </a:prstGeom>
        </p:spPr>
      </p:pic>
      <p:sp>
        <p:nvSpPr>
          <p:cNvPr id="10" name="文本框 9">
            <a:extLst>
              <a:ext uri="{FF2B5EF4-FFF2-40B4-BE49-F238E27FC236}">
                <a16:creationId xmlns:a16="http://schemas.microsoft.com/office/drawing/2014/main" id="{739CE436-B91A-354B-A4D0-22939A663BA6}"/>
              </a:ext>
            </a:extLst>
          </p:cNvPr>
          <p:cNvSpPr txBox="1"/>
          <p:nvPr/>
        </p:nvSpPr>
        <p:spPr>
          <a:xfrm>
            <a:off x="873760" y="3924911"/>
            <a:ext cx="721818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t>其中，满足            ！</a:t>
            </a:r>
            <a:r>
              <a:rPr lang="en-US" altLang="zh-CN" dirty="0"/>
              <a:t>=0</a:t>
            </a:r>
            <a:r>
              <a:rPr lang="zh-CN" altLang="en-US" dirty="0"/>
              <a:t>的点为支持向量，其余的点在预测阶段均可以丢弃。</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1" name="图片 10">
            <a:extLst>
              <a:ext uri="{FF2B5EF4-FFF2-40B4-BE49-F238E27FC236}">
                <a16:creationId xmlns:a16="http://schemas.microsoft.com/office/drawing/2014/main" id="{9AE429AB-8DA1-1344-AF02-473BBECCA35F}"/>
              </a:ext>
            </a:extLst>
          </p:cNvPr>
          <p:cNvPicPr>
            <a:picLocks noChangeAspect="1"/>
          </p:cNvPicPr>
          <p:nvPr/>
        </p:nvPicPr>
        <p:blipFill>
          <a:blip r:embed="rId8"/>
          <a:stretch>
            <a:fillRect/>
          </a:stretch>
        </p:blipFill>
        <p:spPr>
          <a:xfrm>
            <a:off x="2088679" y="3959716"/>
            <a:ext cx="787400" cy="279400"/>
          </a:xfrm>
          <a:prstGeom prst="rect">
            <a:avLst/>
          </a:prstGeom>
        </p:spPr>
      </p:pic>
    </p:spTree>
    <p:extLst>
      <p:ext uri="{BB962C8B-B14F-4D97-AF65-F5344CB8AC3E}">
        <p14:creationId xmlns:p14="http://schemas.microsoft.com/office/powerpoint/2010/main" val="172401400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en-US" altLang="zh-CN" dirty="0"/>
              <a:t>v-SVM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819218" y="1355562"/>
            <a:ext cx="747134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dirty="0"/>
              <a:t>v</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是另一种用于回归的</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形式，其控制复杂度的参数有一个更加直观的意义（</a:t>
            </a:r>
            <a:r>
              <a:rPr lang="en" altLang="zh-CN" dirty="0"/>
              <a:t> </a:t>
            </a:r>
            <a:r>
              <a:rPr lang="en" altLang="zh-CN" dirty="0" err="1"/>
              <a:t>Schölkopf</a:t>
            </a:r>
            <a:r>
              <a:rPr lang="en" altLang="zh-CN" dirty="0"/>
              <a:t> et al., 2000 </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）。其核心思想是，不固定不敏感区域</a:t>
            </a:r>
            <a:r>
              <a:rPr lang="el-GR" altLang="zh-CN" dirty="0"/>
              <a:t>ϵ</a:t>
            </a:r>
            <a:r>
              <a:rPr lang="zh-CN" altLang="el-GR" dirty="0"/>
              <a:t>的</a:t>
            </a:r>
            <a:r>
              <a:rPr lang="zh-CN" altLang="en-US" dirty="0"/>
              <a:t>宽度，而是固定位于管道外部的数据点的比例</a:t>
            </a:r>
            <a:r>
              <a:rPr lang="en-US" altLang="zh-CN" dirty="0"/>
              <a:t>v</a:t>
            </a:r>
            <a:r>
              <a:rPr lang="zh-CN" altLang="en-US" dirty="0"/>
              <a:t>。这涉及到最大化：</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5" name="图片 4">
            <a:extLst>
              <a:ext uri="{FF2B5EF4-FFF2-40B4-BE49-F238E27FC236}">
                <a16:creationId xmlns:a16="http://schemas.microsoft.com/office/drawing/2014/main" id="{972A60EE-3AAF-5E46-99C8-A6D7718E9F03}"/>
              </a:ext>
            </a:extLst>
          </p:cNvPr>
          <p:cNvPicPr>
            <a:picLocks noChangeAspect="1"/>
          </p:cNvPicPr>
          <p:nvPr/>
        </p:nvPicPr>
        <p:blipFill>
          <a:blip r:embed="rId3"/>
          <a:stretch>
            <a:fillRect/>
          </a:stretch>
        </p:blipFill>
        <p:spPr>
          <a:xfrm>
            <a:off x="1308319" y="2278890"/>
            <a:ext cx="5937066" cy="3621518"/>
          </a:xfrm>
          <a:prstGeom prst="rect">
            <a:avLst/>
          </a:prstGeom>
        </p:spPr>
      </p:pic>
      <p:sp>
        <p:nvSpPr>
          <p:cNvPr id="6" name="文本框 5">
            <a:extLst>
              <a:ext uri="{FF2B5EF4-FFF2-40B4-BE49-F238E27FC236}">
                <a16:creationId xmlns:a16="http://schemas.microsoft.com/office/drawing/2014/main" id="{B1E0461E-D77A-8949-988C-C161B568E671}"/>
              </a:ext>
            </a:extLst>
          </p:cNvPr>
          <p:cNvSpPr txBox="1"/>
          <p:nvPr/>
        </p:nvSpPr>
        <p:spPr>
          <a:xfrm flipH="1">
            <a:off x="819218" y="5984240"/>
            <a:ext cx="76135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可以证明，至多有</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vN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个数据点落在管道外部，且至少有</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vN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个点是支持向量</a:t>
            </a:r>
          </a:p>
        </p:txBody>
      </p:sp>
    </p:spTree>
    <p:extLst>
      <p:ext uri="{BB962C8B-B14F-4D97-AF65-F5344CB8AC3E}">
        <p14:creationId xmlns:p14="http://schemas.microsoft.com/office/powerpoint/2010/main" val="23170076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en-US" altLang="zh-CN" dirty="0"/>
              <a:t>RVM</a:t>
            </a:r>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819218" y="1355562"/>
            <a:ext cx="7471342"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dirty="0"/>
              <a:t>相关向量机（</a:t>
            </a:r>
            <a:r>
              <a:rPr lang="en-US" altLang="zh-CN" dirty="0"/>
              <a:t>Relevance</a:t>
            </a:r>
            <a:r>
              <a:rPr lang="zh-CN" altLang="en-US" dirty="0"/>
              <a:t> </a:t>
            </a:r>
            <a:r>
              <a:rPr lang="en-US" altLang="zh-CN" dirty="0"/>
              <a:t>Vector</a:t>
            </a:r>
            <a:r>
              <a:rPr lang="zh-CN" altLang="en-US" dirty="0"/>
              <a:t> </a:t>
            </a:r>
            <a:r>
              <a:rPr lang="en-US" altLang="zh-CN" dirty="0"/>
              <a:t>Machine</a:t>
            </a:r>
            <a:r>
              <a:rPr lang="zh-CN" altLang="en-US" dirty="0"/>
              <a:t>， </a:t>
            </a:r>
            <a:r>
              <a:rPr lang="en-US" altLang="zh-CN" dirty="0"/>
              <a:t>RVM</a:t>
            </a:r>
            <a:r>
              <a:rPr lang="zh-CN" altLang="en-US" dirty="0"/>
              <a:t>）（</a:t>
            </a:r>
            <a:r>
              <a:rPr lang="en-US" altLang="zh-CN" dirty="0"/>
              <a:t>Tipping</a:t>
            </a:r>
            <a:r>
              <a:rPr lang="zh-CN" altLang="en-US" dirty="0"/>
              <a:t>，</a:t>
            </a:r>
            <a:r>
              <a:rPr lang="en-US" altLang="zh-CN" dirty="0"/>
              <a:t>2001</a:t>
            </a:r>
            <a:r>
              <a:rPr lang="zh-CN" altLang="en-US" dirty="0"/>
              <a:t>）是一个用于回归问题和分类问题的贝叶斯稀疏核方法。它具有许多</a:t>
            </a:r>
            <a:r>
              <a:rPr lang="en-US" altLang="zh-CN" dirty="0"/>
              <a:t>SVM</a:t>
            </a:r>
            <a:r>
              <a:rPr lang="zh-CN" altLang="en-US" dirty="0"/>
              <a:t>的特征，同时避免了</a:t>
            </a:r>
            <a:r>
              <a:rPr lang="en-US" altLang="zh-CN" dirty="0"/>
              <a:t>SVM</a:t>
            </a:r>
            <a:r>
              <a:rPr lang="zh-CN" altLang="en-US" dirty="0"/>
              <a:t>的主要局限性，能够很好的输出后验概率。此外，</a:t>
            </a:r>
            <a:r>
              <a:rPr lang="en-US" altLang="zh-CN" dirty="0"/>
              <a:t>RVM</a:t>
            </a:r>
            <a:r>
              <a:rPr lang="zh-CN" altLang="en-US" dirty="0"/>
              <a:t>通常会产生更加稀疏的模型，从而使得在测试集的速度更快，同时保留了可比的泛化误差。</a:t>
            </a:r>
            <a:endParaRPr lang="en-US" altLang="zh-CN" dirty="0"/>
          </a:p>
          <a:p>
            <a:endParaRPr lang="en-US" altLang="zh-CN" dirty="0"/>
          </a:p>
          <a:p>
            <a:endParaRPr lang="en-US" altLang="zh-CN" dirty="0"/>
          </a:p>
          <a:p>
            <a:r>
              <a:rPr lang="en-US" altLang="zh-CN" dirty="0"/>
              <a:t>RVM</a:t>
            </a:r>
            <a:r>
              <a:rPr lang="zh-CN" altLang="en-US" dirty="0"/>
              <a:t>的训练是在贝叶斯框架下进行的，在先验参数的结构下基于主动相关决策理论（</a:t>
            </a:r>
            <a:r>
              <a:rPr lang="en-US" altLang="zh-CN" dirty="0"/>
              <a:t>automatic</a:t>
            </a:r>
            <a:r>
              <a:rPr lang="zh-CN" altLang="en-US" dirty="0"/>
              <a:t> </a:t>
            </a:r>
            <a:r>
              <a:rPr lang="en-US" altLang="zh-CN" dirty="0"/>
              <a:t>relevance</a:t>
            </a:r>
            <a:r>
              <a:rPr lang="zh-CN" altLang="en-US" dirty="0"/>
              <a:t> </a:t>
            </a:r>
            <a:r>
              <a:rPr lang="en-US" altLang="zh-CN" dirty="0"/>
              <a:t>determination</a:t>
            </a:r>
            <a:r>
              <a:rPr lang="zh-CN" altLang="en-US" dirty="0"/>
              <a:t>，</a:t>
            </a:r>
            <a:r>
              <a:rPr lang="en-US" altLang="zh-CN" dirty="0"/>
              <a:t>ARI</a:t>
            </a:r>
            <a:r>
              <a:rPr lang="zh-CN" altLang="en-US" dirty="0"/>
              <a:t>）来移除不相关的点，从而获得稀疏化的模型（留下来的点被称为“相关向量”，类似</a:t>
            </a:r>
            <a:r>
              <a:rPr lang="en-US" altLang="zh-CN" dirty="0"/>
              <a:t>SVM</a:t>
            </a:r>
            <a:r>
              <a:rPr lang="zh-CN" altLang="en-US" dirty="0"/>
              <a:t>中的支持向量）。</a:t>
            </a:r>
            <a:endParaRPr lang="en-US" altLang="zh-CN" dirty="0"/>
          </a:p>
          <a:p>
            <a:endParaRPr lang="en-US" altLang="zh-CN" dirty="0"/>
          </a:p>
          <a:p>
            <a:r>
              <a:rPr lang="zh-CN" altLang="en-US" dirty="0"/>
              <a:t>此外，</a:t>
            </a:r>
            <a:r>
              <a:rPr lang="en-US" altLang="zh-CN" dirty="0"/>
              <a:t>RVM</a:t>
            </a:r>
            <a:r>
              <a:rPr lang="zh-CN" altLang="en-US" dirty="0"/>
              <a:t>极大地减少了核函数的计算量，并且克服了核函数必须满足</a:t>
            </a:r>
            <a:r>
              <a:rPr lang="en-US" altLang="zh-CN" dirty="0"/>
              <a:t>Mercer</a:t>
            </a:r>
            <a:r>
              <a:rPr lang="zh-CN" altLang="en-US" dirty="0"/>
              <a:t>条件的缺点。</a:t>
            </a:r>
            <a:endParaRPr lang="en-US" altLang="zh-CN" dirty="0"/>
          </a:p>
        </p:txBody>
      </p:sp>
    </p:spTree>
    <p:extLst>
      <p:ext uri="{BB962C8B-B14F-4D97-AF65-F5344CB8AC3E}">
        <p14:creationId xmlns:p14="http://schemas.microsoft.com/office/powerpoint/2010/main" val="130162293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en-US" altLang="zh-CN" dirty="0"/>
              <a:t>RVM</a:t>
            </a:r>
            <a:endParaRPr kumimoji="1" lang="zh-CN" altLang="en-US" dirty="0"/>
          </a:p>
        </p:txBody>
      </p:sp>
      <p:pic>
        <p:nvPicPr>
          <p:cNvPr id="14" name="图片 13">
            <a:extLst>
              <a:ext uri="{FF2B5EF4-FFF2-40B4-BE49-F238E27FC236}">
                <a16:creationId xmlns:a16="http://schemas.microsoft.com/office/drawing/2014/main" id="{55FDB133-E86D-954E-9773-0D28530492F4}"/>
              </a:ext>
            </a:extLst>
          </p:cNvPr>
          <p:cNvPicPr>
            <a:picLocks noChangeAspect="1"/>
          </p:cNvPicPr>
          <p:nvPr/>
        </p:nvPicPr>
        <p:blipFill>
          <a:blip r:embed="rId3"/>
          <a:stretch>
            <a:fillRect/>
          </a:stretch>
        </p:blipFill>
        <p:spPr>
          <a:xfrm>
            <a:off x="4712304" y="2406937"/>
            <a:ext cx="3745380" cy="2670886"/>
          </a:xfrm>
          <a:prstGeom prst="rect">
            <a:avLst/>
          </a:prstGeom>
        </p:spPr>
      </p:pic>
      <p:pic>
        <p:nvPicPr>
          <p:cNvPr id="15" name="图片 14">
            <a:extLst>
              <a:ext uri="{FF2B5EF4-FFF2-40B4-BE49-F238E27FC236}">
                <a16:creationId xmlns:a16="http://schemas.microsoft.com/office/drawing/2014/main" id="{DA09E72A-D003-1C43-8C1A-681093EC5F04}"/>
              </a:ext>
            </a:extLst>
          </p:cNvPr>
          <p:cNvPicPr>
            <a:picLocks noChangeAspect="1"/>
          </p:cNvPicPr>
          <p:nvPr/>
        </p:nvPicPr>
        <p:blipFill>
          <a:blip r:embed="rId4"/>
          <a:stretch>
            <a:fillRect/>
          </a:stretch>
        </p:blipFill>
        <p:spPr>
          <a:xfrm>
            <a:off x="553369" y="2406937"/>
            <a:ext cx="3755614" cy="2670886"/>
          </a:xfrm>
          <a:prstGeom prst="rect">
            <a:avLst/>
          </a:prstGeom>
        </p:spPr>
      </p:pic>
      <p:sp>
        <p:nvSpPr>
          <p:cNvPr id="16" name="文本框 15">
            <a:extLst>
              <a:ext uri="{FF2B5EF4-FFF2-40B4-BE49-F238E27FC236}">
                <a16:creationId xmlns:a16="http://schemas.microsoft.com/office/drawing/2014/main" id="{1DFA60B8-A07C-BD4B-8C13-473B36C4FD15}"/>
              </a:ext>
            </a:extLst>
          </p:cNvPr>
          <p:cNvSpPr txBox="1"/>
          <p:nvPr/>
        </p:nvSpPr>
        <p:spPr>
          <a:xfrm>
            <a:off x="1961934" y="4991075"/>
            <a:ext cx="78643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dirty="0"/>
              <a:t>v</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17" name="文本框 16">
            <a:extLst>
              <a:ext uri="{FF2B5EF4-FFF2-40B4-BE49-F238E27FC236}">
                <a16:creationId xmlns:a16="http://schemas.microsoft.com/office/drawing/2014/main" id="{FB678FC4-6CB4-F548-BBE1-96A8D41AF3FC}"/>
              </a:ext>
            </a:extLst>
          </p:cNvPr>
          <p:cNvSpPr txBox="1"/>
          <p:nvPr/>
        </p:nvSpPr>
        <p:spPr>
          <a:xfrm>
            <a:off x="6290363" y="4991075"/>
            <a:ext cx="58926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RVM</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18" name="文本框 17">
            <a:extLst>
              <a:ext uri="{FF2B5EF4-FFF2-40B4-BE49-F238E27FC236}">
                <a16:creationId xmlns:a16="http://schemas.microsoft.com/office/drawing/2014/main" id="{64273E4C-BCC2-804A-9AF8-ECFBB3E21FFB}"/>
              </a:ext>
            </a:extLst>
          </p:cNvPr>
          <p:cNvSpPr txBox="1"/>
          <p:nvPr/>
        </p:nvSpPr>
        <p:spPr>
          <a:xfrm>
            <a:off x="656411" y="1558429"/>
            <a:ext cx="780127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下图可以看出，对同一份数据做回归，</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RVM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只有</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3</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个相关向量，而</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v-SVM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有</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7</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个支持向量</a:t>
            </a:r>
          </a:p>
        </p:txBody>
      </p:sp>
    </p:spTree>
    <p:extLst>
      <p:ext uri="{BB962C8B-B14F-4D97-AF65-F5344CB8AC3E}">
        <p14:creationId xmlns:p14="http://schemas.microsoft.com/office/powerpoint/2010/main" val="368072560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支持向量机的扩展</a:t>
            </a:r>
          </a:p>
          <a:p>
            <a:endParaRPr kumimoji="1" lang="zh-CN" altLang="en-US" dirty="0"/>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r>
              <a:rPr kumimoji="1" lang="en-US" altLang="zh-CN" dirty="0"/>
              <a:t>RVM</a:t>
            </a:r>
            <a:endParaRPr kumimoji="1" lang="zh-CN" altLang="en-US" dirty="0"/>
          </a:p>
        </p:txBody>
      </p:sp>
      <p:sp>
        <p:nvSpPr>
          <p:cNvPr id="9" name="文本框 8">
            <a:extLst>
              <a:ext uri="{FF2B5EF4-FFF2-40B4-BE49-F238E27FC236}">
                <a16:creationId xmlns:a16="http://schemas.microsoft.com/office/drawing/2014/main" id="{BEE59C1D-88B3-444E-A780-7AD78056A163}"/>
              </a:ext>
            </a:extLst>
          </p:cNvPr>
          <p:cNvSpPr txBox="1"/>
          <p:nvPr/>
        </p:nvSpPr>
        <p:spPr>
          <a:xfrm>
            <a:off x="1959773" y="4849481"/>
            <a:ext cx="57483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10" name="文本框 9">
            <a:extLst>
              <a:ext uri="{FF2B5EF4-FFF2-40B4-BE49-F238E27FC236}">
                <a16:creationId xmlns:a16="http://schemas.microsoft.com/office/drawing/2014/main" id="{6CBF30DA-108C-564F-AA4D-AB35FE05F238}"/>
              </a:ext>
            </a:extLst>
          </p:cNvPr>
          <p:cNvSpPr txBox="1"/>
          <p:nvPr/>
        </p:nvSpPr>
        <p:spPr>
          <a:xfrm>
            <a:off x="6361483" y="6006304"/>
            <a:ext cx="58926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RVM</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11" name="文本框 10">
            <a:extLst>
              <a:ext uri="{FF2B5EF4-FFF2-40B4-BE49-F238E27FC236}">
                <a16:creationId xmlns:a16="http://schemas.microsoft.com/office/drawing/2014/main" id="{0644BD75-9678-A540-B566-AE4517E12771}"/>
              </a:ext>
            </a:extLst>
          </p:cNvPr>
          <p:cNvSpPr txBox="1"/>
          <p:nvPr/>
        </p:nvSpPr>
        <p:spPr>
          <a:xfrm>
            <a:off x="870019" y="1129191"/>
            <a:ext cx="765422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同样的，我们将</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与</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RVM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在分类问题上进行比较。可以看出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RVM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得到了更稀疏的模型。此外，</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RVM</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分类还能够生成后验概率分布，其中红色（蓝色）所占的比重表述数据点属于红色（蓝色）的概率。</a:t>
            </a:r>
          </a:p>
        </p:txBody>
      </p:sp>
      <p:pic>
        <p:nvPicPr>
          <p:cNvPr id="5" name="图片 4">
            <a:extLst>
              <a:ext uri="{FF2B5EF4-FFF2-40B4-BE49-F238E27FC236}">
                <a16:creationId xmlns:a16="http://schemas.microsoft.com/office/drawing/2014/main" id="{C2FF6D00-9CF9-EF49-97A8-5EABBF090CEB}"/>
              </a:ext>
            </a:extLst>
          </p:cNvPr>
          <p:cNvPicPr>
            <a:picLocks noChangeAspect="1"/>
          </p:cNvPicPr>
          <p:nvPr/>
        </p:nvPicPr>
        <p:blipFill>
          <a:blip r:embed="rId3"/>
          <a:stretch>
            <a:fillRect/>
          </a:stretch>
        </p:blipFill>
        <p:spPr>
          <a:xfrm>
            <a:off x="870019" y="2517065"/>
            <a:ext cx="2754345" cy="1990090"/>
          </a:xfrm>
          <a:prstGeom prst="rect">
            <a:avLst/>
          </a:prstGeom>
        </p:spPr>
      </p:pic>
      <p:pic>
        <p:nvPicPr>
          <p:cNvPr id="12" name="图片 11">
            <a:extLst>
              <a:ext uri="{FF2B5EF4-FFF2-40B4-BE49-F238E27FC236}">
                <a16:creationId xmlns:a16="http://schemas.microsoft.com/office/drawing/2014/main" id="{FE33EFFE-B937-3445-A319-821033F8DEE0}"/>
              </a:ext>
            </a:extLst>
          </p:cNvPr>
          <p:cNvPicPr>
            <a:picLocks noChangeAspect="1"/>
          </p:cNvPicPr>
          <p:nvPr/>
        </p:nvPicPr>
        <p:blipFill>
          <a:blip r:embed="rId4"/>
          <a:stretch>
            <a:fillRect/>
          </a:stretch>
        </p:blipFill>
        <p:spPr>
          <a:xfrm>
            <a:off x="5323024" y="2193129"/>
            <a:ext cx="2666179" cy="1920240"/>
          </a:xfrm>
          <a:prstGeom prst="rect">
            <a:avLst/>
          </a:prstGeom>
        </p:spPr>
      </p:pic>
      <p:pic>
        <p:nvPicPr>
          <p:cNvPr id="13" name="图片 12">
            <a:extLst>
              <a:ext uri="{FF2B5EF4-FFF2-40B4-BE49-F238E27FC236}">
                <a16:creationId xmlns:a16="http://schemas.microsoft.com/office/drawing/2014/main" id="{73509E46-20AE-1D4B-94F5-A4F91A7D8C7C}"/>
              </a:ext>
            </a:extLst>
          </p:cNvPr>
          <p:cNvPicPr>
            <a:picLocks noChangeAspect="1"/>
          </p:cNvPicPr>
          <p:nvPr/>
        </p:nvPicPr>
        <p:blipFill>
          <a:blip r:embed="rId5"/>
          <a:stretch>
            <a:fillRect/>
          </a:stretch>
        </p:blipFill>
        <p:spPr>
          <a:xfrm>
            <a:off x="5380405" y="4127021"/>
            <a:ext cx="2551415" cy="1865630"/>
          </a:xfrm>
          <a:prstGeom prst="rect">
            <a:avLst/>
          </a:prstGeom>
        </p:spPr>
      </p:pic>
      <p:sp>
        <p:nvSpPr>
          <p:cNvPr id="14" name="文本框 13">
            <a:extLst>
              <a:ext uri="{FF2B5EF4-FFF2-40B4-BE49-F238E27FC236}">
                <a16:creationId xmlns:a16="http://schemas.microsoft.com/office/drawing/2014/main" id="{FC3273F6-0880-AC44-A1A4-3B96D528BF82}"/>
              </a:ext>
            </a:extLst>
          </p:cNvPr>
          <p:cNvSpPr txBox="1"/>
          <p:nvPr/>
        </p:nvSpPr>
        <p:spPr>
          <a:xfrm>
            <a:off x="870019" y="5729305"/>
            <a:ext cx="439928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不过</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RVM</a:t>
            </a:r>
            <a:r>
              <a:rPr lang="zh-CN" altLang="en-US" dirty="0"/>
              <a:t>也存在缺点，其训练时间比</a:t>
            </a:r>
            <a:r>
              <a:rPr lang="en-US" altLang="zh-CN" dirty="0"/>
              <a:t>SVM</a:t>
            </a:r>
            <a:r>
              <a:rPr lang="zh-CN" altLang="en-US" dirty="0"/>
              <a:t>要长</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271655496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 name="矩形 3"/>
          <p:cNvSpPr txBox="1"/>
          <p:nvPr/>
        </p:nvSpPr>
        <p:spPr>
          <a:xfrm>
            <a:off x="4565275" y="2471034"/>
            <a:ext cx="4379494" cy="76835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sz="4000" b="1">
                <a:solidFill>
                  <a:schemeClr val="accent1"/>
                </a:solidFill>
                <a:latin typeface="微软雅黑"/>
                <a:ea typeface="微软雅黑"/>
                <a:cs typeface="微软雅黑"/>
                <a:sym typeface="微软雅黑"/>
              </a:defRPr>
            </a:lvl1pPr>
          </a:lstStyle>
          <a:p>
            <a:r>
              <a:rPr lang="zh-CN" altLang="en-US" dirty="0"/>
              <a:t>计算学习理论</a:t>
            </a:r>
            <a:endParaRPr dirty="0"/>
          </a:p>
        </p:txBody>
      </p:sp>
      <p:grpSp>
        <p:nvGrpSpPr>
          <p:cNvPr id="133" name="组合 19"/>
          <p:cNvGrpSpPr/>
          <p:nvPr/>
        </p:nvGrpSpPr>
        <p:grpSpPr>
          <a:xfrm>
            <a:off x="-13449" y="3702701"/>
            <a:ext cx="9157450" cy="874251"/>
            <a:chOff x="0" y="0"/>
            <a:chExt cx="9157448" cy="874250"/>
          </a:xfrm>
        </p:grpSpPr>
        <p:sp>
          <p:nvSpPr>
            <p:cNvPr id="130" name="任意多边形 13"/>
            <p:cNvSpPr/>
            <p:nvPr/>
          </p:nvSpPr>
          <p:spPr>
            <a:xfrm>
              <a:off x="0" y="-1"/>
              <a:ext cx="9157449" cy="744228"/>
            </a:xfrm>
            <a:custGeom>
              <a:avLst/>
              <a:gdLst/>
              <a:ahLst/>
              <a:cxnLst>
                <a:cxn ang="0">
                  <a:pos x="wd2" y="hd2"/>
                </a:cxn>
                <a:cxn ang="5400000">
                  <a:pos x="wd2" y="hd2"/>
                </a:cxn>
                <a:cxn ang="10800000">
                  <a:pos x="wd2" y="hd2"/>
                </a:cxn>
                <a:cxn ang="16200000">
                  <a:pos x="wd2" y="hd2"/>
                </a:cxn>
              </a:cxnLst>
              <a:rect l="0" t="0" r="r" b="b"/>
              <a:pathLst>
                <a:path w="21600" h="20730" extrusionOk="0">
                  <a:moveTo>
                    <a:pt x="0" y="9369"/>
                  </a:moveTo>
                  <a:cubicBezTo>
                    <a:pt x="1100" y="4594"/>
                    <a:pt x="2200" y="-182"/>
                    <a:pt x="3786" y="5"/>
                  </a:cubicBezTo>
                  <a:cubicBezTo>
                    <a:pt x="5371" y="193"/>
                    <a:pt x="7677" y="7060"/>
                    <a:pt x="9512" y="10493"/>
                  </a:cubicBezTo>
                  <a:cubicBezTo>
                    <a:pt x="11346" y="13927"/>
                    <a:pt x="12332" y="19795"/>
                    <a:pt x="14792" y="20606"/>
                  </a:cubicBezTo>
                  <a:cubicBezTo>
                    <a:pt x="17252" y="21418"/>
                    <a:pt x="19204" y="18078"/>
                    <a:pt x="21600" y="15363"/>
                  </a:cubicBezTo>
                </a:path>
              </a:pathLst>
            </a:custGeom>
            <a:noFill/>
            <a:ln w="6350" cap="flat">
              <a:solidFill>
                <a:srgbClr val="2C4E8C"/>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1" name="任意多边形 14"/>
            <p:cNvSpPr/>
            <p:nvPr/>
          </p:nvSpPr>
          <p:spPr>
            <a:xfrm>
              <a:off x="-1" y="147898"/>
              <a:ext cx="9157448" cy="632223"/>
            </a:xfrm>
            <a:custGeom>
              <a:avLst/>
              <a:gdLst/>
              <a:ahLst/>
              <a:cxnLst>
                <a:cxn ang="0">
                  <a:pos x="wd2" y="hd2"/>
                </a:cxn>
                <a:cxn ang="5400000">
                  <a:pos x="wd2" y="hd2"/>
                </a:cxn>
                <a:cxn ang="10800000">
                  <a:pos x="wd2" y="hd2"/>
                </a:cxn>
                <a:cxn ang="16200000">
                  <a:pos x="wd2" y="hd2"/>
                </a:cxn>
              </a:cxnLst>
              <a:rect l="0" t="0" r="r" b="b"/>
              <a:pathLst>
                <a:path w="21600" h="21305" extrusionOk="0">
                  <a:moveTo>
                    <a:pt x="0" y="14508"/>
                  </a:moveTo>
                  <a:cubicBezTo>
                    <a:pt x="2337" y="7409"/>
                    <a:pt x="4675" y="309"/>
                    <a:pt x="6956" y="7"/>
                  </a:cubicBezTo>
                  <a:cubicBezTo>
                    <a:pt x="9238" y="-295"/>
                    <a:pt x="11250" y="9146"/>
                    <a:pt x="13691" y="12695"/>
                  </a:cubicBezTo>
                  <a:cubicBezTo>
                    <a:pt x="16131" y="16245"/>
                    <a:pt x="18866" y="18775"/>
                    <a:pt x="21600" y="21305"/>
                  </a:cubicBezTo>
                </a:path>
              </a:pathLst>
            </a:custGeom>
            <a:noFill/>
            <a:ln w="6350" cap="flat">
              <a:solidFill>
                <a:srgbClr val="2C4E8C"/>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2" name="任意多边形 15"/>
            <p:cNvSpPr/>
            <p:nvPr/>
          </p:nvSpPr>
          <p:spPr>
            <a:xfrm>
              <a:off x="0" y="454072"/>
              <a:ext cx="9157449" cy="420179"/>
            </a:xfrm>
            <a:custGeom>
              <a:avLst/>
              <a:gdLst/>
              <a:ahLst/>
              <a:cxnLst>
                <a:cxn ang="0">
                  <a:pos x="wd2" y="hd2"/>
                </a:cxn>
                <a:cxn ang="5400000">
                  <a:pos x="wd2" y="hd2"/>
                </a:cxn>
                <a:cxn ang="10800000">
                  <a:pos x="wd2" y="hd2"/>
                </a:cxn>
                <a:cxn ang="16200000">
                  <a:pos x="wd2" y="hd2"/>
                </a:cxn>
              </a:cxnLst>
              <a:rect l="0" t="0" r="r" b="b"/>
              <a:pathLst>
                <a:path w="21600" h="20452" extrusionOk="0">
                  <a:moveTo>
                    <a:pt x="0" y="20452"/>
                  </a:moveTo>
                  <a:cubicBezTo>
                    <a:pt x="4861" y="10961"/>
                    <a:pt x="9722" y="1470"/>
                    <a:pt x="13322" y="161"/>
                  </a:cubicBezTo>
                  <a:cubicBezTo>
                    <a:pt x="16922" y="-1148"/>
                    <a:pt x="19261" y="5725"/>
                    <a:pt x="21600" y="12597"/>
                  </a:cubicBezTo>
                </a:path>
              </a:pathLst>
            </a:custGeom>
            <a:noFill/>
            <a:ln w="6350" cap="flat">
              <a:solidFill>
                <a:srgbClr val="2C4E8C"/>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Tree>
    <p:extLst>
      <p:ext uri="{BB962C8B-B14F-4D97-AF65-F5344CB8AC3E}">
        <p14:creationId xmlns:p14="http://schemas.microsoft.com/office/powerpoint/2010/main" val="3025137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784286-4A7F-A842-AF4B-35B7BD063EB8}"/>
              </a:ext>
            </a:extLst>
          </p:cNvPr>
          <p:cNvSpPr>
            <a:spLocks noGrp="1"/>
          </p:cNvSpPr>
          <p:nvPr>
            <p:ph type="body" sz="quarter" idx="1"/>
          </p:nvPr>
        </p:nvSpPr>
        <p:spPr/>
        <p:txBody>
          <a:bodyPr>
            <a:normAutofit lnSpcReduction="10000"/>
          </a:bodyPr>
          <a:lstStyle/>
          <a:p>
            <a:r>
              <a:rPr kumimoji="1" lang="zh-CN" altLang="en-US" dirty="0"/>
              <a:t>计算学习理论</a:t>
            </a:r>
          </a:p>
        </p:txBody>
      </p:sp>
      <p:sp>
        <p:nvSpPr>
          <p:cNvPr id="3" name="文本占位符 2">
            <a:extLst>
              <a:ext uri="{FF2B5EF4-FFF2-40B4-BE49-F238E27FC236}">
                <a16:creationId xmlns:a16="http://schemas.microsoft.com/office/drawing/2014/main" id="{41F5573C-C49C-9547-8AE0-B0F5C85D04F7}"/>
              </a:ext>
            </a:extLst>
          </p:cNvPr>
          <p:cNvSpPr>
            <a:spLocks noGrp="1"/>
          </p:cNvSpPr>
          <p:nvPr>
            <p:ph type="body" sz="quarter" idx="13"/>
          </p:nvPr>
        </p:nvSpPr>
        <p:spPr/>
        <p:txBody>
          <a:bodyPr>
            <a:normAutofit fontScale="70000" lnSpcReduction="20000"/>
          </a:bodyPr>
          <a:lstStyle/>
          <a:p>
            <a:endParaRPr kumimoji="1" lang="zh-CN" altLang="en-US" dirty="0"/>
          </a:p>
        </p:txBody>
      </p:sp>
      <p:sp>
        <p:nvSpPr>
          <p:cNvPr id="4" name="文本框 3">
            <a:extLst>
              <a:ext uri="{FF2B5EF4-FFF2-40B4-BE49-F238E27FC236}">
                <a16:creationId xmlns:a16="http://schemas.microsoft.com/office/drawing/2014/main" id="{6169BDC9-4178-F246-ADE0-00329688D718}"/>
              </a:ext>
            </a:extLst>
          </p:cNvPr>
          <p:cNvSpPr txBox="1"/>
          <p:nvPr/>
        </p:nvSpPr>
        <p:spPr>
          <a:xfrm>
            <a:off x="859858" y="1619722"/>
            <a:ext cx="7591926"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历史上，支持向量机大量地使用一个被称为计算学习理论（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computational</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learning</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theory</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）的理论框架进行分析。这个框架有时候也被称为统计学习理论（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statistical</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learning</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theory</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这个框架起源于</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Valiant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1984</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），他建立了概率近似正确（</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probably</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approximately</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correct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）或者称为</a:t>
            </a:r>
            <a:r>
              <a:rPr kumimoji="0" lang="en-US" altLang="zh-CN"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PAC</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的学习框架。</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PAC</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学习框架的目标是为了理解，当数据集多大的时候，模型才能有较好的泛化能力。这个框架也给出了学习的计算代价的界限。</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369728306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矩形 4"/>
          <p:cNvSpPr/>
          <p:nvPr/>
        </p:nvSpPr>
        <p:spPr>
          <a:xfrm>
            <a:off x="271574" y="285750"/>
            <a:ext cx="8600852" cy="6286500"/>
          </a:xfrm>
          <a:prstGeom prst="rect">
            <a:avLst/>
          </a:prstGeom>
          <a:solidFill>
            <a:schemeClr val="accent1"/>
          </a:solidFill>
          <a:ln w="12700">
            <a:miter lim="400000"/>
          </a:ln>
        </p:spPr>
        <p:txBody>
          <a:bodyPr lIns="45719" rIns="45719" anchor="ctr"/>
          <a:lstStyle/>
          <a:p>
            <a:pPr algn="ctr">
              <a:defRPr sz="1300">
                <a:solidFill>
                  <a:srgbClr val="FFFFFF"/>
                </a:solidFill>
              </a:defRPr>
            </a:pPr>
            <a:endParaRPr/>
          </a:p>
        </p:txBody>
      </p:sp>
      <p:sp>
        <p:nvSpPr>
          <p:cNvPr id="448" name="矩形 3"/>
          <p:cNvSpPr txBox="1"/>
          <p:nvPr/>
        </p:nvSpPr>
        <p:spPr>
          <a:xfrm>
            <a:off x="3129075" y="2923733"/>
            <a:ext cx="2885850" cy="9169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lnSpc>
                <a:spcPct val="120000"/>
              </a:lnSpc>
              <a:defRPr sz="5400">
                <a:solidFill>
                  <a:srgbClr val="FFFFFF"/>
                </a:solidFill>
              </a:defRPr>
            </a:lvl1pPr>
          </a:lstStyle>
          <a:p>
            <a:r>
              <a:t>THANKS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7391B4-91CB-834B-8E26-D0DA2A6A3C7E}"/>
              </a:ext>
            </a:extLst>
          </p:cNvPr>
          <p:cNvSpPr>
            <a:spLocks noGrp="1"/>
          </p:cNvSpPr>
          <p:nvPr>
            <p:ph type="body" sz="quarter" idx="1"/>
          </p:nvPr>
        </p:nvSpPr>
        <p:spPr/>
        <p:txBody>
          <a:bodyPr>
            <a:normAutofit lnSpcReduction="10000"/>
          </a:bodyPr>
          <a:lstStyle/>
          <a:p>
            <a:r>
              <a:rPr lang="zh-CN" altLang="en-US" dirty="0"/>
              <a:t>支持向量机</a:t>
            </a:r>
          </a:p>
          <a:p>
            <a:endParaRPr kumimoji="1" lang="zh-CN" altLang="en-US" dirty="0"/>
          </a:p>
        </p:txBody>
      </p:sp>
      <p:sp>
        <p:nvSpPr>
          <p:cNvPr id="3" name="文本占位符 2">
            <a:extLst>
              <a:ext uri="{FF2B5EF4-FFF2-40B4-BE49-F238E27FC236}">
                <a16:creationId xmlns:a16="http://schemas.microsoft.com/office/drawing/2014/main" id="{267BE5E6-1023-CC45-90F9-847976E83CCE}"/>
              </a:ext>
            </a:extLst>
          </p:cNvPr>
          <p:cNvSpPr>
            <a:spLocks noGrp="1"/>
          </p:cNvSpPr>
          <p:nvPr>
            <p:ph type="body" sz="quarter" idx="13"/>
          </p:nvPr>
        </p:nvSpPr>
        <p:spPr/>
        <p:txBody>
          <a:bodyPr>
            <a:normAutofit fontScale="70000" lnSpcReduction="20000"/>
          </a:bodyPr>
          <a:lstStyle/>
          <a:p>
            <a:r>
              <a:rPr kumimoji="1" lang="zh-CN" altLang="en-US" dirty="0"/>
              <a:t>简介</a:t>
            </a:r>
          </a:p>
        </p:txBody>
      </p:sp>
      <p:sp>
        <p:nvSpPr>
          <p:cNvPr id="4" name="文本框 3">
            <a:extLst>
              <a:ext uri="{FF2B5EF4-FFF2-40B4-BE49-F238E27FC236}">
                <a16:creationId xmlns:a16="http://schemas.microsoft.com/office/drawing/2014/main" id="{867E22DF-8F11-1F49-9E0A-4D85A2A4DF20}"/>
              </a:ext>
            </a:extLst>
          </p:cNvPr>
          <p:cNvSpPr txBox="1"/>
          <p:nvPr/>
        </p:nvSpPr>
        <p:spPr>
          <a:xfrm>
            <a:off x="830178" y="1600199"/>
            <a:ext cx="7676148" cy="2585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当然，对于一组数据，存在许多解都能将数据精确的分开。那么，哪一组解才是最好的呢？</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支持向量机的解决办法是：引入</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边缘（</a:t>
            </a:r>
            <a:r>
              <a:rPr kumimoji="0" lang="en-US" altLang="zh-CN"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margin</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的概念，并认为使得边缘最大的那组解是最好的。   </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其中，边缘定义为</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决策边界与任意样本之间的最小距离</a:t>
            </a:r>
            <a:r>
              <a:rPr kumimoji="0" lang="zh-CN" altLang="en-US" sz="180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endParaRPr kumimoji="0" lang="en-US" altLang="zh-CN" sz="180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此外，所有与决策边界刚好</a:t>
            </a:r>
            <a:r>
              <a:rPr lang="zh-CN" altLang="en-US" dirty="0"/>
              <a:t>相距一个</a:t>
            </a:r>
            <a:r>
              <a:rPr kumimoji="0" lang="zh-CN" altLang="en-US" sz="180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边缘大小的样本集合，称为</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支持向量</a:t>
            </a:r>
          </a:p>
        </p:txBody>
      </p:sp>
      <p:pic>
        <p:nvPicPr>
          <p:cNvPr id="5" name="图片 4">
            <a:extLst>
              <a:ext uri="{FF2B5EF4-FFF2-40B4-BE49-F238E27FC236}">
                <a16:creationId xmlns:a16="http://schemas.microsoft.com/office/drawing/2014/main" id="{DEC583B6-BEC6-A941-9BF0-8E90F529CFA4}"/>
              </a:ext>
            </a:extLst>
          </p:cNvPr>
          <p:cNvPicPr>
            <a:picLocks noChangeAspect="1"/>
          </p:cNvPicPr>
          <p:nvPr/>
        </p:nvPicPr>
        <p:blipFill>
          <a:blip r:embed="rId2"/>
          <a:stretch>
            <a:fillRect/>
          </a:stretch>
        </p:blipFill>
        <p:spPr>
          <a:xfrm>
            <a:off x="1431756" y="4168584"/>
            <a:ext cx="6480171" cy="2672480"/>
          </a:xfrm>
          <a:prstGeom prst="rect">
            <a:avLst/>
          </a:prstGeom>
        </p:spPr>
      </p:pic>
    </p:spTree>
    <p:extLst>
      <p:ext uri="{BB962C8B-B14F-4D97-AF65-F5344CB8AC3E}">
        <p14:creationId xmlns:p14="http://schemas.microsoft.com/office/powerpoint/2010/main" val="285436558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2D7C12F-2841-D842-8504-419FDBCB8701}"/>
              </a:ext>
            </a:extLst>
          </p:cNvPr>
          <p:cNvSpPr>
            <a:spLocks noGrp="1"/>
          </p:cNvSpPr>
          <p:nvPr>
            <p:ph type="body" sz="quarter" idx="1"/>
          </p:nvPr>
        </p:nvSpPr>
        <p:spPr/>
        <p:txBody>
          <a:bodyPr>
            <a:normAutofit lnSpcReduction="10000"/>
          </a:bodyPr>
          <a:lstStyle/>
          <a:p>
            <a:r>
              <a:rPr lang="zh-CN" altLang="en-US" dirty="0"/>
              <a:t>支持向量机</a:t>
            </a:r>
          </a:p>
          <a:p>
            <a:endParaRPr kumimoji="1" lang="zh-CN" altLang="en-US" dirty="0"/>
          </a:p>
          <a:p>
            <a:endParaRPr kumimoji="1" lang="zh-CN" altLang="en-US" dirty="0"/>
          </a:p>
        </p:txBody>
      </p:sp>
      <p:sp>
        <p:nvSpPr>
          <p:cNvPr id="3" name="文本占位符 2">
            <a:extLst>
              <a:ext uri="{FF2B5EF4-FFF2-40B4-BE49-F238E27FC236}">
                <a16:creationId xmlns:a16="http://schemas.microsoft.com/office/drawing/2014/main" id="{8C09A66A-5CFF-8C49-BD7A-E3E385C0323F}"/>
              </a:ext>
            </a:extLst>
          </p:cNvPr>
          <p:cNvSpPr>
            <a:spLocks noGrp="1"/>
          </p:cNvSpPr>
          <p:nvPr>
            <p:ph type="body" sz="quarter" idx="13"/>
          </p:nvPr>
        </p:nvSpPr>
        <p:spPr/>
        <p:txBody>
          <a:bodyPr>
            <a:normAutofit fontScale="70000" lnSpcReduction="20000"/>
          </a:bodyPr>
          <a:lstStyle/>
          <a:p>
            <a:r>
              <a:rPr kumimoji="1" lang="zh-CN" altLang="en-US" dirty="0"/>
              <a:t>推导</a:t>
            </a:r>
          </a:p>
        </p:txBody>
      </p:sp>
      <p:pic>
        <p:nvPicPr>
          <p:cNvPr id="5" name="图片 4">
            <a:extLst>
              <a:ext uri="{FF2B5EF4-FFF2-40B4-BE49-F238E27FC236}">
                <a16:creationId xmlns:a16="http://schemas.microsoft.com/office/drawing/2014/main" id="{40A90845-00CC-8948-A6D4-34E9EEC81624}"/>
              </a:ext>
            </a:extLst>
          </p:cNvPr>
          <p:cNvPicPr>
            <a:picLocks noChangeAspect="1"/>
          </p:cNvPicPr>
          <p:nvPr/>
        </p:nvPicPr>
        <p:blipFill>
          <a:blip r:embed="rId3"/>
          <a:stretch>
            <a:fillRect/>
          </a:stretch>
        </p:blipFill>
        <p:spPr>
          <a:xfrm>
            <a:off x="1" y="1355562"/>
            <a:ext cx="3758718" cy="2831427"/>
          </a:xfrm>
          <a:prstGeom prst="rect">
            <a:avLst/>
          </a:prstGeom>
        </p:spPr>
      </p:pic>
      <p:sp>
        <p:nvSpPr>
          <p:cNvPr id="6" name="文本框 5">
            <a:extLst>
              <a:ext uri="{FF2B5EF4-FFF2-40B4-BE49-F238E27FC236}">
                <a16:creationId xmlns:a16="http://schemas.microsoft.com/office/drawing/2014/main" id="{F6D7E8F2-F5DC-4A4A-99CD-F8C348C5BE6C}"/>
              </a:ext>
            </a:extLst>
          </p:cNvPr>
          <p:cNvSpPr txBox="1"/>
          <p:nvPr/>
        </p:nvSpPr>
        <p:spPr>
          <a:xfrm>
            <a:off x="3848973" y="1129191"/>
            <a:ext cx="4861890"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定义</a:t>
            </a:r>
            <a:r>
              <a:rPr kumimoji="0" lang="zh-CN" altLang="en-US" sz="1800" b="1"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函数间隔</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functional</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margin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代表点</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x</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到分隔面的距离，而乘上</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t</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则引入了正负性：点</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x</a:t>
            </a:r>
            <a:r>
              <a:rPr kumimoji="0" lang="en-US" altLang="zh-CN" sz="1800" b="0" i="0" u="none" strike="noStrike" cap="none" spc="0" normalizeH="0" baseline="-25000" dirty="0" err="1">
                <a:ln>
                  <a:noFill/>
                </a:ln>
                <a:solidFill>
                  <a:srgbClr val="000000"/>
                </a:solidFill>
                <a:effectLst/>
                <a:uFillTx/>
                <a:latin typeface="微软雅黑 Light"/>
                <a:ea typeface="微软雅黑 Light"/>
                <a:cs typeface="微软雅黑 Light"/>
                <a:sym typeface="微软雅黑 Light"/>
              </a:rPr>
              <a:t>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只有被分到了正确的区域，其函数间隔才是正的。</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但是函数间隔存在缺陷：若将</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w</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同时放大</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倍，分隔面还是同一个，但是函数间隔却增大了</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k</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倍。</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t>因此引入</a:t>
            </a:r>
            <a:r>
              <a:rPr lang="zh-CN" altLang="en-US" b="1" dirty="0"/>
              <a:t>几何间隔</a:t>
            </a:r>
            <a:r>
              <a:rPr lang="zh-CN" altLang="en-US" dirty="0"/>
              <a:t>（</a:t>
            </a:r>
            <a:r>
              <a:rPr lang="en-US" altLang="zh-CN" dirty="0"/>
              <a:t>geometrical</a:t>
            </a:r>
            <a:r>
              <a:rPr lang="zh-CN" altLang="en-US" dirty="0"/>
              <a:t> </a:t>
            </a:r>
            <a:r>
              <a:rPr lang="en-US" altLang="zh-CN" dirty="0"/>
              <a:t>margin</a:t>
            </a:r>
            <a:r>
              <a:rPr lang="zh-CN" altLang="en-US" dirty="0"/>
              <a:t>），其是对函数间隔的归一化：</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7" name="图片 6">
            <a:extLst>
              <a:ext uri="{FF2B5EF4-FFF2-40B4-BE49-F238E27FC236}">
                <a16:creationId xmlns:a16="http://schemas.microsoft.com/office/drawing/2014/main" id="{4ED16E00-4910-124C-9896-491DD0FCA920}"/>
              </a:ext>
            </a:extLst>
          </p:cNvPr>
          <p:cNvPicPr>
            <a:picLocks noChangeAspect="1"/>
          </p:cNvPicPr>
          <p:nvPr/>
        </p:nvPicPr>
        <p:blipFill>
          <a:blip r:embed="rId4"/>
          <a:stretch>
            <a:fillRect/>
          </a:stretch>
        </p:blipFill>
        <p:spPr>
          <a:xfrm>
            <a:off x="5229494" y="1561653"/>
            <a:ext cx="1739900" cy="335402"/>
          </a:xfrm>
          <a:prstGeom prst="rect">
            <a:avLst/>
          </a:prstGeom>
        </p:spPr>
      </p:pic>
      <p:pic>
        <p:nvPicPr>
          <p:cNvPr id="8" name="图片 7">
            <a:extLst>
              <a:ext uri="{FF2B5EF4-FFF2-40B4-BE49-F238E27FC236}">
                <a16:creationId xmlns:a16="http://schemas.microsoft.com/office/drawing/2014/main" id="{A40B185C-EDBB-CC4A-A2B6-90299CF83EAB}"/>
              </a:ext>
            </a:extLst>
          </p:cNvPr>
          <p:cNvPicPr>
            <a:picLocks noChangeAspect="1"/>
          </p:cNvPicPr>
          <p:nvPr/>
        </p:nvPicPr>
        <p:blipFill>
          <a:blip r:embed="rId5"/>
          <a:stretch>
            <a:fillRect/>
          </a:stretch>
        </p:blipFill>
        <p:spPr>
          <a:xfrm>
            <a:off x="4412015" y="1990325"/>
            <a:ext cx="1071734" cy="303321"/>
          </a:xfrm>
          <a:prstGeom prst="rect">
            <a:avLst/>
          </a:prstGeom>
        </p:spPr>
      </p:pic>
      <p:pic>
        <p:nvPicPr>
          <p:cNvPr id="9" name="图片 8">
            <a:extLst>
              <a:ext uri="{FF2B5EF4-FFF2-40B4-BE49-F238E27FC236}">
                <a16:creationId xmlns:a16="http://schemas.microsoft.com/office/drawing/2014/main" id="{77F0AED4-2A2C-5E48-AE48-713468013C35}"/>
              </a:ext>
            </a:extLst>
          </p:cNvPr>
          <p:cNvPicPr>
            <a:picLocks noChangeAspect="1"/>
          </p:cNvPicPr>
          <p:nvPr/>
        </p:nvPicPr>
        <p:blipFill>
          <a:blip r:embed="rId6"/>
          <a:stretch>
            <a:fillRect/>
          </a:stretch>
        </p:blipFill>
        <p:spPr>
          <a:xfrm>
            <a:off x="4725170" y="5192777"/>
            <a:ext cx="2748547" cy="707648"/>
          </a:xfrm>
          <a:prstGeom prst="rect">
            <a:avLst/>
          </a:prstGeom>
        </p:spPr>
      </p:pic>
    </p:spTree>
    <p:extLst>
      <p:ext uri="{BB962C8B-B14F-4D97-AF65-F5344CB8AC3E}">
        <p14:creationId xmlns:p14="http://schemas.microsoft.com/office/powerpoint/2010/main" val="55748075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推导</a:t>
            </a:r>
          </a:p>
        </p:txBody>
      </p:sp>
      <p:sp>
        <p:nvSpPr>
          <p:cNvPr id="4" name="文本框 3">
            <a:extLst>
              <a:ext uri="{FF2B5EF4-FFF2-40B4-BE49-F238E27FC236}">
                <a16:creationId xmlns:a16="http://schemas.microsoft.com/office/drawing/2014/main" id="{88FE0D2B-EF97-E243-ADE3-4A676E30D2C1}"/>
              </a:ext>
            </a:extLst>
          </p:cNvPr>
          <p:cNvSpPr txBox="1"/>
          <p:nvPr/>
        </p:nvSpPr>
        <p:spPr>
          <a:xfrm flipH="1">
            <a:off x="946637" y="1594264"/>
            <a:ext cx="749953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边缘由数据集里集合距离最小的点</a:t>
            </a:r>
            <a:r>
              <a:rPr kumimoji="0" lang="en-US" altLang="zh-CN" sz="1800" b="0" i="0" u="none" strike="noStrike" cap="none" spc="0" normalizeH="0" baseline="0" dirty="0" err="1">
                <a:ln>
                  <a:noFill/>
                </a:ln>
                <a:solidFill>
                  <a:srgbClr val="000000"/>
                </a:solidFill>
                <a:effectLst/>
                <a:uFillTx/>
                <a:latin typeface="微软雅黑 Light"/>
                <a:ea typeface="微软雅黑 Light"/>
                <a:cs typeface="微软雅黑 Light"/>
                <a:sym typeface="微软雅黑 Light"/>
              </a:rPr>
              <a:t>xn</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给出，我们希望最优化参数</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w</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和</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b</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，使得这个距离最大化。因此，最大化边缘解可以通过下式得到：</a:t>
            </a:r>
          </a:p>
        </p:txBody>
      </p:sp>
      <p:pic>
        <p:nvPicPr>
          <p:cNvPr id="5" name="图片 4">
            <a:extLst>
              <a:ext uri="{FF2B5EF4-FFF2-40B4-BE49-F238E27FC236}">
                <a16:creationId xmlns:a16="http://schemas.microsoft.com/office/drawing/2014/main" id="{E3D67930-F9D4-054A-B795-7EC2E4DC44B7}"/>
              </a:ext>
            </a:extLst>
          </p:cNvPr>
          <p:cNvPicPr>
            <a:picLocks noChangeAspect="1"/>
          </p:cNvPicPr>
          <p:nvPr/>
        </p:nvPicPr>
        <p:blipFill>
          <a:blip r:embed="rId3"/>
          <a:stretch>
            <a:fillRect/>
          </a:stretch>
        </p:blipFill>
        <p:spPr>
          <a:xfrm>
            <a:off x="2514599" y="2547903"/>
            <a:ext cx="3752182" cy="694103"/>
          </a:xfrm>
          <a:prstGeom prst="rect">
            <a:avLst/>
          </a:prstGeom>
        </p:spPr>
      </p:pic>
      <p:sp>
        <p:nvSpPr>
          <p:cNvPr id="6" name="文本框 5">
            <a:extLst>
              <a:ext uri="{FF2B5EF4-FFF2-40B4-BE49-F238E27FC236}">
                <a16:creationId xmlns:a16="http://schemas.microsoft.com/office/drawing/2014/main" id="{89A88756-C0FB-B84C-B134-1BC1D835D8CC}"/>
              </a:ext>
            </a:extLst>
          </p:cNvPr>
          <p:cNvSpPr txBox="1"/>
          <p:nvPr/>
        </p:nvSpPr>
        <p:spPr>
          <a:xfrm>
            <a:off x="946637" y="3549316"/>
            <a:ext cx="7499530"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这个式子的最优化问题相当复杂，因此我们需要把它转化为一个更容易求解的等价问题。</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p:txBody>
      </p:sp>
    </p:spTree>
    <p:extLst>
      <p:ext uri="{BB962C8B-B14F-4D97-AF65-F5344CB8AC3E}">
        <p14:creationId xmlns:p14="http://schemas.microsoft.com/office/powerpoint/2010/main" val="167192992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a:xfrm>
            <a:off x="162000" y="712619"/>
            <a:ext cx="4918000" cy="323302"/>
          </a:xfrm>
        </p:spPr>
        <p:txBody>
          <a:bodyPr>
            <a:normAutofit fontScale="70000" lnSpcReduction="20000"/>
          </a:bodyPr>
          <a:lstStyle/>
          <a:p>
            <a:r>
              <a:rPr kumimoji="1" lang="zh-CN" altLang="en-US" dirty="0"/>
              <a:t>推导</a:t>
            </a:r>
          </a:p>
        </p:txBody>
      </p:sp>
      <p:pic>
        <p:nvPicPr>
          <p:cNvPr id="4" name="图片 3">
            <a:extLst>
              <a:ext uri="{FF2B5EF4-FFF2-40B4-BE49-F238E27FC236}">
                <a16:creationId xmlns:a16="http://schemas.microsoft.com/office/drawing/2014/main" id="{FC2E7914-1728-D444-A1E0-30FF6C89028A}"/>
              </a:ext>
            </a:extLst>
          </p:cNvPr>
          <p:cNvPicPr>
            <a:picLocks noChangeAspect="1"/>
          </p:cNvPicPr>
          <p:nvPr/>
        </p:nvPicPr>
        <p:blipFill>
          <a:blip r:embed="rId3"/>
          <a:stretch>
            <a:fillRect/>
          </a:stretch>
        </p:blipFill>
        <p:spPr>
          <a:xfrm>
            <a:off x="3431521" y="2290767"/>
            <a:ext cx="2248367" cy="453958"/>
          </a:xfrm>
          <a:prstGeom prst="rect">
            <a:avLst/>
          </a:prstGeom>
        </p:spPr>
      </p:pic>
      <p:sp>
        <p:nvSpPr>
          <p:cNvPr id="5" name="文本框 4">
            <a:extLst>
              <a:ext uri="{FF2B5EF4-FFF2-40B4-BE49-F238E27FC236}">
                <a16:creationId xmlns:a16="http://schemas.microsoft.com/office/drawing/2014/main" id="{4D289FF1-3F38-A446-9AEC-7D8F43EAC207}"/>
              </a:ext>
            </a:extLst>
          </p:cNvPr>
          <p:cNvSpPr txBox="1"/>
          <p:nvPr/>
        </p:nvSpPr>
        <p:spPr>
          <a:xfrm>
            <a:off x="821655" y="3033600"/>
            <a:ext cx="811391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在这种情况下，所有的数据点会满足限制：</a:t>
            </a:r>
          </a:p>
        </p:txBody>
      </p:sp>
      <p:pic>
        <p:nvPicPr>
          <p:cNvPr id="6" name="图片 5">
            <a:extLst>
              <a:ext uri="{FF2B5EF4-FFF2-40B4-BE49-F238E27FC236}">
                <a16:creationId xmlns:a16="http://schemas.microsoft.com/office/drawing/2014/main" id="{DD4D94A4-B63C-C54F-90D6-E51E0EC355F3}"/>
              </a:ext>
            </a:extLst>
          </p:cNvPr>
          <p:cNvPicPr>
            <a:picLocks noChangeAspect="1"/>
          </p:cNvPicPr>
          <p:nvPr/>
        </p:nvPicPr>
        <p:blipFill>
          <a:blip r:embed="rId4"/>
          <a:stretch>
            <a:fillRect/>
          </a:stretch>
        </p:blipFill>
        <p:spPr>
          <a:xfrm>
            <a:off x="2686013" y="3529931"/>
            <a:ext cx="3739385" cy="429589"/>
          </a:xfrm>
          <a:prstGeom prst="rect">
            <a:avLst/>
          </a:prstGeom>
        </p:spPr>
      </p:pic>
      <p:sp>
        <p:nvSpPr>
          <p:cNvPr id="7" name="文本框 6">
            <a:extLst>
              <a:ext uri="{FF2B5EF4-FFF2-40B4-BE49-F238E27FC236}">
                <a16:creationId xmlns:a16="http://schemas.microsoft.com/office/drawing/2014/main" id="{4FFEEB39-AAD6-1947-81A7-64996B03AB48}"/>
              </a:ext>
            </a:extLst>
          </p:cNvPr>
          <p:cNvSpPr txBox="1"/>
          <p:nvPr/>
        </p:nvSpPr>
        <p:spPr>
          <a:xfrm>
            <a:off x="821655" y="4086521"/>
            <a:ext cx="7468103"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这被称为决策超平面的标准表示。 其中对上式取等号的数据点，我们说限制被激活（</a:t>
            </a:r>
            <a:r>
              <a:rPr lang="en-US" altLang="zh-CN" dirty="0"/>
              <a:t>a</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ctive</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），对于其它点，我们说限制未激活（</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inactive</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lang="zh-CN" altLang="en-US" dirty="0"/>
              <a:t>根据定义，总会存在至少一个激活限制，因为总会有一个距离最近的点；并且一旦边缘被最大化，会至少有两个激活限制。</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
        <p:nvSpPr>
          <p:cNvPr id="8" name="矩形 7">
            <a:extLst>
              <a:ext uri="{FF2B5EF4-FFF2-40B4-BE49-F238E27FC236}">
                <a16:creationId xmlns:a16="http://schemas.microsoft.com/office/drawing/2014/main" id="{488349A2-45F9-3945-820C-FBEA29482E67}"/>
              </a:ext>
            </a:extLst>
          </p:cNvPr>
          <p:cNvSpPr/>
          <p:nvPr/>
        </p:nvSpPr>
        <p:spPr>
          <a:xfrm>
            <a:off x="821656" y="1355562"/>
            <a:ext cx="7468102" cy="646331"/>
          </a:xfrm>
          <a:prstGeom prst="rect">
            <a:avLst/>
          </a:prstGeom>
        </p:spPr>
        <p:txBody>
          <a:bodyPr wrap="square">
            <a:spAutoFit/>
          </a:bodyPr>
          <a:lstStyle/>
          <a:p>
            <a:r>
              <a:rPr lang="zh-CN" altLang="en-US" dirty="0"/>
              <a:t>由于我们任意将</a:t>
            </a:r>
            <a:r>
              <a:rPr lang="en-US" altLang="zh-CN" dirty="0"/>
              <a:t>(</a:t>
            </a:r>
            <a:r>
              <a:rPr lang="en-US" altLang="zh-CN" dirty="0" err="1"/>
              <a:t>w,b</a:t>
            </a:r>
            <a:r>
              <a:rPr lang="en-US" altLang="zh-CN" dirty="0"/>
              <a:t>)-&gt;(</a:t>
            </a:r>
            <a:r>
              <a:rPr lang="en-US" altLang="zh-CN" dirty="0" err="1"/>
              <a:t>kw,kb</a:t>
            </a:r>
            <a:r>
              <a:rPr lang="en-US" altLang="zh-CN" dirty="0"/>
              <a:t>)</a:t>
            </a:r>
            <a:r>
              <a:rPr lang="zh-CN" altLang="en-US" dirty="0"/>
              <a:t>，任意点</a:t>
            </a:r>
            <a:r>
              <a:rPr lang="en-US" altLang="zh-CN" dirty="0" err="1"/>
              <a:t>x</a:t>
            </a:r>
            <a:r>
              <a:rPr lang="en-US" altLang="zh-CN" baseline="-25000" dirty="0" err="1"/>
              <a:t>n</a:t>
            </a:r>
            <a:r>
              <a:rPr lang="zh-CN" altLang="en-US" dirty="0"/>
              <a:t>到决策面的几何距离也不会发生改变。因此我们可以使用这个性质，对于距离决策面最近的点，令：</a:t>
            </a:r>
          </a:p>
        </p:txBody>
      </p:sp>
    </p:spTree>
    <p:extLst>
      <p:ext uri="{BB962C8B-B14F-4D97-AF65-F5344CB8AC3E}">
        <p14:creationId xmlns:p14="http://schemas.microsoft.com/office/powerpoint/2010/main" val="38857293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CE2F2D-D466-4C43-8BC3-6559B46AAFFE}"/>
              </a:ext>
            </a:extLst>
          </p:cNvPr>
          <p:cNvSpPr>
            <a:spLocks noGrp="1"/>
          </p:cNvSpPr>
          <p:nvPr>
            <p:ph type="body" sz="quarter" idx="1"/>
          </p:nvPr>
        </p:nvSpPr>
        <p:spPr/>
        <p:txBody>
          <a:bodyPr>
            <a:normAutofit lnSpcReduction="10000"/>
          </a:bodyPr>
          <a:lstStyle/>
          <a:p>
            <a:r>
              <a:rPr kumimoji="1" lang="zh-CN" altLang="en-US" dirty="0"/>
              <a:t>支持向量机</a:t>
            </a:r>
          </a:p>
        </p:txBody>
      </p:sp>
      <p:sp>
        <p:nvSpPr>
          <p:cNvPr id="3" name="文本占位符 2">
            <a:extLst>
              <a:ext uri="{FF2B5EF4-FFF2-40B4-BE49-F238E27FC236}">
                <a16:creationId xmlns:a16="http://schemas.microsoft.com/office/drawing/2014/main" id="{C69FDAA6-ED74-9244-8D5F-B2C310EB5EA7}"/>
              </a:ext>
            </a:extLst>
          </p:cNvPr>
          <p:cNvSpPr>
            <a:spLocks noGrp="1"/>
          </p:cNvSpPr>
          <p:nvPr>
            <p:ph type="body" sz="quarter" idx="13"/>
          </p:nvPr>
        </p:nvSpPr>
        <p:spPr/>
        <p:txBody>
          <a:bodyPr>
            <a:normAutofit fontScale="70000" lnSpcReduction="20000"/>
          </a:bodyPr>
          <a:lstStyle/>
          <a:p>
            <a:r>
              <a:rPr kumimoji="1" lang="zh-CN" altLang="en-US" dirty="0"/>
              <a:t>推导</a:t>
            </a:r>
          </a:p>
        </p:txBody>
      </p:sp>
      <p:sp>
        <p:nvSpPr>
          <p:cNvPr id="5" name="文本框 4">
            <a:extLst>
              <a:ext uri="{FF2B5EF4-FFF2-40B4-BE49-F238E27FC236}">
                <a16:creationId xmlns:a16="http://schemas.microsoft.com/office/drawing/2014/main" id="{7EAE595A-27B1-F84A-A1BD-39520906A395}"/>
              </a:ext>
            </a:extLst>
          </p:cNvPr>
          <p:cNvSpPr txBox="1"/>
          <p:nvPr/>
        </p:nvSpPr>
        <p:spPr>
          <a:xfrm>
            <a:off x="866273" y="1246530"/>
            <a:ext cx="7904748"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由于我们加入了限制，因此                                 为</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，那么之前的优化目标</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                                                就简化为了最大化       。然而该函数仍然不</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是凸函数。</a:t>
            </a: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endParaRPr lang="en-US" altLang="zh-CN" dirty="0"/>
          </a:p>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但是我们利用一个技巧：最大化       等价于最小化        ，因此最优化问题可以变为：</a:t>
            </a:r>
          </a:p>
        </p:txBody>
      </p:sp>
      <p:pic>
        <p:nvPicPr>
          <p:cNvPr id="6" name="图片 5">
            <a:extLst>
              <a:ext uri="{FF2B5EF4-FFF2-40B4-BE49-F238E27FC236}">
                <a16:creationId xmlns:a16="http://schemas.microsoft.com/office/drawing/2014/main" id="{105BAE70-2894-A449-AE3B-79CCA20F241B}"/>
              </a:ext>
            </a:extLst>
          </p:cNvPr>
          <p:cNvPicPr>
            <a:picLocks noChangeAspect="1"/>
          </p:cNvPicPr>
          <p:nvPr/>
        </p:nvPicPr>
        <p:blipFill>
          <a:blip r:embed="rId2"/>
          <a:stretch>
            <a:fillRect/>
          </a:stretch>
        </p:blipFill>
        <p:spPr>
          <a:xfrm>
            <a:off x="3682031" y="1202673"/>
            <a:ext cx="2197063" cy="457307"/>
          </a:xfrm>
          <a:prstGeom prst="rect">
            <a:avLst/>
          </a:prstGeom>
        </p:spPr>
      </p:pic>
      <p:pic>
        <p:nvPicPr>
          <p:cNvPr id="7" name="图片 6">
            <a:extLst>
              <a:ext uri="{FF2B5EF4-FFF2-40B4-BE49-F238E27FC236}">
                <a16:creationId xmlns:a16="http://schemas.microsoft.com/office/drawing/2014/main" id="{54DC34FE-BEA4-0A49-8D42-FFC2E48D6B1D}"/>
              </a:ext>
            </a:extLst>
          </p:cNvPr>
          <p:cNvPicPr>
            <a:picLocks noChangeAspect="1"/>
          </p:cNvPicPr>
          <p:nvPr/>
        </p:nvPicPr>
        <p:blipFill>
          <a:blip r:embed="rId3"/>
          <a:stretch>
            <a:fillRect/>
          </a:stretch>
        </p:blipFill>
        <p:spPr>
          <a:xfrm>
            <a:off x="866273" y="1681493"/>
            <a:ext cx="3276596" cy="606126"/>
          </a:xfrm>
          <a:prstGeom prst="rect">
            <a:avLst/>
          </a:prstGeom>
        </p:spPr>
      </p:pic>
      <p:pic>
        <p:nvPicPr>
          <p:cNvPr id="8" name="图片 7">
            <a:extLst>
              <a:ext uri="{FF2B5EF4-FFF2-40B4-BE49-F238E27FC236}">
                <a16:creationId xmlns:a16="http://schemas.microsoft.com/office/drawing/2014/main" id="{B4E3C07D-51D3-5943-B1F1-5FE5A141C851}"/>
              </a:ext>
            </a:extLst>
          </p:cNvPr>
          <p:cNvPicPr>
            <a:picLocks noChangeAspect="1"/>
          </p:cNvPicPr>
          <p:nvPr/>
        </p:nvPicPr>
        <p:blipFill>
          <a:blip r:embed="rId4"/>
          <a:stretch>
            <a:fillRect/>
          </a:stretch>
        </p:blipFill>
        <p:spPr>
          <a:xfrm>
            <a:off x="6031846" y="1681493"/>
            <a:ext cx="428785" cy="558418"/>
          </a:xfrm>
          <a:prstGeom prst="rect">
            <a:avLst/>
          </a:prstGeom>
        </p:spPr>
      </p:pic>
      <p:pic>
        <p:nvPicPr>
          <p:cNvPr id="9" name="图片 8">
            <a:extLst>
              <a:ext uri="{FF2B5EF4-FFF2-40B4-BE49-F238E27FC236}">
                <a16:creationId xmlns:a16="http://schemas.microsoft.com/office/drawing/2014/main" id="{EF370E10-543B-DA46-BE36-776F7B68F82D}"/>
              </a:ext>
            </a:extLst>
          </p:cNvPr>
          <p:cNvPicPr>
            <a:picLocks noChangeAspect="1"/>
          </p:cNvPicPr>
          <p:nvPr/>
        </p:nvPicPr>
        <p:blipFill>
          <a:blip r:embed="rId4"/>
          <a:stretch>
            <a:fillRect/>
          </a:stretch>
        </p:blipFill>
        <p:spPr>
          <a:xfrm>
            <a:off x="4142869" y="2770710"/>
            <a:ext cx="428785" cy="558418"/>
          </a:xfrm>
          <a:prstGeom prst="rect">
            <a:avLst/>
          </a:prstGeom>
        </p:spPr>
      </p:pic>
      <p:pic>
        <p:nvPicPr>
          <p:cNvPr id="10" name="图片 9">
            <a:extLst>
              <a:ext uri="{FF2B5EF4-FFF2-40B4-BE49-F238E27FC236}">
                <a16:creationId xmlns:a16="http://schemas.microsoft.com/office/drawing/2014/main" id="{30287630-8F99-AA42-86AA-FF600415DF6C}"/>
              </a:ext>
            </a:extLst>
          </p:cNvPr>
          <p:cNvPicPr>
            <a:picLocks noChangeAspect="1"/>
          </p:cNvPicPr>
          <p:nvPr/>
        </p:nvPicPr>
        <p:blipFill>
          <a:blip r:embed="rId5"/>
          <a:stretch>
            <a:fillRect/>
          </a:stretch>
        </p:blipFill>
        <p:spPr>
          <a:xfrm>
            <a:off x="6012290" y="2951629"/>
            <a:ext cx="467895" cy="262021"/>
          </a:xfrm>
          <a:prstGeom prst="rect">
            <a:avLst/>
          </a:prstGeom>
        </p:spPr>
      </p:pic>
      <p:pic>
        <p:nvPicPr>
          <p:cNvPr id="11" name="图片 10">
            <a:extLst>
              <a:ext uri="{FF2B5EF4-FFF2-40B4-BE49-F238E27FC236}">
                <a16:creationId xmlns:a16="http://schemas.microsoft.com/office/drawing/2014/main" id="{3C675FB0-65E6-2F4E-A0C1-9EA1D712D316}"/>
              </a:ext>
            </a:extLst>
          </p:cNvPr>
          <p:cNvPicPr>
            <a:picLocks noChangeAspect="1"/>
          </p:cNvPicPr>
          <p:nvPr/>
        </p:nvPicPr>
        <p:blipFill>
          <a:blip r:embed="rId6"/>
          <a:stretch>
            <a:fillRect/>
          </a:stretch>
        </p:blipFill>
        <p:spPr>
          <a:xfrm>
            <a:off x="3492508" y="3615483"/>
            <a:ext cx="1587492" cy="660490"/>
          </a:xfrm>
          <a:prstGeom prst="rect">
            <a:avLst/>
          </a:prstGeom>
        </p:spPr>
      </p:pic>
      <p:sp>
        <p:nvSpPr>
          <p:cNvPr id="12" name="文本框 11">
            <a:extLst>
              <a:ext uri="{FF2B5EF4-FFF2-40B4-BE49-F238E27FC236}">
                <a16:creationId xmlns:a16="http://schemas.microsoft.com/office/drawing/2014/main" id="{A82510AF-9728-9E4D-817F-3FADE20BCD01}"/>
              </a:ext>
            </a:extLst>
          </p:cNvPr>
          <p:cNvSpPr txBox="1"/>
          <p:nvPr/>
        </p:nvSpPr>
        <p:spPr>
          <a:xfrm>
            <a:off x="866273" y="4988637"/>
            <a:ext cx="7676148"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其中的因子</a:t>
            </a:r>
            <a:r>
              <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rPr>
              <a:t>1</a:t>
            </a:r>
            <a:r>
              <a:rPr lang="en-US" altLang="zh-CN" dirty="0"/>
              <a:t>/2</a:t>
            </a:r>
            <a:r>
              <a:rPr lang="zh-CN" altLang="en-US" dirty="0"/>
              <a:t>的引入是为了后续计算方便。 那么问题就成功转化为了线性约束上的凸优化问题（二次规划问题）。</a:t>
            </a:r>
            <a:endParaRPr lang="en-US" altLang="zh-CN" dirty="0"/>
          </a:p>
          <a:p>
            <a:pPr marL="0" marR="0" indent="0" algn="l" defTabSz="914400" rtl="0" fontAlgn="auto" latinLnBrk="0" hangingPunct="0">
              <a:lnSpc>
                <a:spcPct val="100000"/>
              </a:lnSpc>
              <a:spcBef>
                <a:spcPts val="0"/>
              </a:spcBef>
              <a:spcAft>
                <a:spcPts val="0"/>
              </a:spcAft>
              <a:buClrTx/>
              <a:buSzTx/>
              <a:buFontTx/>
              <a:buNone/>
              <a:tabLst/>
            </a:pPr>
            <a:endParaRPr kumimoji="0" lang="en-US" altLang="zh-CN"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t>这也是支持向量机的基本型。</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pic>
        <p:nvPicPr>
          <p:cNvPr id="13" name="图片 12">
            <a:extLst>
              <a:ext uri="{FF2B5EF4-FFF2-40B4-BE49-F238E27FC236}">
                <a16:creationId xmlns:a16="http://schemas.microsoft.com/office/drawing/2014/main" id="{94CE77E5-E46D-0E44-936B-ED63DD927B1D}"/>
              </a:ext>
            </a:extLst>
          </p:cNvPr>
          <p:cNvPicPr>
            <a:picLocks noChangeAspect="1"/>
          </p:cNvPicPr>
          <p:nvPr/>
        </p:nvPicPr>
        <p:blipFill>
          <a:blip r:embed="rId7"/>
          <a:stretch>
            <a:fillRect/>
          </a:stretch>
        </p:blipFill>
        <p:spPr>
          <a:xfrm>
            <a:off x="4962444" y="4406313"/>
            <a:ext cx="3406912" cy="391394"/>
          </a:xfrm>
          <a:prstGeom prst="rect">
            <a:avLst/>
          </a:prstGeom>
        </p:spPr>
      </p:pic>
      <p:sp>
        <p:nvSpPr>
          <p:cNvPr id="14" name="文本框 13">
            <a:extLst>
              <a:ext uri="{FF2B5EF4-FFF2-40B4-BE49-F238E27FC236}">
                <a16:creationId xmlns:a16="http://schemas.microsoft.com/office/drawing/2014/main" id="{C6F6DB78-9341-184A-86E1-D51C8F5257C0}"/>
              </a:ext>
            </a:extLst>
          </p:cNvPr>
          <p:cNvSpPr txBox="1"/>
          <p:nvPr/>
        </p:nvSpPr>
        <p:spPr>
          <a:xfrm>
            <a:off x="4571654" y="4426633"/>
            <a:ext cx="3744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dirty="0" err="1"/>
              <a:t>s.t.</a:t>
            </a:r>
            <a:endParaRPr kumimoji="0" lang="zh-CN" altLang="en-US" sz="1800" b="0" i="0" u="none" strike="noStrike" cap="none" spc="0" normalizeH="0" baseline="0" dirty="0">
              <a:ln>
                <a:noFill/>
              </a:ln>
              <a:solidFill>
                <a:srgbClr val="000000"/>
              </a:solidFill>
              <a:effectLst/>
              <a:uFillTx/>
              <a:latin typeface="微软雅黑 Light"/>
              <a:ea typeface="微软雅黑 Light"/>
              <a:cs typeface="微软雅黑 Light"/>
              <a:sym typeface="微软雅黑 Light"/>
            </a:endParaRPr>
          </a:p>
        </p:txBody>
      </p:sp>
    </p:spTree>
    <p:extLst>
      <p:ext uri="{BB962C8B-B14F-4D97-AF65-F5344CB8AC3E}">
        <p14:creationId xmlns:p14="http://schemas.microsoft.com/office/powerpoint/2010/main" val="151103946"/>
      </p:ext>
    </p:extLst>
  </p:cSld>
  <p:clrMapOvr>
    <a:masterClrMapping/>
  </p:clrMapOvr>
  <p:transition spd="med"/>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365FAA"/>
      </a:accent1>
      <a:accent2>
        <a:srgbClr val="4472C4"/>
      </a:accent2>
      <a:accent3>
        <a:srgbClr val="A5A5A5"/>
      </a:accent3>
      <a:accent4>
        <a:srgbClr val="FFC000"/>
      </a:accent4>
      <a:accent5>
        <a:srgbClr val="26406E"/>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365FAA"/>
      </a:accent1>
      <a:accent2>
        <a:srgbClr val="4472C4"/>
      </a:accent2>
      <a:accent3>
        <a:srgbClr val="A5A5A5"/>
      </a:accent3>
      <a:accent4>
        <a:srgbClr val="FFC000"/>
      </a:accent4>
      <a:accent5>
        <a:srgbClr val="26406E"/>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Light"/>
            <a:ea typeface="微软雅黑 Light"/>
            <a:cs typeface="微软雅黑 Light"/>
            <a:sym typeface="微软雅黑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5615</TotalTime>
  <Words>5330</Words>
  <Application>Microsoft Macintosh PowerPoint</Application>
  <PresentationFormat>全屏显示(4:3)</PresentationFormat>
  <Paragraphs>350</Paragraphs>
  <Slides>48</Slides>
  <Notes>33</Notes>
  <HiddenSlides>2</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陈远</cp:lastModifiedBy>
  <cp:revision>595</cp:revision>
  <dcterms:modified xsi:type="dcterms:W3CDTF">2019-03-19T13:26:10Z</dcterms:modified>
</cp:coreProperties>
</file>