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1" r:id="rId5"/>
    <p:sldId id="25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1CD"/>
    <a:srgbClr val="E8E8E8"/>
    <a:srgbClr val="4EA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3" autoAdjust="0"/>
    <p:restoredTop sz="94660"/>
  </p:normalViewPr>
  <p:slideViewPr>
    <p:cSldViewPr snapToGrid="0">
      <p:cViewPr varScale="1">
        <p:scale>
          <a:sx n="53" d="100"/>
          <a:sy n="53" d="100"/>
        </p:scale>
        <p:origin x="144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TRAORE" userId="b5c1dee3f3c98093" providerId="LiveId" clId="{43ED860E-5B4D-4F25-B868-30B40E132F8D}"/>
    <pc:docChg chg="modSld">
      <pc:chgData name="Mohamed TRAORE" userId="b5c1dee3f3c98093" providerId="LiveId" clId="{43ED860E-5B4D-4F25-B868-30B40E132F8D}" dt="2025-01-17T22:33:52.791" v="6" actId="1036"/>
      <pc:docMkLst>
        <pc:docMk/>
      </pc:docMkLst>
      <pc:sldChg chg="modSp mod">
        <pc:chgData name="Mohamed TRAORE" userId="b5c1dee3f3c98093" providerId="LiveId" clId="{43ED860E-5B4D-4F25-B868-30B40E132F8D}" dt="2025-01-17T22:33:35.326" v="0" actId="20577"/>
        <pc:sldMkLst>
          <pc:docMk/>
          <pc:sldMk cId="2383224932" sldId="259"/>
        </pc:sldMkLst>
        <pc:spChg chg="mod">
          <ac:chgData name="Mohamed TRAORE" userId="b5c1dee3f3c98093" providerId="LiveId" clId="{43ED860E-5B4D-4F25-B868-30B40E132F8D}" dt="2025-01-17T22:33:35.326" v="0" actId="20577"/>
          <ac:spMkLst>
            <pc:docMk/>
            <pc:sldMk cId="2383224932" sldId="259"/>
            <ac:spMk id="11" creationId="{58EB6A19-14A2-6FB2-EEB4-6F5C240F46E6}"/>
          </ac:spMkLst>
        </pc:spChg>
      </pc:sldChg>
      <pc:sldChg chg="modSp mod">
        <pc:chgData name="Mohamed TRAORE" userId="b5c1dee3f3c98093" providerId="LiveId" clId="{43ED860E-5B4D-4F25-B868-30B40E132F8D}" dt="2025-01-17T22:33:52.791" v="6" actId="1036"/>
        <pc:sldMkLst>
          <pc:docMk/>
          <pc:sldMk cId="2229888650" sldId="262"/>
        </pc:sldMkLst>
        <pc:graphicFrameChg chg="mod modGraphic">
          <ac:chgData name="Mohamed TRAORE" userId="b5c1dee3f3c98093" providerId="LiveId" clId="{43ED860E-5B4D-4F25-B868-30B40E132F8D}" dt="2025-01-17T22:33:52.791" v="6" actId="1036"/>
          <ac:graphicFrameMkLst>
            <pc:docMk/>
            <pc:sldMk cId="2229888650" sldId="262"/>
            <ac:graphicFrameMk id="6" creationId="{C0A1E9E9-CD83-AFB3-85FB-4DFF139A100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DB0C-1726-686C-0639-AC97D4369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2858B-7B99-E7B5-68B4-CB1D609E5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19321-3260-E3A0-78EF-F4103577AF9E}"/>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2C7D5BDC-C5FB-9C2E-DFE3-737DDF605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133BD-133A-6DD7-1B75-2D9514A74A23}"/>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19788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DF77-9A8D-AF09-FA25-617D8BD75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E641CA-54C7-B387-42BE-A6F5FDE77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2D5F-322A-6856-858A-F6E47BCEE430}"/>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07EAFAE8-08BA-48C0-CACB-0A2124B48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0B464-11F3-5510-55DB-49B869BD62E2}"/>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12852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E48B5-10C2-2D63-EC19-F493ADC269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1898A-CCFA-FC97-768B-B7B380498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AC4AE-114C-FA5A-035A-9DD5BE02F848}"/>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88F04506-D8AE-4D62-5A3E-DB7CABCB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A5064-2B19-FD57-8D2D-829614909528}"/>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31356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F01B-6812-E34D-FEF7-3EE4F3A4E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708F6-6C7D-C6E9-511B-96BFBADEC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77D5D-8113-5762-01E1-CF535D0DD811}"/>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28A6BBD7-D65E-D004-5E7A-87FF1929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44FB5-2982-1B33-00C2-A737EF5D9CC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22772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D56D-C79A-07B9-7960-AFDCDFF58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AC15D-4714-9372-F36D-184CF90B28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CFDF3-DEC7-0979-86FC-9DC0CCCE9C0F}"/>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F9310B31-25B8-A356-0BD8-78CF03274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4AA8-0419-CF65-3375-00D49A19A86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121888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3B2-69FB-34A2-F60F-17917EA4E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C3442-CE14-8BAC-73B9-D1732BA7B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02199-E970-DB2A-4E65-DA5C620E9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170DD-CB8A-B46D-416F-DFF504F677B8}"/>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6" name="Footer Placeholder 5">
            <a:extLst>
              <a:ext uri="{FF2B5EF4-FFF2-40B4-BE49-F238E27FC236}">
                <a16:creationId xmlns:a16="http://schemas.microsoft.com/office/drawing/2014/main" id="{DD648327-76DB-BAB0-F227-2AD881196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364AF-22B4-441A-9B91-5F9D9F4A1000}"/>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133559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93A5-E426-A624-DF15-88606D1399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5AFBE-4C60-EE7E-C1DF-4F93DAE41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90CCE-9FCF-5AC0-8E9E-898AE028A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E374A-CCCB-D3CF-BC0B-E7D316FD4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A6E09-E0DD-9DC5-C6F0-CB81EEF6D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FE5F8-5B41-74DA-BEA3-1E84BB3E783E}"/>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8" name="Footer Placeholder 7">
            <a:extLst>
              <a:ext uri="{FF2B5EF4-FFF2-40B4-BE49-F238E27FC236}">
                <a16:creationId xmlns:a16="http://schemas.microsoft.com/office/drawing/2014/main" id="{58B0B2C7-948B-2F6D-184E-883E71ED69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3FDB0-3A9A-59C6-7406-A429FB848F5A}"/>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51746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C029-EE21-4E21-DA79-BF540E989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131861-DC57-5435-3B86-AF6C70143A26}"/>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4" name="Footer Placeholder 3">
            <a:extLst>
              <a:ext uri="{FF2B5EF4-FFF2-40B4-BE49-F238E27FC236}">
                <a16:creationId xmlns:a16="http://schemas.microsoft.com/office/drawing/2014/main" id="{79B303FB-50A3-7A69-0AEB-6066E186A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90BF92-B253-BD88-0DCC-28515B2DD25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68680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A9817-E968-BBA1-C686-55201C890A3E}"/>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3" name="Footer Placeholder 2">
            <a:extLst>
              <a:ext uri="{FF2B5EF4-FFF2-40B4-BE49-F238E27FC236}">
                <a16:creationId xmlns:a16="http://schemas.microsoft.com/office/drawing/2014/main" id="{D7BE8660-E8B7-7212-4970-AA27E3603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D84E8-C413-68A5-5152-1229A75D5DD1}"/>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6726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2038-B2C8-4770-5140-ACA0D3603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0CD06-E871-36D4-9457-391564B31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B555DA-3001-6E98-AED0-BAF660930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10D69-7BA3-3854-C211-2B14801805C2}"/>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6" name="Footer Placeholder 5">
            <a:extLst>
              <a:ext uri="{FF2B5EF4-FFF2-40B4-BE49-F238E27FC236}">
                <a16:creationId xmlns:a16="http://schemas.microsoft.com/office/drawing/2014/main" id="{DC0A9DAE-6272-EE5A-D0C5-231704AB2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1883-BB55-0BF8-0216-536BCDA33F6E}"/>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55268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BC25-D26A-C665-C4D7-561186508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59B76-849A-7C85-03AA-C9530F55C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33461-196D-7370-419D-A7F33E5A0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2FB99-EA4E-553E-8987-4E543F10FBA0}"/>
              </a:ext>
            </a:extLst>
          </p:cNvPr>
          <p:cNvSpPr>
            <a:spLocks noGrp="1"/>
          </p:cNvSpPr>
          <p:nvPr>
            <p:ph type="dt" sz="half" idx="10"/>
          </p:nvPr>
        </p:nvSpPr>
        <p:spPr/>
        <p:txBody>
          <a:bodyPr/>
          <a:lstStyle/>
          <a:p>
            <a:fld id="{D2D1043F-746E-4789-BD62-D82EF117A738}" type="datetimeFigureOut">
              <a:rPr lang="en-US" smtClean="0"/>
              <a:t>1/17/2025</a:t>
            </a:fld>
            <a:endParaRPr lang="en-US"/>
          </a:p>
        </p:txBody>
      </p:sp>
      <p:sp>
        <p:nvSpPr>
          <p:cNvPr id="6" name="Footer Placeholder 5">
            <a:extLst>
              <a:ext uri="{FF2B5EF4-FFF2-40B4-BE49-F238E27FC236}">
                <a16:creationId xmlns:a16="http://schemas.microsoft.com/office/drawing/2014/main" id="{7D33C89A-00F1-6649-3BB1-B89C182CF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8D0EA-C540-9B6F-62B4-9FD4A69C883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427334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B7041-44D5-177B-6D97-52F20E6AC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7A1264-4C1C-3A7C-BAE4-3181DB7D5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4BBFA-75C0-87B6-C435-163F4B686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D1043F-746E-4789-BD62-D82EF117A738}" type="datetimeFigureOut">
              <a:rPr lang="en-US" smtClean="0"/>
              <a:t>1/17/2025</a:t>
            </a:fld>
            <a:endParaRPr lang="en-US"/>
          </a:p>
        </p:txBody>
      </p:sp>
      <p:sp>
        <p:nvSpPr>
          <p:cNvPr id="5" name="Footer Placeholder 4">
            <a:extLst>
              <a:ext uri="{FF2B5EF4-FFF2-40B4-BE49-F238E27FC236}">
                <a16:creationId xmlns:a16="http://schemas.microsoft.com/office/drawing/2014/main" id="{6AC7C9A3-9D67-7722-9CB0-A6B0E719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2E3DC3-CB0D-ABEF-2C4B-7D137699A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BB1DB8-8B73-4CFF-AAAC-B3DCC5C754A4}" type="slidenum">
              <a:rPr lang="en-US" smtClean="0"/>
              <a:t>‹#›</a:t>
            </a:fld>
            <a:endParaRPr lang="en-US"/>
          </a:p>
        </p:txBody>
      </p:sp>
    </p:spTree>
    <p:extLst>
      <p:ext uri="{BB962C8B-B14F-4D97-AF65-F5344CB8AC3E}">
        <p14:creationId xmlns:p14="http://schemas.microsoft.com/office/powerpoint/2010/main" val="377116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all with various objects and a head">
            <a:extLst>
              <a:ext uri="{FF2B5EF4-FFF2-40B4-BE49-F238E27FC236}">
                <a16:creationId xmlns:a16="http://schemas.microsoft.com/office/drawing/2014/main" id="{FDE3CF85-DAED-6BC0-83DF-0BEEC7E31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B8F623B5-F281-FB9E-125A-076D2EF5E63B}"/>
              </a:ext>
            </a:extLst>
          </p:cNvPr>
          <p:cNvSpPr>
            <a:spLocks noGrp="1"/>
          </p:cNvSpPr>
          <p:nvPr>
            <p:ph type="subTitle" idx="1"/>
          </p:nvPr>
        </p:nvSpPr>
        <p:spPr>
          <a:xfrm>
            <a:off x="368060" y="2464401"/>
            <a:ext cx="11455879" cy="1655762"/>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fr-FR" sz="3600" dirty="0">
                <a:solidFill>
                  <a:schemeClr val="lt1"/>
                </a:solidFill>
              </a:rPr>
              <a:t>Système d'automatisation et de sensibilisation de geste éco-responsable pour un confort thermique intelligent</a:t>
            </a:r>
            <a:endParaRPr lang="fr-CI" sz="3600" dirty="0">
              <a:solidFill>
                <a:schemeClr val="lt1"/>
              </a:solidFill>
            </a:endParaRPr>
          </a:p>
        </p:txBody>
      </p:sp>
      <p:sp>
        <p:nvSpPr>
          <p:cNvPr id="9" name="Rectangle: Rounded Corners 8">
            <a:extLst>
              <a:ext uri="{FF2B5EF4-FFF2-40B4-BE49-F238E27FC236}">
                <a16:creationId xmlns:a16="http://schemas.microsoft.com/office/drawing/2014/main" id="{2286BD29-4363-5A17-88C1-FE38E2F68287}"/>
              </a:ext>
            </a:extLst>
          </p:cNvPr>
          <p:cNvSpPr/>
          <p:nvPr/>
        </p:nvSpPr>
        <p:spPr>
          <a:xfrm>
            <a:off x="2274498" y="338584"/>
            <a:ext cx="7643004" cy="1276710"/>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I" sz="4000" noProof="0" dirty="0" err="1"/>
              <a:t>EcoSmartConfort</a:t>
            </a:r>
            <a:endParaRPr lang="fr-CI" sz="4000" noProof="0" dirty="0"/>
          </a:p>
        </p:txBody>
      </p:sp>
      <p:sp>
        <p:nvSpPr>
          <p:cNvPr id="10" name="Rectangle: Rounded Corners 9">
            <a:extLst>
              <a:ext uri="{FF2B5EF4-FFF2-40B4-BE49-F238E27FC236}">
                <a16:creationId xmlns:a16="http://schemas.microsoft.com/office/drawing/2014/main" id="{A9AF5640-9740-36CB-4B8E-5C914D034A96}"/>
              </a:ext>
            </a:extLst>
          </p:cNvPr>
          <p:cNvSpPr/>
          <p:nvPr/>
        </p:nvSpPr>
        <p:spPr>
          <a:xfrm>
            <a:off x="9443352" y="4848955"/>
            <a:ext cx="2668437" cy="1474599"/>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I" sz="1600" noProof="0" dirty="0" err="1"/>
              <a:t>Innesse</a:t>
            </a:r>
            <a:r>
              <a:rPr lang="fr-CI" sz="1600" noProof="0" dirty="0"/>
              <a:t> FLAN</a:t>
            </a:r>
          </a:p>
          <a:p>
            <a:pPr algn="ctr"/>
            <a:r>
              <a:rPr lang="fr-CI" sz="1600" noProof="0" dirty="0"/>
              <a:t>Cyrille KOFFI</a:t>
            </a:r>
          </a:p>
          <a:p>
            <a:pPr algn="ctr"/>
            <a:r>
              <a:rPr lang="fr-CI" sz="1600" noProof="0" dirty="0"/>
              <a:t>James ASSIEDOU</a:t>
            </a:r>
          </a:p>
          <a:p>
            <a:pPr algn="ctr"/>
            <a:r>
              <a:rPr lang="fr-CI" sz="1600" noProof="0" dirty="0"/>
              <a:t>Arthur ANEKORE</a:t>
            </a:r>
          </a:p>
          <a:p>
            <a:pPr algn="ctr"/>
            <a:r>
              <a:rPr lang="fr-CI" sz="1600" noProof="0" dirty="0"/>
              <a:t>Mohamed TRAORE</a:t>
            </a:r>
          </a:p>
        </p:txBody>
      </p:sp>
    </p:spTree>
    <p:extLst>
      <p:ext uri="{BB962C8B-B14F-4D97-AF65-F5344CB8AC3E}">
        <p14:creationId xmlns:p14="http://schemas.microsoft.com/office/powerpoint/2010/main" val="247267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C7B5C2-BC9A-E2D5-6A15-DE26ABF31864}"/>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graphicFrame>
        <p:nvGraphicFramePr>
          <p:cNvPr id="9" name="Content Placeholder 3">
            <a:extLst>
              <a:ext uri="{FF2B5EF4-FFF2-40B4-BE49-F238E27FC236}">
                <a16:creationId xmlns:a16="http://schemas.microsoft.com/office/drawing/2014/main" id="{4F5BC340-C224-191C-60F2-E048F1916DB1}"/>
              </a:ext>
            </a:extLst>
          </p:cNvPr>
          <p:cNvGraphicFramePr>
            <a:graphicFrameLocks/>
          </p:cNvGraphicFramePr>
          <p:nvPr>
            <p:extLst>
              <p:ext uri="{D42A27DB-BD31-4B8C-83A1-F6EECF244321}">
                <p14:modId xmlns:p14="http://schemas.microsoft.com/office/powerpoint/2010/main" val="3692270434"/>
              </p:ext>
            </p:extLst>
          </p:nvPr>
        </p:nvGraphicFramePr>
        <p:xfrm>
          <a:off x="48126" y="1715195"/>
          <a:ext cx="12105736" cy="4958321"/>
        </p:xfrm>
        <a:graphic>
          <a:graphicData uri="http://schemas.openxmlformats.org/drawingml/2006/table">
            <a:tbl>
              <a:tblPr firstRow="1" bandRow="1">
                <a:tableStyleId>{93296810-A885-4BE3-A3E7-6D5BEEA58F35}</a:tableStyleId>
              </a:tblPr>
              <a:tblGrid>
                <a:gridCol w="2817904">
                  <a:extLst>
                    <a:ext uri="{9D8B030D-6E8A-4147-A177-3AD203B41FA5}">
                      <a16:colId xmlns:a16="http://schemas.microsoft.com/office/drawing/2014/main" val="3842845261"/>
                    </a:ext>
                  </a:extLst>
                </a:gridCol>
                <a:gridCol w="2483892">
                  <a:extLst>
                    <a:ext uri="{9D8B030D-6E8A-4147-A177-3AD203B41FA5}">
                      <a16:colId xmlns:a16="http://schemas.microsoft.com/office/drawing/2014/main" val="1558494840"/>
                    </a:ext>
                  </a:extLst>
                </a:gridCol>
                <a:gridCol w="2483893">
                  <a:extLst>
                    <a:ext uri="{9D8B030D-6E8A-4147-A177-3AD203B41FA5}">
                      <a16:colId xmlns:a16="http://schemas.microsoft.com/office/drawing/2014/main" val="1628999859"/>
                    </a:ext>
                  </a:extLst>
                </a:gridCol>
                <a:gridCol w="688326">
                  <a:extLst>
                    <a:ext uri="{9D8B030D-6E8A-4147-A177-3AD203B41FA5}">
                      <a16:colId xmlns:a16="http://schemas.microsoft.com/office/drawing/2014/main" val="2844375752"/>
                    </a:ext>
                  </a:extLst>
                </a:gridCol>
                <a:gridCol w="1331543">
                  <a:extLst>
                    <a:ext uri="{9D8B030D-6E8A-4147-A177-3AD203B41FA5}">
                      <a16:colId xmlns:a16="http://schemas.microsoft.com/office/drawing/2014/main" val="3481902074"/>
                    </a:ext>
                  </a:extLst>
                </a:gridCol>
                <a:gridCol w="2300178">
                  <a:extLst>
                    <a:ext uri="{9D8B030D-6E8A-4147-A177-3AD203B41FA5}">
                      <a16:colId xmlns:a16="http://schemas.microsoft.com/office/drawing/2014/main" val="530744921"/>
                    </a:ext>
                  </a:extLst>
                </a:gridCol>
              </a:tblGrid>
              <a:tr h="399694">
                <a:tc>
                  <a:txBody>
                    <a:bodyPr/>
                    <a:lstStyle/>
                    <a:p>
                      <a:r>
                        <a:rPr lang="fr-CI" sz="1600" b="1" u="none" strike="noStrike" kern="1200" baseline="0" noProof="0" dirty="0">
                          <a:solidFill>
                            <a:schemeClr val="lt1"/>
                          </a:solidFill>
                        </a:rPr>
                        <a:t>Partenaires clés</a:t>
                      </a:r>
                    </a:p>
                  </a:txBody>
                  <a:tcPr anchor="ctr">
                    <a:solidFill>
                      <a:srgbClr val="4EA72E"/>
                    </a:solidFill>
                  </a:tcPr>
                </a:tc>
                <a:tc>
                  <a:txBody>
                    <a:bodyPr/>
                    <a:lstStyle/>
                    <a:p>
                      <a:r>
                        <a:rPr lang="fr-CI" sz="1600" b="1" u="none" strike="noStrike" kern="1200" baseline="0" noProof="0" dirty="0">
                          <a:solidFill>
                            <a:schemeClr val="lt1"/>
                          </a:solidFill>
                        </a:rPr>
                        <a:t>Activités Clés</a:t>
                      </a:r>
                    </a:p>
                  </a:txBody>
                  <a:tcPr anchor="ctr"/>
                </a:tc>
                <a:tc>
                  <a:txBody>
                    <a:bodyPr/>
                    <a:lstStyle/>
                    <a:p>
                      <a:r>
                        <a:rPr lang="fr-CI" sz="1600" b="1" u="none" strike="noStrike" kern="1200" baseline="0" noProof="0" dirty="0">
                          <a:solidFill>
                            <a:schemeClr val="lt1"/>
                          </a:solidFill>
                        </a:rPr>
                        <a:t>Propositions de Valeur</a:t>
                      </a:r>
                    </a:p>
                  </a:txBody>
                  <a:tcPr anchor="ctr">
                    <a:solidFill>
                      <a:srgbClr val="4EA72E"/>
                    </a:solidFill>
                  </a:tcPr>
                </a:tc>
                <a:tc gridSpan="2">
                  <a:txBody>
                    <a:bodyPr/>
                    <a:lstStyle/>
                    <a:p>
                      <a:r>
                        <a:rPr lang="fr-CI" sz="1600" b="1" u="none" strike="noStrike" kern="1200" baseline="0" noProof="0" dirty="0">
                          <a:solidFill>
                            <a:schemeClr val="lt1"/>
                          </a:solidFill>
                        </a:rPr>
                        <a:t>Relation Client</a:t>
                      </a:r>
                    </a:p>
                  </a:txBody>
                  <a:tcPr anchor="ctr"/>
                </a:tc>
                <a:tc hMerge="1">
                  <a:txBody>
                    <a:bodyPr/>
                    <a:lstStyle/>
                    <a:p>
                      <a:endParaRPr lang="en-US"/>
                    </a:p>
                  </a:txBody>
                  <a:tcPr/>
                </a:tc>
                <a:tc>
                  <a:txBody>
                    <a:bodyPr/>
                    <a:lstStyle/>
                    <a:p>
                      <a:r>
                        <a:rPr lang="fr-CI" sz="1600" b="1" u="none" strike="noStrike" kern="1200" baseline="0" noProof="0" dirty="0">
                          <a:solidFill>
                            <a:schemeClr val="lt1"/>
                          </a:solidFill>
                        </a:rPr>
                        <a:t>Clients</a:t>
                      </a:r>
                    </a:p>
                  </a:txBody>
                  <a:tcPr anchor="ctr">
                    <a:solidFill>
                      <a:srgbClr val="4EA72E"/>
                    </a:solidFill>
                  </a:tcPr>
                </a:tc>
                <a:extLst>
                  <a:ext uri="{0D108BD9-81ED-4DB2-BD59-A6C34878D82A}">
                    <a16:rowId xmlns:a16="http://schemas.microsoft.com/office/drawing/2014/main" val="1303444699"/>
                  </a:ext>
                </a:extLst>
              </a:tr>
              <a:tr h="3034627">
                <a:tc>
                  <a:txBody>
                    <a:bodyPr/>
                    <a:lstStyle/>
                    <a:p>
                      <a:pPr marL="285750" indent="-285750">
                        <a:buFont typeface="Wingdings" panose="05000000000000000000" pitchFamily="2" charset="2"/>
                        <a:buChar char="Ø"/>
                      </a:pPr>
                      <a:r>
                        <a:rPr lang="fr-CI" sz="1400" b="0" noProof="0" dirty="0"/>
                        <a:t>CIE</a:t>
                      </a:r>
                    </a:p>
                    <a:p>
                      <a:pPr marL="285750" indent="-285750">
                        <a:buFont typeface="Wingdings" panose="05000000000000000000" pitchFamily="2" charset="2"/>
                        <a:buChar char="Ø"/>
                      </a:pPr>
                      <a:r>
                        <a:rPr lang="fr-CI" sz="1400" b="0" noProof="0" dirty="0"/>
                        <a:t>Ministère de l'environnement, du développement durable et de la transition énergétique</a:t>
                      </a:r>
                    </a:p>
                    <a:p>
                      <a:pPr marL="285750" indent="-285750">
                        <a:buFont typeface="Wingdings" panose="05000000000000000000" pitchFamily="2" charset="2"/>
                        <a:buChar char="Ø"/>
                      </a:pPr>
                      <a:r>
                        <a:rPr lang="fr-CI" sz="1400" b="0" noProof="0" dirty="0"/>
                        <a:t>Ministère des mines, du pétrole et de l'énergie.</a:t>
                      </a:r>
                    </a:p>
                    <a:p>
                      <a:pPr marL="0" indent="0">
                        <a:buFont typeface="Wingdings" panose="05000000000000000000" pitchFamily="2" charset="2"/>
                        <a:buNone/>
                      </a:pPr>
                      <a:endParaRPr lang="fr-CI" sz="1400" b="0" noProof="0" dirty="0"/>
                    </a:p>
                    <a:p>
                      <a:pPr marL="0" indent="0">
                        <a:buFont typeface="Wingdings" panose="05000000000000000000" pitchFamily="2" charset="2"/>
                        <a:buNone/>
                      </a:pPr>
                      <a:r>
                        <a:rPr lang="fr-CI" sz="1400" b="0" noProof="0" dirty="0"/>
                        <a:t>Ressources clés que nos partenaires proposent sont : </a:t>
                      </a:r>
                    </a:p>
                    <a:p>
                      <a:pPr marL="0" indent="0">
                        <a:buFont typeface="Wingdings" panose="05000000000000000000" pitchFamily="2" charset="2"/>
                        <a:buNone/>
                      </a:pPr>
                      <a:r>
                        <a:rPr lang="fr-CI" sz="1400" b="0" noProof="0" dirty="0"/>
                        <a:t>Accompagnement financier</a:t>
                      </a:r>
                    </a:p>
                    <a:p>
                      <a:pPr marL="0" indent="0">
                        <a:buFont typeface="Wingdings" panose="05000000000000000000" pitchFamily="2" charset="2"/>
                        <a:buNone/>
                      </a:pPr>
                      <a:r>
                        <a:rPr lang="fr-CI" sz="1400" b="0" noProof="0" dirty="0"/>
                        <a:t>Accompagnement professionnel </a:t>
                      </a:r>
                      <a:endParaRPr lang="fr-CI" noProof="0" dirty="0"/>
                    </a:p>
                  </a:txBody>
                  <a:tcPr anchor="ctr">
                    <a:solidFill>
                      <a:schemeClr val="bg2"/>
                    </a:solidFill>
                  </a:tcPr>
                </a:tc>
                <a:tc>
                  <a:txBody>
                    <a:bodyPr/>
                    <a:lstStyle/>
                    <a:p>
                      <a:pPr marL="285750" indent="-285750">
                        <a:buFont typeface="Wingdings" panose="05000000000000000000" pitchFamily="2" charset="2"/>
                        <a:buChar char="Ø"/>
                      </a:pPr>
                      <a:r>
                        <a:rPr lang="fr-CI" sz="1400" b="0" noProof="0" dirty="0"/>
                        <a:t>Conception du produit au Tech </a:t>
                      </a:r>
                      <a:r>
                        <a:rPr lang="fr-CI" sz="1400" b="0" noProof="0" dirty="0" err="1"/>
                        <a:t>Lab</a:t>
                      </a:r>
                      <a:endParaRPr lang="fr-CI" sz="1400" b="0" noProof="0" dirty="0"/>
                    </a:p>
                    <a:p>
                      <a:pPr marL="285750" indent="-285750">
                        <a:buFont typeface="Wingdings" panose="05000000000000000000" pitchFamily="2" charset="2"/>
                        <a:buChar char="Ø"/>
                      </a:pPr>
                      <a:r>
                        <a:rPr lang="fr-CI" sz="1400" b="0" noProof="0" dirty="0"/>
                        <a:t>Production en masse par le biais d'un industriel</a:t>
                      </a:r>
                    </a:p>
                  </a:txBody>
                  <a:tcPr anchor="ctr"/>
                </a:tc>
                <a:tc>
                  <a:txBody>
                    <a:bodyPr/>
                    <a:lstStyle/>
                    <a:p>
                      <a:pPr marL="285750" indent="-285750">
                        <a:buFont typeface="Wingdings" panose="05000000000000000000" pitchFamily="2" charset="2"/>
                        <a:buChar char="Ø"/>
                      </a:pPr>
                      <a:r>
                        <a:rPr lang="fr-CI" sz="1400" b="0" noProof="0" dirty="0"/>
                        <a:t>Facilité d'utilisation</a:t>
                      </a:r>
                    </a:p>
                    <a:p>
                      <a:pPr marL="285750" indent="-285750">
                        <a:buFont typeface="Wingdings" panose="05000000000000000000" pitchFamily="2" charset="2"/>
                        <a:buChar char="Ø"/>
                      </a:pPr>
                      <a:r>
                        <a:rPr lang="fr-CI" sz="1400" b="0" noProof="0" dirty="0"/>
                        <a:t>Sensibilisation au geste éco-responsables</a:t>
                      </a:r>
                      <a:endParaRPr lang="fr-CI" noProof="0" dirty="0"/>
                    </a:p>
                  </a:txBody>
                  <a:tcPr anchor="ctr">
                    <a:solidFill>
                      <a:srgbClr val="E8E8E8"/>
                    </a:solidFill>
                  </a:tcPr>
                </a:tc>
                <a:tc gridSpan="2">
                  <a:txBody>
                    <a:bodyPr/>
                    <a:lstStyle/>
                    <a:p>
                      <a:pPr marL="285750" indent="-285750">
                        <a:buFont typeface="Wingdings" panose="05000000000000000000" pitchFamily="2" charset="2"/>
                        <a:buChar char="Ø"/>
                      </a:pPr>
                      <a:r>
                        <a:rPr lang="fr-CI" sz="1400" b="0" noProof="0" dirty="0"/>
                        <a:t>Service après vente</a:t>
                      </a:r>
                    </a:p>
                  </a:txBody>
                  <a:tcPr anchor="ctr"/>
                </a:tc>
                <a:tc hMerge="1">
                  <a:txBody>
                    <a:bodyPr/>
                    <a:lstStyle/>
                    <a:p>
                      <a:endParaRPr lang="en-US"/>
                    </a:p>
                  </a:txBody>
                  <a:tcPr/>
                </a:tc>
                <a:tc>
                  <a:txBody>
                    <a:bodyPr/>
                    <a:lstStyle/>
                    <a:p>
                      <a:pPr marL="285750" indent="-285750">
                        <a:buFont typeface="Wingdings" panose="05000000000000000000" pitchFamily="2" charset="2"/>
                        <a:buChar char="Ø"/>
                      </a:pPr>
                      <a:r>
                        <a:rPr lang="fr-CI" sz="1400" b="0" noProof="0" dirty="0"/>
                        <a:t>Ménage ayant au moins un climatiseur.</a:t>
                      </a:r>
                    </a:p>
                    <a:p>
                      <a:pPr marL="285750" indent="-285750">
                        <a:buFont typeface="Wingdings" panose="05000000000000000000" pitchFamily="2" charset="2"/>
                        <a:buChar char="Ø"/>
                      </a:pPr>
                      <a:r>
                        <a:rPr lang="fr-CI" sz="1400" b="0" noProof="0" dirty="0"/>
                        <a:t>Entreprise disposant de système de climatisation (Bureaux, supermarchés).</a:t>
                      </a:r>
                      <a:endParaRPr lang="fr-CI" noProof="0" dirty="0"/>
                    </a:p>
                  </a:txBody>
                  <a:tcPr>
                    <a:solidFill>
                      <a:srgbClr val="E8E8E8"/>
                    </a:solidFill>
                  </a:tcPr>
                </a:tc>
                <a:extLst>
                  <a:ext uri="{0D108BD9-81ED-4DB2-BD59-A6C34878D82A}">
                    <a16:rowId xmlns:a16="http://schemas.microsoft.com/office/drawing/2014/main" val="3046884530"/>
                  </a:ext>
                </a:extLst>
              </a:tr>
              <a:tr h="371637">
                <a:tc>
                  <a:txBody>
                    <a:bodyPr/>
                    <a:lstStyle/>
                    <a:p>
                      <a:r>
                        <a:rPr lang="fr-CI" sz="1600" b="1" u="none" strike="noStrike" kern="1200" baseline="0" noProof="0" dirty="0">
                          <a:solidFill>
                            <a:schemeClr val="bg1"/>
                          </a:solidFill>
                        </a:rPr>
                        <a:t>Coûts</a:t>
                      </a:r>
                    </a:p>
                  </a:txBody>
                  <a:tcPr anchor="ctr">
                    <a:solidFill>
                      <a:srgbClr val="4EA72E"/>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I" sz="1600" b="1" u="none" strike="noStrike" kern="1200" baseline="0" noProof="0" dirty="0">
                          <a:solidFill>
                            <a:schemeClr val="bg1"/>
                          </a:solidFill>
                        </a:rPr>
                        <a:t>Ressources clés</a:t>
                      </a:r>
                    </a:p>
                  </a:txBody>
                  <a:tcPr anchor="ctr">
                    <a:solidFill>
                      <a:srgbClr val="4EA72E"/>
                    </a:solidFill>
                  </a:tcPr>
                </a:tc>
                <a:tc gridSpan="2">
                  <a:txBody>
                    <a:bodyPr/>
                    <a:lstStyle/>
                    <a:p>
                      <a:r>
                        <a:rPr lang="fr-CI" sz="1600" b="1" u="none" strike="noStrike" kern="1200" baseline="0" noProof="0" dirty="0">
                          <a:solidFill>
                            <a:schemeClr val="bg1"/>
                          </a:solidFill>
                        </a:rPr>
                        <a:t>Revenus</a:t>
                      </a:r>
                    </a:p>
                  </a:txBody>
                  <a:tcPr anchor="ctr">
                    <a:solidFill>
                      <a:srgbClr val="4EA72E"/>
                    </a:solidFill>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I" sz="1600" b="1" u="none" strike="noStrike" kern="1200" baseline="0" noProof="0" dirty="0">
                          <a:solidFill>
                            <a:schemeClr val="bg1"/>
                          </a:solidFill>
                        </a:rPr>
                        <a:t>Canaux</a:t>
                      </a:r>
                    </a:p>
                  </a:txBody>
                  <a:tcPr anchor="ctr">
                    <a:solidFill>
                      <a:srgbClr val="4EA72E"/>
                    </a:solidFill>
                  </a:tcPr>
                </a:tc>
                <a:tc hMerge="1">
                  <a:txBody>
                    <a:bodyPr/>
                    <a:lstStyle/>
                    <a:p>
                      <a:endParaRPr lang="en-US" dirty="0"/>
                    </a:p>
                  </a:txBody>
                  <a:tcPr/>
                </a:tc>
                <a:extLst>
                  <a:ext uri="{0D108BD9-81ED-4DB2-BD59-A6C34878D82A}">
                    <a16:rowId xmlns:a16="http://schemas.microsoft.com/office/drawing/2014/main" val="1866854557"/>
                  </a:ext>
                </a:extLst>
              </a:tr>
              <a:tr h="1152363">
                <a:tc>
                  <a:txBody>
                    <a:bodyPr/>
                    <a:lstStyle/>
                    <a:p>
                      <a:pPr marL="285750" indent="-285750">
                        <a:buFont typeface="Wingdings" panose="05000000000000000000" pitchFamily="2" charset="2"/>
                        <a:buChar char="Ø"/>
                      </a:pPr>
                      <a:r>
                        <a:rPr lang="fr-CI" sz="1400" noProof="0" dirty="0">
                          <a:solidFill>
                            <a:schemeClr val="tx1"/>
                          </a:solidFill>
                        </a:rPr>
                        <a:t>La production en masse</a:t>
                      </a:r>
                    </a:p>
                    <a:p>
                      <a:pPr marL="285750" indent="-285750">
                        <a:buFont typeface="Wingdings" panose="05000000000000000000" pitchFamily="2" charset="2"/>
                        <a:buChar char="Ø"/>
                      </a:pPr>
                      <a:r>
                        <a:rPr lang="fr-CI" sz="1400" noProof="0" dirty="0">
                          <a:solidFill>
                            <a:schemeClr val="tx1"/>
                          </a:solidFill>
                        </a:rPr>
                        <a:t>Les salaires</a:t>
                      </a:r>
                    </a:p>
                    <a:p>
                      <a:pPr marL="285750" indent="-285750">
                        <a:buFont typeface="Wingdings" panose="05000000000000000000" pitchFamily="2" charset="2"/>
                        <a:buChar char="Ø"/>
                      </a:pPr>
                      <a:r>
                        <a:rPr lang="fr-CI" sz="1400" noProof="0" dirty="0">
                          <a:solidFill>
                            <a:schemeClr val="tx1"/>
                          </a:solidFill>
                        </a:rPr>
                        <a:t>Le locale pour stockage</a:t>
                      </a:r>
                    </a:p>
                  </a:txBody>
                  <a:tcPr anchor="ctr">
                    <a:solidFill>
                      <a:srgbClr val="E8E8E8"/>
                    </a:solidFill>
                  </a:tcPr>
                </a:tc>
                <a:tc>
                  <a:txBody>
                    <a:bodyPr/>
                    <a:lstStyle/>
                    <a:p>
                      <a:pPr marL="285750" indent="-285750">
                        <a:buFont typeface="Wingdings" panose="05000000000000000000" pitchFamily="2" charset="2"/>
                        <a:buChar char="Ø"/>
                      </a:pPr>
                      <a:r>
                        <a:rPr lang="fr-CI" sz="1400" noProof="0" dirty="0">
                          <a:solidFill>
                            <a:schemeClr val="tx1"/>
                          </a:solidFill>
                        </a:rPr>
                        <a:t>Ressources financières</a:t>
                      </a:r>
                    </a:p>
                    <a:p>
                      <a:pPr marL="285750" indent="-285750">
                        <a:buFont typeface="Wingdings" panose="05000000000000000000" pitchFamily="2" charset="2"/>
                        <a:buChar char="Ø"/>
                      </a:pPr>
                      <a:r>
                        <a:rPr lang="fr-CI" sz="1400" noProof="0" dirty="0">
                          <a:solidFill>
                            <a:schemeClr val="tx1"/>
                          </a:solidFill>
                        </a:rPr>
                        <a:t>Ressources humaines</a:t>
                      </a:r>
                    </a:p>
                  </a:txBody>
                  <a:tcPr anchor="ctr">
                    <a:solidFill>
                      <a:srgbClr val="D0E1CD"/>
                    </a:solidFill>
                  </a:tcPr>
                </a:tc>
                <a:tc gridSpan="2">
                  <a:txBody>
                    <a:bodyPr/>
                    <a:lstStyle/>
                    <a:p>
                      <a:pPr marL="285750" indent="-285750">
                        <a:buFont typeface="Wingdings" panose="05000000000000000000" pitchFamily="2" charset="2"/>
                        <a:buChar char="Ø"/>
                      </a:pPr>
                      <a:r>
                        <a:rPr lang="fr-CI" sz="1400" noProof="0" dirty="0">
                          <a:solidFill>
                            <a:schemeClr val="tx1"/>
                          </a:solidFill>
                        </a:rPr>
                        <a:t>Ventes du produit</a:t>
                      </a:r>
                    </a:p>
                    <a:p>
                      <a:pPr marL="285750" indent="-285750">
                        <a:buFont typeface="Wingdings" panose="05000000000000000000" pitchFamily="2" charset="2"/>
                        <a:buChar char="Ø"/>
                      </a:pPr>
                      <a:r>
                        <a:rPr lang="fr-CI" sz="1400" noProof="0" dirty="0">
                          <a:solidFill>
                            <a:schemeClr val="tx1"/>
                          </a:solidFill>
                        </a:rPr>
                        <a:t>Payement d'un service d'entretien</a:t>
                      </a:r>
                    </a:p>
                    <a:p>
                      <a:pPr marL="285750" indent="-285750">
                        <a:buFont typeface="Wingdings" panose="05000000000000000000" pitchFamily="2" charset="2"/>
                        <a:buChar char="Ø"/>
                      </a:pPr>
                      <a:r>
                        <a:rPr lang="fr-CI" sz="1400" noProof="0" dirty="0">
                          <a:solidFill>
                            <a:schemeClr val="tx1"/>
                          </a:solidFill>
                        </a:rPr>
                        <a:t>Subvention de la CIE</a:t>
                      </a:r>
                      <a:endParaRPr lang="fr-CI" noProof="0" dirty="0">
                        <a:solidFill>
                          <a:schemeClr val="tx1"/>
                        </a:solidFill>
                      </a:endParaRPr>
                    </a:p>
                  </a:txBody>
                  <a:tcPr anchor="ctr">
                    <a:solidFill>
                      <a:srgbClr val="E8E8E8"/>
                    </a:solidFill>
                  </a:tcPr>
                </a:tc>
                <a:tc hMerge="1">
                  <a:txBody>
                    <a:bodyPr/>
                    <a:lstStyle/>
                    <a:p>
                      <a:endParaRPr lang="en-US"/>
                    </a:p>
                  </a:txBody>
                  <a:tcPr/>
                </a:tc>
                <a:tc gridSpan="2">
                  <a:txBody>
                    <a:bodyPr/>
                    <a:lstStyle/>
                    <a:p>
                      <a:pPr marL="285750" indent="-285750">
                        <a:buFont typeface="Wingdings" panose="05000000000000000000" pitchFamily="2" charset="2"/>
                        <a:buChar char="Ø"/>
                      </a:pPr>
                      <a:r>
                        <a:rPr lang="fr-CI" sz="1400" noProof="0" dirty="0">
                          <a:solidFill>
                            <a:schemeClr val="tx1"/>
                          </a:solidFill>
                        </a:rPr>
                        <a:t>Grande surface de vente d’appareil électro ménager (smart, lux ...)</a:t>
                      </a:r>
                    </a:p>
                    <a:p>
                      <a:pPr marL="285750" indent="-285750">
                        <a:buFont typeface="Wingdings" panose="05000000000000000000" pitchFamily="2" charset="2"/>
                        <a:buChar char="Ø"/>
                      </a:pPr>
                      <a:r>
                        <a:rPr lang="fr-CI" sz="1400" noProof="0" dirty="0">
                          <a:solidFill>
                            <a:schemeClr val="tx1"/>
                          </a:solidFill>
                        </a:rPr>
                        <a:t>Par l'intermédiaire des magasins partenaire (magasins électro ménage).</a:t>
                      </a:r>
                      <a:endParaRPr lang="fr-CI" noProof="0" dirty="0">
                        <a:solidFill>
                          <a:schemeClr val="tx1"/>
                        </a:solidFill>
                      </a:endParaRPr>
                    </a:p>
                  </a:txBody>
                  <a:tcPr anchor="ctr">
                    <a:solidFill>
                      <a:srgbClr val="D0E1CD"/>
                    </a:solidFill>
                  </a:tcPr>
                </a:tc>
                <a:tc hMerge="1">
                  <a:txBody>
                    <a:bodyPr/>
                    <a:lstStyle/>
                    <a:p>
                      <a:endParaRPr lang="en-US"/>
                    </a:p>
                  </a:txBody>
                  <a:tcPr/>
                </a:tc>
                <a:extLst>
                  <a:ext uri="{0D108BD9-81ED-4DB2-BD59-A6C34878D82A}">
                    <a16:rowId xmlns:a16="http://schemas.microsoft.com/office/drawing/2014/main" val="2875196114"/>
                  </a:ext>
                </a:extLst>
              </a:tr>
            </a:tbl>
          </a:graphicData>
        </a:graphic>
      </p:graphicFrame>
      <p:pic>
        <p:nvPicPr>
          <p:cNvPr id="14" name="Content Placeholder 13" descr="Cheers outline">
            <a:extLst>
              <a:ext uri="{FF2B5EF4-FFF2-40B4-BE49-F238E27FC236}">
                <a16:creationId xmlns:a16="http://schemas.microsoft.com/office/drawing/2014/main" id="{69A52E00-034B-61DB-5208-D646E49FF59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53205" y="1751600"/>
            <a:ext cx="288000" cy="288000"/>
          </a:xfrm>
        </p:spPr>
      </p:pic>
      <p:sp>
        <p:nvSpPr>
          <p:cNvPr id="10" name="Title 1">
            <a:extLst>
              <a:ext uri="{FF2B5EF4-FFF2-40B4-BE49-F238E27FC236}">
                <a16:creationId xmlns:a16="http://schemas.microsoft.com/office/drawing/2014/main" id="{E11EDF9C-DD6C-270C-44F7-4D32C4E100D6}"/>
              </a:ext>
            </a:extLst>
          </p:cNvPr>
          <p:cNvSpPr txBox="1">
            <a:spLocks/>
          </p:cNvSpPr>
          <p:nvPr/>
        </p:nvSpPr>
        <p:spPr>
          <a:xfrm>
            <a:off x="-1035" y="-11939"/>
            <a:ext cx="12191999" cy="1576446"/>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I" sz="4000" noProof="0" dirty="0">
                <a:solidFill>
                  <a:srgbClr val="FFFFFF"/>
                </a:solidFill>
              </a:rPr>
              <a:t>	</a:t>
            </a:r>
          </a:p>
        </p:txBody>
      </p:sp>
      <p:sp>
        <p:nvSpPr>
          <p:cNvPr id="2" name="Title 1">
            <a:extLst>
              <a:ext uri="{FF2B5EF4-FFF2-40B4-BE49-F238E27FC236}">
                <a16:creationId xmlns:a16="http://schemas.microsoft.com/office/drawing/2014/main" id="{5746FBF6-E780-558E-0838-A040CA54EB3D}"/>
              </a:ext>
            </a:extLst>
          </p:cNvPr>
          <p:cNvSpPr>
            <a:spLocks noGrp="1"/>
          </p:cNvSpPr>
          <p:nvPr>
            <p:ph type="title"/>
          </p:nvPr>
        </p:nvSpPr>
        <p:spPr>
          <a:xfrm>
            <a:off x="838200" y="384956"/>
            <a:ext cx="10044023" cy="877729"/>
          </a:xfrm>
        </p:spPr>
        <p:txBody>
          <a:bodyPr vert="horz" lIns="91440" tIns="45720" rIns="91440" bIns="45720" rtlCol="0" anchor="ctr">
            <a:normAutofit/>
          </a:bodyPr>
          <a:lstStyle/>
          <a:p>
            <a:r>
              <a:rPr lang="fr-CI" sz="4000" noProof="0" dirty="0">
                <a:solidFill>
                  <a:srgbClr val="FFFFFF"/>
                </a:solidFill>
              </a:rPr>
              <a:t>Business Model Canvas</a:t>
            </a:r>
          </a:p>
        </p:txBody>
      </p:sp>
      <p:pic>
        <p:nvPicPr>
          <p:cNvPr id="18" name="Graphic 17" descr="Work from home desk with solid fill">
            <a:extLst>
              <a:ext uri="{FF2B5EF4-FFF2-40B4-BE49-F238E27FC236}">
                <a16:creationId xmlns:a16="http://schemas.microsoft.com/office/drawing/2014/main" id="{72BEA221-85EF-27EC-C742-4D01120B9C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4284" y="1789615"/>
            <a:ext cx="288000" cy="288000"/>
          </a:xfrm>
          <a:prstGeom prst="rect">
            <a:avLst/>
          </a:prstGeom>
        </p:spPr>
      </p:pic>
      <p:pic>
        <p:nvPicPr>
          <p:cNvPr id="24" name="Graphic 23" descr="Diamond with solid fill">
            <a:extLst>
              <a:ext uri="{FF2B5EF4-FFF2-40B4-BE49-F238E27FC236}">
                <a16:creationId xmlns:a16="http://schemas.microsoft.com/office/drawing/2014/main" id="{C5DCBEA0-073B-23DC-1F87-AA09C9F9EE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0438" y="1789615"/>
            <a:ext cx="288000" cy="288000"/>
          </a:xfrm>
          <a:prstGeom prst="rect">
            <a:avLst/>
          </a:prstGeom>
        </p:spPr>
      </p:pic>
      <p:pic>
        <p:nvPicPr>
          <p:cNvPr id="26" name="Graphic 25" descr="Target Audience outline">
            <a:extLst>
              <a:ext uri="{FF2B5EF4-FFF2-40B4-BE49-F238E27FC236}">
                <a16:creationId xmlns:a16="http://schemas.microsoft.com/office/drawing/2014/main" id="{32E7DB8F-4FB8-2BD6-169B-7F7C54A229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8830" y="1789615"/>
            <a:ext cx="288000" cy="288000"/>
          </a:xfrm>
          <a:prstGeom prst="rect">
            <a:avLst/>
          </a:prstGeom>
        </p:spPr>
      </p:pic>
      <p:pic>
        <p:nvPicPr>
          <p:cNvPr id="30" name="Graphic 29" descr="Money with solid fill">
            <a:extLst>
              <a:ext uri="{FF2B5EF4-FFF2-40B4-BE49-F238E27FC236}">
                <a16:creationId xmlns:a16="http://schemas.microsoft.com/office/drawing/2014/main" id="{E94BE49E-0298-692B-2085-A17736C097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5806" y="5185449"/>
            <a:ext cx="288000" cy="288000"/>
          </a:xfrm>
          <a:prstGeom prst="rect">
            <a:avLst/>
          </a:prstGeom>
        </p:spPr>
      </p:pic>
      <p:pic>
        <p:nvPicPr>
          <p:cNvPr id="32" name="Graphic 31" descr="Euro with solid fill">
            <a:extLst>
              <a:ext uri="{FF2B5EF4-FFF2-40B4-BE49-F238E27FC236}">
                <a16:creationId xmlns:a16="http://schemas.microsoft.com/office/drawing/2014/main" id="{25A7D43C-AF06-6135-ECC6-20A84F9BB24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90751" y="5185449"/>
            <a:ext cx="288000" cy="288000"/>
          </a:xfrm>
          <a:prstGeom prst="rect">
            <a:avLst/>
          </a:prstGeom>
        </p:spPr>
      </p:pic>
      <p:pic>
        <p:nvPicPr>
          <p:cNvPr id="34" name="Graphic 33" descr="Compost with solid fill">
            <a:extLst>
              <a:ext uri="{FF2B5EF4-FFF2-40B4-BE49-F238E27FC236}">
                <a16:creationId xmlns:a16="http://schemas.microsoft.com/office/drawing/2014/main" id="{17D2F9DA-3E43-0759-3F1A-EED56AB7C02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78284" y="5185449"/>
            <a:ext cx="288000" cy="288000"/>
          </a:xfrm>
          <a:prstGeom prst="rect">
            <a:avLst/>
          </a:prstGeom>
        </p:spPr>
      </p:pic>
      <p:pic>
        <p:nvPicPr>
          <p:cNvPr id="40" name="Graphic 39" descr="Marketing outline">
            <a:extLst>
              <a:ext uri="{FF2B5EF4-FFF2-40B4-BE49-F238E27FC236}">
                <a16:creationId xmlns:a16="http://schemas.microsoft.com/office/drawing/2014/main" id="{FDAEEDA4-C04E-127E-8C23-EA95B1CCA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72428" y="5185449"/>
            <a:ext cx="288000" cy="288000"/>
          </a:xfrm>
          <a:prstGeom prst="rect">
            <a:avLst/>
          </a:prstGeom>
        </p:spPr>
      </p:pic>
      <p:pic>
        <p:nvPicPr>
          <p:cNvPr id="42" name="Graphic 41" descr="Call center with solid fill">
            <a:extLst>
              <a:ext uri="{FF2B5EF4-FFF2-40B4-BE49-F238E27FC236}">
                <a16:creationId xmlns:a16="http://schemas.microsoft.com/office/drawing/2014/main" id="{556B33E8-7C58-1025-5C9D-B6DD2FC7B94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09922" y="1751600"/>
            <a:ext cx="288000" cy="288000"/>
          </a:xfrm>
          <a:prstGeom prst="rect">
            <a:avLst/>
          </a:prstGeom>
        </p:spPr>
      </p:pic>
    </p:spTree>
    <p:extLst>
      <p:ext uri="{BB962C8B-B14F-4D97-AF65-F5344CB8AC3E}">
        <p14:creationId xmlns:p14="http://schemas.microsoft.com/office/powerpoint/2010/main" val="26671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13EB44-5CAF-F93C-9D9C-149BDD0DC8E2}"/>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3BB5BE4-0EE8-2ED5-0099-BCA0E774F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0" name="Rectangle 19">
            <a:extLst>
              <a:ext uri="{FF2B5EF4-FFF2-40B4-BE49-F238E27FC236}">
                <a16:creationId xmlns:a16="http://schemas.microsoft.com/office/drawing/2014/main" id="{F30B03D1-746B-F35C-7419-97553A420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1" name="Rectangle 20">
            <a:extLst>
              <a:ext uri="{FF2B5EF4-FFF2-40B4-BE49-F238E27FC236}">
                <a16:creationId xmlns:a16="http://schemas.microsoft.com/office/drawing/2014/main" id="{98DF9AC4-ED76-9DD4-3C1E-697ABD99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2" name="Rectangle 21">
            <a:extLst>
              <a:ext uri="{FF2B5EF4-FFF2-40B4-BE49-F238E27FC236}">
                <a16:creationId xmlns:a16="http://schemas.microsoft.com/office/drawing/2014/main" id="{81D3F631-8154-17D3-548C-D1424D7C2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graphicFrame>
        <p:nvGraphicFramePr>
          <p:cNvPr id="6" name="Content Placeholder 5">
            <a:extLst>
              <a:ext uri="{FF2B5EF4-FFF2-40B4-BE49-F238E27FC236}">
                <a16:creationId xmlns:a16="http://schemas.microsoft.com/office/drawing/2014/main" id="{C0A1E9E9-CD83-AFB3-85FB-4DFF139A100E}"/>
              </a:ext>
            </a:extLst>
          </p:cNvPr>
          <p:cNvGraphicFramePr>
            <a:graphicFrameLocks noGrp="1"/>
          </p:cNvGraphicFramePr>
          <p:nvPr>
            <p:ph idx="1"/>
            <p:extLst>
              <p:ext uri="{D42A27DB-BD31-4B8C-83A1-F6EECF244321}">
                <p14:modId xmlns:p14="http://schemas.microsoft.com/office/powerpoint/2010/main" val="2795938450"/>
              </p:ext>
            </p:extLst>
          </p:nvPr>
        </p:nvGraphicFramePr>
        <p:xfrm>
          <a:off x="10293" y="1648935"/>
          <a:ext cx="12126842" cy="5160341"/>
        </p:xfrm>
        <a:graphic>
          <a:graphicData uri="http://schemas.openxmlformats.org/drawingml/2006/table">
            <a:tbl>
              <a:tblPr firstRow="1" firstCol="1" bandRow="1">
                <a:tableStyleId>{93296810-A885-4BE3-A3E7-6D5BEEA58F35}</a:tableStyleId>
              </a:tblPr>
              <a:tblGrid>
                <a:gridCol w="2324947">
                  <a:extLst>
                    <a:ext uri="{9D8B030D-6E8A-4147-A177-3AD203B41FA5}">
                      <a16:colId xmlns:a16="http://schemas.microsoft.com/office/drawing/2014/main" val="2516137591"/>
                    </a:ext>
                  </a:extLst>
                </a:gridCol>
                <a:gridCol w="9801895">
                  <a:extLst>
                    <a:ext uri="{9D8B030D-6E8A-4147-A177-3AD203B41FA5}">
                      <a16:colId xmlns:a16="http://schemas.microsoft.com/office/drawing/2014/main" val="2706479435"/>
                    </a:ext>
                  </a:extLst>
                </a:gridCol>
              </a:tblGrid>
              <a:tr h="279651">
                <a:tc>
                  <a:txBody>
                    <a:bodyPr/>
                    <a:lstStyle/>
                    <a:p>
                      <a:pPr>
                        <a:lnSpc>
                          <a:spcPct val="107000"/>
                        </a:lnSpc>
                        <a:spcAft>
                          <a:spcPts val="800"/>
                        </a:spcAft>
                      </a:pPr>
                      <a:r>
                        <a:rPr lang="fr-CI" sz="1600" kern="100" noProof="0" dirty="0">
                          <a:effectLst/>
                        </a:rPr>
                        <a:t>Facteur</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algn="ctr">
                        <a:lnSpc>
                          <a:spcPct val="107000"/>
                        </a:lnSpc>
                        <a:spcAft>
                          <a:spcPts val="800"/>
                        </a:spcAft>
                      </a:pPr>
                      <a:r>
                        <a:rPr lang="fr-CI" sz="1600" kern="100" noProof="0" dirty="0">
                          <a:effectLst/>
                        </a:rPr>
                        <a:t>Détails</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2882355802"/>
                  </a:ext>
                </a:extLst>
              </a:tr>
              <a:tr h="803296">
                <a:tc>
                  <a:txBody>
                    <a:bodyPr/>
                    <a:lstStyle/>
                    <a:p>
                      <a:pPr>
                        <a:lnSpc>
                          <a:spcPct val="107000"/>
                        </a:lnSpc>
                        <a:spcAft>
                          <a:spcPts val="800"/>
                        </a:spcAft>
                      </a:pPr>
                      <a:r>
                        <a:rPr lang="fr-CI" sz="1600" kern="100" noProof="0" dirty="0">
                          <a:effectLst/>
                        </a:rPr>
                        <a:t>Politique</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effectLst/>
                        </a:rPr>
                        <a:t>Influence positive des lois environnementales (loi N°2023-900 du 23/12/23) régulant la protection de l'environnement. </a:t>
                      </a:r>
                    </a:p>
                    <a:p>
                      <a:pPr marL="285750" indent="-285750">
                        <a:lnSpc>
                          <a:spcPct val="107000"/>
                        </a:lnSpc>
                        <a:spcAft>
                          <a:spcPts val="800"/>
                        </a:spcAft>
                        <a:buFontTx/>
                        <a:buChar char="-"/>
                      </a:pPr>
                      <a:r>
                        <a:rPr lang="fr-CI" sz="1400" kern="100" noProof="0" dirty="0">
                          <a:effectLst/>
                        </a:rPr>
                        <a:t>Possibilité de bénéficier de subventions publiques et abattements fiscaux pour les projets écologiques.</a:t>
                      </a:r>
                      <a:endParaRPr lang="fr-CI" sz="14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4113379932"/>
                  </a:ext>
                </a:extLst>
              </a:tr>
              <a:tr h="1181286">
                <a:tc>
                  <a:txBody>
                    <a:bodyPr/>
                    <a:lstStyle/>
                    <a:p>
                      <a:pPr>
                        <a:lnSpc>
                          <a:spcPct val="107000"/>
                        </a:lnSpc>
                        <a:spcAft>
                          <a:spcPts val="800"/>
                        </a:spcAft>
                      </a:pPr>
                      <a:r>
                        <a:rPr lang="fr-CI" sz="1600" kern="100" noProof="0" dirty="0">
                          <a:effectLst/>
                        </a:rPr>
                        <a:t>Économique</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effectLst/>
                        </a:rPr>
                        <a:t>Faible coûts liés à l'achat de matériel IoT, développement logiciel, </a:t>
                      </a:r>
                    </a:p>
                    <a:p>
                      <a:pPr marL="285750" indent="-285750">
                        <a:lnSpc>
                          <a:spcPct val="107000"/>
                        </a:lnSpc>
                        <a:spcAft>
                          <a:spcPts val="800"/>
                        </a:spcAft>
                        <a:buFontTx/>
                        <a:buChar char="-"/>
                      </a:pPr>
                      <a:r>
                        <a:rPr lang="fr-CI" sz="1400" kern="100" noProof="0" dirty="0">
                          <a:effectLst/>
                        </a:rPr>
                        <a:t>Marketing.</a:t>
                      </a:r>
                    </a:p>
                    <a:p>
                      <a:pPr marL="285750" marR="0" lvl="0" indent="-285750" algn="l" defTabSz="914400" rtl="0" eaLnBrk="1" fontAlgn="auto" latinLnBrk="0" hangingPunct="1">
                        <a:lnSpc>
                          <a:spcPct val="107000"/>
                        </a:lnSpc>
                        <a:spcBef>
                          <a:spcPts val="0"/>
                        </a:spcBef>
                        <a:spcAft>
                          <a:spcPts val="800"/>
                        </a:spcAft>
                        <a:buClrTx/>
                        <a:buSzTx/>
                        <a:buFontTx/>
                        <a:buChar char="-"/>
                        <a:tabLst/>
                        <a:defRPr/>
                      </a:pPr>
                      <a:r>
                        <a:rPr lang="fr-CI" sz="1400" kern="100" noProof="0" dirty="0">
                          <a:effectLst/>
                        </a:rPr>
                        <a:t>Accès au financement facilité par l’intérêt des investisseurs pour l’écologie.</a:t>
                      </a:r>
                      <a:endParaRPr lang="fr-CI" sz="1400" kern="100" noProof="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Tx/>
                        <a:buChar char="-"/>
                      </a:pPr>
                      <a:r>
                        <a:rPr lang="fr-CI" sz="1400" kern="100" noProof="0" dirty="0">
                          <a:solidFill>
                            <a:srgbClr val="FF0000"/>
                          </a:solidFill>
                          <a:effectLst/>
                        </a:rPr>
                        <a:t>Contexte économique difficile : inflation, diminution du pouvoir d’achat. </a:t>
                      </a:r>
                    </a:p>
                  </a:txBody>
                  <a:tcPr marL="6910" marR="6910" marT="6910" marB="6910" anchor="ctr"/>
                </a:tc>
                <a:extLst>
                  <a:ext uri="{0D108BD9-81ED-4DB2-BD59-A6C34878D82A}">
                    <a16:rowId xmlns:a16="http://schemas.microsoft.com/office/drawing/2014/main" val="749312887"/>
                  </a:ext>
                </a:extLst>
              </a:tr>
              <a:tr h="571909">
                <a:tc>
                  <a:txBody>
                    <a:bodyPr/>
                    <a:lstStyle/>
                    <a:p>
                      <a:pPr>
                        <a:lnSpc>
                          <a:spcPct val="107000"/>
                        </a:lnSpc>
                        <a:spcAft>
                          <a:spcPts val="800"/>
                        </a:spcAft>
                      </a:pPr>
                      <a:r>
                        <a:rPr lang="fr-CI" sz="1600" kern="100" noProof="0" dirty="0">
                          <a:effectLst/>
                        </a:rPr>
                        <a:t>Sociologique</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solidFill>
                            <a:srgbClr val="FF0000"/>
                          </a:solidFill>
                          <a:effectLst/>
                        </a:rPr>
                        <a:t>Faible tendance sociale en faveur des pratiques écologiques et durables. </a:t>
                      </a:r>
                    </a:p>
                    <a:p>
                      <a:pPr marL="285750" indent="-285750">
                        <a:lnSpc>
                          <a:spcPct val="107000"/>
                        </a:lnSpc>
                        <a:spcAft>
                          <a:spcPts val="800"/>
                        </a:spcAft>
                        <a:buFontTx/>
                        <a:buChar char="-"/>
                      </a:pPr>
                      <a:r>
                        <a:rPr lang="fr-CI" sz="1400" kern="100" noProof="0" dirty="0">
                          <a:effectLst/>
                        </a:rPr>
                        <a:t>Le projet répond à cette demande avec des solutions éco-responsables et un volet sensibilisation.</a:t>
                      </a:r>
                      <a:endParaRPr lang="fr-CI" sz="14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237017256"/>
                  </a:ext>
                </a:extLst>
              </a:tr>
              <a:tr h="571909">
                <a:tc>
                  <a:txBody>
                    <a:bodyPr/>
                    <a:lstStyle/>
                    <a:p>
                      <a:pPr>
                        <a:lnSpc>
                          <a:spcPct val="107000"/>
                        </a:lnSpc>
                        <a:spcAft>
                          <a:spcPts val="800"/>
                        </a:spcAft>
                      </a:pPr>
                      <a:r>
                        <a:rPr lang="fr-CI" sz="1600" kern="100" noProof="0" dirty="0">
                          <a:effectLst/>
                        </a:rPr>
                        <a:t>Technologique</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effectLst/>
                        </a:rPr>
                        <a:t>Utilisation des technologies IoT (objets connectés).</a:t>
                      </a:r>
                    </a:p>
                    <a:p>
                      <a:pPr marL="285750" indent="-285750">
                        <a:lnSpc>
                          <a:spcPct val="107000"/>
                        </a:lnSpc>
                        <a:spcAft>
                          <a:spcPts val="800"/>
                        </a:spcAft>
                        <a:buFontTx/>
                        <a:buChar char="-"/>
                      </a:pPr>
                      <a:r>
                        <a:rPr lang="fr-CI" sz="1400" kern="100" noProof="0" dirty="0">
                          <a:effectLst/>
                        </a:rPr>
                        <a:t>Ces technologies sont accessibles, adaptées et largement utilisées dans des projets similaires.</a:t>
                      </a:r>
                      <a:endParaRPr lang="fr-CI" sz="14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2843104685"/>
                  </a:ext>
                </a:extLst>
              </a:tr>
              <a:tr h="906277">
                <a:tc>
                  <a:txBody>
                    <a:bodyPr/>
                    <a:lstStyle/>
                    <a:p>
                      <a:pPr>
                        <a:lnSpc>
                          <a:spcPct val="107000"/>
                        </a:lnSpc>
                        <a:spcAft>
                          <a:spcPts val="800"/>
                        </a:spcAft>
                      </a:pPr>
                      <a:r>
                        <a:rPr lang="fr-CI" sz="1600" kern="100" noProof="0" dirty="0">
                          <a:effectLst/>
                        </a:rPr>
                        <a:t>Environnemental</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effectLst/>
                        </a:rPr>
                        <a:t>Réduction de la consommation d'énergie et de l'empreinte carbone des foyers. </a:t>
                      </a:r>
                    </a:p>
                    <a:p>
                      <a:pPr marL="285750" indent="-285750">
                        <a:lnSpc>
                          <a:spcPct val="107000"/>
                        </a:lnSpc>
                        <a:spcAft>
                          <a:spcPts val="800"/>
                        </a:spcAft>
                        <a:buFontTx/>
                        <a:buChar char="-"/>
                      </a:pPr>
                      <a:r>
                        <a:rPr lang="fr-CI" sz="1400" kern="100" noProof="0" dirty="0">
                          <a:effectLst/>
                        </a:rPr>
                        <a:t>Sensibilisation des utilisateurs à la réduction de l'empreinte environnementale. </a:t>
                      </a:r>
                    </a:p>
                    <a:p>
                      <a:pPr marL="285750" indent="-285750">
                        <a:lnSpc>
                          <a:spcPct val="107000"/>
                        </a:lnSpc>
                        <a:spcAft>
                          <a:spcPts val="800"/>
                        </a:spcAft>
                        <a:buFontTx/>
                        <a:buChar char="-"/>
                      </a:pPr>
                      <a:r>
                        <a:rPr lang="fr-CI" sz="1400" kern="100" noProof="0" dirty="0">
                          <a:effectLst/>
                        </a:rPr>
                        <a:t>Impact écologique limité à la fabrication des composants IoT.</a:t>
                      </a:r>
                      <a:endParaRPr lang="fr-CI" sz="14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1672537164"/>
                  </a:ext>
                </a:extLst>
              </a:tr>
              <a:tr h="803296">
                <a:tc>
                  <a:txBody>
                    <a:bodyPr/>
                    <a:lstStyle/>
                    <a:p>
                      <a:pPr>
                        <a:lnSpc>
                          <a:spcPct val="107000"/>
                        </a:lnSpc>
                        <a:spcAft>
                          <a:spcPts val="800"/>
                        </a:spcAft>
                      </a:pPr>
                      <a:r>
                        <a:rPr lang="fr-CI" sz="1600" kern="100" noProof="0" dirty="0">
                          <a:effectLst/>
                        </a:rPr>
                        <a:t>Légal</a:t>
                      </a:r>
                      <a:endParaRPr lang="fr-CI" sz="1600" kern="100" noProof="0" dirty="0">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tc>
                  <a:txBody>
                    <a:bodyPr/>
                    <a:lstStyle/>
                    <a:p>
                      <a:pPr marL="285750" indent="-285750">
                        <a:lnSpc>
                          <a:spcPct val="107000"/>
                        </a:lnSpc>
                        <a:spcAft>
                          <a:spcPts val="800"/>
                        </a:spcAft>
                        <a:buFontTx/>
                        <a:buChar char="-"/>
                      </a:pPr>
                      <a:r>
                        <a:rPr lang="fr-CI" sz="1400" kern="100" noProof="0" dirty="0">
                          <a:effectLst/>
                        </a:rPr>
                        <a:t>Certifications environnementales possibles pour garantir le respect des normes écologiques. </a:t>
                      </a:r>
                    </a:p>
                    <a:p>
                      <a:pPr marL="285750" indent="-285750">
                        <a:lnSpc>
                          <a:spcPct val="107000"/>
                        </a:lnSpc>
                        <a:spcAft>
                          <a:spcPts val="800"/>
                        </a:spcAft>
                        <a:buFontTx/>
                        <a:buChar char="-"/>
                      </a:pPr>
                      <a:r>
                        <a:rPr lang="fr-CI" sz="1400" kern="100" noProof="0" dirty="0">
                          <a:solidFill>
                            <a:srgbClr val="FF0000"/>
                          </a:solidFill>
                          <a:effectLst/>
                        </a:rPr>
                        <a:t>Risques juridiques : infraction aux brevets, violation des marques déposées, protection des données personnelles (RGPD).</a:t>
                      </a:r>
                      <a:endParaRPr lang="fr-CI" sz="1400" kern="100" noProof="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910" marR="6910" marT="6910" marB="6910" anchor="ctr"/>
                </a:tc>
                <a:extLst>
                  <a:ext uri="{0D108BD9-81ED-4DB2-BD59-A6C34878D82A}">
                    <a16:rowId xmlns:a16="http://schemas.microsoft.com/office/drawing/2014/main" val="1378279385"/>
                  </a:ext>
                </a:extLst>
              </a:tr>
            </a:tbl>
          </a:graphicData>
        </a:graphic>
      </p:graphicFrame>
      <p:sp>
        <p:nvSpPr>
          <p:cNvPr id="4" name="Title 1">
            <a:extLst>
              <a:ext uri="{FF2B5EF4-FFF2-40B4-BE49-F238E27FC236}">
                <a16:creationId xmlns:a16="http://schemas.microsoft.com/office/drawing/2014/main" id="{91ED7101-5619-C304-BA30-231855B57926}"/>
              </a:ext>
            </a:extLst>
          </p:cNvPr>
          <p:cNvSpPr txBox="1">
            <a:spLocks/>
          </p:cNvSpPr>
          <p:nvPr/>
        </p:nvSpPr>
        <p:spPr>
          <a:xfrm>
            <a:off x="0" y="-491"/>
            <a:ext cx="12191999" cy="1576446"/>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I" sz="4000" noProof="0" dirty="0">
                <a:solidFill>
                  <a:srgbClr val="FFFFFF"/>
                </a:solidFill>
              </a:rPr>
              <a:t>	</a:t>
            </a:r>
          </a:p>
        </p:txBody>
      </p:sp>
      <p:sp>
        <p:nvSpPr>
          <p:cNvPr id="2" name="Title 1">
            <a:extLst>
              <a:ext uri="{FF2B5EF4-FFF2-40B4-BE49-F238E27FC236}">
                <a16:creationId xmlns:a16="http://schemas.microsoft.com/office/drawing/2014/main" id="{7D672633-8694-7037-62B1-475B37EA9A2E}"/>
              </a:ext>
            </a:extLst>
          </p:cNvPr>
          <p:cNvSpPr>
            <a:spLocks noGrp="1"/>
          </p:cNvSpPr>
          <p:nvPr>
            <p:ph type="title"/>
          </p:nvPr>
        </p:nvSpPr>
        <p:spPr>
          <a:xfrm>
            <a:off x="644056" y="348867"/>
            <a:ext cx="10044023" cy="877729"/>
          </a:xfrm>
        </p:spPr>
        <p:txBody>
          <a:bodyPr anchor="ctr">
            <a:normAutofit/>
          </a:bodyPr>
          <a:lstStyle/>
          <a:p>
            <a:r>
              <a:rPr lang="fr-CI" sz="4000" noProof="0" dirty="0">
                <a:solidFill>
                  <a:srgbClr val="FFFFFF"/>
                </a:solidFill>
              </a:rPr>
              <a:t>Analyse PESTEL</a:t>
            </a:r>
          </a:p>
        </p:txBody>
      </p:sp>
    </p:spTree>
    <p:extLst>
      <p:ext uri="{BB962C8B-B14F-4D97-AF65-F5344CB8AC3E}">
        <p14:creationId xmlns:p14="http://schemas.microsoft.com/office/powerpoint/2010/main" val="222988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8BF77-52B0-C115-3456-C0D0C7F0742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D762840-CE66-9D97-F6AE-646253E3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0" name="Rectangle 19">
            <a:extLst>
              <a:ext uri="{FF2B5EF4-FFF2-40B4-BE49-F238E27FC236}">
                <a16:creationId xmlns:a16="http://schemas.microsoft.com/office/drawing/2014/main" id="{9F270AEE-0793-5995-863B-2DEEB276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1" name="Rectangle 20">
            <a:extLst>
              <a:ext uri="{FF2B5EF4-FFF2-40B4-BE49-F238E27FC236}">
                <a16:creationId xmlns:a16="http://schemas.microsoft.com/office/drawing/2014/main" id="{C4D202A4-2BE0-AA31-0C0C-0E0F55D01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2" name="Rectangle 21">
            <a:extLst>
              <a:ext uri="{FF2B5EF4-FFF2-40B4-BE49-F238E27FC236}">
                <a16:creationId xmlns:a16="http://schemas.microsoft.com/office/drawing/2014/main" id="{1CB7AFA6-6D3C-1B85-E909-37204612A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 name="Title 1">
            <a:extLst>
              <a:ext uri="{FF2B5EF4-FFF2-40B4-BE49-F238E27FC236}">
                <a16:creationId xmlns:a16="http://schemas.microsoft.com/office/drawing/2014/main" id="{3B5EEB21-40B9-5FFB-CECB-FAF34B58B077}"/>
              </a:ext>
            </a:extLst>
          </p:cNvPr>
          <p:cNvSpPr>
            <a:spLocks noGrp="1"/>
          </p:cNvSpPr>
          <p:nvPr>
            <p:ph type="title"/>
          </p:nvPr>
        </p:nvSpPr>
        <p:spPr>
          <a:xfrm>
            <a:off x="0" y="-491"/>
            <a:ext cx="12191999" cy="1576446"/>
          </a:xfr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p:spPr>
        <p:txBody>
          <a:bodyPr anchor="ctr">
            <a:normAutofit/>
          </a:bodyPr>
          <a:lstStyle/>
          <a:p>
            <a:r>
              <a:rPr lang="fr-CI" sz="4000" noProof="0" dirty="0">
                <a:solidFill>
                  <a:srgbClr val="FFFFFF"/>
                </a:solidFill>
              </a:rPr>
              <a:t>	Concepts</a:t>
            </a:r>
          </a:p>
        </p:txBody>
      </p:sp>
      <p:sp>
        <p:nvSpPr>
          <p:cNvPr id="7" name="TextBox 6">
            <a:extLst>
              <a:ext uri="{FF2B5EF4-FFF2-40B4-BE49-F238E27FC236}">
                <a16:creationId xmlns:a16="http://schemas.microsoft.com/office/drawing/2014/main" id="{0319CC0A-21A0-FF1A-0754-5734FB5DF53F}"/>
              </a:ext>
            </a:extLst>
          </p:cNvPr>
          <p:cNvSpPr txBox="1"/>
          <p:nvPr/>
        </p:nvSpPr>
        <p:spPr>
          <a:xfrm>
            <a:off x="0" y="1667779"/>
            <a:ext cx="12191998" cy="5101989"/>
          </a:xfrm>
          <a:prstGeom prst="rect">
            <a:avLst/>
          </a:prstGeom>
          <a:noFill/>
          <a:ln>
            <a:noFill/>
          </a:ln>
        </p:spPr>
        <p:txBody>
          <a:bodyPr wrap="square" lIns="72000" tIns="72000" rIns="72000" bIns="72000" rtlCol="0">
            <a:noAutofit/>
          </a:bodyPr>
          <a:lstStyle/>
          <a:p>
            <a:pPr marL="0" lvl="2">
              <a:spcAft>
                <a:spcPts val="300"/>
              </a:spcAft>
              <a:buSzPct val="100000"/>
              <a:defRPr/>
            </a:pPr>
            <a:r>
              <a:rPr lang="fr-CI" sz="1400" b="1" kern="100" noProof="0" dirty="0">
                <a:effectLst/>
                <a:ea typeface="Aptos" panose="020B0004020202020204" pitchFamily="34" charset="0"/>
                <a:cs typeface="Times New Roman" panose="02020603050405020304" pitchFamily="18" charset="0"/>
              </a:rPr>
              <a:t>Pertinence</a:t>
            </a:r>
            <a:endParaRPr kumimoji="0" lang="fr-CI" sz="1400" b="1" i="0" u="none" strike="noStrike" kern="0" cap="none" spc="0" normalizeH="0" baseline="0" noProof="0" dirty="0">
              <a:ln>
                <a:noFill/>
              </a:ln>
              <a:effectLst/>
              <a:uLnTx/>
              <a:uFillTx/>
              <a:ea typeface="+mn-ea"/>
              <a:cs typeface="+mn-cs"/>
              <a:sym typeface="Wingdings" panose="05000000000000000000" pitchFamily="2" charset="2"/>
            </a:endParaRPr>
          </a:p>
          <a:p>
            <a:pPr marL="268288" marR="0" lvl="2" indent="-268288" algn="l" defTabSz="914400" rtl="0" eaLnBrk="1" fontAlgn="auto" latinLnBrk="0" hangingPunct="1">
              <a:lnSpc>
                <a:spcPct val="100000"/>
              </a:lnSpc>
              <a:spcBef>
                <a:spcPts val="0"/>
              </a:spcBef>
              <a:spcAft>
                <a:spcPts val="300"/>
              </a:spcAft>
              <a:buClrTx/>
              <a:buSzPct val="100000"/>
              <a:buFont typeface="Wingdings" panose="05000000000000000000" pitchFamily="2" charset="2"/>
              <a:buChar char="F"/>
              <a:tabLst/>
              <a:defRPr/>
            </a:pPr>
            <a:r>
              <a:rPr kumimoji="0" lang="fr-CI" sz="1400" b="1" i="0" u="none" strike="noStrike" kern="0" cap="none" spc="0" normalizeH="0" baseline="0" noProof="0" dirty="0">
                <a:ln>
                  <a:noFill/>
                </a:ln>
                <a:effectLst/>
                <a:uLnTx/>
                <a:uFillTx/>
                <a:ea typeface="+mn-ea"/>
                <a:cs typeface="+mn-cs"/>
                <a:sym typeface="Wingdings" panose="05000000000000000000" pitchFamily="2" charset="2"/>
              </a:rPr>
              <a:t> </a:t>
            </a:r>
            <a:r>
              <a:rPr lang="fr-CI" sz="1400" kern="100" noProof="0" dirty="0">
                <a:cs typeface="Times New Roman" panose="02020603050405020304" pitchFamily="18" charset="0"/>
                <a:sym typeface="Wingdings" panose="05000000000000000000" pitchFamily="2" charset="2"/>
              </a:rPr>
              <a:t>Le problème est particulièrement important en raison de l’augmentation des températures causées par le réchauffement climatique et de la hausse des coûts énergétiques.</a:t>
            </a: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La climatisation, bien qu'essentielle pour le confort, représente </a:t>
            </a:r>
            <a:r>
              <a:rPr lang="fr-CI" sz="1400" b="1" kern="100" noProof="0" dirty="0">
                <a:effectLst/>
                <a:ea typeface="Aptos" panose="020B0004020202020204" pitchFamily="34" charset="0"/>
                <a:cs typeface="Times New Roman" panose="02020603050405020304" pitchFamily="18" charset="0"/>
              </a:rPr>
              <a:t>40 % de la consommation d’électricité des ménages</a:t>
            </a:r>
            <a:r>
              <a:rPr lang="fr-CI" sz="1400" kern="100" noProof="0" dirty="0">
                <a:effectLst/>
                <a:ea typeface="Aptos" panose="020B0004020202020204" pitchFamily="34" charset="0"/>
                <a:cs typeface="Times New Roman" panose="02020603050405020304" pitchFamily="18" charset="0"/>
              </a:rPr>
              <a:t>, ce qui accroît les factures et met une pression supplémentaire sur les ressources énergétiques. Face à cette situation, il est urgent d’</a:t>
            </a:r>
            <a:r>
              <a:rPr lang="fr-CI" sz="1400" b="1" kern="100" noProof="0" dirty="0">
                <a:effectLst/>
                <a:ea typeface="Aptos" panose="020B0004020202020204" pitchFamily="34" charset="0"/>
                <a:cs typeface="Times New Roman" panose="02020603050405020304" pitchFamily="18" charset="0"/>
              </a:rPr>
              <a:t>optimiser notre consommation d’énergie</a:t>
            </a:r>
            <a:r>
              <a:rPr lang="fr-CI" sz="1400" kern="100" noProof="0" dirty="0">
                <a:effectLst/>
                <a:ea typeface="Aptos" panose="020B0004020202020204" pitchFamily="34" charset="0"/>
                <a:cs typeface="Times New Roman" panose="02020603050405020304" pitchFamily="18" charset="0"/>
              </a:rPr>
              <a:t> pour réduire les dépenses des foyers tout en </a:t>
            </a:r>
            <a:r>
              <a:rPr lang="fr-CI" sz="1400" b="1" kern="100" noProof="0" dirty="0">
                <a:effectLst/>
                <a:ea typeface="Aptos" panose="020B0004020202020204" pitchFamily="34" charset="0"/>
                <a:cs typeface="Times New Roman" panose="02020603050405020304" pitchFamily="18" charset="0"/>
              </a:rPr>
              <a:t>préservant l’environnement</a:t>
            </a:r>
            <a:r>
              <a:rPr lang="fr-CI" sz="1400" kern="100" noProof="0" dirty="0">
                <a:effectLst/>
                <a:ea typeface="Aptos" panose="020B0004020202020204" pitchFamily="34" charset="0"/>
                <a:cs typeface="Times New Roman" panose="02020603050405020304" pitchFamily="18" charset="0"/>
              </a:rPr>
              <a:t>.</a:t>
            </a:r>
          </a:p>
          <a:p>
            <a:pPr marL="268288" lvl="2" indent="-268288">
              <a:spcAft>
                <a:spcPts val="300"/>
              </a:spcAft>
              <a:buSzPct val="100000"/>
              <a:buFont typeface="Wingdings" panose="05000000000000000000" pitchFamily="2" charset="2"/>
              <a:buChar char="F"/>
              <a:defRPr/>
            </a:pPr>
            <a:endParaRPr lang="fr-CI" sz="1400" kern="100" noProof="0" dirty="0">
              <a:effectLst/>
              <a:ea typeface="Aptos" panose="020B0004020202020204" pitchFamily="34" charset="0"/>
              <a:cs typeface="Times New Roman" panose="02020603050405020304" pitchFamily="18" charset="0"/>
            </a:endParaRPr>
          </a:p>
          <a:p>
            <a:pPr marL="0" lvl="2">
              <a:spcAft>
                <a:spcPts val="300"/>
              </a:spcAft>
              <a:buSzPct val="100000"/>
              <a:defRPr/>
            </a:pPr>
            <a:r>
              <a:rPr lang="fr-CI" sz="1400" b="1" kern="100" noProof="0" dirty="0">
                <a:effectLst/>
                <a:ea typeface="Aptos" panose="020B0004020202020204" pitchFamily="34" charset="0"/>
                <a:cs typeface="Times New Roman" panose="02020603050405020304" pitchFamily="18" charset="0"/>
              </a:rPr>
              <a:t>Innovation</a:t>
            </a: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La politique nationale d’efficacité énergétique est assurée d’une part par une campagne de sensibilisation aux éco gestes (ministère de l’énergie, CIE…) et d’autres part par des produits technologiques proposés par des entreprises privées tel que Smart Energy.</a:t>
            </a: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Notre produit allie ces concepts pour un impact beaucoup plus large en offrant en plus, la réduction du coût des factures d’électricité.</a:t>
            </a:r>
          </a:p>
          <a:p>
            <a:pPr marL="268288" lvl="2" indent="-268288">
              <a:spcAft>
                <a:spcPts val="300"/>
              </a:spcAft>
              <a:buSzPct val="100000"/>
              <a:buFont typeface="Wingdings" panose="05000000000000000000" pitchFamily="2" charset="2"/>
              <a:buChar char="F"/>
              <a:defRPr/>
            </a:pPr>
            <a:endParaRPr lang="fr-CI" sz="1400" kern="100" noProof="0" dirty="0">
              <a:effectLst/>
              <a:ea typeface="Aptos" panose="020B0004020202020204" pitchFamily="34" charset="0"/>
              <a:cs typeface="Times New Roman" panose="02020603050405020304" pitchFamily="18" charset="0"/>
            </a:endParaRPr>
          </a:p>
          <a:p>
            <a:pPr marL="0" lvl="2">
              <a:spcAft>
                <a:spcPts val="300"/>
              </a:spcAft>
              <a:buSzPct val="100000"/>
              <a:defRPr/>
            </a:pPr>
            <a:r>
              <a:rPr lang="fr-CI" sz="1400" b="1" kern="100" noProof="0" dirty="0">
                <a:effectLst/>
                <a:ea typeface="Aptos" panose="020B0004020202020204" pitchFamily="34" charset="0"/>
                <a:cs typeface="Times New Roman" panose="02020603050405020304" pitchFamily="18" charset="0"/>
              </a:rPr>
              <a:t>Faisabilité</a:t>
            </a:r>
          </a:p>
          <a:p>
            <a:pPr marL="268288" lvl="2" indent="-268288">
              <a:spcAft>
                <a:spcPts val="300"/>
              </a:spcAft>
              <a:buSzPct val="100000"/>
              <a:buFont typeface="Wingdings" panose="05000000000000000000" pitchFamily="2" charset="2"/>
              <a:buChar char="F"/>
              <a:defRPr/>
            </a:pPr>
            <a:r>
              <a:rPr lang="fr-CI" sz="1400" b="1" kern="100" noProof="0" dirty="0">
                <a:effectLst/>
                <a:ea typeface="Aptos" panose="020B0004020202020204" pitchFamily="34" charset="0"/>
                <a:cs typeface="Times New Roman" panose="02020603050405020304" pitchFamily="18" charset="0"/>
              </a:rPr>
              <a:t>Compétences</a:t>
            </a:r>
            <a:r>
              <a:rPr lang="fr-CI" sz="1400" kern="100" noProof="0" dirty="0">
                <a:effectLst/>
                <a:ea typeface="Aptos" panose="020B0004020202020204" pitchFamily="34" charset="0"/>
                <a:cs typeface="Times New Roman" panose="02020603050405020304" pitchFamily="18" charset="0"/>
              </a:rPr>
              <a:t> : Notre équipe dispose de compétences variées en électronique néanmoins nous prévoyons de collaborer avec des experts pour renforcer notre capacité technique.</a:t>
            </a:r>
          </a:p>
          <a:p>
            <a:pPr marL="268288" lvl="2" indent="-268288">
              <a:spcAft>
                <a:spcPts val="300"/>
              </a:spcAft>
              <a:buSzPct val="100000"/>
              <a:buFont typeface="Wingdings" panose="05000000000000000000" pitchFamily="2" charset="2"/>
              <a:buChar char="F"/>
              <a:defRPr/>
            </a:pPr>
            <a:r>
              <a:rPr lang="fr-CI" sz="1400" b="1" kern="100" noProof="0" dirty="0">
                <a:effectLst/>
                <a:ea typeface="Aptos" panose="020B0004020202020204" pitchFamily="34" charset="0"/>
                <a:cs typeface="Times New Roman" panose="02020603050405020304" pitchFamily="18" charset="0"/>
              </a:rPr>
              <a:t>Temps</a:t>
            </a:r>
            <a:r>
              <a:rPr lang="fr-CI" sz="1400" kern="100" noProof="0" dirty="0">
                <a:effectLst/>
                <a:ea typeface="Aptos" panose="020B0004020202020204" pitchFamily="34" charset="0"/>
                <a:cs typeface="Times New Roman" panose="02020603050405020304" pitchFamily="18" charset="0"/>
              </a:rPr>
              <a:t> : Nous sommes actuellement en phase de prototypage. Une fois le prototype abouti et testé, on pourra établir un temps précis pour le développement complet du projet.</a:t>
            </a:r>
          </a:p>
          <a:p>
            <a:pPr marL="268288" lvl="2" indent="-268288">
              <a:spcAft>
                <a:spcPts val="300"/>
              </a:spcAft>
              <a:buSzPct val="100000"/>
              <a:buFont typeface="Wingdings" panose="05000000000000000000" pitchFamily="2" charset="2"/>
              <a:buChar char="F"/>
              <a:defRPr/>
            </a:pPr>
            <a:r>
              <a:rPr lang="fr-CI" sz="1400" b="1" kern="100" noProof="0" dirty="0">
                <a:effectLst/>
                <a:ea typeface="Aptos" panose="020B0004020202020204" pitchFamily="34" charset="0"/>
                <a:cs typeface="Times New Roman" panose="02020603050405020304" pitchFamily="18" charset="0"/>
              </a:rPr>
              <a:t>Budget</a:t>
            </a:r>
            <a:r>
              <a:rPr lang="fr-CI" sz="1400" kern="100" noProof="0" dirty="0">
                <a:effectLst/>
                <a:ea typeface="Aptos" panose="020B0004020202020204" pitchFamily="34" charset="0"/>
                <a:cs typeface="Times New Roman" panose="02020603050405020304" pitchFamily="18" charset="0"/>
              </a:rPr>
              <a:t> : Nous mobiliserons les ressources par nos fonds propres.</a:t>
            </a:r>
            <a:endParaRPr lang="fr-CI" sz="1400" kern="100" noProof="0" dirty="0">
              <a:ea typeface="Aptos" panose="020B0004020202020204" pitchFamily="34" charset="0"/>
              <a:cs typeface="Times New Roman" panose="02020603050405020304" pitchFamily="18" charset="0"/>
            </a:endParaRPr>
          </a:p>
          <a:p>
            <a:pPr lvl="0">
              <a:lnSpc>
                <a:spcPct val="107000"/>
              </a:lnSpc>
            </a:pPr>
            <a:r>
              <a:rPr lang="fr-CI" sz="1400" kern="100" noProof="0" dirty="0">
                <a:effectLst/>
                <a:ea typeface="Aptos" panose="020B0004020202020204" pitchFamily="34" charset="0"/>
                <a:cs typeface="Times New Roman" panose="02020603050405020304" pitchFamily="18" charset="0"/>
              </a:rPr>
              <a:t>Nous pouvons rencontrer des limitations budgétaires ainsi que des défis liés à l’adoption du dispositif par les utilisateurs pour surmonter cela, nous prévoyons mobiliser des financements grâce à des partenariats et des subventions ensuite intégrer une interface utilisateur sur une page web pour l’adoption et sensibiliser efficacement sur l’impact environnemental.</a:t>
            </a:r>
            <a:endParaRPr kumimoji="0" lang="fr-CI" sz="1400" b="1" i="0" u="none" strike="noStrike" kern="0" cap="none" spc="0" normalizeH="0" baseline="0" noProof="0" dirty="0">
              <a:ln>
                <a:noFill/>
              </a:ln>
              <a:effectLst/>
              <a:uLnTx/>
              <a:uFillTx/>
              <a:ea typeface="+mn-ea"/>
              <a:cs typeface="+mn-cs"/>
              <a:sym typeface="Wingdings" panose="05000000000000000000" pitchFamily="2" charset="2"/>
            </a:endParaRPr>
          </a:p>
        </p:txBody>
      </p:sp>
    </p:spTree>
    <p:extLst>
      <p:ext uri="{BB962C8B-B14F-4D97-AF65-F5344CB8AC3E}">
        <p14:creationId xmlns:p14="http://schemas.microsoft.com/office/powerpoint/2010/main" val="363322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9D646B-ADE0-2BF9-0AC7-8C3662DBC86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12DB0B-A478-1085-C5DA-069F0C6B3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0" name="Rectangle 19">
            <a:extLst>
              <a:ext uri="{FF2B5EF4-FFF2-40B4-BE49-F238E27FC236}">
                <a16:creationId xmlns:a16="http://schemas.microsoft.com/office/drawing/2014/main" id="{F29EF30A-0D25-39E6-96E4-7D69E272D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1" name="Rectangle 20">
            <a:extLst>
              <a:ext uri="{FF2B5EF4-FFF2-40B4-BE49-F238E27FC236}">
                <a16:creationId xmlns:a16="http://schemas.microsoft.com/office/drawing/2014/main" id="{EC6A1E29-9E10-F9B9-1272-53629D964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22" name="Rectangle 21">
            <a:extLst>
              <a:ext uri="{FF2B5EF4-FFF2-40B4-BE49-F238E27FC236}">
                <a16:creationId xmlns:a16="http://schemas.microsoft.com/office/drawing/2014/main" id="{2F901C84-842A-D593-0C84-5D61FDCD3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noProof="0" dirty="0"/>
          </a:p>
        </p:txBody>
      </p:sp>
      <p:sp>
        <p:nvSpPr>
          <p:cNvPr id="9" name="Title 8">
            <a:extLst>
              <a:ext uri="{FF2B5EF4-FFF2-40B4-BE49-F238E27FC236}">
                <a16:creationId xmlns:a16="http://schemas.microsoft.com/office/drawing/2014/main" id="{FD4A6779-A54E-102E-4F03-B21E79460BD8}"/>
              </a:ext>
            </a:extLst>
          </p:cNvPr>
          <p:cNvSpPr>
            <a:spLocks noGrp="1"/>
          </p:cNvSpPr>
          <p:nvPr>
            <p:ph type="title"/>
          </p:nvPr>
        </p:nvSpPr>
        <p:spPr/>
        <p:txBody>
          <a:bodyPr/>
          <a:lstStyle/>
          <a:p>
            <a:endParaRPr lang="fr-CI" noProof="0" dirty="0"/>
          </a:p>
        </p:txBody>
      </p:sp>
      <p:sp>
        <p:nvSpPr>
          <p:cNvPr id="10" name="Title 1">
            <a:extLst>
              <a:ext uri="{FF2B5EF4-FFF2-40B4-BE49-F238E27FC236}">
                <a16:creationId xmlns:a16="http://schemas.microsoft.com/office/drawing/2014/main" id="{31BDF89B-04AF-0041-C142-1A6CB30AA24E}"/>
              </a:ext>
            </a:extLst>
          </p:cNvPr>
          <p:cNvSpPr txBox="1">
            <a:spLocks/>
          </p:cNvSpPr>
          <p:nvPr/>
        </p:nvSpPr>
        <p:spPr>
          <a:xfrm>
            <a:off x="0" y="-491"/>
            <a:ext cx="12191999" cy="1576446"/>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I" sz="4000" noProof="0" dirty="0">
                <a:solidFill>
                  <a:srgbClr val="FFFFFF"/>
                </a:solidFill>
              </a:rPr>
              <a:t>	Concepts</a:t>
            </a:r>
          </a:p>
        </p:txBody>
      </p:sp>
      <p:sp>
        <p:nvSpPr>
          <p:cNvPr id="11" name="TextBox 10">
            <a:extLst>
              <a:ext uri="{FF2B5EF4-FFF2-40B4-BE49-F238E27FC236}">
                <a16:creationId xmlns:a16="http://schemas.microsoft.com/office/drawing/2014/main" id="{58EB6A19-14A2-6FB2-EEB4-6F5C240F46E6}"/>
              </a:ext>
            </a:extLst>
          </p:cNvPr>
          <p:cNvSpPr txBox="1"/>
          <p:nvPr/>
        </p:nvSpPr>
        <p:spPr>
          <a:xfrm>
            <a:off x="0" y="2173779"/>
            <a:ext cx="12191998" cy="3160895"/>
          </a:xfrm>
          <a:prstGeom prst="rect">
            <a:avLst/>
          </a:prstGeom>
          <a:noFill/>
          <a:ln>
            <a:noFill/>
          </a:ln>
        </p:spPr>
        <p:txBody>
          <a:bodyPr wrap="square" lIns="72000" tIns="72000" rIns="72000" bIns="72000" rtlCol="0">
            <a:noAutofit/>
          </a:bodyPr>
          <a:lstStyle/>
          <a:p>
            <a:pPr marL="0" lvl="2">
              <a:spcAft>
                <a:spcPts val="300"/>
              </a:spcAft>
              <a:buSzPct val="100000"/>
              <a:defRPr/>
            </a:pPr>
            <a:r>
              <a:rPr lang="fr-CI" sz="1400" b="1" kern="100" noProof="0" dirty="0">
                <a:effectLst/>
                <a:ea typeface="Aptos" panose="020B0004020202020204" pitchFamily="34" charset="0"/>
                <a:cs typeface="Times New Roman" panose="02020603050405020304" pitchFamily="18" charset="0"/>
              </a:rPr>
              <a:t>Impacts</a:t>
            </a:r>
            <a:r>
              <a:rPr lang="fr-CI" sz="1400" kern="100" noProof="0" dirty="0">
                <a:effectLst/>
                <a:ea typeface="Aptos" panose="020B0004020202020204" pitchFamily="34" charset="0"/>
                <a:cs typeface="Times New Roman" panose="02020603050405020304" pitchFamily="18" charset="0"/>
              </a:rPr>
              <a:t> </a:t>
            </a:r>
            <a:endParaRPr lang="fr-CI" sz="1400" kern="100" noProof="0" dirty="0">
              <a:ea typeface="Aptos" panose="020B0004020202020204" pitchFamily="34" charset="0"/>
              <a:cs typeface="Times New Roman" panose="02020603050405020304" pitchFamily="18" charset="0"/>
            </a:endParaRP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Nous évaluerons la réduction de la consommation d’énergie, et le taux d’adoption des pratiques éco-responsables à travers le traitement et l’analyse des données recueillies par les différents capteurs.</a:t>
            </a: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Nous pourrons avoir des effets indésirables liées à un manque de maintenance, on pourra alors faire des maintenances d’entretien pour garantir des performances optimales du produit.</a:t>
            </a:r>
          </a:p>
          <a:p>
            <a:pPr marL="268288" lvl="2" indent="-268288">
              <a:spcAft>
                <a:spcPts val="300"/>
              </a:spcAft>
              <a:buSzPct val="100000"/>
              <a:buFont typeface="Wingdings" panose="05000000000000000000" pitchFamily="2" charset="2"/>
              <a:buChar char="F"/>
              <a:defRPr/>
            </a:pPr>
            <a:endParaRPr lang="fr-CI" sz="1400" kern="100" noProof="0" dirty="0">
              <a:ea typeface="Aptos" panose="020B0004020202020204" pitchFamily="34" charset="0"/>
              <a:cs typeface="Times New Roman" panose="02020603050405020304" pitchFamily="18" charset="0"/>
            </a:endParaRPr>
          </a:p>
          <a:p>
            <a:pPr marL="0" lvl="2">
              <a:spcAft>
                <a:spcPts val="300"/>
              </a:spcAft>
              <a:buSzPct val="100000"/>
              <a:defRPr/>
            </a:pPr>
            <a:r>
              <a:rPr lang="fr-CI" sz="1400" b="1" kern="100" noProof="0" dirty="0">
                <a:effectLst/>
                <a:ea typeface="Aptos" panose="020B0004020202020204" pitchFamily="34" charset="0"/>
                <a:cs typeface="Times New Roman" panose="02020603050405020304" pitchFamily="18" charset="0"/>
              </a:rPr>
              <a:t>Adoption </a:t>
            </a:r>
            <a:endParaRPr lang="fr-CI" sz="1400" b="1" kern="100" noProof="0" dirty="0">
              <a:ea typeface="Aptos" panose="020B0004020202020204" pitchFamily="34" charset="0"/>
              <a:cs typeface="Times New Roman" panose="02020603050405020304" pitchFamily="18" charset="0"/>
            </a:endParaRP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Notre produit est conçu pour être facile à utiliser et intuitive avec une interface web  qui est simple avec des notifications pour guider les utilisateurs dans l’adoption des pratiques éco-responsables. De plus, l’automatisation minimise l’effort requis de leur part, ce qui facilitera l’adoption.</a:t>
            </a:r>
          </a:p>
          <a:p>
            <a:pPr marL="268288" lvl="2" indent="-268288">
              <a:spcAft>
                <a:spcPts val="300"/>
              </a:spcAft>
              <a:buSzPct val="100000"/>
              <a:buFont typeface="Wingdings" panose="05000000000000000000" pitchFamily="2" charset="2"/>
              <a:buChar char="F"/>
              <a:defRPr/>
            </a:pPr>
            <a:r>
              <a:rPr lang="fr-CI" sz="1400" kern="100" noProof="0" dirty="0">
                <a:effectLst/>
                <a:ea typeface="Aptos" panose="020B0004020202020204" pitchFamily="34" charset="0"/>
                <a:cs typeface="Times New Roman" panose="02020603050405020304" pitchFamily="18" charset="0"/>
              </a:rPr>
              <a:t>Nous prévoyons sensibiliser notre public en mettant l’accent sur la réduction des coûts des factures d’électricité tout en soulignant l’impact positif sur l’environnement d’où l’adoption des gestes éco-responsables. </a:t>
            </a:r>
          </a:p>
          <a:p>
            <a:pPr lvl="0">
              <a:lnSpc>
                <a:spcPct val="107000"/>
              </a:lnSpc>
            </a:pPr>
            <a:endParaRPr kumimoji="0" lang="fr-CI" sz="1400" b="1" i="0" u="none" strike="noStrike" kern="0" cap="none" spc="0" normalizeH="0" baseline="0" noProof="0" dirty="0">
              <a:ln>
                <a:noFill/>
              </a:ln>
              <a:effectLst/>
              <a:uLnTx/>
              <a:uFillTx/>
              <a:ea typeface="+mn-ea"/>
              <a:cs typeface="+mn-cs"/>
              <a:sym typeface="Wingdings" panose="05000000000000000000" pitchFamily="2" charset="2"/>
            </a:endParaRPr>
          </a:p>
        </p:txBody>
      </p:sp>
    </p:spTree>
    <p:extLst>
      <p:ext uri="{BB962C8B-B14F-4D97-AF65-F5344CB8AC3E}">
        <p14:creationId xmlns:p14="http://schemas.microsoft.com/office/powerpoint/2010/main" val="238322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456</TotalTime>
  <Words>764</Words>
  <Application>Microsoft Office PowerPoint</Application>
  <PresentationFormat>Widescreen</PresentationFormat>
  <Paragraphs>89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Times New Roman</vt:lpstr>
      <vt:lpstr>Wingdings</vt:lpstr>
      <vt:lpstr>Office Theme</vt:lpstr>
      <vt:lpstr>PowerPoint Presentation</vt:lpstr>
      <vt:lpstr>Business Model Canvas</vt:lpstr>
      <vt:lpstr>Analyse PESTEL</vt:lpstr>
      <vt:lpstr> Concepts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TRAORE</dc:creator>
  <cp:lastModifiedBy>Mohamed TRAORE</cp:lastModifiedBy>
  <cp:revision>1</cp:revision>
  <dcterms:created xsi:type="dcterms:W3CDTF">2025-01-17T14:57:09Z</dcterms:created>
  <dcterms:modified xsi:type="dcterms:W3CDTF">2025-01-17T22:33:53Z</dcterms:modified>
</cp:coreProperties>
</file>