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7"/>
  </p:notesMasterIdLst>
  <p:sldIdLst>
    <p:sldId id="256" r:id="rId3"/>
    <p:sldId id="344" r:id="rId4"/>
    <p:sldId id="357" r:id="rId5"/>
    <p:sldId id="358" r:id="rId6"/>
    <p:sldId id="359" r:id="rId7"/>
    <p:sldId id="360" r:id="rId8"/>
    <p:sldId id="361" r:id="rId9"/>
    <p:sldId id="362" r:id="rId10"/>
    <p:sldId id="363" r:id="rId11"/>
    <p:sldId id="364" r:id="rId12"/>
    <p:sldId id="365" r:id="rId13"/>
    <p:sldId id="366" r:id="rId14"/>
    <p:sldId id="367" r:id="rId15"/>
    <p:sldId id="3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Waite" initials="EW" lastIdx="2" clrIdx="0">
    <p:extLst>
      <p:ext uri="{19B8F6BF-5375-455C-9EA6-DF929625EA0E}">
        <p15:presenceInfo xmlns:p15="http://schemas.microsoft.com/office/powerpoint/2012/main" userId="c568693182780e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B01B"/>
    <a:srgbClr val="FFD24E"/>
    <a:srgbClr val="0EB4B5"/>
    <a:srgbClr val="53C5BA"/>
    <a:srgbClr val="33DCC7"/>
    <a:srgbClr val="66F1E4"/>
    <a:srgbClr val="ACF1E6"/>
    <a:srgbClr val="F99509"/>
    <a:srgbClr val="FFEBAD"/>
    <a:srgbClr val="FFE7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7297B-6D07-439E-AD3C-3C89944C4CA7}" v="3" dt="2025-01-21T15:56:37.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3" autoAdjust="0"/>
    <p:restoredTop sz="86447"/>
  </p:normalViewPr>
  <p:slideViewPr>
    <p:cSldViewPr snapToGrid="0" snapToObjects="1">
      <p:cViewPr varScale="1">
        <p:scale>
          <a:sx n="57" d="100"/>
          <a:sy n="57" d="100"/>
        </p:scale>
        <p:origin x="1158" y="2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TRAORE" userId="b5c1dee3f3c98093" providerId="LiveId" clId="{CA87297B-6D07-439E-AD3C-3C89944C4CA7}"/>
    <pc:docChg chg="undo custSel addSld delSld modSld sldOrd delSection modSection">
      <pc:chgData name="Mohamed TRAORE" userId="b5c1dee3f3c98093" providerId="LiveId" clId="{CA87297B-6D07-439E-AD3C-3C89944C4CA7}" dt="2025-01-21T16:00:18.276" v="2641" actId="47"/>
      <pc:docMkLst>
        <pc:docMk/>
      </pc:docMkLst>
      <pc:sldChg chg="del">
        <pc:chgData name="Mohamed TRAORE" userId="b5c1dee3f3c98093" providerId="LiveId" clId="{CA87297B-6D07-439E-AD3C-3C89944C4CA7}" dt="2025-01-21T16:00:18.276" v="2641" actId="47"/>
        <pc:sldMkLst>
          <pc:docMk/>
          <pc:sldMk cId="1508588292" sldId="343"/>
        </pc:sldMkLst>
      </pc:sldChg>
      <pc:sldChg chg="delSp modSp mod">
        <pc:chgData name="Mohamed TRAORE" userId="b5c1dee3f3c98093" providerId="LiveId" clId="{CA87297B-6D07-439E-AD3C-3C89944C4CA7}" dt="2025-01-21T14:21:49.900" v="71" actId="20577"/>
        <pc:sldMkLst>
          <pc:docMk/>
          <pc:sldMk cId="2816532238" sldId="344"/>
        </pc:sldMkLst>
        <pc:spChg chg="del">
          <ac:chgData name="Mohamed TRAORE" userId="b5c1dee3f3c98093" providerId="LiveId" clId="{CA87297B-6D07-439E-AD3C-3C89944C4CA7}" dt="2025-01-21T14:17:10.068" v="6" actId="478"/>
          <ac:spMkLst>
            <pc:docMk/>
            <pc:sldMk cId="2816532238" sldId="344"/>
            <ac:spMk id="12" creationId="{C41FF3EC-174F-F5D9-948D-FE074552D589}"/>
          </ac:spMkLst>
        </pc:spChg>
        <pc:spChg chg="mod">
          <ac:chgData name="Mohamed TRAORE" userId="b5c1dee3f3c98093" providerId="LiveId" clId="{CA87297B-6D07-439E-AD3C-3C89944C4CA7}" dt="2025-01-21T14:21:49.900" v="71" actId="20577"/>
          <ac:spMkLst>
            <pc:docMk/>
            <pc:sldMk cId="2816532238" sldId="344"/>
            <ac:spMk id="13" creationId="{A938F321-3A94-CA76-6376-7D13013AEB4F}"/>
          </ac:spMkLst>
        </pc:spChg>
        <pc:spChg chg="mod">
          <ac:chgData name="Mohamed TRAORE" userId="b5c1dee3f3c98093" providerId="LiveId" clId="{CA87297B-6D07-439E-AD3C-3C89944C4CA7}" dt="2025-01-21T14:21:03.519" v="63" actId="20577"/>
          <ac:spMkLst>
            <pc:docMk/>
            <pc:sldMk cId="2816532238" sldId="344"/>
            <ac:spMk id="33" creationId="{464F7D81-ED1E-B54E-DCEA-DD2BB605E933}"/>
          </ac:spMkLst>
        </pc:spChg>
        <pc:spChg chg="del">
          <ac:chgData name="Mohamed TRAORE" userId="b5c1dee3f3c98093" providerId="LiveId" clId="{CA87297B-6D07-439E-AD3C-3C89944C4CA7}" dt="2025-01-21T14:17:28.238" v="10" actId="478"/>
          <ac:spMkLst>
            <pc:docMk/>
            <pc:sldMk cId="2816532238" sldId="344"/>
            <ac:spMk id="100" creationId="{E9692994-96A9-241C-D481-0FB698B5FDFD}"/>
          </ac:spMkLst>
        </pc:spChg>
        <pc:spChg chg="del">
          <ac:chgData name="Mohamed TRAORE" userId="b5c1dee3f3c98093" providerId="LiveId" clId="{CA87297B-6D07-439E-AD3C-3C89944C4CA7}" dt="2025-01-21T14:18:27.655" v="21" actId="478"/>
          <ac:spMkLst>
            <pc:docMk/>
            <pc:sldMk cId="2816532238" sldId="344"/>
            <ac:spMk id="101" creationId="{2B7A8FE7-C70C-3EA3-652A-2BE6A9CD11EB}"/>
          </ac:spMkLst>
        </pc:spChg>
        <pc:grpChg chg="mod ord">
          <ac:chgData name="Mohamed TRAORE" userId="b5c1dee3f3c98093" providerId="LiveId" clId="{CA87297B-6D07-439E-AD3C-3C89944C4CA7}" dt="2025-01-21T14:18:12.518" v="16" actId="167"/>
          <ac:grpSpMkLst>
            <pc:docMk/>
            <pc:sldMk cId="2816532238" sldId="344"/>
            <ac:grpSpMk id="11" creationId="{3CFE2D60-8EA9-0C6D-6571-BF2F842B918D}"/>
          </ac:grpSpMkLst>
        </pc:grpChg>
        <pc:grpChg chg="del">
          <ac:chgData name="Mohamed TRAORE" userId="b5c1dee3f3c98093" providerId="LiveId" clId="{CA87297B-6D07-439E-AD3C-3C89944C4CA7}" dt="2025-01-21T14:18:19.533" v="18" actId="478"/>
          <ac:grpSpMkLst>
            <pc:docMk/>
            <pc:sldMk cId="2816532238" sldId="344"/>
            <ac:grpSpMk id="31" creationId="{F8D65DBF-2059-7C12-034B-0B19B0FBB730}"/>
          </ac:grpSpMkLst>
        </pc:grpChg>
        <pc:picChg chg="del">
          <ac:chgData name="Mohamed TRAORE" userId="b5c1dee3f3c98093" providerId="LiveId" clId="{CA87297B-6D07-439E-AD3C-3C89944C4CA7}" dt="2025-01-21T14:18:22.357" v="19" actId="478"/>
          <ac:picMkLst>
            <pc:docMk/>
            <pc:sldMk cId="2816532238" sldId="344"/>
            <ac:picMk id="21" creationId="{45DCBF56-F4B8-9198-A82D-B6BB6D04C567}"/>
          </ac:picMkLst>
        </pc:picChg>
      </pc:sldChg>
      <pc:sldChg chg="del">
        <pc:chgData name="Mohamed TRAORE" userId="b5c1dee3f3c98093" providerId="LiveId" clId="{CA87297B-6D07-439E-AD3C-3C89944C4CA7}" dt="2025-01-21T15:59:11.425" v="2625" actId="47"/>
        <pc:sldMkLst>
          <pc:docMk/>
          <pc:sldMk cId="1928811512" sldId="345"/>
        </pc:sldMkLst>
      </pc:sldChg>
      <pc:sldChg chg="del">
        <pc:chgData name="Mohamed TRAORE" userId="b5c1dee3f3c98093" providerId="LiveId" clId="{CA87297B-6D07-439E-AD3C-3C89944C4CA7}" dt="2025-01-21T15:59:12.837" v="2626" actId="47"/>
        <pc:sldMkLst>
          <pc:docMk/>
          <pc:sldMk cId="3843056890" sldId="346"/>
        </pc:sldMkLst>
      </pc:sldChg>
      <pc:sldChg chg="del">
        <pc:chgData name="Mohamed TRAORE" userId="b5c1dee3f3c98093" providerId="LiveId" clId="{CA87297B-6D07-439E-AD3C-3C89944C4CA7}" dt="2025-01-21T15:59:39.843" v="2636" actId="47"/>
        <pc:sldMkLst>
          <pc:docMk/>
          <pc:sldMk cId="2023501676" sldId="347"/>
        </pc:sldMkLst>
      </pc:sldChg>
      <pc:sldChg chg="del">
        <pc:chgData name="Mohamed TRAORE" userId="b5c1dee3f3c98093" providerId="LiveId" clId="{CA87297B-6D07-439E-AD3C-3C89944C4CA7}" dt="2025-01-21T15:59:41.300" v="2637" actId="47"/>
        <pc:sldMkLst>
          <pc:docMk/>
          <pc:sldMk cId="1979461893" sldId="348"/>
        </pc:sldMkLst>
      </pc:sldChg>
      <pc:sldChg chg="del">
        <pc:chgData name="Mohamed TRAORE" userId="b5c1dee3f3c98093" providerId="LiveId" clId="{CA87297B-6D07-439E-AD3C-3C89944C4CA7}" dt="2025-01-21T15:59:19.821" v="2631" actId="47"/>
        <pc:sldMkLst>
          <pc:docMk/>
          <pc:sldMk cId="1209751351" sldId="350"/>
        </pc:sldMkLst>
      </pc:sldChg>
      <pc:sldChg chg="del">
        <pc:chgData name="Mohamed TRAORE" userId="b5c1dee3f3c98093" providerId="LiveId" clId="{CA87297B-6D07-439E-AD3C-3C89944C4CA7}" dt="2025-01-21T15:59:20.755" v="2632" actId="47"/>
        <pc:sldMkLst>
          <pc:docMk/>
          <pc:sldMk cId="118218960" sldId="351"/>
        </pc:sldMkLst>
      </pc:sldChg>
      <pc:sldChg chg="del">
        <pc:chgData name="Mohamed TRAORE" userId="b5c1dee3f3c98093" providerId="LiveId" clId="{CA87297B-6D07-439E-AD3C-3C89944C4CA7}" dt="2025-01-21T15:59:18.960" v="2630" actId="47"/>
        <pc:sldMkLst>
          <pc:docMk/>
          <pc:sldMk cId="3594653772" sldId="352"/>
        </pc:sldMkLst>
      </pc:sldChg>
      <pc:sldChg chg="del">
        <pc:chgData name="Mohamed TRAORE" userId="b5c1dee3f3c98093" providerId="LiveId" clId="{CA87297B-6D07-439E-AD3C-3C89944C4CA7}" dt="2025-01-21T15:59:18.008" v="2629" actId="47"/>
        <pc:sldMkLst>
          <pc:docMk/>
          <pc:sldMk cId="3162166742" sldId="353"/>
        </pc:sldMkLst>
      </pc:sldChg>
      <pc:sldChg chg="del">
        <pc:chgData name="Mohamed TRAORE" userId="b5c1dee3f3c98093" providerId="LiveId" clId="{CA87297B-6D07-439E-AD3C-3C89944C4CA7}" dt="2025-01-21T15:59:17.148" v="2628" actId="47"/>
        <pc:sldMkLst>
          <pc:docMk/>
          <pc:sldMk cId="702679529" sldId="354"/>
        </pc:sldMkLst>
      </pc:sldChg>
      <pc:sldChg chg="del">
        <pc:chgData name="Mohamed TRAORE" userId="b5c1dee3f3c98093" providerId="LiveId" clId="{CA87297B-6D07-439E-AD3C-3C89944C4CA7}" dt="2025-01-21T16:00:03.911" v="2639" actId="47"/>
        <pc:sldMkLst>
          <pc:docMk/>
          <pc:sldMk cId="847909612" sldId="355"/>
        </pc:sldMkLst>
      </pc:sldChg>
      <pc:sldChg chg="del">
        <pc:chgData name="Mohamed TRAORE" userId="b5c1dee3f3c98093" providerId="LiveId" clId="{CA87297B-6D07-439E-AD3C-3C89944C4CA7}" dt="2025-01-21T15:59:16.085" v="2627" actId="47"/>
        <pc:sldMkLst>
          <pc:docMk/>
          <pc:sldMk cId="509274653" sldId="356"/>
        </pc:sldMkLst>
      </pc:sldChg>
      <pc:sldChg chg="addSp delSp modSp add mod ord">
        <pc:chgData name="Mohamed TRAORE" userId="b5c1dee3f3c98093" providerId="LiveId" clId="{CA87297B-6D07-439E-AD3C-3C89944C4CA7}" dt="2025-01-21T14:23:22.265" v="99"/>
        <pc:sldMkLst>
          <pc:docMk/>
          <pc:sldMk cId="1801915259" sldId="357"/>
        </pc:sldMkLst>
        <pc:spChg chg="del">
          <ac:chgData name="Mohamed TRAORE" userId="b5c1dee3f3c98093" providerId="LiveId" clId="{CA87297B-6D07-439E-AD3C-3C89944C4CA7}" dt="2025-01-21T14:22:17.790" v="73" actId="478"/>
          <ac:spMkLst>
            <pc:docMk/>
            <pc:sldMk cId="1801915259" sldId="357"/>
            <ac:spMk id="13" creationId="{350FAB52-ECFF-B238-D93C-71CDA75AC717}"/>
          </ac:spMkLst>
        </pc:spChg>
        <pc:spChg chg="mod">
          <ac:chgData name="Mohamed TRAORE" userId="b5c1dee3f3c98093" providerId="LiveId" clId="{CA87297B-6D07-439E-AD3C-3C89944C4CA7}" dt="2025-01-21T14:22:38.570" v="91" actId="20577"/>
          <ac:spMkLst>
            <pc:docMk/>
            <pc:sldMk cId="1801915259" sldId="357"/>
            <ac:spMk id="33" creationId="{C01F8B27-9BBE-208D-80DF-11E4F0EEE564}"/>
          </ac:spMkLst>
        </pc:spChg>
        <pc:picChg chg="add mod">
          <ac:chgData name="Mohamed TRAORE" userId="b5c1dee3f3c98093" providerId="LiveId" clId="{CA87297B-6D07-439E-AD3C-3C89944C4CA7}" dt="2025-01-21T14:23:14.914" v="96" actId="1076"/>
          <ac:picMkLst>
            <pc:docMk/>
            <pc:sldMk cId="1801915259" sldId="357"/>
            <ac:picMk id="3" creationId="{3DC3D7A2-0310-5980-DC2A-E43D8E102448}"/>
          </ac:picMkLst>
        </pc:picChg>
      </pc:sldChg>
      <pc:sldChg chg="modSp add mod">
        <pc:chgData name="Mohamed TRAORE" userId="b5c1dee3f3c98093" providerId="LiveId" clId="{CA87297B-6D07-439E-AD3C-3C89944C4CA7}" dt="2025-01-21T14:54:45.075" v="1618" actId="6549"/>
        <pc:sldMkLst>
          <pc:docMk/>
          <pc:sldMk cId="702151028" sldId="358"/>
        </pc:sldMkLst>
        <pc:spChg chg="mod">
          <ac:chgData name="Mohamed TRAORE" userId="b5c1dee3f3c98093" providerId="LiveId" clId="{CA87297B-6D07-439E-AD3C-3C89944C4CA7}" dt="2025-01-21T14:54:45.075" v="1618" actId="6549"/>
          <ac:spMkLst>
            <pc:docMk/>
            <pc:sldMk cId="702151028" sldId="358"/>
            <ac:spMk id="13" creationId="{AE9D1831-244A-561F-D238-D317D4A78985}"/>
          </ac:spMkLst>
        </pc:spChg>
        <pc:spChg chg="mod">
          <ac:chgData name="Mohamed TRAORE" userId="b5c1dee3f3c98093" providerId="LiveId" clId="{CA87297B-6D07-439E-AD3C-3C89944C4CA7}" dt="2025-01-21T14:25:12.288" v="145" actId="6549"/>
          <ac:spMkLst>
            <pc:docMk/>
            <pc:sldMk cId="702151028" sldId="358"/>
            <ac:spMk id="33" creationId="{8CBF4AF7-ED28-5AC6-CDAE-3AC61E650C3C}"/>
          </ac:spMkLst>
        </pc:spChg>
      </pc:sldChg>
      <pc:sldChg chg="modSp add mod">
        <pc:chgData name="Mohamed TRAORE" userId="b5c1dee3f3c98093" providerId="LiveId" clId="{CA87297B-6D07-439E-AD3C-3C89944C4CA7}" dt="2025-01-21T15:02:12.277" v="1872" actId="14100"/>
        <pc:sldMkLst>
          <pc:docMk/>
          <pc:sldMk cId="1284150629" sldId="359"/>
        </pc:sldMkLst>
        <pc:spChg chg="mod">
          <ac:chgData name="Mohamed TRAORE" userId="b5c1dee3f3c98093" providerId="LiveId" clId="{CA87297B-6D07-439E-AD3C-3C89944C4CA7}" dt="2025-01-21T15:02:12.277" v="1872" actId="14100"/>
          <ac:spMkLst>
            <pc:docMk/>
            <pc:sldMk cId="1284150629" sldId="359"/>
            <ac:spMk id="13" creationId="{4E560A24-477F-2F82-B9A6-E87C4FA7CEF5}"/>
          </ac:spMkLst>
        </pc:spChg>
        <pc:spChg chg="mod">
          <ac:chgData name="Mohamed TRAORE" userId="b5c1dee3f3c98093" providerId="LiveId" clId="{CA87297B-6D07-439E-AD3C-3C89944C4CA7}" dt="2025-01-21T14:57:01.274" v="1646" actId="6549"/>
          <ac:spMkLst>
            <pc:docMk/>
            <pc:sldMk cId="1284150629" sldId="359"/>
            <ac:spMk id="33" creationId="{17FA270B-4516-8E59-D255-705C3500F757}"/>
          </ac:spMkLst>
        </pc:spChg>
      </pc:sldChg>
      <pc:sldChg chg="modSp add mod">
        <pc:chgData name="Mohamed TRAORE" userId="b5c1dee3f3c98093" providerId="LiveId" clId="{CA87297B-6D07-439E-AD3C-3C89944C4CA7}" dt="2025-01-21T15:25:50.047" v="2247" actId="20577"/>
        <pc:sldMkLst>
          <pc:docMk/>
          <pc:sldMk cId="699673183" sldId="360"/>
        </pc:sldMkLst>
        <pc:spChg chg="mod">
          <ac:chgData name="Mohamed TRAORE" userId="b5c1dee3f3c98093" providerId="LiveId" clId="{CA87297B-6D07-439E-AD3C-3C89944C4CA7}" dt="2025-01-21T15:25:50.047" v="2247" actId="20577"/>
          <ac:spMkLst>
            <pc:docMk/>
            <pc:sldMk cId="699673183" sldId="360"/>
            <ac:spMk id="13" creationId="{6834C0C3-73C5-D919-EF66-4DFAC2398970}"/>
          </ac:spMkLst>
        </pc:spChg>
        <pc:spChg chg="mod">
          <ac:chgData name="Mohamed TRAORE" userId="b5c1dee3f3c98093" providerId="LiveId" clId="{CA87297B-6D07-439E-AD3C-3C89944C4CA7}" dt="2025-01-21T15:03:36.641" v="1917" actId="14100"/>
          <ac:spMkLst>
            <pc:docMk/>
            <pc:sldMk cId="699673183" sldId="360"/>
            <ac:spMk id="33" creationId="{1A3092F0-109D-3679-4712-8159CB8D1A64}"/>
          </ac:spMkLst>
        </pc:spChg>
      </pc:sldChg>
      <pc:sldChg chg="modSp add mod">
        <pc:chgData name="Mohamed TRAORE" userId="b5c1dee3f3c98093" providerId="LiveId" clId="{CA87297B-6D07-439E-AD3C-3C89944C4CA7}" dt="2025-01-21T15:30:28.030" v="2306" actId="113"/>
        <pc:sldMkLst>
          <pc:docMk/>
          <pc:sldMk cId="1137910760" sldId="361"/>
        </pc:sldMkLst>
        <pc:spChg chg="mod">
          <ac:chgData name="Mohamed TRAORE" userId="b5c1dee3f3c98093" providerId="LiveId" clId="{CA87297B-6D07-439E-AD3C-3C89944C4CA7}" dt="2025-01-21T15:30:28.030" v="2306" actId="113"/>
          <ac:spMkLst>
            <pc:docMk/>
            <pc:sldMk cId="1137910760" sldId="361"/>
            <ac:spMk id="13" creationId="{9FACD424-C505-A604-C21B-DE7CADC9C48C}"/>
          </ac:spMkLst>
        </pc:spChg>
      </pc:sldChg>
      <pc:sldChg chg="modSp add mod">
        <pc:chgData name="Mohamed TRAORE" userId="b5c1dee3f3c98093" providerId="LiveId" clId="{CA87297B-6D07-439E-AD3C-3C89944C4CA7}" dt="2025-01-21T15:46:13.952" v="2425" actId="1076"/>
        <pc:sldMkLst>
          <pc:docMk/>
          <pc:sldMk cId="1389112725" sldId="362"/>
        </pc:sldMkLst>
        <pc:spChg chg="mod">
          <ac:chgData name="Mohamed TRAORE" userId="b5c1dee3f3c98093" providerId="LiveId" clId="{CA87297B-6D07-439E-AD3C-3C89944C4CA7}" dt="2025-01-21T15:46:13.952" v="2425" actId="1076"/>
          <ac:spMkLst>
            <pc:docMk/>
            <pc:sldMk cId="1389112725" sldId="362"/>
            <ac:spMk id="13" creationId="{11D9FFF4-A4B4-EB5F-C071-F15D8925B991}"/>
          </ac:spMkLst>
        </pc:spChg>
        <pc:spChg chg="mod">
          <ac:chgData name="Mohamed TRAORE" userId="b5c1dee3f3c98093" providerId="LiveId" clId="{CA87297B-6D07-439E-AD3C-3C89944C4CA7}" dt="2025-01-21T15:37:29.318" v="2336" actId="20577"/>
          <ac:spMkLst>
            <pc:docMk/>
            <pc:sldMk cId="1389112725" sldId="362"/>
            <ac:spMk id="33" creationId="{41879353-9C35-7C42-BAD2-674512BD69FD}"/>
          </ac:spMkLst>
        </pc:spChg>
      </pc:sldChg>
      <pc:sldChg chg="modSp add mod">
        <pc:chgData name="Mohamed TRAORE" userId="b5c1dee3f3c98093" providerId="LiveId" clId="{CA87297B-6D07-439E-AD3C-3C89944C4CA7}" dt="2025-01-21T15:47:42.526" v="2475" actId="20577"/>
        <pc:sldMkLst>
          <pc:docMk/>
          <pc:sldMk cId="2980941528" sldId="363"/>
        </pc:sldMkLst>
        <pc:spChg chg="mod">
          <ac:chgData name="Mohamed TRAORE" userId="b5c1dee3f3c98093" providerId="LiveId" clId="{CA87297B-6D07-439E-AD3C-3C89944C4CA7}" dt="2025-01-21T15:47:42.526" v="2475" actId="20577"/>
          <ac:spMkLst>
            <pc:docMk/>
            <pc:sldMk cId="2980941528" sldId="363"/>
            <ac:spMk id="13" creationId="{F27BB9F6-E47B-630D-3BB4-C53C0CD85F8B}"/>
          </ac:spMkLst>
        </pc:spChg>
        <pc:spChg chg="mod">
          <ac:chgData name="Mohamed TRAORE" userId="b5c1dee3f3c98093" providerId="LiveId" clId="{CA87297B-6D07-439E-AD3C-3C89944C4CA7}" dt="2025-01-21T15:43:53.467" v="2383" actId="1035"/>
          <ac:spMkLst>
            <pc:docMk/>
            <pc:sldMk cId="2980941528" sldId="363"/>
            <ac:spMk id="33" creationId="{4FCA6450-BD02-9FB8-571B-4B2102B60BF8}"/>
          </ac:spMkLst>
        </pc:spChg>
      </pc:sldChg>
      <pc:sldChg chg="modSp add mod">
        <pc:chgData name="Mohamed TRAORE" userId="b5c1dee3f3c98093" providerId="LiveId" clId="{CA87297B-6D07-439E-AD3C-3C89944C4CA7}" dt="2025-01-21T15:49:14.336" v="2522" actId="1076"/>
        <pc:sldMkLst>
          <pc:docMk/>
          <pc:sldMk cId="1104950976" sldId="364"/>
        </pc:sldMkLst>
        <pc:spChg chg="mod">
          <ac:chgData name="Mohamed TRAORE" userId="b5c1dee3f3c98093" providerId="LiveId" clId="{CA87297B-6D07-439E-AD3C-3C89944C4CA7}" dt="2025-01-21T15:49:14.336" v="2522" actId="1076"/>
          <ac:spMkLst>
            <pc:docMk/>
            <pc:sldMk cId="1104950976" sldId="364"/>
            <ac:spMk id="13" creationId="{883DE7E4-2940-25B2-B74F-EE75CAD087FF}"/>
          </ac:spMkLst>
        </pc:spChg>
        <pc:spChg chg="mod">
          <ac:chgData name="Mohamed TRAORE" userId="b5c1dee3f3c98093" providerId="LiveId" clId="{CA87297B-6D07-439E-AD3C-3C89944C4CA7}" dt="2025-01-21T15:48:05.106" v="2482" actId="20577"/>
          <ac:spMkLst>
            <pc:docMk/>
            <pc:sldMk cId="1104950976" sldId="364"/>
            <ac:spMk id="33" creationId="{5A9D4C61-6088-9BFC-84AC-CA91E93D6E40}"/>
          </ac:spMkLst>
        </pc:spChg>
      </pc:sldChg>
      <pc:sldChg chg="modSp add mod">
        <pc:chgData name="Mohamed TRAORE" userId="b5c1dee3f3c98093" providerId="LiveId" clId="{CA87297B-6D07-439E-AD3C-3C89944C4CA7}" dt="2025-01-21T15:54:18.835" v="2578" actId="313"/>
        <pc:sldMkLst>
          <pc:docMk/>
          <pc:sldMk cId="420243914" sldId="365"/>
        </pc:sldMkLst>
        <pc:spChg chg="mod">
          <ac:chgData name="Mohamed TRAORE" userId="b5c1dee3f3c98093" providerId="LiveId" clId="{CA87297B-6D07-439E-AD3C-3C89944C4CA7}" dt="2025-01-21T15:53:45.037" v="2574" actId="1076"/>
          <ac:spMkLst>
            <pc:docMk/>
            <pc:sldMk cId="420243914" sldId="365"/>
            <ac:spMk id="13" creationId="{BF7A98AD-C1F3-2938-E9F1-4B0F9D3872DC}"/>
          </ac:spMkLst>
        </pc:spChg>
        <pc:spChg chg="mod">
          <ac:chgData name="Mohamed TRAORE" userId="b5c1dee3f3c98093" providerId="LiveId" clId="{CA87297B-6D07-439E-AD3C-3C89944C4CA7}" dt="2025-01-21T15:54:18.835" v="2578" actId="313"/>
          <ac:spMkLst>
            <pc:docMk/>
            <pc:sldMk cId="420243914" sldId="365"/>
            <ac:spMk id="33" creationId="{E1617220-B089-7FE9-C2A4-7E8EBF427A30}"/>
          </ac:spMkLst>
        </pc:spChg>
      </pc:sldChg>
      <pc:sldChg chg="modSp add mod">
        <pc:chgData name="Mohamed TRAORE" userId="b5c1dee3f3c98093" providerId="LiveId" clId="{CA87297B-6D07-439E-AD3C-3C89944C4CA7}" dt="2025-01-21T15:54:28.828" v="2579" actId="33524"/>
        <pc:sldMkLst>
          <pc:docMk/>
          <pc:sldMk cId="1914108878" sldId="366"/>
        </pc:sldMkLst>
        <pc:spChg chg="mod">
          <ac:chgData name="Mohamed TRAORE" userId="b5c1dee3f3c98093" providerId="LiveId" clId="{CA87297B-6D07-439E-AD3C-3C89944C4CA7}" dt="2025-01-21T15:54:28.828" v="2579" actId="33524"/>
          <ac:spMkLst>
            <pc:docMk/>
            <pc:sldMk cId="1914108878" sldId="366"/>
            <ac:spMk id="13" creationId="{62C2F84A-0C3B-3FB8-19F5-81DE02DFCE0E}"/>
          </ac:spMkLst>
        </pc:spChg>
        <pc:spChg chg="mod">
          <ac:chgData name="Mohamed TRAORE" userId="b5c1dee3f3c98093" providerId="LiveId" clId="{CA87297B-6D07-439E-AD3C-3C89944C4CA7}" dt="2025-01-21T15:54:15.150" v="2577" actId="313"/>
          <ac:spMkLst>
            <pc:docMk/>
            <pc:sldMk cId="1914108878" sldId="366"/>
            <ac:spMk id="33" creationId="{369105C1-1132-8D3E-57C3-5E57DCDFFE9C}"/>
          </ac:spMkLst>
        </pc:spChg>
      </pc:sldChg>
      <pc:sldChg chg="modSp add mod">
        <pc:chgData name="Mohamed TRAORE" userId="b5c1dee3f3c98093" providerId="LiveId" clId="{CA87297B-6D07-439E-AD3C-3C89944C4CA7}" dt="2025-01-21T15:57:59.785" v="2614" actId="20577"/>
        <pc:sldMkLst>
          <pc:docMk/>
          <pc:sldMk cId="3785676517" sldId="367"/>
        </pc:sldMkLst>
        <pc:spChg chg="mod">
          <ac:chgData name="Mohamed TRAORE" userId="b5c1dee3f3c98093" providerId="LiveId" clId="{CA87297B-6D07-439E-AD3C-3C89944C4CA7}" dt="2025-01-21T15:57:59.785" v="2614" actId="20577"/>
          <ac:spMkLst>
            <pc:docMk/>
            <pc:sldMk cId="3785676517" sldId="367"/>
            <ac:spMk id="13" creationId="{CEB89EC0-9900-F957-DE58-1D5B9E434318}"/>
          </ac:spMkLst>
        </pc:spChg>
        <pc:spChg chg="mod">
          <ac:chgData name="Mohamed TRAORE" userId="b5c1dee3f3c98093" providerId="LiveId" clId="{CA87297B-6D07-439E-AD3C-3C89944C4CA7}" dt="2025-01-21T15:55:24.203" v="2588" actId="14100"/>
          <ac:spMkLst>
            <pc:docMk/>
            <pc:sldMk cId="3785676517" sldId="367"/>
            <ac:spMk id="33" creationId="{D6CC1CC6-A294-5910-6E54-A0687267D47C}"/>
          </ac:spMkLst>
        </pc:spChg>
      </pc:sldChg>
      <pc:sldChg chg="modSp add mod">
        <pc:chgData name="Mohamed TRAORE" userId="b5c1dee3f3c98093" providerId="LiveId" clId="{CA87297B-6D07-439E-AD3C-3C89944C4CA7}" dt="2025-01-21T15:58:59.885" v="2624" actId="255"/>
        <pc:sldMkLst>
          <pc:docMk/>
          <pc:sldMk cId="147906025" sldId="368"/>
        </pc:sldMkLst>
        <pc:spChg chg="mod">
          <ac:chgData name="Mohamed TRAORE" userId="b5c1dee3f3c98093" providerId="LiveId" clId="{CA87297B-6D07-439E-AD3C-3C89944C4CA7}" dt="2025-01-21T15:58:59.885" v="2624" actId="255"/>
          <ac:spMkLst>
            <pc:docMk/>
            <pc:sldMk cId="147906025" sldId="368"/>
            <ac:spMk id="13" creationId="{FDB602BA-60A0-F267-13BD-0BC98DEB4B1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FEDE-F1BF-6A4A-80D9-CCB6DC4EFE3D}" type="datetimeFigureOut">
              <a:rPr lang="en-US" smtClean="0"/>
              <a:t>1/21/2025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11C10-233D-DA48-A5CB-9365BBABB6B4}" type="slidenum">
              <a:rPr lang="en-US" smtClean="0"/>
              <a:t>‹#›</a:t>
            </a:fld>
            <a:endParaRPr lang="en-US" dirty="0"/>
          </a:p>
        </p:txBody>
      </p:sp>
    </p:spTree>
    <p:extLst>
      <p:ext uri="{BB962C8B-B14F-4D97-AF65-F5344CB8AC3E}">
        <p14:creationId xmlns:p14="http://schemas.microsoft.com/office/powerpoint/2010/main" val="43307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356738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DB0C-1726-686C-0639-AC97D43690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D2858B-7B99-E7B5-68B4-CB1D609E5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19321-3260-E3A0-78EF-F4103577AF9E}"/>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2C7D5BDC-C5FB-9C2E-DFE3-737DDF605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133BD-133A-6DD7-1B75-2D9514A74A23}"/>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87588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F01B-6812-E34D-FEF7-3EE4F3A4E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708F6-6C7D-C6E9-511B-96BFBADEC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77D5D-8113-5762-01E1-CF535D0DD811}"/>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28A6BBD7-D65E-D004-5E7A-87FF1929A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44FB5-2982-1B33-00C2-A737EF5D9CC5}"/>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443440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D56D-C79A-07B9-7960-AFDCDFF58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0AC15D-4714-9372-F36D-184CF90B28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DCFDF3-DEC7-0979-86FC-9DC0CCCE9C0F}"/>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F9310B31-25B8-A356-0BD8-78CF03274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34AA8-0419-CF65-3375-00D49A19A864}"/>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604389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3B2-69FB-34A2-F60F-17917EA4E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1C3442-CE14-8BAC-73B9-D1732BA7B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402199-E970-DB2A-4E65-DA5C620E96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3170DD-CB8A-B46D-416F-DFF504F677B8}"/>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6" name="Footer Placeholder 5">
            <a:extLst>
              <a:ext uri="{FF2B5EF4-FFF2-40B4-BE49-F238E27FC236}">
                <a16:creationId xmlns:a16="http://schemas.microsoft.com/office/drawing/2014/main" id="{DD648327-76DB-BAB0-F227-2AD881196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364AF-22B4-441A-9B91-5F9D9F4A1000}"/>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844824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93A5-E426-A624-DF15-88606D1399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5AFBE-4C60-EE7E-C1DF-4F93DAE41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E90CCE-9FCF-5AC0-8E9E-898AE028A0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E374A-CCCB-D3CF-BC0B-E7D316FD4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A6E09-E0DD-9DC5-C6F0-CB81EEF6D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5FE5F8-5B41-74DA-BEA3-1E84BB3E783E}"/>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8" name="Footer Placeholder 7">
            <a:extLst>
              <a:ext uri="{FF2B5EF4-FFF2-40B4-BE49-F238E27FC236}">
                <a16:creationId xmlns:a16="http://schemas.microsoft.com/office/drawing/2014/main" id="{58B0B2C7-948B-2F6D-184E-883E71ED69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13FDB0-3A9A-59C6-7406-A429FB848F5A}"/>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4149285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C029-EE21-4E21-DA79-BF540E989A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131861-DC57-5435-3B86-AF6C70143A26}"/>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4" name="Footer Placeholder 3">
            <a:extLst>
              <a:ext uri="{FF2B5EF4-FFF2-40B4-BE49-F238E27FC236}">
                <a16:creationId xmlns:a16="http://schemas.microsoft.com/office/drawing/2014/main" id="{79B303FB-50A3-7A69-0AEB-6066E186A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90BF92-B253-BD88-0DCC-28515B2DD255}"/>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429190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A9817-E968-BBA1-C686-55201C890A3E}"/>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3" name="Footer Placeholder 2">
            <a:extLst>
              <a:ext uri="{FF2B5EF4-FFF2-40B4-BE49-F238E27FC236}">
                <a16:creationId xmlns:a16="http://schemas.microsoft.com/office/drawing/2014/main" id="{D7BE8660-E8B7-7212-4970-AA27E36034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7D84E8-C413-68A5-5152-1229A75D5DD1}"/>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119958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2038-B2C8-4770-5140-ACA0D3603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20CD06-E871-36D4-9457-391564B31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B555DA-3001-6E98-AED0-BAF660930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10D69-7BA3-3854-C211-2B14801805C2}"/>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6" name="Footer Placeholder 5">
            <a:extLst>
              <a:ext uri="{FF2B5EF4-FFF2-40B4-BE49-F238E27FC236}">
                <a16:creationId xmlns:a16="http://schemas.microsoft.com/office/drawing/2014/main" id="{DC0A9DAE-6272-EE5A-D0C5-231704AB25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81883-BB55-0BF8-0216-536BCDA33F6E}"/>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86113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9415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BC25-D26A-C665-C4D7-561186508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59B76-849A-7C85-03AA-C9530F55C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B33461-196D-7370-419D-A7F33E5A0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2FB99-EA4E-553E-8987-4E543F10FBA0}"/>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6" name="Footer Placeholder 5">
            <a:extLst>
              <a:ext uri="{FF2B5EF4-FFF2-40B4-BE49-F238E27FC236}">
                <a16:creationId xmlns:a16="http://schemas.microsoft.com/office/drawing/2014/main" id="{7D33C89A-00F1-6649-3BB1-B89C182CF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8D0EA-C540-9B6F-62B4-9FD4A69C8834}"/>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3379762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DF77-9A8D-AF09-FA25-617D8BD753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E641CA-54C7-B387-42BE-A6F5FDE77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A2D5F-322A-6856-858A-F6E47BCEE430}"/>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07EAFAE8-08BA-48C0-CACB-0A2124B48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0B464-11F3-5510-55DB-49B869BD62E2}"/>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4005361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E48B5-10C2-2D63-EC19-F493ADC269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81898A-CCFA-FC97-768B-B7B380498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AC4AE-114C-FA5A-035A-9DD5BE02F848}"/>
              </a:ext>
            </a:extLst>
          </p:cNvPr>
          <p:cNvSpPr>
            <a:spLocks noGrp="1"/>
          </p:cNvSpPr>
          <p:nvPr>
            <p:ph type="dt" sz="half" idx="10"/>
          </p:nvPr>
        </p:nvSpPr>
        <p:spPr/>
        <p:txBody>
          <a:body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88F04506-D8AE-4D62-5A3E-DB7CABCBA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A5064-2B19-FD57-8D2D-829614909528}"/>
              </a:ext>
            </a:extLst>
          </p:cNvPr>
          <p:cNvSpPr>
            <a:spLocks noGrp="1"/>
          </p:cNvSpPr>
          <p:nvPr>
            <p:ph type="sldNum" sz="quarter" idx="12"/>
          </p:nvPr>
        </p:nvSpPr>
        <p:spPr/>
        <p:txBody>
          <a:bodyPr/>
          <a:lstStyle/>
          <a:p>
            <a:fld id="{2ABB1DB8-8B73-4CFF-AAAC-B3DCC5C754A4}" type="slidenum">
              <a:rPr lang="en-US" smtClean="0"/>
              <a:t>‹#›</a:t>
            </a:fld>
            <a:endParaRPr lang="en-US"/>
          </a:p>
        </p:txBody>
      </p:sp>
    </p:spTree>
    <p:extLst>
      <p:ext uri="{BB962C8B-B14F-4D97-AF65-F5344CB8AC3E}">
        <p14:creationId xmlns:p14="http://schemas.microsoft.com/office/powerpoint/2010/main" val="202345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81E756-E947-FD4A-8A23-D2C983A1A8BD}"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40000"/>
              </a:schemeClr>
            </a:gs>
            <a:gs pos="100000">
              <a:schemeClr val="bg1">
                <a:lumMod val="75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1/21/2025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dirty="0"/>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B7041-44D5-177B-6D97-52F20E6AC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7A1264-4C1C-3A7C-BAE4-3181DB7D5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4BBFA-75C0-87B6-C435-163F4B686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D1043F-746E-4789-BD62-D82EF117A738}" type="datetimeFigureOut">
              <a:rPr lang="en-US" smtClean="0"/>
              <a:t>1/21/2025</a:t>
            </a:fld>
            <a:endParaRPr lang="en-US"/>
          </a:p>
        </p:txBody>
      </p:sp>
      <p:sp>
        <p:nvSpPr>
          <p:cNvPr id="5" name="Footer Placeholder 4">
            <a:extLst>
              <a:ext uri="{FF2B5EF4-FFF2-40B4-BE49-F238E27FC236}">
                <a16:creationId xmlns:a16="http://schemas.microsoft.com/office/drawing/2014/main" id="{6AC7C9A3-9D67-7722-9CB0-A6B0E719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2E3DC3-CB0D-ABEF-2C4B-7D137699A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BB1DB8-8B73-4CFF-AAAC-B3DCC5C754A4}" type="slidenum">
              <a:rPr lang="en-US" smtClean="0"/>
              <a:t>‹#›</a:t>
            </a:fld>
            <a:endParaRPr lang="en-US"/>
          </a:p>
        </p:txBody>
      </p:sp>
    </p:spTree>
    <p:extLst>
      <p:ext uri="{BB962C8B-B14F-4D97-AF65-F5344CB8AC3E}">
        <p14:creationId xmlns:p14="http://schemas.microsoft.com/office/powerpoint/2010/main" val="1303858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all with various objects and a head">
            <a:extLst>
              <a:ext uri="{FF2B5EF4-FFF2-40B4-BE49-F238E27FC236}">
                <a16:creationId xmlns:a16="http://schemas.microsoft.com/office/drawing/2014/main" id="{FDE3CF85-DAED-6BC0-83DF-0BEEC7E31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B8F623B5-F281-FB9E-125A-076D2EF5E63B}"/>
              </a:ext>
            </a:extLst>
          </p:cNvPr>
          <p:cNvSpPr>
            <a:spLocks noGrp="1"/>
          </p:cNvSpPr>
          <p:nvPr>
            <p:ph type="subTitle" idx="1"/>
          </p:nvPr>
        </p:nvSpPr>
        <p:spPr>
          <a:xfrm>
            <a:off x="368060" y="2464401"/>
            <a:ext cx="11455879" cy="1655762"/>
          </a:xfrm>
          <a:prstGeom prst="roundRect">
            <a:avLst/>
          </a:prstGeom>
          <a:solidFill>
            <a:srgbClr val="92D050">
              <a:alpha val="79000"/>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lnSpcReduction="10000"/>
          </a:bodyPr>
          <a:lstStyle/>
          <a:p>
            <a:r>
              <a:rPr lang="fr-FR" sz="3600" dirty="0">
                <a:solidFill>
                  <a:schemeClr val="lt1"/>
                </a:solidFill>
              </a:rPr>
              <a:t>Système d'automatisation et de sensibilisation des gestes éco-responsables pour un confort thermique intelligent</a:t>
            </a:r>
            <a:endParaRPr lang="fr-CI" sz="3600" dirty="0">
              <a:solidFill>
                <a:schemeClr val="lt1"/>
              </a:solidFill>
            </a:endParaRPr>
          </a:p>
        </p:txBody>
      </p:sp>
      <p:sp>
        <p:nvSpPr>
          <p:cNvPr id="9" name="Rectangle: Rounded Corners 8">
            <a:extLst>
              <a:ext uri="{FF2B5EF4-FFF2-40B4-BE49-F238E27FC236}">
                <a16:creationId xmlns:a16="http://schemas.microsoft.com/office/drawing/2014/main" id="{2286BD29-4363-5A17-88C1-FE38E2F68287}"/>
              </a:ext>
            </a:extLst>
          </p:cNvPr>
          <p:cNvSpPr/>
          <p:nvPr/>
        </p:nvSpPr>
        <p:spPr>
          <a:xfrm>
            <a:off x="2274498" y="338584"/>
            <a:ext cx="7643004" cy="1276710"/>
          </a:xfrm>
          <a:prstGeom prst="roundRect">
            <a:avLst/>
          </a:prstGeom>
          <a:solidFill>
            <a:srgbClr val="92D050">
              <a:alpha val="79000"/>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4000" b="0" i="0" u="none" strike="noStrike" kern="1200" cap="none" spc="0" normalizeH="0" baseline="0" noProof="0" dirty="0" err="1">
                <a:ln>
                  <a:noFill/>
                </a:ln>
                <a:solidFill>
                  <a:prstClr val="white"/>
                </a:solidFill>
                <a:effectLst/>
                <a:uLnTx/>
                <a:uFillTx/>
                <a:latin typeface="Aptos" panose="02110004020202020204"/>
                <a:ea typeface="+mn-ea"/>
                <a:cs typeface="+mn-cs"/>
              </a:rPr>
              <a:t>EcoSmartConfort</a:t>
            </a:r>
            <a:endParaRPr kumimoji="0" lang="fr-CI" sz="4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0" name="Rectangle: Rounded Corners 9">
            <a:extLst>
              <a:ext uri="{FF2B5EF4-FFF2-40B4-BE49-F238E27FC236}">
                <a16:creationId xmlns:a16="http://schemas.microsoft.com/office/drawing/2014/main" id="{A9AF5640-9740-36CB-4B8E-5C914D034A96}"/>
              </a:ext>
            </a:extLst>
          </p:cNvPr>
          <p:cNvSpPr/>
          <p:nvPr/>
        </p:nvSpPr>
        <p:spPr>
          <a:xfrm>
            <a:off x="9443352" y="4848955"/>
            <a:ext cx="2668437" cy="1474599"/>
          </a:xfrm>
          <a:prstGeom prst="roundRect">
            <a:avLst/>
          </a:prstGeom>
          <a:solidFill>
            <a:srgbClr val="92D050">
              <a:alpha val="79000"/>
            </a:srgb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err="1">
                <a:ln>
                  <a:noFill/>
                </a:ln>
                <a:solidFill>
                  <a:prstClr val="white"/>
                </a:solidFill>
                <a:effectLst/>
                <a:uLnTx/>
                <a:uFillTx/>
                <a:latin typeface="Aptos" panose="02110004020202020204"/>
                <a:ea typeface="+mn-ea"/>
                <a:cs typeface="+mn-cs"/>
              </a:rPr>
              <a:t>Innesse</a:t>
            </a: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 FLAN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Cyrille KOFFI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James ASSIEDOU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Arthur ANEKORE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CI" sz="1600" b="0" i="0" u="none" strike="noStrike" kern="1200" cap="none" spc="0" normalizeH="0" baseline="0" noProof="0" dirty="0">
                <a:ln>
                  <a:noFill/>
                </a:ln>
                <a:solidFill>
                  <a:prstClr val="white"/>
                </a:solidFill>
                <a:effectLst/>
                <a:uLnTx/>
                <a:uFillTx/>
                <a:latin typeface="Aptos" panose="02110004020202020204"/>
                <a:ea typeface="+mn-ea"/>
                <a:cs typeface="+mn-cs"/>
              </a:rPr>
              <a:t>Mohamed TRAORE</a:t>
            </a:r>
          </a:p>
        </p:txBody>
      </p:sp>
    </p:spTree>
    <p:extLst>
      <p:ext uri="{BB962C8B-B14F-4D97-AF65-F5344CB8AC3E}">
        <p14:creationId xmlns:p14="http://schemas.microsoft.com/office/powerpoint/2010/main" val="247267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F018D6-2AEF-2B74-39D5-884EA92CF564}"/>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8EE5E66C-A40A-E3C9-035A-3929F61C2945}"/>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DBB5CCE1-1F82-E5E7-B357-E88355C79828}"/>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B2FE5CF5-E959-B918-D6B5-B1268E1CCC71}"/>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5A9D4C61-6088-9BFC-84AC-CA91E93D6E40}"/>
              </a:ext>
            </a:extLst>
          </p:cNvPr>
          <p:cNvSpPr txBox="1"/>
          <p:nvPr/>
        </p:nvSpPr>
        <p:spPr>
          <a:xfrm>
            <a:off x="300447" y="40913"/>
            <a:ext cx="78275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Validation Roadmap</a:t>
            </a:r>
          </a:p>
        </p:txBody>
      </p:sp>
      <p:sp>
        <p:nvSpPr>
          <p:cNvPr id="13" name="TextBox 12">
            <a:extLst>
              <a:ext uri="{FF2B5EF4-FFF2-40B4-BE49-F238E27FC236}">
                <a16:creationId xmlns:a16="http://schemas.microsoft.com/office/drawing/2014/main" id="{883DE7E4-2940-25B2-B74F-EE75CAD087FF}"/>
              </a:ext>
            </a:extLst>
          </p:cNvPr>
          <p:cNvSpPr txBox="1"/>
          <p:nvPr/>
        </p:nvSpPr>
        <p:spPr>
          <a:xfrm>
            <a:off x="174723" y="707828"/>
            <a:ext cx="12104638" cy="4616648"/>
          </a:xfrm>
          <a:prstGeom prst="rect">
            <a:avLst/>
          </a:prstGeom>
          <a:noFill/>
        </p:spPr>
        <p:txBody>
          <a:bodyPr wrap="square" rtlCol="0">
            <a:spAutoFit/>
          </a:bodyPr>
          <a:lstStyle/>
          <a:p>
            <a:r>
              <a:rPr lang="fr-FR" sz="1400" dirty="0">
                <a:solidFill>
                  <a:srgbClr val="000000"/>
                </a:solidFill>
                <a:effectLst/>
                <a:latin typeface="Times New Roman" panose="02020603050405020304" pitchFamily="18" charset="0"/>
                <a:ea typeface="Aptos"/>
              </a:rPr>
              <a:t> </a:t>
            </a:r>
          </a:p>
          <a:p>
            <a:pPr marL="285750" lvl="0" indent="-285750">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Validation roadmap commerciale </a:t>
            </a:r>
          </a:p>
          <a:p>
            <a:r>
              <a:rPr lang="fr-FR" sz="1400" dirty="0">
                <a:solidFill>
                  <a:srgbClr val="000000"/>
                </a:solidFill>
                <a:effectLst/>
                <a:latin typeface="Times New Roman" panose="02020603050405020304" pitchFamily="18" charset="0"/>
                <a:ea typeface="Aptos"/>
              </a:rPr>
              <a:t>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Les actions comme l’utilisation des réseaux sociaux et des partenaires doivent être en phase avec le comportement du public cible selon la roadmap commerciale établi, Si ce n’est pas le cas, il faudra ajuster les canaux de communication.</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Les prévisions financières doivent prendre en compte les coûts réels de production, les ventes et les ressources humaines. Si le budget est insuffisant, des financements supplémentaires devront être recherchés.</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marL="342900" lvl="0" indent="-342900">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Validation de la roadmap technique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En principe si le plan technique est détaillé avec des étapes précises et des échéances claires, alors il est réaliste. Si certaines étapes semblent trop complexes, elles devront être réajustées pour plus de clarté.</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Par la suite un plan de maintenance doit être flexible pour prendre en charge les évolutions futures. Si le produit se développe, la maintenance doit prévoir des mises à jour fréquentes et des ajustements basés sur les retours des utilisateurs.</a:t>
            </a:r>
          </a:p>
          <a:p>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495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F83044-4A1E-5AFF-777E-FF1AE4A176A7}"/>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C36269DA-138E-93A3-E3EF-FD7632D3762C}"/>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448E837A-F9B7-0EB4-B412-A83059DB94B3}"/>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6938C9D9-24BD-BCCB-BF6C-0A379D8B9073}"/>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E1617220-B089-7FE9-C2A4-7E8EBF427A30}"/>
              </a:ext>
            </a:extLst>
          </p:cNvPr>
          <p:cNvSpPr txBox="1"/>
          <p:nvPr/>
        </p:nvSpPr>
        <p:spPr>
          <a:xfrm>
            <a:off x="300447" y="40913"/>
            <a:ext cx="78275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Business Plan Révisé</a:t>
            </a:r>
          </a:p>
        </p:txBody>
      </p:sp>
      <p:sp>
        <p:nvSpPr>
          <p:cNvPr id="13" name="TextBox 12">
            <a:extLst>
              <a:ext uri="{FF2B5EF4-FFF2-40B4-BE49-F238E27FC236}">
                <a16:creationId xmlns:a16="http://schemas.microsoft.com/office/drawing/2014/main" id="{BF7A98AD-C1F3-2938-E9F1-4B0F9D3872DC}"/>
              </a:ext>
            </a:extLst>
          </p:cNvPr>
          <p:cNvSpPr txBox="1"/>
          <p:nvPr/>
        </p:nvSpPr>
        <p:spPr>
          <a:xfrm>
            <a:off x="174723" y="766962"/>
            <a:ext cx="12104638" cy="4832092"/>
          </a:xfrm>
          <a:prstGeom prst="rect">
            <a:avLst/>
          </a:prstGeom>
          <a:noFill/>
        </p:spPr>
        <p:txBody>
          <a:bodyPr wrap="square" rtlCol="0">
            <a:spAutoFit/>
          </a:bodyPr>
          <a:lstStyle/>
          <a:p>
            <a:r>
              <a:rPr lang="fr-FR" sz="1400" dirty="0">
                <a:solidFill>
                  <a:srgbClr val="000000"/>
                </a:solidFill>
                <a:effectLst/>
                <a:latin typeface="Times New Roman" panose="02020603050405020304" pitchFamily="18" charset="0"/>
                <a:ea typeface="Aptos"/>
              </a:rPr>
              <a:t> </a:t>
            </a:r>
          </a:p>
          <a:p>
            <a:pPr lvl="0">
              <a:buSzPts val="1400"/>
            </a:pPr>
            <a:r>
              <a:rPr lang="fr-FR" sz="1400" spc="300" dirty="0">
                <a:solidFill>
                  <a:schemeClr val="tx1">
                    <a:lumMod val="65000"/>
                    <a:lumOff val="35000"/>
                  </a:schemeClr>
                </a:solidFill>
                <a:latin typeface="Arial" panose="020B0604020202020204" pitchFamily="34" charset="0"/>
                <a:cs typeface="Arial" panose="020B0604020202020204" pitchFamily="34" charset="0"/>
              </a:rPr>
              <a:t>Le projet </a:t>
            </a:r>
            <a:r>
              <a:rPr lang="fr-FR" sz="1400" spc="300" dirty="0" err="1">
                <a:solidFill>
                  <a:schemeClr val="tx1">
                    <a:lumMod val="65000"/>
                    <a:lumOff val="35000"/>
                  </a:schemeClr>
                </a:solidFill>
                <a:latin typeface="Arial" panose="020B0604020202020204" pitchFamily="34" charset="0"/>
                <a:cs typeface="Arial" panose="020B0604020202020204" pitchFamily="34" charset="0"/>
              </a:rPr>
              <a:t>EcoSmartConfort</a:t>
            </a:r>
            <a:r>
              <a:rPr lang="fr-FR" sz="1400" spc="300" dirty="0">
                <a:solidFill>
                  <a:schemeClr val="tx1">
                    <a:lumMod val="65000"/>
                    <a:lumOff val="35000"/>
                  </a:schemeClr>
                </a:solidFill>
                <a:latin typeface="Arial" panose="020B0604020202020204" pitchFamily="34" charset="0"/>
                <a:cs typeface="Arial" panose="020B0604020202020204" pitchFamily="34" charset="0"/>
              </a:rPr>
              <a:t> vise à développer une solution d’automatisation et de sensibilisation aux gestes éco-responsables pour améliorer le confort thermique dans les foyers. L’objectif est de proposer un produit qui optimise la consommation énergétique par les gestes éco-responsables.</a:t>
            </a:r>
            <a:br>
              <a:rPr lang="fr-FR" sz="1400" spc="300" dirty="0">
                <a:solidFill>
                  <a:schemeClr val="tx1">
                    <a:lumMod val="65000"/>
                    <a:lumOff val="35000"/>
                  </a:schemeClr>
                </a:solidFill>
                <a:latin typeface="Arial" panose="020B0604020202020204" pitchFamily="34" charset="0"/>
                <a:cs typeface="Arial" panose="020B0604020202020204" pitchFamily="34" charset="0"/>
              </a:rPr>
            </a:b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Cible</a:t>
            </a:r>
            <a:r>
              <a:rPr lang="fr-FR" sz="1400" spc="300" dirty="0">
                <a:solidFill>
                  <a:schemeClr val="tx1">
                    <a:lumMod val="65000"/>
                    <a:lumOff val="35000"/>
                  </a:schemeClr>
                </a:solidFill>
                <a:latin typeface="Arial" panose="020B0604020202020204" pitchFamily="34" charset="0"/>
                <a:cs typeface="Arial" panose="020B0604020202020204" pitchFamily="34" charset="0"/>
              </a:rPr>
              <a:t> : ménages et entreprises, principalement les personnes soucieuses de l’environnement et de la gestion de la consommation énergétique.</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Concurrence : Il existe des solutions d'automatisation proposé par des concurrent directe et indirecte, mais aucun produit spécifique qui allie gestes éco-responsables et au confort thermique intelligent sur le marché ivoirien.</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Tendances : Forte prise de conscience environnementale et un intérêt croissant pour les technologies visant à réduire les coûts énergétiques.</a:t>
            </a:r>
            <a:br>
              <a:rPr lang="fr-FR" sz="1400" spc="300" dirty="0">
                <a:solidFill>
                  <a:schemeClr val="tx1">
                    <a:lumMod val="65000"/>
                    <a:lumOff val="35000"/>
                  </a:schemeClr>
                </a:solidFill>
                <a:latin typeface="Arial" panose="020B0604020202020204" pitchFamily="34" charset="0"/>
                <a:cs typeface="Arial" panose="020B0604020202020204" pitchFamily="34" charset="0"/>
              </a:rPr>
            </a:b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Proposition de Valeur: </a:t>
            </a:r>
            <a:r>
              <a:rPr lang="fr-FR" sz="1400" spc="300" dirty="0" err="1">
                <a:solidFill>
                  <a:schemeClr val="tx1">
                    <a:lumMod val="65000"/>
                    <a:lumOff val="35000"/>
                  </a:schemeClr>
                </a:solidFill>
                <a:latin typeface="Arial" panose="020B0604020202020204" pitchFamily="34" charset="0"/>
                <a:cs typeface="Arial" panose="020B0604020202020204" pitchFamily="34" charset="0"/>
              </a:rPr>
              <a:t>EcoSmartConfort</a:t>
            </a:r>
            <a:r>
              <a:rPr lang="fr-FR" sz="1400" spc="300" dirty="0">
                <a:solidFill>
                  <a:schemeClr val="tx1">
                    <a:lumMod val="65000"/>
                    <a:lumOff val="35000"/>
                  </a:schemeClr>
                </a:solidFill>
                <a:latin typeface="Arial" panose="020B0604020202020204" pitchFamily="34" charset="0"/>
                <a:cs typeface="Arial" panose="020B0604020202020204" pitchFamily="34" charset="0"/>
              </a:rPr>
              <a:t> propose une solution simple et efficace pour automatiser les actions éco-responsables permettant de réduire la consommation énergétique tout en sensibilisant.</a:t>
            </a:r>
            <a:br>
              <a:rPr lang="fr-FR" sz="1400" spc="300" dirty="0">
                <a:solidFill>
                  <a:schemeClr val="tx1">
                    <a:lumMod val="65000"/>
                    <a:lumOff val="35000"/>
                  </a:schemeClr>
                </a:solidFill>
                <a:latin typeface="Arial" panose="020B0604020202020204" pitchFamily="34" charset="0"/>
                <a:cs typeface="Arial" panose="020B0604020202020204" pitchFamily="34" charset="0"/>
              </a:rPr>
            </a:b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Plan Marketing: </a:t>
            </a:r>
            <a:r>
              <a:rPr lang="fr-FR" sz="1400" spc="300" dirty="0">
                <a:solidFill>
                  <a:schemeClr val="tx1">
                    <a:lumMod val="65000"/>
                    <a:lumOff val="35000"/>
                  </a:schemeClr>
                </a:solidFill>
                <a:latin typeface="Arial" panose="020B0604020202020204" pitchFamily="34" charset="0"/>
                <a:cs typeface="Arial" panose="020B0604020202020204" pitchFamily="34" charset="0"/>
              </a:rPr>
              <a:t>Stratégie de distribution : Vente physique dans notre locale et via des partenaires locaux.</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Communication</a:t>
            </a:r>
            <a:r>
              <a:rPr lang="fr-FR" sz="1400" spc="300" dirty="0">
                <a:solidFill>
                  <a:schemeClr val="tx1">
                    <a:lumMod val="65000"/>
                    <a:lumOff val="35000"/>
                  </a:schemeClr>
                </a:solidFill>
                <a:latin typeface="Arial" panose="020B0604020202020204" pitchFamily="34" charset="0"/>
                <a:cs typeface="Arial" panose="020B0604020202020204" pitchFamily="34" charset="0"/>
              </a:rPr>
              <a:t> : Réseaux sociaux, campagnes de sensibilisation, et partenariats avec des entreprises locales.</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Tarification</a:t>
            </a:r>
            <a:r>
              <a:rPr lang="fr-FR" sz="1400" spc="300" dirty="0">
                <a:solidFill>
                  <a:schemeClr val="tx1">
                    <a:lumMod val="65000"/>
                    <a:lumOff val="35000"/>
                  </a:schemeClr>
                </a:solidFill>
                <a:latin typeface="Arial" panose="020B0604020202020204" pitchFamily="34" charset="0"/>
                <a:cs typeface="Arial" panose="020B0604020202020204" pitchFamily="34" charset="0"/>
              </a:rPr>
              <a:t> : Prix fixe pour l'achat du dispositif et l'installation, coût supplémentaire pour la maintenance annuelle.</a:t>
            </a:r>
          </a:p>
        </p:txBody>
      </p:sp>
    </p:spTree>
    <p:extLst>
      <p:ext uri="{BB962C8B-B14F-4D97-AF65-F5344CB8AC3E}">
        <p14:creationId xmlns:p14="http://schemas.microsoft.com/office/powerpoint/2010/main" val="42024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DE1788-959A-4924-635A-39FDAFAC551B}"/>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2478FFBA-BD9B-C3AB-EDB6-3751325960E5}"/>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967847B9-FE0D-C1AA-2B98-19C155BEDBB4}"/>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FCFFCB02-40F9-02A0-B2C1-7C8300693F28}"/>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369105C1-1132-8D3E-57C3-5E57DCDFFE9C}"/>
              </a:ext>
            </a:extLst>
          </p:cNvPr>
          <p:cNvSpPr txBox="1"/>
          <p:nvPr/>
        </p:nvSpPr>
        <p:spPr>
          <a:xfrm>
            <a:off x="300447" y="40913"/>
            <a:ext cx="78275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Business Plan Révisé</a:t>
            </a:r>
          </a:p>
        </p:txBody>
      </p:sp>
      <p:sp>
        <p:nvSpPr>
          <p:cNvPr id="13" name="TextBox 12">
            <a:extLst>
              <a:ext uri="{FF2B5EF4-FFF2-40B4-BE49-F238E27FC236}">
                <a16:creationId xmlns:a16="http://schemas.microsoft.com/office/drawing/2014/main" id="{62C2F84A-0C3B-3FB8-19F5-81DE02DFCE0E}"/>
              </a:ext>
            </a:extLst>
          </p:cNvPr>
          <p:cNvSpPr txBox="1"/>
          <p:nvPr/>
        </p:nvSpPr>
        <p:spPr>
          <a:xfrm>
            <a:off x="174723" y="546864"/>
            <a:ext cx="12104638" cy="3970318"/>
          </a:xfrm>
          <a:prstGeom prst="rect">
            <a:avLst/>
          </a:prstGeom>
          <a:noFill/>
        </p:spPr>
        <p:txBody>
          <a:bodyPr wrap="square" rtlCol="0">
            <a:spAutoFit/>
          </a:bodyPr>
          <a:lstStyle/>
          <a:p>
            <a:r>
              <a:rPr lang="fr-FR" sz="1400" dirty="0">
                <a:solidFill>
                  <a:srgbClr val="000000"/>
                </a:solidFill>
                <a:effectLst/>
                <a:latin typeface="Times New Roman" panose="02020603050405020304" pitchFamily="18" charset="0"/>
                <a:ea typeface="Aptos"/>
              </a:rPr>
              <a:t> </a:t>
            </a:r>
          </a:p>
          <a:p>
            <a:pPr lvl="0">
              <a:buSzPts val="1400"/>
            </a:pP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Plan Opérationnel</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Développement du prototype : Phase de prototypage en cours avec des tests.</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Production et distribution : Préparation de la production dès la validation du MVP, suivi par une distribution ciblée à Abidjan.</a:t>
            </a:r>
            <a:br>
              <a:rPr lang="fr-FR" sz="1400" spc="300" dirty="0">
                <a:solidFill>
                  <a:schemeClr val="tx1">
                    <a:lumMod val="65000"/>
                    <a:lumOff val="35000"/>
                  </a:schemeClr>
                </a:solidFill>
                <a:latin typeface="Arial" panose="020B0604020202020204" pitchFamily="34" charset="0"/>
                <a:cs typeface="Arial" panose="020B0604020202020204" pitchFamily="34" charset="0"/>
              </a:rPr>
            </a:b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Prévisions Financières</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Coûts initiaux : 1 millions FCFA pour le prototypage, la production initiale et les coûts marketing.</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Revenus prévisionnels : Sur une période de 6 mois, en supposant une vente de 50 dispositifs à 80 000 FCFA, les revenus attendus seraient de 4 millions FCFA.</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Rentabilité : Les bénéfices après déduction des coûts dépenses.</a:t>
            </a:r>
            <a:br>
              <a:rPr lang="fr-FR" sz="1400" spc="300" dirty="0">
                <a:solidFill>
                  <a:schemeClr val="tx1">
                    <a:lumMod val="65000"/>
                    <a:lumOff val="35000"/>
                  </a:schemeClr>
                </a:solidFill>
                <a:latin typeface="Arial" panose="020B0604020202020204" pitchFamily="34" charset="0"/>
                <a:cs typeface="Arial" panose="020B0604020202020204" pitchFamily="34" charset="0"/>
              </a:rPr>
            </a:br>
            <a:br>
              <a:rPr lang="fr-FR" sz="1400" spc="300" dirty="0">
                <a:solidFill>
                  <a:schemeClr val="tx1">
                    <a:lumMod val="65000"/>
                    <a:lumOff val="35000"/>
                  </a:schemeClr>
                </a:solidFill>
                <a:latin typeface="Arial" panose="020B0604020202020204" pitchFamily="34" charset="0"/>
                <a:cs typeface="Arial" panose="020B0604020202020204" pitchFamily="34" charset="0"/>
              </a:rPr>
            </a:b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Plan de Développement à Long Terme</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L’objectif est d’étendre le marché au-delà de la Côte d'Ivoire, dans d'autres pays d'Afrique de l'Ouest, en proposant des solutions adaptées aux spécificités locales.</a:t>
            </a:r>
            <a:br>
              <a:rPr lang="fr-FR" sz="1400" spc="300" dirty="0">
                <a:solidFill>
                  <a:schemeClr val="tx1">
                    <a:lumMod val="65000"/>
                    <a:lumOff val="35000"/>
                  </a:schemeClr>
                </a:solidFill>
                <a:latin typeface="Arial" panose="020B0604020202020204" pitchFamily="34" charset="0"/>
                <a:cs typeface="Arial" panose="020B0604020202020204" pitchFamily="34" charset="0"/>
              </a:rPr>
            </a:b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410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FCF259-C9AE-6408-AFF2-F28414A009C4}"/>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B3368488-FD70-CAE1-73D2-08602D7E4D9C}"/>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0677C39C-0BAF-1D75-C8AA-C1A838044152}"/>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04E04896-FEF2-BF14-8248-806B27B30CBC}"/>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D6CC1CC6-A294-5910-6E54-A0687267D47C}"/>
              </a:ext>
            </a:extLst>
          </p:cNvPr>
          <p:cNvSpPr txBox="1"/>
          <p:nvPr/>
        </p:nvSpPr>
        <p:spPr>
          <a:xfrm>
            <a:off x="300447" y="40913"/>
            <a:ext cx="89451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PRESENTATION DES TESTS EFFECTUES SUR LE MVP</a:t>
            </a:r>
          </a:p>
        </p:txBody>
      </p:sp>
      <p:sp>
        <p:nvSpPr>
          <p:cNvPr id="13" name="TextBox 12">
            <a:extLst>
              <a:ext uri="{FF2B5EF4-FFF2-40B4-BE49-F238E27FC236}">
                <a16:creationId xmlns:a16="http://schemas.microsoft.com/office/drawing/2014/main" id="{CEB89EC0-9900-F957-DE58-1D5B9E434318}"/>
              </a:ext>
            </a:extLst>
          </p:cNvPr>
          <p:cNvSpPr txBox="1"/>
          <p:nvPr/>
        </p:nvSpPr>
        <p:spPr>
          <a:xfrm>
            <a:off x="87363" y="57570"/>
            <a:ext cx="12104638" cy="6488764"/>
          </a:xfrm>
          <a:prstGeom prst="rect">
            <a:avLst/>
          </a:prstGeom>
          <a:noFill/>
        </p:spPr>
        <p:txBody>
          <a:bodyPr wrap="square" rtlCol="0">
            <a:spAutoFit/>
          </a:bodyPr>
          <a:lstStyle/>
          <a:p>
            <a:pPr>
              <a:lnSpc>
                <a:spcPct val="200000"/>
              </a:lnSpc>
            </a:pPr>
            <a:br>
              <a:rPr lang="fr-FR" sz="1400" kern="100" dirty="0">
                <a:effectLst/>
                <a:latin typeface="Aptos" panose="02110004020202020204"/>
                <a:ea typeface="Aptos" panose="02110004020202020204"/>
                <a:cs typeface="Times New Roman" panose="02020603050405020304" pitchFamily="18"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Objectif des tests</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Le but de ces tests est de valider la fonctionnalité, l’intégration et la performance du MVP afin de s’assurer qu’il réponde bien aux besoins des utilisateurs tout en étant techniquement stable.</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Plan de test</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Tests fonctionnels</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Objectif</a:t>
            </a:r>
            <a:r>
              <a:rPr lang="fr-FR" sz="1400" spc="300" dirty="0">
                <a:solidFill>
                  <a:schemeClr val="tx1">
                    <a:lumMod val="65000"/>
                    <a:lumOff val="35000"/>
                  </a:schemeClr>
                </a:solidFill>
                <a:latin typeface="Arial" panose="020B0604020202020204" pitchFamily="34" charset="0"/>
                <a:cs typeface="Arial" panose="020B0604020202020204" pitchFamily="34" charset="0"/>
              </a:rPr>
              <a:t> : Vérifier que les fonctionnalités de base du produit, telles que le contrôle de la température et l’envoi des notifications, fonctionnent correctement.</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Méthode</a:t>
            </a:r>
            <a:r>
              <a:rPr lang="fr-FR" sz="1400" spc="300" dirty="0">
                <a:solidFill>
                  <a:schemeClr val="tx1">
                    <a:lumMod val="65000"/>
                    <a:lumOff val="35000"/>
                  </a:schemeClr>
                </a:solidFill>
                <a:latin typeface="Arial" panose="020B0604020202020204" pitchFamily="34" charset="0"/>
                <a:cs typeface="Arial" panose="020B0604020202020204" pitchFamily="34" charset="0"/>
              </a:rPr>
              <a:t> : Des tests seront réalisés pour valider que chaque fonctionnalité principale répond aux attentes et fonctionne comme prévu sur le dispositif IoT et l’application mobile/web.</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Tests d'intégration</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b="1" spc="300" dirty="0">
                <a:solidFill>
                  <a:schemeClr val="tx1">
                    <a:lumMod val="65000"/>
                    <a:lumOff val="35000"/>
                  </a:schemeClr>
                </a:solidFill>
                <a:latin typeface="Arial" panose="020B0604020202020204" pitchFamily="34" charset="0"/>
                <a:cs typeface="Arial" panose="020B0604020202020204" pitchFamily="34" charset="0"/>
              </a:rPr>
              <a:t>Objectif</a:t>
            </a:r>
            <a:r>
              <a:rPr lang="fr-FR" sz="1400" spc="300" dirty="0">
                <a:solidFill>
                  <a:schemeClr val="tx1">
                    <a:lumMod val="65000"/>
                    <a:lumOff val="35000"/>
                  </a:schemeClr>
                </a:solidFill>
                <a:latin typeface="Arial" panose="020B0604020202020204" pitchFamily="34" charset="0"/>
                <a:cs typeface="Arial" panose="020B0604020202020204" pitchFamily="34" charset="0"/>
              </a:rPr>
              <a:t> : S'assurer que tous les composants du système (capteurs, interface utilisateur, application web/mobile) fonctionnent ensemble de manière fluide et sans erreur.</a:t>
            </a:r>
            <a:br>
              <a:rPr lang="fr-FR" sz="1400" spc="300" dirty="0">
                <a:solidFill>
                  <a:schemeClr val="tx1">
                    <a:lumMod val="65000"/>
                    <a:lumOff val="35000"/>
                  </a:schemeClr>
                </a:solidFill>
                <a:latin typeface="Arial" panose="020B0604020202020204" pitchFamily="34" charset="0"/>
                <a:cs typeface="Arial" panose="020B0604020202020204" pitchFamily="34" charset="0"/>
              </a:rPr>
            </a:br>
            <a:r>
              <a:rPr lang="fr-FR" sz="1400" spc="300" dirty="0">
                <a:solidFill>
                  <a:schemeClr val="tx1">
                    <a:lumMod val="65000"/>
                    <a:lumOff val="35000"/>
                  </a:schemeClr>
                </a:solidFill>
                <a:latin typeface="Arial" panose="020B0604020202020204" pitchFamily="34" charset="0"/>
                <a:cs typeface="Arial" panose="020B0604020202020204" pitchFamily="34" charset="0"/>
              </a:rPr>
              <a:t>Méthode : Vérification que les capteurs communiquent bien avec l'application mobile et que les données remontent correctement sur l’interface utilisateur.</a:t>
            </a:r>
          </a:p>
        </p:txBody>
      </p:sp>
    </p:spTree>
    <p:extLst>
      <p:ext uri="{BB962C8B-B14F-4D97-AF65-F5344CB8AC3E}">
        <p14:creationId xmlns:p14="http://schemas.microsoft.com/office/powerpoint/2010/main" val="3785676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527DB3-A2C6-3A2E-B93D-F2814FDC1745}"/>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EF6E4BB7-B2BB-B727-8820-6D6EFC845C97}"/>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E606F5D9-4967-4309-6511-C6BC6766FB69}"/>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C0AD24AC-7C69-8EE9-63C4-01F1650AD9D8}"/>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3F6C807C-EFCC-C480-8BC5-CFB80E4837EA}"/>
              </a:ext>
            </a:extLst>
          </p:cNvPr>
          <p:cNvSpPr txBox="1"/>
          <p:nvPr/>
        </p:nvSpPr>
        <p:spPr>
          <a:xfrm>
            <a:off x="300447" y="40913"/>
            <a:ext cx="89451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PRESENTATION DES TESTS EFFECTUES SUR LE MVP</a:t>
            </a:r>
          </a:p>
        </p:txBody>
      </p:sp>
      <p:sp>
        <p:nvSpPr>
          <p:cNvPr id="13" name="TextBox 12">
            <a:extLst>
              <a:ext uri="{FF2B5EF4-FFF2-40B4-BE49-F238E27FC236}">
                <a16:creationId xmlns:a16="http://schemas.microsoft.com/office/drawing/2014/main" id="{FDB602BA-60A0-F267-13BD-0BC98DEB4B19}"/>
              </a:ext>
            </a:extLst>
          </p:cNvPr>
          <p:cNvSpPr txBox="1"/>
          <p:nvPr/>
        </p:nvSpPr>
        <p:spPr>
          <a:xfrm>
            <a:off x="174723" y="378585"/>
            <a:ext cx="12104638" cy="6432017"/>
          </a:xfrm>
          <a:prstGeom prst="rect">
            <a:avLst/>
          </a:prstGeom>
          <a:noFill/>
        </p:spPr>
        <p:txBody>
          <a:bodyPr wrap="square" rtlCol="0">
            <a:spAutoFit/>
          </a:bodyPr>
          <a:lstStyle/>
          <a:p>
            <a:pPr>
              <a:lnSpc>
                <a:spcPct val="200000"/>
              </a:lnSpc>
            </a:pPr>
            <a:r>
              <a:rPr lang="fr-FR" sz="1300" b="1" spc="300" dirty="0">
                <a:solidFill>
                  <a:schemeClr val="tx1">
                    <a:lumMod val="65000"/>
                    <a:lumOff val="35000"/>
                  </a:schemeClr>
                </a:solidFill>
                <a:latin typeface="Arial" panose="020B0604020202020204" pitchFamily="34" charset="0"/>
                <a:cs typeface="Arial" panose="020B0604020202020204" pitchFamily="34" charset="0"/>
              </a:rPr>
              <a:t>Tests de performance</a:t>
            </a:r>
            <a:br>
              <a:rPr lang="fr-FR" sz="1300" spc="300" dirty="0">
                <a:solidFill>
                  <a:schemeClr val="tx1">
                    <a:lumMod val="65000"/>
                    <a:lumOff val="35000"/>
                  </a:schemeClr>
                </a:solidFill>
                <a:latin typeface="Arial" panose="020B0604020202020204" pitchFamily="34" charset="0"/>
                <a:cs typeface="Arial" panose="020B0604020202020204" pitchFamily="34" charset="0"/>
              </a:rPr>
            </a:br>
            <a:r>
              <a:rPr lang="fr-FR" sz="1300" b="1" spc="300" dirty="0">
                <a:solidFill>
                  <a:schemeClr val="tx1">
                    <a:lumMod val="65000"/>
                    <a:lumOff val="35000"/>
                  </a:schemeClr>
                </a:solidFill>
                <a:latin typeface="Arial" panose="020B0604020202020204" pitchFamily="34" charset="0"/>
                <a:cs typeface="Arial" panose="020B0604020202020204" pitchFamily="34" charset="0"/>
              </a:rPr>
              <a:t>Objectif</a:t>
            </a:r>
            <a:r>
              <a:rPr lang="fr-FR" sz="1300" spc="300" dirty="0">
                <a:solidFill>
                  <a:schemeClr val="tx1">
                    <a:lumMod val="65000"/>
                    <a:lumOff val="35000"/>
                  </a:schemeClr>
                </a:solidFill>
                <a:latin typeface="Arial" panose="020B0604020202020204" pitchFamily="34" charset="0"/>
                <a:cs typeface="Arial" panose="020B0604020202020204" pitchFamily="34" charset="0"/>
              </a:rPr>
              <a:t> : Vérifier la viabilité du système en ligne et s’assurer qu’il peut supporter une charge d’utilisateurs en fonction de son usage prévu.</a:t>
            </a:r>
            <a:br>
              <a:rPr lang="fr-FR" sz="1300" spc="300" dirty="0">
                <a:solidFill>
                  <a:schemeClr val="tx1">
                    <a:lumMod val="65000"/>
                    <a:lumOff val="35000"/>
                  </a:schemeClr>
                </a:solidFill>
                <a:latin typeface="Arial" panose="020B0604020202020204" pitchFamily="34" charset="0"/>
                <a:cs typeface="Arial" panose="020B0604020202020204" pitchFamily="34" charset="0"/>
              </a:rPr>
            </a:br>
            <a:r>
              <a:rPr lang="fr-FR" sz="1300" b="1" spc="300" dirty="0">
                <a:solidFill>
                  <a:schemeClr val="tx1">
                    <a:lumMod val="65000"/>
                    <a:lumOff val="35000"/>
                  </a:schemeClr>
                </a:solidFill>
                <a:latin typeface="Arial" panose="020B0604020202020204" pitchFamily="34" charset="0"/>
                <a:cs typeface="Arial" panose="020B0604020202020204" pitchFamily="34" charset="0"/>
              </a:rPr>
              <a:t>Méthode</a:t>
            </a:r>
            <a:r>
              <a:rPr lang="fr-FR" sz="1300" spc="300" dirty="0">
                <a:solidFill>
                  <a:schemeClr val="tx1">
                    <a:lumMod val="65000"/>
                    <a:lumOff val="35000"/>
                  </a:schemeClr>
                </a:solidFill>
                <a:latin typeface="Arial" panose="020B0604020202020204" pitchFamily="34" charset="0"/>
                <a:cs typeface="Arial" panose="020B0604020202020204" pitchFamily="34" charset="0"/>
              </a:rPr>
              <a:t> : Tester la stabilité de l’application sous différentes conditions de charge pour s’assurer que le système est capable de fonctionner correctement avec un nombre d’utilisateurs croissant.</a:t>
            </a:r>
            <a:br>
              <a:rPr lang="fr-FR" sz="1300" spc="300" dirty="0">
                <a:solidFill>
                  <a:schemeClr val="tx1">
                    <a:lumMod val="65000"/>
                    <a:lumOff val="35000"/>
                  </a:schemeClr>
                </a:solidFill>
                <a:latin typeface="Arial" panose="020B0604020202020204" pitchFamily="34" charset="0"/>
                <a:cs typeface="Arial" panose="020B0604020202020204" pitchFamily="34" charset="0"/>
              </a:rPr>
            </a:br>
            <a:r>
              <a:rPr lang="fr-FR" sz="1300" spc="300" dirty="0">
                <a:solidFill>
                  <a:schemeClr val="tx1">
                    <a:lumMod val="65000"/>
                    <a:lumOff val="35000"/>
                  </a:schemeClr>
                </a:solidFill>
                <a:latin typeface="Arial" panose="020B0604020202020204" pitchFamily="34" charset="0"/>
                <a:cs typeface="Arial" panose="020B0604020202020204" pitchFamily="34" charset="0"/>
              </a:rPr>
              <a:t>Feedback utilisateurs</a:t>
            </a:r>
            <a:br>
              <a:rPr lang="fr-FR" sz="1300" spc="300" dirty="0">
                <a:solidFill>
                  <a:schemeClr val="tx1">
                    <a:lumMod val="65000"/>
                    <a:lumOff val="35000"/>
                  </a:schemeClr>
                </a:solidFill>
                <a:latin typeface="Arial" panose="020B0604020202020204" pitchFamily="34" charset="0"/>
                <a:cs typeface="Arial" panose="020B0604020202020204" pitchFamily="34" charset="0"/>
              </a:rPr>
            </a:br>
            <a:r>
              <a:rPr lang="fr-FR" sz="1300" spc="300" dirty="0">
                <a:solidFill>
                  <a:schemeClr val="tx1">
                    <a:lumMod val="65000"/>
                    <a:lumOff val="35000"/>
                  </a:schemeClr>
                </a:solidFill>
                <a:latin typeface="Arial" panose="020B0604020202020204" pitchFamily="34" charset="0"/>
                <a:cs typeface="Arial" panose="020B0604020202020204" pitchFamily="34" charset="0"/>
              </a:rPr>
              <a:t>Les retours des premiers utilisateurs seront recueillis pendant chaque phase de test pour apporter des ajustements en fonction de leurs expériences. Ces retours permettront d’améliorer l’ergonomie et la performance du produit avant son lancement complet.</a:t>
            </a:r>
            <a:br>
              <a:rPr lang="fr-FR" sz="1300" spc="300" dirty="0">
                <a:solidFill>
                  <a:schemeClr val="tx1">
                    <a:lumMod val="65000"/>
                    <a:lumOff val="35000"/>
                  </a:schemeClr>
                </a:solidFill>
                <a:latin typeface="Arial" panose="020B0604020202020204" pitchFamily="34" charset="0"/>
                <a:cs typeface="Arial" panose="020B0604020202020204" pitchFamily="34" charset="0"/>
              </a:rPr>
            </a:br>
            <a:r>
              <a:rPr lang="fr-FR" sz="1300" spc="300" dirty="0">
                <a:solidFill>
                  <a:schemeClr val="tx1">
                    <a:lumMod val="65000"/>
                    <a:lumOff val="35000"/>
                  </a:schemeClr>
                </a:solidFill>
                <a:latin typeface="Arial" panose="020B0604020202020204" pitchFamily="34" charset="0"/>
                <a:cs typeface="Arial" panose="020B0604020202020204" pitchFamily="34" charset="0"/>
              </a:rPr>
              <a:t>Risques identifiés</a:t>
            </a:r>
            <a:br>
              <a:rPr lang="fr-FR" sz="1300" spc="300" dirty="0">
                <a:solidFill>
                  <a:schemeClr val="tx1">
                    <a:lumMod val="65000"/>
                    <a:lumOff val="35000"/>
                  </a:schemeClr>
                </a:solidFill>
                <a:latin typeface="Arial" panose="020B0604020202020204" pitchFamily="34" charset="0"/>
                <a:cs typeface="Arial" panose="020B0604020202020204" pitchFamily="34" charset="0"/>
              </a:rPr>
            </a:br>
            <a:r>
              <a:rPr lang="fr-FR" sz="1300" b="1" spc="300" dirty="0">
                <a:solidFill>
                  <a:schemeClr val="tx1">
                    <a:lumMod val="65000"/>
                    <a:lumOff val="35000"/>
                  </a:schemeClr>
                </a:solidFill>
                <a:latin typeface="Arial" panose="020B0604020202020204" pitchFamily="34" charset="0"/>
                <a:cs typeface="Arial" panose="020B0604020202020204" pitchFamily="34" charset="0"/>
              </a:rPr>
              <a:t>Performance sous charge </a:t>
            </a:r>
            <a:r>
              <a:rPr lang="fr-FR" sz="1300" spc="300" dirty="0">
                <a:solidFill>
                  <a:schemeClr val="tx1">
                    <a:lumMod val="65000"/>
                    <a:lumOff val="35000"/>
                  </a:schemeClr>
                </a:solidFill>
                <a:latin typeface="Arial" panose="020B0604020202020204" pitchFamily="34" charset="0"/>
                <a:cs typeface="Arial" panose="020B0604020202020204" pitchFamily="34" charset="0"/>
              </a:rPr>
              <a:t>: Le système peut ne pas être aussi réactif si trop d’utilisateurs utilisent le produit en même temps.</a:t>
            </a:r>
            <a:br>
              <a:rPr lang="fr-FR" sz="1300" spc="300" dirty="0">
                <a:solidFill>
                  <a:schemeClr val="tx1">
                    <a:lumMod val="65000"/>
                    <a:lumOff val="35000"/>
                  </a:schemeClr>
                </a:solidFill>
                <a:latin typeface="Arial" panose="020B0604020202020204" pitchFamily="34" charset="0"/>
                <a:cs typeface="Arial" panose="020B0604020202020204" pitchFamily="34" charset="0"/>
              </a:rPr>
            </a:br>
            <a:r>
              <a:rPr lang="fr-FR" sz="1300" b="1" spc="300" dirty="0">
                <a:solidFill>
                  <a:schemeClr val="tx1">
                    <a:lumMod val="65000"/>
                    <a:lumOff val="35000"/>
                  </a:schemeClr>
                </a:solidFill>
                <a:latin typeface="Arial" panose="020B0604020202020204" pitchFamily="34" charset="0"/>
                <a:cs typeface="Arial" panose="020B0604020202020204" pitchFamily="34" charset="0"/>
              </a:rPr>
              <a:t>Problèmes d’intégration </a:t>
            </a:r>
            <a:r>
              <a:rPr lang="fr-FR" sz="1300" spc="300" dirty="0">
                <a:solidFill>
                  <a:schemeClr val="tx1">
                    <a:lumMod val="65000"/>
                    <a:lumOff val="35000"/>
                  </a:schemeClr>
                </a:solidFill>
                <a:latin typeface="Arial" panose="020B0604020202020204" pitchFamily="34" charset="0"/>
                <a:cs typeface="Arial" panose="020B0604020202020204" pitchFamily="34" charset="0"/>
              </a:rPr>
              <a:t>: Certains composants du système peuvent ne pas fonctionner parfaitement ensemble, entraînant des dysfonctionnements.</a:t>
            </a:r>
            <a:br>
              <a:rPr lang="fr-FR" sz="1300" spc="300" dirty="0">
                <a:solidFill>
                  <a:schemeClr val="tx1">
                    <a:lumMod val="65000"/>
                    <a:lumOff val="35000"/>
                  </a:schemeClr>
                </a:solidFill>
                <a:latin typeface="Arial" panose="020B0604020202020204" pitchFamily="34" charset="0"/>
                <a:cs typeface="Arial" panose="020B0604020202020204" pitchFamily="34" charset="0"/>
              </a:rPr>
            </a:br>
            <a:r>
              <a:rPr lang="fr-FR" sz="1300" b="1" spc="300" dirty="0">
                <a:solidFill>
                  <a:schemeClr val="tx1">
                    <a:lumMod val="65000"/>
                    <a:lumOff val="35000"/>
                  </a:schemeClr>
                </a:solidFill>
                <a:latin typeface="Arial" panose="020B0604020202020204" pitchFamily="34" charset="0"/>
                <a:cs typeface="Arial" panose="020B0604020202020204" pitchFamily="34" charset="0"/>
              </a:rPr>
              <a:t>Fonctionnalité</a:t>
            </a:r>
            <a:r>
              <a:rPr lang="fr-FR" sz="1300" spc="300" dirty="0">
                <a:solidFill>
                  <a:schemeClr val="tx1">
                    <a:lumMod val="65000"/>
                    <a:lumOff val="35000"/>
                  </a:schemeClr>
                </a:solidFill>
                <a:latin typeface="Arial" panose="020B0604020202020204" pitchFamily="34" charset="0"/>
                <a:cs typeface="Arial" panose="020B0604020202020204" pitchFamily="34" charset="0"/>
              </a:rPr>
              <a:t> : Certaines fonctionnalités de base comme la gestion de la température et les notifications peuvent nécessiter des ajustements pour être entièrement fiables.</a:t>
            </a:r>
          </a:p>
        </p:txBody>
      </p:sp>
    </p:spTree>
    <p:extLst>
      <p:ext uri="{BB962C8B-B14F-4D97-AF65-F5344CB8AC3E}">
        <p14:creationId xmlns:p14="http://schemas.microsoft.com/office/powerpoint/2010/main" val="14790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8F4D10-2222-AD9A-1765-3830D5C0FD0D}"/>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3CFE2D60-8EA9-0C6D-6571-BF2F842B918D}"/>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BBA94406-D077-D058-FC8A-7CE36878D927}"/>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6445ADFF-0CB8-1C68-4D29-6EC9E8B0370B}"/>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464F7D81-ED1E-B54E-DCEA-DD2BB605E933}"/>
              </a:ext>
            </a:extLst>
          </p:cNvPr>
          <p:cNvSpPr txBox="1"/>
          <p:nvPr/>
        </p:nvSpPr>
        <p:spPr>
          <a:xfrm>
            <a:off x="300447" y="176378"/>
            <a:ext cx="67861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Minimum Viable Product (MVP)</a:t>
            </a:r>
          </a:p>
        </p:txBody>
      </p:sp>
      <p:sp>
        <p:nvSpPr>
          <p:cNvPr id="13" name="TextBox 12">
            <a:extLst>
              <a:ext uri="{FF2B5EF4-FFF2-40B4-BE49-F238E27FC236}">
                <a16:creationId xmlns:a16="http://schemas.microsoft.com/office/drawing/2014/main" id="{A938F321-3A94-CA76-6376-7D13013AEB4F}"/>
              </a:ext>
            </a:extLst>
          </p:cNvPr>
          <p:cNvSpPr txBox="1"/>
          <p:nvPr/>
        </p:nvSpPr>
        <p:spPr>
          <a:xfrm>
            <a:off x="87361" y="1045955"/>
            <a:ext cx="11904134" cy="5639814"/>
          </a:xfrm>
          <a:prstGeom prst="rect">
            <a:avLst/>
          </a:prstGeom>
          <a:noFill/>
        </p:spPr>
        <p:txBody>
          <a:bodyPr wrap="square" rtlCol="0">
            <a:spAutoFit/>
          </a:bodyPr>
          <a:lstStyle/>
          <a:p>
            <a:pPr>
              <a:lnSpc>
                <a:spcPct val="200000"/>
              </a:lnSpc>
              <a:spcAft>
                <a:spcPts val="135"/>
              </a:spcAft>
            </a:pPr>
            <a:r>
              <a:rPr lang="fr-FR" sz="1400" spc="300" dirty="0">
                <a:solidFill>
                  <a:schemeClr val="tx1">
                    <a:lumMod val="65000"/>
                    <a:lumOff val="35000"/>
                  </a:schemeClr>
                </a:solidFill>
                <a:latin typeface="Arial" panose="020B0604020202020204" pitchFamily="34" charset="0"/>
                <a:cs typeface="Arial" panose="020B0604020202020204" pitchFamily="34" charset="0"/>
              </a:rPr>
              <a:t>Les fonctionnalité clés à inclure dans le MVP</a:t>
            </a:r>
          </a:p>
          <a:p>
            <a:pPr marL="285750" indent="-285750">
              <a:lnSpc>
                <a:spcPct val="200000"/>
              </a:lnSpc>
              <a:buFont typeface="Arial" panose="020B0604020202020204" pitchFamily="34" charset="0"/>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Système de contrôle de la température : Permettre à l’utilisateur de régler la température selon les consignes données par le dispositif en fonction des données collectées par les capteurs.</a:t>
            </a:r>
          </a:p>
          <a:p>
            <a:pPr marL="285750" indent="-285750">
              <a:lnSpc>
                <a:spcPct val="200000"/>
              </a:lnSpc>
              <a:buFont typeface="Arial" panose="020B0604020202020204" pitchFamily="34" charset="0"/>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Sensibilisation éco-responsable : Notifications ou recommandations concernant les gestes éco-responsables, comme éteindre les appareils, ajuster la température pour économiser de l’énergie.</a:t>
            </a:r>
          </a:p>
          <a:p>
            <a:pPr marL="285750" indent="-285750">
              <a:lnSpc>
                <a:spcPct val="200000"/>
              </a:lnSpc>
              <a:buFont typeface="Arial" panose="020B0604020202020204" pitchFamily="34" charset="0"/>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Interface utilisateur simple : Un tableau de bord facile à comprendre qui permet de visualiser les données en temps réel sur la consommation énergétique et la température intérieure.</a:t>
            </a:r>
          </a:p>
          <a:p>
            <a:pPr marL="285750" indent="-285750">
              <a:lnSpc>
                <a:spcPct val="200000"/>
              </a:lnSpc>
              <a:buFont typeface="Arial" panose="020B0604020202020204" pitchFamily="34" charset="0"/>
              <a:buChar char="•"/>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indent="0">
              <a:lnSpc>
                <a:spcPct val="200000"/>
              </a:lnSpc>
              <a:buNone/>
            </a:pPr>
            <a:r>
              <a:rPr lang="fr-FR" sz="1400" spc="300" dirty="0">
                <a:solidFill>
                  <a:schemeClr val="tx1">
                    <a:lumMod val="65000"/>
                    <a:lumOff val="35000"/>
                  </a:schemeClr>
                </a:solidFill>
                <a:latin typeface="Arial" panose="020B0604020202020204" pitchFamily="34" charset="0"/>
                <a:cs typeface="Arial" panose="020B0604020202020204" pitchFamily="34" charset="0"/>
              </a:rPr>
              <a:t>Ces fonctionnalités permettent de répondre aux besoins du public cible (ménages et entreprises) qui cherchent à améliorer leur confort thermique tout en réduisant leur consommation énergétique. Elles offrent à la fois une solution d'automatisation et de sensibilisation, ce qui répond à la demande croissante pour des solutions plus écologiques et économiques.</a:t>
            </a:r>
            <a:endParaRPr lang="fr-CI" sz="1400" spc="300" dirty="0">
              <a:solidFill>
                <a:schemeClr val="tx1">
                  <a:lumMod val="65000"/>
                  <a:lumOff val="35000"/>
                </a:schemeClr>
              </a:solidFill>
              <a:latin typeface="Arial" panose="020B0604020202020204" pitchFamily="34" charset="0"/>
              <a:cs typeface="Arial" panose="020B0604020202020204" pitchFamily="34" charset="0"/>
            </a:endParaRPr>
          </a:p>
          <a:p>
            <a:pPr rtl="0">
              <a:lnSpc>
                <a:spcPct val="200000"/>
              </a:lnSpc>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53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79FDA0-0295-1055-A13B-02A5959A79DF}"/>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BD69F124-9F75-9BAB-9651-339FAC55C3ED}"/>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D0981473-726C-6349-361F-CAC580FF1740}"/>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42CC6C85-5B55-A285-066F-8D50C4E4E28A}"/>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01F8B27-9BBE-208D-80DF-11E4F0EEE564}"/>
              </a:ext>
            </a:extLst>
          </p:cNvPr>
          <p:cNvSpPr txBox="1"/>
          <p:nvPr/>
        </p:nvSpPr>
        <p:spPr>
          <a:xfrm>
            <a:off x="300447" y="176378"/>
            <a:ext cx="67861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Prototypage avancé</a:t>
            </a:r>
          </a:p>
        </p:txBody>
      </p:sp>
      <p:pic>
        <p:nvPicPr>
          <p:cNvPr id="3" name="Picture 2" descr="A computer screen with a computer screen and a computer screen&#10;&#10;Description automatically generated with medium confidence">
            <a:extLst>
              <a:ext uri="{FF2B5EF4-FFF2-40B4-BE49-F238E27FC236}">
                <a16:creationId xmlns:a16="http://schemas.microsoft.com/office/drawing/2014/main" id="{3DC3D7A2-0310-5980-DC2A-E43D8E102448}"/>
              </a:ext>
            </a:extLst>
          </p:cNvPr>
          <p:cNvPicPr>
            <a:picLocks noChangeAspect="1"/>
          </p:cNvPicPr>
          <p:nvPr/>
        </p:nvPicPr>
        <p:blipFill>
          <a:blip r:embed="rId2"/>
          <a:stretch>
            <a:fillRect/>
          </a:stretch>
        </p:blipFill>
        <p:spPr>
          <a:xfrm>
            <a:off x="786871" y="743269"/>
            <a:ext cx="10618258" cy="6014718"/>
          </a:xfrm>
          <a:prstGeom prst="rect">
            <a:avLst/>
          </a:prstGeom>
        </p:spPr>
      </p:pic>
    </p:spTree>
    <p:extLst>
      <p:ext uri="{BB962C8B-B14F-4D97-AF65-F5344CB8AC3E}">
        <p14:creationId xmlns:p14="http://schemas.microsoft.com/office/powerpoint/2010/main" val="180191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86FB19-CF31-CB56-F031-53A4324312EC}"/>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A2027B72-1C4C-A52E-F4FD-E9D87123EACD}"/>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2798AADA-7051-A556-78D1-6082D2806B89}"/>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3B2B2CF3-5BF5-D079-EF53-21067D076CAD}"/>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8CBF4AF7-ED28-5AC6-CDAE-3AC61E650C3C}"/>
              </a:ext>
            </a:extLst>
          </p:cNvPr>
          <p:cNvSpPr txBox="1"/>
          <p:nvPr/>
        </p:nvSpPr>
        <p:spPr>
          <a:xfrm>
            <a:off x="300447" y="176378"/>
            <a:ext cx="67861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Intégration technique</a:t>
            </a:r>
          </a:p>
        </p:txBody>
      </p:sp>
      <p:sp>
        <p:nvSpPr>
          <p:cNvPr id="13" name="TextBox 12">
            <a:extLst>
              <a:ext uri="{FF2B5EF4-FFF2-40B4-BE49-F238E27FC236}">
                <a16:creationId xmlns:a16="http://schemas.microsoft.com/office/drawing/2014/main" id="{AE9D1831-244A-561F-D238-D317D4A78985}"/>
              </a:ext>
            </a:extLst>
          </p:cNvPr>
          <p:cNvSpPr txBox="1"/>
          <p:nvPr/>
        </p:nvSpPr>
        <p:spPr>
          <a:xfrm>
            <a:off x="87361" y="1045955"/>
            <a:ext cx="11904134" cy="5411546"/>
          </a:xfrm>
          <a:prstGeom prst="rect">
            <a:avLst/>
          </a:prstGeom>
          <a:noFill/>
        </p:spPr>
        <p:txBody>
          <a:bodyPr wrap="square" rtlCol="0">
            <a:spAutoFit/>
          </a:bodyPr>
          <a:lstStyle/>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Pour le développement du MVP, nous utiliserons une carte Arduino R4 WIFI recueillies avec des capteurs et actionneurs. connectée à internet via le routeur. Une liste non-exhaustive des capteurs (DHT22, LCD I2C, Buzzer, Relais, Module IR, Capteur de mouvement PIR) reliée à la carte Arduino afin d’interagir avec les objets et donner le résultat escompté.</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Un serveur web avec base de données hébergera les informations recueillies afin de traiter, analyser et afficher les données recueillies.</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A partir de leur compte, chaque utilisateurs pourra facilement accéder aux données de son environnement et aux différents conseils, alertes et notifications concernant les gestes à adopter</a:t>
            </a:r>
          </a:p>
          <a:p>
            <a:pPr>
              <a:spcBef>
                <a:spcPts val="0"/>
              </a:spcBef>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Nous avons quelques défis techniques tels que:</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marL="342900" lvl="0" indent="-342900">
              <a:spcBef>
                <a:spcPts val="0"/>
              </a:spcBef>
              <a:buFont typeface="Wingdings" panose="05000000000000000000" pitchFamily="2" charset="2"/>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La compatibilité des capteurs</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Il est crucial que les capteurs de température et d’énergie soient compatibles avec l’application, afin de garantir une collecte de données précise et sans interruption.</a:t>
            </a:r>
          </a:p>
          <a:p>
            <a:pPr>
              <a:spcBef>
                <a:spcPts val="0"/>
              </a:spcBef>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spcBef>
                <a:spcPts val="0"/>
              </a:spcBef>
              <a:buFont typeface="Wingdings" panose="05000000000000000000" pitchFamily="2" charset="2"/>
              <a:buChar char="Ø"/>
            </a:pPr>
            <a:r>
              <a:rPr lang="fr-FR" sz="1400" spc="300" dirty="0">
                <a:solidFill>
                  <a:schemeClr val="tx1">
                    <a:lumMod val="65000"/>
                    <a:lumOff val="35000"/>
                  </a:schemeClr>
                </a:solidFill>
                <a:latin typeface="Arial" panose="020B0604020202020204" pitchFamily="34" charset="0"/>
                <a:cs typeface="Arial" panose="020B0604020202020204" pitchFamily="34" charset="0"/>
              </a:rPr>
              <a:t>L’intégration des objets dans le cloud</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Il est souvent complexe d’intégrer certains objets dans le cloud à cause de leur diversité et de la documentation insuffisante.</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marL="342900" lvl="0" indent="-342900">
              <a:spcBef>
                <a:spcPts val="0"/>
              </a:spcBef>
              <a:buFont typeface="Wingdings" panose="05000000000000000000" pitchFamily="2" charset="2"/>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La connexion Internet </a:t>
            </a:r>
          </a:p>
          <a:p>
            <a:pPr marL="457200">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Une connexion instable pourrait perturber le fonctionnement du système d’automatisation, l’utilisateur devra avoir accès à internet pour accéder au site web</a:t>
            </a:r>
          </a:p>
          <a:p>
            <a:pPr rtl="0">
              <a:lnSpc>
                <a:spcPct val="200000"/>
              </a:lnSpc>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215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9ECBA2-7CCB-7A7B-68A3-85977C1B0FD3}"/>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6391522C-5C81-E1D5-8A6C-581607591832}"/>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6E8E3448-F3BE-076E-8873-B65CEDCA7E9A}"/>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9A297731-2815-FDBC-B5A0-F0A7B66CBEBF}"/>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17FA270B-4516-8E59-D255-705C3500F757}"/>
              </a:ext>
            </a:extLst>
          </p:cNvPr>
          <p:cNvSpPr txBox="1"/>
          <p:nvPr/>
        </p:nvSpPr>
        <p:spPr>
          <a:xfrm>
            <a:off x="300447" y="176378"/>
            <a:ext cx="67861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Plan de Test</a:t>
            </a:r>
          </a:p>
        </p:txBody>
      </p:sp>
      <p:sp>
        <p:nvSpPr>
          <p:cNvPr id="13" name="TextBox 12">
            <a:extLst>
              <a:ext uri="{FF2B5EF4-FFF2-40B4-BE49-F238E27FC236}">
                <a16:creationId xmlns:a16="http://schemas.microsoft.com/office/drawing/2014/main" id="{4E560A24-477F-2F82-B9A6-E87C4FA7CEF5}"/>
              </a:ext>
            </a:extLst>
          </p:cNvPr>
          <p:cNvSpPr txBox="1"/>
          <p:nvPr/>
        </p:nvSpPr>
        <p:spPr>
          <a:xfrm>
            <a:off x="87361" y="1045955"/>
            <a:ext cx="12104638" cy="5734711"/>
          </a:xfrm>
          <a:prstGeom prst="rect">
            <a:avLst/>
          </a:prstGeom>
          <a:noFill/>
        </p:spPr>
        <p:txBody>
          <a:bodyPr wrap="square" rtlCol="0">
            <a:spAutoFit/>
          </a:bodyPr>
          <a:lstStyle/>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Trois niveaux de vérifications sont prévus:</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marL="342900" lvl="0" indent="-342900">
              <a:spcBef>
                <a:spcPts val="0"/>
              </a:spcBef>
              <a:buFont typeface="Wingdings" panose="05000000000000000000" pitchFamily="2" charset="2"/>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Tests fonctionnels pour vérifier que les fonctionnalités de base (contrôle de la température, notifications, etc.) fonctionnent correctement.</a:t>
            </a:r>
          </a:p>
          <a:p>
            <a:pPr marL="342900" lvl="0" indent="-342900">
              <a:spcBef>
                <a:spcPts val="0"/>
              </a:spcBef>
              <a:buFont typeface="Wingdings" panose="05000000000000000000" pitchFamily="2" charset="2"/>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Tests d'intégration pour assurer que tous les composants (capteurs, interface utilisateur, application web/mobile) fonctionnent ensemble de manière fluide.</a:t>
            </a:r>
          </a:p>
          <a:p>
            <a:pPr marL="342900" lvl="0" indent="-342900">
              <a:spcBef>
                <a:spcPts val="0"/>
              </a:spcBef>
              <a:buFont typeface="Wingdings" panose="05000000000000000000" pitchFamily="2" charset="2"/>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Tests de performance pour vérifier la viabilité du système web et sa capacité à fonctionner correctement</a:t>
            </a:r>
          </a:p>
          <a:p>
            <a:pPr lvl="0">
              <a:spcBef>
                <a:spcPts val="0"/>
              </a:spcBef>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lvl="0">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Les premiers tests se feront en interne, ensuite il y aura un test avec quelques utilisateurs avec un échantillonnage représentatif.</a:t>
            </a:r>
          </a:p>
          <a:p>
            <a:pPr marL="457200">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Les indicateurs de mesure du succès seront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marL="285750" indent="-285750">
              <a:lnSpc>
                <a:spcPct val="150000"/>
              </a:lnSpc>
              <a:spcBef>
                <a:spcPts val="0"/>
              </a:spcBef>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Le taux d’adoption </a:t>
            </a:r>
            <a:r>
              <a:rPr lang="fr-FR" sz="1400" spc="300" dirty="0">
                <a:solidFill>
                  <a:schemeClr val="tx1">
                    <a:lumMod val="65000"/>
                    <a:lumOff val="35000"/>
                  </a:schemeClr>
                </a:solidFill>
                <a:latin typeface="Arial" panose="020B0604020202020204" pitchFamily="34" charset="0"/>
                <a:cs typeface="Arial" panose="020B0604020202020204" pitchFamily="34" charset="0"/>
              </a:rPr>
              <a:t>: Nombre de premiers utilisateurs du produit dans le mois suivant le lancement.</a:t>
            </a:r>
          </a:p>
          <a:p>
            <a:pPr marL="285750" indent="-285750">
              <a:lnSpc>
                <a:spcPct val="150000"/>
              </a:lnSpc>
              <a:spcBef>
                <a:spcPts val="0"/>
              </a:spcBef>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La satisfaction client </a:t>
            </a:r>
            <a:r>
              <a:rPr lang="fr-FR" sz="1400" spc="300" dirty="0">
                <a:solidFill>
                  <a:schemeClr val="tx1">
                    <a:lumMod val="65000"/>
                    <a:lumOff val="35000"/>
                  </a:schemeClr>
                </a:solidFill>
                <a:latin typeface="Arial" panose="020B0604020202020204" pitchFamily="34" charset="0"/>
                <a:cs typeface="Arial" panose="020B0604020202020204" pitchFamily="34" charset="0"/>
              </a:rPr>
              <a:t>: Évaluations et retours des utilisateurs sur la facilité d’utilisation, la pertinence des fonctionnalités, et la fiabilité du système.</a:t>
            </a:r>
          </a:p>
          <a:p>
            <a:pPr marL="285750" indent="-285750">
              <a:lnSpc>
                <a:spcPct val="150000"/>
              </a:lnSpc>
              <a:spcBef>
                <a:spcPts val="0"/>
              </a:spcBef>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La réduction de la consommation énergétique </a:t>
            </a:r>
            <a:r>
              <a:rPr lang="fr-FR" sz="1400" spc="300" dirty="0">
                <a:solidFill>
                  <a:schemeClr val="tx1">
                    <a:lumMod val="65000"/>
                    <a:lumOff val="35000"/>
                  </a:schemeClr>
                </a:solidFill>
                <a:latin typeface="Arial" panose="020B0604020202020204" pitchFamily="34" charset="0"/>
                <a:cs typeface="Arial" panose="020B0604020202020204" pitchFamily="34" charset="0"/>
              </a:rPr>
              <a:t>: Mesurer si les utilisateurs constatent une réduction de leur consommation d’énergie sur les factures après avoir utilisé le produit.</a:t>
            </a:r>
          </a:p>
          <a:p>
            <a:pPr marL="285750" indent="-285750">
              <a:lnSpc>
                <a:spcPct val="150000"/>
              </a:lnSpc>
              <a:spcBef>
                <a:spcPts val="0"/>
              </a:spcBef>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Fiabilité du système </a:t>
            </a:r>
            <a:r>
              <a:rPr lang="fr-FR" sz="1400" spc="300" dirty="0">
                <a:solidFill>
                  <a:schemeClr val="tx1">
                    <a:lumMod val="65000"/>
                    <a:lumOff val="35000"/>
                  </a:schemeClr>
                </a:solidFill>
                <a:latin typeface="Arial" panose="020B0604020202020204" pitchFamily="34" charset="0"/>
                <a:cs typeface="Arial" panose="020B0604020202020204" pitchFamily="34" charset="0"/>
              </a:rPr>
              <a:t>: détecter le nombre de bugs ou de pannes détectées pendant la phase de test.</a:t>
            </a:r>
          </a:p>
          <a:p>
            <a:pPr rtl="0">
              <a:lnSpc>
                <a:spcPct val="200000"/>
              </a:lnSpc>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15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57B39B-3DCE-6964-C85D-849FEE4886C7}"/>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AA8F60B9-18DA-E886-AF5F-A8C31CB9FB73}"/>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1470D9CD-D3AE-CFD0-A644-1C9E54816644}"/>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703143C4-E91C-1DAC-BF68-F29196F6DED1}"/>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1A3092F0-109D-3679-4712-8159CB8D1A64}"/>
              </a:ext>
            </a:extLst>
          </p:cNvPr>
          <p:cNvSpPr txBox="1"/>
          <p:nvPr/>
        </p:nvSpPr>
        <p:spPr>
          <a:xfrm>
            <a:off x="300447" y="176378"/>
            <a:ext cx="78275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Roadmap de développement commercial</a:t>
            </a:r>
          </a:p>
        </p:txBody>
      </p:sp>
      <p:sp>
        <p:nvSpPr>
          <p:cNvPr id="13" name="TextBox 12">
            <a:extLst>
              <a:ext uri="{FF2B5EF4-FFF2-40B4-BE49-F238E27FC236}">
                <a16:creationId xmlns:a16="http://schemas.microsoft.com/office/drawing/2014/main" id="{6834C0C3-73C5-D919-EF66-4DFAC2398970}"/>
              </a:ext>
            </a:extLst>
          </p:cNvPr>
          <p:cNvSpPr txBox="1"/>
          <p:nvPr/>
        </p:nvSpPr>
        <p:spPr>
          <a:xfrm>
            <a:off x="87361" y="1045955"/>
            <a:ext cx="12104638" cy="4549772"/>
          </a:xfrm>
          <a:prstGeom prst="rect">
            <a:avLst/>
          </a:prstGeom>
          <a:noFill/>
        </p:spPr>
        <p:txBody>
          <a:bodyPr wrap="square" rtlCol="0">
            <a:spAutoFit/>
          </a:bodyPr>
          <a:lstStyle/>
          <a:p>
            <a:pPr marL="285750" lvl="0" indent="-285750">
              <a:spcBef>
                <a:spcPts val="0"/>
              </a:spcBef>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Segmentation et ciblage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Les ménages urbains seront ciblés en priorité car ils représentent 70% des ménages possédant des climatiseurs. Ce segment de marché pourra être associé aux petites entreprises et grandes surfaces qui souhaitent voir leur consommation d'énergie réduite.</a:t>
            </a:r>
          </a:p>
          <a:p>
            <a:pPr>
              <a:spcBef>
                <a:spcPts val="0"/>
              </a:spcBef>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Nous comptons présenter nos produits lors de foires et d’événements sur l’innovation, l’environnement et l’énergie et des campagnes de sensibilisation sur les économies d’énergie, combinées avec des publicités ciblées sur les réseaux sociaux.</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marL="285750" lvl="0" indent="-285750">
              <a:spcBef>
                <a:spcPts val="0"/>
              </a:spcBef>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Stratégie de communication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Les canaux qui seront utilisés pour promouvoir le projet sont les réseaux sociaux comme Facebook, LinkedIn, un site internet avec des informations complètes sur le produit et les services et des partenariats avec des magasins d’appareils électroménager pour toucher un public intéressé.</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Pour mesurer l’efficacité nous allons procédés à des suivis, des visites sur le site et des clics sur les publicités et effectuer un service après-vente pour vérifier la satisfaction des utilisateurs.</a:t>
            </a:r>
          </a:p>
          <a:p>
            <a:pPr rtl="0">
              <a:lnSpc>
                <a:spcPct val="200000"/>
              </a:lnSpc>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967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34C205-4B02-DAC9-DAF7-3818DDA32578}"/>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7840759-907A-4FF7-C882-5039F3D7CC0E}"/>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6108E47C-E6F5-BFD2-68EB-767FE4D4B262}"/>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CCAF883A-22C3-1022-A904-F05110411174}"/>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CB870346-B3C4-7343-B7F1-E6D9BBFA6444}"/>
              </a:ext>
            </a:extLst>
          </p:cNvPr>
          <p:cNvSpPr txBox="1"/>
          <p:nvPr/>
        </p:nvSpPr>
        <p:spPr>
          <a:xfrm>
            <a:off x="300447" y="176378"/>
            <a:ext cx="78275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Roadmap de développement commercial</a:t>
            </a:r>
          </a:p>
        </p:txBody>
      </p:sp>
      <p:sp>
        <p:nvSpPr>
          <p:cNvPr id="13" name="TextBox 12">
            <a:extLst>
              <a:ext uri="{FF2B5EF4-FFF2-40B4-BE49-F238E27FC236}">
                <a16:creationId xmlns:a16="http://schemas.microsoft.com/office/drawing/2014/main" id="{9FACD424-C505-A604-C21B-DE7CADC9C48C}"/>
              </a:ext>
            </a:extLst>
          </p:cNvPr>
          <p:cNvSpPr txBox="1"/>
          <p:nvPr/>
        </p:nvSpPr>
        <p:spPr>
          <a:xfrm>
            <a:off x="87361" y="1045955"/>
            <a:ext cx="12104638" cy="5223033"/>
          </a:xfrm>
          <a:prstGeom prst="rect">
            <a:avLst/>
          </a:prstGeom>
          <a:noFill/>
        </p:spPr>
        <p:txBody>
          <a:bodyPr wrap="square" rtlCol="0">
            <a:spAutoFit/>
          </a:bodyPr>
          <a:lstStyle/>
          <a:p>
            <a:pPr marL="285750" lvl="0" indent="-285750">
              <a:spcBef>
                <a:spcPts val="0"/>
              </a:spcBef>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Partenariats stratégiques </a:t>
            </a:r>
          </a:p>
          <a:p>
            <a:pPr>
              <a:spcBef>
                <a:spcPts val="0"/>
              </a:spcBef>
            </a:pPr>
            <a:r>
              <a:rPr lang="fr-FR" sz="1400" b="1" spc="300" dirty="0">
                <a:solidFill>
                  <a:schemeClr val="tx1">
                    <a:lumMod val="65000"/>
                    <a:lumOff val="35000"/>
                  </a:schemeClr>
                </a:solidFill>
                <a:latin typeface="Arial" panose="020B0604020202020204" pitchFamily="34" charset="0"/>
                <a:cs typeface="Arial" panose="020B0604020202020204" pitchFamily="34" charset="0"/>
              </a:rPr>
              <a: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Partenaires clés :</a:t>
            </a:r>
          </a:p>
          <a:p>
            <a:pPr>
              <a:spcBef>
                <a:spcPts val="0"/>
              </a:spcBef>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lnSpc>
                <a:spcPct val="150000"/>
              </a:lnSpc>
              <a:spcBef>
                <a:spcPts val="0"/>
              </a:spcBef>
              <a:buFont typeface="Wingdings" panose="05000000000000000000" pitchFamily="2" charset="2"/>
              <a:buChar char="v"/>
            </a:pPr>
            <a:r>
              <a:rPr lang="fr-FR" sz="1400" spc="300" dirty="0">
                <a:solidFill>
                  <a:schemeClr val="tx1">
                    <a:lumMod val="65000"/>
                    <a:lumOff val="35000"/>
                  </a:schemeClr>
                </a:solidFill>
                <a:latin typeface="Arial" panose="020B0604020202020204" pitchFamily="34" charset="0"/>
                <a:cs typeface="Arial" panose="020B0604020202020204" pitchFamily="34" charset="0"/>
              </a:rPr>
              <a:t>Fournisseurs d’équipements électroniques pour les capteurs et microcontrôleurs.</a:t>
            </a:r>
          </a:p>
          <a:p>
            <a:pPr marL="285750" indent="-285750">
              <a:lnSpc>
                <a:spcPct val="150000"/>
              </a:lnSpc>
              <a:spcBef>
                <a:spcPts val="0"/>
              </a:spcBef>
              <a:buFont typeface="Wingdings" panose="05000000000000000000" pitchFamily="2" charset="2"/>
              <a:buChar char="v"/>
            </a:pPr>
            <a:r>
              <a:rPr lang="fr-FR" sz="1400" spc="300" dirty="0">
                <a:solidFill>
                  <a:schemeClr val="tx1">
                    <a:lumMod val="65000"/>
                    <a:lumOff val="35000"/>
                  </a:schemeClr>
                </a:solidFill>
                <a:latin typeface="Arial" panose="020B0604020202020204" pitchFamily="34" charset="0"/>
                <a:cs typeface="Arial" panose="020B0604020202020204" pitchFamily="34" charset="0"/>
              </a:rPr>
              <a:t>Techniciens pour l’installation et la maintenance.</a:t>
            </a:r>
          </a:p>
          <a:p>
            <a:pPr marL="285750" indent="-285750">
              <a:lnSpc>
                <a:spcPct val="150000"/>
              </a:lnSpc>
              <a:spcBef>
                <a:spcPts val="0"/>
              </a:spcBef>
              <a:buFont typeface="Wingdings" panose="05000000000000000000" pitchFamily="2" charset="2"/>
              <a:buChar char="v"/>
            </a:pPr>
            <a:r>
              <a:rPr lang="fr-FR" sz="1400" spc="300" dirty="0">
                <a:solidFill>
                  <a:schemeClr val="tx1">
                    <a:lumMod val="65000"/>
                    <a:lumOff val="35000"/>
                  </a:schemeClr>
                </a:solidFill>
                <a:latin typeface="Arial" panose="020B0604020202020204" pitchFamily="34" charset="0"/>
                <a:cs typeface="Arial" panose="020B0604020202020204" pitchFamily="34" charset="0"/>
              </a:rPr>
              <a:t>Organisations en énergie durable pour appuyer la crédibilité.</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Ces partenariats seront maintenus en signant des accords clairs pour garantir une relation gagnant-gagnant.</a:t>
            </a:r>
          </a:p>
          <a:p>
            <a:pPr>
              <a:spcBef>
                <a:spcPts val="0"/>
              </a:spcBef>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spcBef>
                <a:spcPts val="0"/>
              </a:spcBef>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Prévisions financières </a:t>
            </a:r>
          </a:p>
          <a:p>
            <a:pPr>
              <a:spcBef>
                <a:spcPts val="0"/>
              </a:spcBef>
            </a:pPr>
            <a:r>
              <a:rPr lang="fr-FR" sz="1400" b="1" spc="300" dirty="0">
                <a:solidFill>
                  <a:schemeClr val="tx1">
                    <a:lumMod val="65000"/>
                    <a:lumOff val="35000"/>
                  </a:schemeClr>
                </a:solidFill>
                <a:latin typeface="Arial" panose="020B0604020202020204" pitchFamily="34" charset="0"/>
                <a:cs typeface="Arial" panose="020B0604020202020204" pitchFamily="34" charset="0"/>
              </a:rPr>
              <a:t> </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Les coûts estimés pour les activités commerciales : </a:t>
            </a:r>
            <a:r>
              <a:rPr lang="fr-FR" sz="1400" b="1" spc="300" dirty="0">
                <a:solidFill>
                  <a:schemeClr val="tx1">
                    <a:lumMod val="65000"/>
                    <a:lumOff val="35000"/>
                  </a:schemeClr>
                </a:solidFill>
                <a:latin typeface="Arial" panose="020B0604020202020204" pitchFamily="34" charset="0"/>
                <a:cs typeface="Arial" panose="020B0604020202020204" pitchFamily="34" charset="0"/>
              </a:rPr>
              <a:t>1 000 000FCFA</a:t>
            </a:r>
          </a:p>
          <a:p>
            <a:pPr>
              <a:spcBef>
                <a:spcPts val="0"/>
              </a:spcBef>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marL="342900" lvl="0" indent="-342900">
              <a:lnSpc>
                <a:spcPct val="150000"/>
              </a:lnSpc>
              <a:spcBef>
                <a:spcPts val="0"/>
              </a:spcBef>
              <a:buFont typeface="Wingdings" panose="05000000000000000000" pitchFamily="2" charset="2"/>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Publicité et promotion sur les réseaux sociaux (post sponsorisés, campagnes ciblées) = 200 000 FCFA </a:t>
            </a:r>
          </a:p>
          <a:p>
            <a:pPr marL="342900" lvl="0" indent="-342900">
              <a:lnSpc>
                <a:spcPct val="150000"/>
              </a:lnSpc>
              <a:spcBef>
                <a:spcPts val="0"/>
              </a:spcBef>
              <a:buFont typeface="Wingdings" panose="05000000000000000000" pitchFamily="2" charset="2"/>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Création de contenu et gestion des médias sociaux = 150 000 FCFA</a:t>
            </a:r>
          </a:p>
          <a:p>
            <a:pPr marL="342900" lvl="0" indent="-342900">
              <a:lnSpc>
                <a:spcPct val="150000"/>
              </a:lnSpc>
              <a:spcBef>
                <a:spcPts val="0"/>
              </a:spcBef>
              <a:buFont typeface="Wingdings" panose="05000000000000000000" pitchFamily="2" charset="2"/>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Participation à des salons ou événements commerciaux = 500 000 FCFA</a:t>
            </a:r>
          </a:p>
          <a:p>
            <a:pPr marL="342900" lvl="0" indent="-342900">
              <a:lnSpc>
                <a:spcPct val="150000"/>
              </a:lnSpc>
              <a:spcBef>
                <a:spcPts val="0"/>
              </a:spcBef>
              <a:buFont typeface="Wingdings" panose="05000000000000000000" pitchFamily="2" charset="2"/>
              <a:buChar char=""/>
            </a:pPr>
            <a:r>
              <a:rPr lang="fr-FR" sz="1400" spc="300" dirty="0">
                <a:solidFill>
                  <a:schemeClr val="tx1">
                    <a:lumMod val="65000"/>
                    <a:lumOff val="35000"/>
                  </a:schemeClr>
                </a:solidFill>
                <a:latin typeface="Arial" panose="020B0604020202020204" pitchFamily="34" charset="0"/>
                <a:cs typeface="Arial" panose="020B0604020202020204" pitchFamily="34" charset="0"/>
              </a:rPr>
              <a:t>Déplacements pour des rencontres d'affaires avec les partenaires =150 000 FCFA</a:t>
            </a:r>
          </a:p>
        </p:txBody>
      </p:sp>
    </p:spTree>
    <p:extLst>
      <p:ext uri="{BB962C8B-B14F-4D97-AF65-F5344CB8AC3E}">
        <p14:creationId xmlns:p14="http://schemas.microsoft.com/office/powerpoint/2010/main" val="113791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3979F-88F7-9C4E-4142-A55E3DA6141C}"/>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CADD55F1-D1EF-1172-01A7-C112A526AB7A}"/>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8A222656-4FAC-2927-2A3D-971E0E901409}"/>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88BAF1C9-7212-F0DE-C5A4-06D3031F4266}"/>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41879353-9C35-7C42-BAD2-674512BD69FD}"/>
              </a:ext>
            </a:extLst>
          </p:cNvPr>
          <p:cNvSpPr txBox="1"/>
          <p:nvPr/>
        </p:nvSpPr>
        <p:spPr>
          <a:xfrm>
            <a:off x="300447" y="176378"/>
            <a:ext cx="78275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Roadmap de développement technique</a:t>
            </a:r>
          </a:p>
        </p:txBody>
      </p:sp>
      <p:sp>
        <p:nvSpPr>
          <p:cNvPr id="13" name="TextBox 12">
            <a:extLst>
              <a:ext uri="{FF2B5EF4-FFF2-40B4-BE49-F238E27FC236}">
                <a16:creationId xmlns:a16="http://schemas.microsoft.com/office/drawing/2014/main" id="{11D9FFF4-A4B4-EB5F-C071-F15D8925B991}"/>
              </a:ext>
            </a:extLst>
          </p:cNvPr>
          <p:cNvSpPr txBox="1"/>
          <p:nvPr/>
        </p:nvSpPr>
        <p:spPr>
          <a:xfrm>
            <a:off x="43681" y="661819"/>
            <a:ext cx="12104638" cy="6313075"/>
          </a:xfrm>
          <a:prstGeom prst="rect">
            <a:avLst/>
          </a:prstGeom>
          <a:noFill/>
        </p:spPr>
        <p:txBody>
          <a:bodyPr wrap="square" rtlCol="0">
            <a:spAutoFit/>
          </a:bodyPr>
          <a:lstStyle/>
          <a:p>
            <a:pPr marL="285750" indent="-285750">
              <a:spcAft>
                <a:spcPts val="140"/>
              </a:spcAft>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Architecture technique </a:t>
            </a:r>
          </a:p>
          <a:p>
            <a:r>
              <a:rPr lang="fr-FR" sz="1400" dirty="0">
                <a:solidFill>
                  <a:srgbClr val="000000"/>
                </a:solidFill>
                <a:effectLst/>
                <a:latin typeface="Times New Roman" panose="02020603050405020304" pitchFamily="18" charset="0"/>
                <a:ea typeface="Aptos"/>
              </a:rPr>
              <a:t>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Architecture globale du projet (backend, frontend, bases de données, API)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a:lnSpc>
                <a:spcPct val="150000"/>
              </a:lnSpc>
            </a:pPr>
            <a:r>
              <a:rPr lang="fr-FR" sz="1400" spc="300" dirty="0">
                <a:solidFill>
                  <a:schemeClr val="tx1">
                    <a:lumMod val="65000"/>
                    <a:lumOff val="35000"/>
                  </a:schemeClr>
                </a:solidFill>
                <a:latin typeface="Arial" panose="020B0604020202020204" pitchFamily="34" charset="0"/>
                <a:cs typeface="Arial" panose="020B0604020202020204" pitchFamily="34" charset="0"/>
              </a:rPr>
              <a:t>Backend : Serveur pour gérer les requêtes et les bases de données.</a:t>
            </a:r>
          </a:p>
          <a:p>
            <a:pPr>
              <a:lnSpc>
                <a:spcPct val="150000"/>
              </a:lnSpc>
            </a:pPr>
            <a:r>
              <a:rPr lang="fr-FR" sz="1400" spc="300" dirty="0">
                <a:solidFill>
                  <a:schemeClr val="tx1">
                    <a:lumMod val="65000"/>
                    <a:lumOff val="35000"/>
                  </a:schemeClr>
                </a:solidFill>
                <a:latin typeface="Arial" panose="020B0604020202020204" pitchFamily="34" charset="0"/>
                <a:cs typeface="Arial" panose="020B0604020202020204" pitchFamily="34" charset="0"/>
              </a:rPr>
              <a:t>Frontend : Interface utilisateur développée pour garantir une expérience fluide sur web.</a:t>
            </a:r>
          </a:p>
          <a:p>
            <a:pPr>
              <a:lnSpc>
                <a:spcPct val="150000"/>
              </a:lnSpc>
            </a:pPr>
            <a:r>
              <a:rPr lang="fr-FR" sz="1400" spc="300" dirty="0">
                <a:solidFill>
                  <a:schemeClr val="tx1">
                    <a:lumMod val="65000"/>
                    <a:lumOff val="35000"/>
                  </a:schemeClr>
                </a:solidFill>
                <a:latin typeface="Arial" panose="020B0604020202020204" pitchFamily="34" charset="0"/>
                <a:cs typeface="Arial" panose="020B0604020202020204" pitchFamily="34" charset="0"/>
              </a:rPr>
              <a:t>Bases de données : Base de données relationnelle pour stocker les données des utilisateurs et des dispositifs.</a:t>
            </a:r>
          </a:p>
          <a:p>
            <a:pPr>
              <a:lnSpc>
                <a:spcPct val="150000"/>
              </a:lnSpc>
            </a:pPr>
            <a:r>
              <a:rPr lang="fr-FR" sz="1400" spc="300" dirty="0">
                <a:solidFill>
                  <a:schemeClr val="tx1">
                    <a:lumMod val="65000"/>
                    <a:lumOff val="35000"/>
                  </a:schemeClr>
                </a:solidFill>
                <a:latin typeface="Arial" panose="020B0604020202020204" pitchFamily="34" charset="0"/>
                <a:cs typeface="Arial" panose="020B0604020202020204" pitchFamily="34" charset="0"/>
              </a:rPr>
              <a:t>API : pour l'interaction entre le frontend et le backend, ainsi que l'intégration avec les dispositifs IoT.</a:t>
            </a:r>
          </a:p>
          <a:p>
            <a:pPr>
              <a:lnSpc>
                <a:spcPct val="150000"/>
              </a:lnSpc>
            </a:pPr>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a:lnSpc>
                <a:spcPct val="150000"/>
              </a:lnSpc>
            </a:pPr>
            <a:r>
              <a:rPr lang="fr-FR" sz="1400" spc="300" dirty="0">
                <a:solidFill>
                  <a:schemeClr val="tx1">
                    <a:lumMod val="65000"/>
                    <a:lumOff val="35000"/>
                  </a:schemeClr>
                </a:solidFill>
                <a:latin typeface="Arial" panose="020B0604020202020204" pitchFamily="34" charset="0"/>
                <a:cs typeface="Arial" panose="020B0604020202020204" pitchFamily="34" charset="0"/>
              </a:rPr>
              <a:t>L'architecture sera conçue pour être modulaire, permettant l'ajout de nouveaux utilisateurs ou de nouvelles fonctionnalités sans impacter les performances globales. Le backend pourra être hébergé sur des services cloud comme AWS ou Google Cloud pour évoluer facilement en fonction de la demande.</a:t>
            </a:r>
          </a:p>
          <a:p>
            <a:pPr>
              <a:lnSpc>
                <a:spcPct val="150000"/>
              </a:lnSpc>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Plan de développement </a:t>
            </a:r>
          </a:p>
          <a:p>
            <a:r>
              <a:rPr lang="fr-FR" sz="1400" dirty="0">
                <a:solidFill>
                  <a:srgbClr val="000000"/>
                </a:solidFill>
                <a:effectLst/>
                <a:latin typeface="Times New Roman" panose="02020603050405020304" pitchFamily="18" charset="0"/>
                <a:ea typeface="Aptos"/>
              </a:rPr>
              <a:t> </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Conception et prototypage : 1 mois pour définir les fonctionnalités et l'interface.</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Développement du backend et intégration de la base de données : 1 mois.</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Développement du frontend et intégration API : 1 mois.</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Tests unitaires et d'intégration : 1 mois.</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Lancement du MVP : 1 mois.</a:t>
            </a:r>
          </a:p>
          <a:p>
            <a:pPr>
              <a:lnSpc>
                <a:spcPct val="150000"/>
              </a:lnSpc>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911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170BFD-1564-9C38-24BB-C21C3E19D747}"/>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6E6CB2C6-E859-ECC3-41EC-9B36948C6583}"/>
              </a:ext>
            </a:extLst>
          </p:cNvPr>
          <p:cNvGrpSpPr/>
          <p:nvPr/>
        </p:nvGrpSpPr>
        <p:grpSpPr>
          <a:xfrm>
            <a:off x="1" y="-1"/>
            <a:ext cx="12192000" cy="8470233"/>
            <a:chOff x="802291" y="846768"/>
            <a:chExt cx="5524385" cy="3516926"/>
          </a:xfrm>
        </p:grpSpPr>
        <p:sp>
          <p:nvSpPr>
            <p:cNvPr id="7" name="Freeform 6">
              <a:extLst>
                <a:ext uri="{FF2B5EF4-FFF2-40B4-BE49-F238E27FC236}">
                  <a16:creationId xmlns:a16="http://schemas.microsoft.com/office/drawing/2014/main" id="{99D2E8BC-8712-FBE7-0547-785CF03F5BF9}"/>
                </a:ext>
              </a:extLst>
            </p:cNvPr>
            <p:cNvSpPr/>
            <p:nvPr/>
          </p:nvSpPr>
          <p:spPr>
            <a:xfrm>
              <a:off x="802291" y="846768"/>
              <a:ext cx="5524385" cy="3516926"/>
            </a:xfrm>
            <a:custGeom>
              <a:avLst/>
              <a:gdLst>
                <a:gd name="connsiteX0" fmla="*/ 3051810 w 3053715"/>
                <a:gd name="connsiteY0" fmla="*/ 862012 h 1944052"/>
                <a:gd name="connsiteX1" fmla="*/ 2885123 w 3053715"/>
                <a:gd name="connsiteY1" fmla="*/ 924878 h 1944052"/>
                <a:gd name="connsiteX2" fmla="*/ 2666048 w 3053715"/>
                <a:gd name="connsiteY2" fmla="*/ 705803 h 1944052"/>
                <a:gd name="connsiteX3" fmla="*/ 2885123 w 3053715"/>
                <a:gd name="connsiteY3" fmla="*/ 486728 h 1944052"/>
                <a:gd name="connsiteX4" fmla="*/ 3051810 w 3053715"/>
                <a:gd name="connsiteY4" fmla="*/ 549593 h 1944052"/>
                <a:gd name="connsiteX5" fmla="*/ 3051810 w 3053715"/>
                <a:gd name="connsiteY5" fmla="*/ 0 h 1944052"/>
                <a:gd name="connsiteX6" fmla="*/ 0 w 3053715"/>
                <a:gd name="connsiteY6" fmla="*/ 0 h 1944052"/>
                <a:gd name="connsiteX7" fmla="*/ 0 w 3053715"/>
                <a:gd name="connsiteY7" fmla="*/ 1577340 h 1944052"/>
                <a:gd name="connsiteX8" fmla="*/ 1232535 w 3053715"/>
                <a:gd name="connsiteY8" fmla="*/ 1577340 h 1944052"/>
                <a:gd name="connsiteX9" fmla="*/ 1179195 w 3053715"/>
                <a:gd name="connsiteY9" fmla="*/ 1724978 h 1944052"/>
                <a:gd name="connsiteX10" fmla="*/ 1398270 w 3053715"/>
                <a:gd name="connsiteY10" fmla="*/ 1944053 h 1944052"/>
                <a:gd name="connsiteX11" fmla="*/ 1617345 w 3053715"/>
                <a:gd name="connsiteY11" fmla="*/ 1724978 h 1944052"/>
                <a:gd name="connsiteX12" fmla="*/ 1564005 w 3053715"/>
                <a:gd name="connsiteY12" fmla="*/ 1577340 h 1944052"/>
                <a:gd name="connsiteX13" fmla="*/ 3053715 w 3053715"/>
                <a:gd name="connsiteY13" fmla="*/ 1577340 h 1944052"/>
                <a:gd name="connsiteX14" fmla="*/ 3053715 w 3053715"/>
                <a:gd name="connsiteY14" fmla="*/ 862012 h 194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53715" h="1944052">
                  <a:moveTo>
                    <a:pt x="3051810" y="862012"/>
                  </a:moveTo>
                  <a:cubicBezTo>
                    <a:pt x="2980373" y="898207"/>
                    <a:pt x="2918460" y="924878"/>
                    <a:pt x="2885123" y="924878"/>
                  </a:cubicBezTo>
                  <a:cubicBezTo>
                    <a:pt x="2764155" y="924878"/>
                    <a:pt x="2666048" y="826770"/>
                    <a:pt x="2666048" y="705803"/>
                  </a:cubicBezTo>
                  <a:cubicBezTo>
                    <a:pt x="2666048" y="584835"/>
                    <a:pt x="2764155" y="486728"/>
                    <a:pt x="2885123" y="486728"/>
                  </a:cubicBezTo>
                  <a:cubicBezTo>
                    <a:pt x="2919413" y="486728"/>
                    <a:pt x="2981325" y="513398"/>
                    <a:pt x="3051810" y="549593"/>
                  </a:cubicBezTo>
                  <a:lnTo>
                    <a:pt x="3051810" y="0"/>
                  </a:lnTo>
                  <a:lnTo>
                    <a:pt x="0" y="0"/>
                  </a:lnTo>
                  <a:lnTo>
                    <a:pt x="0" y="1577340"/>
                  </a:lnTo>
                  <a:lnTo>
                    <a:pt x="1232535" y="1577340"/>
                  </a:lnTo>
                  <a:cubicBezTo>
                    <a:pt x="1201103" y="1640205"/>
                    <a:pt x="1179195" y="1694497"/>
                    <a:pt x="1179195" y="1724978"/>
                  </a:cubicBezTo>
                  <a:cubicBezTo>
                    <a:pt x="1179195" y="1845945"/>
                    <a:pt x="1277303" y="1944053"/>
                    <a:pt x="1398270" y="1944053"/>
                  </a:cubicBezTo>
                  <a:cubicBezTo>
                    <a:pt x="1519238" y="1944053"/>
                    <a:pt x="1617345" y="1845945"/>
                    <a:pt x="1617345" y="1724978"/>
                  </a:cubicBezTo>
                  <a:cubicBezTo>
                    <a:pt x="1617345" y="1693545"/>
                    <a:pt x="1594485" y="1640205"/>
                    <a:pt x="1564005" y="1577340"/>
                  </a:cubicBezTo>
                  <a:lnTo>
                    <a:pt x="3053715" y="1577340"/>
                  </a:lnTo>
                  <a:lnTo>
                    <a:pt x="3053715" y="862012"/>
                  </a:lnTo>
                  <a:close/>
                </a:path>
              </a:pathLst>
            </a:custGeom>
            <a:solidFill>
              <a:srgbClr val="B0EFF0"/>
            </a:solidFill>
            <a:ln w="19050" cap="flat">
              <a:solidFill>
                <a:schemeClr val="bg1"/>
              </a:solidFill>
              <a:prstDash val="solid"/>
              <a:miter/>
            </a:ln>
          </p:spPr>
          <p:txBody>
            <a:bodyPr rtlCol="0" anchor="ctr"/>
            <a:lstStyle/>
            <a:p>
              <a:endParaRPr lang="en-US"/>
            </a:p>
          </p:txBody>
        </p:sp>
        <p:sp>
          <p:nvSpPr>
            <p:cNvPr id="17" name="Right Triangle 16">
              <a:extLst>
                <a:ext uri="{FF2B5EF4-FFF2-40B4-BE49-F238E27FC236}">
                  <a16:creationId xmlns:a16="http://schemas.microsoft.com/office/drawing/2014/main" id="{9AD85495-7E0C-F651-E62B-78B8FE23B2B2}"/>
                </a:ext>
              </a:extLst>
            </p:cNvPr>
            <p:cNvSpPr/>
            <p:nvPr/>
          </p:nvSpPr>
          <p:spPr>
            <a:xfrm flipV="1">
              <a:off x="841875" y="891498"/>
              <a:ext cx="224925" cy="224925"/>
            </a:xfrm>
            <a:prstGeom prst="rtTriangle">
              <a:avLst/>
            </a:prstGeom>
            <a:solidFill>
              <a:srgbClr val="33DC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4FCA6450-BD02-9FB8-571B-4B2102B60BF8}"/>
              </a:ext>
            </a:extLst>
          </p:cNvPr>
          <p:cNvSpPr txBox="1"/>
          <p:nvPr/>
        </p:nvSpPr>
        <p:spPr>
          <a:xfrm>
            <a:off x="300447" y="40913"/>
            <a:ext cx="7827553" cy="523220"/>
          </a:xfrm>
          <a:prstGeom prst="rect">
            <a:avLst/>
          </a:prstGeom>
          <a:noFill/>
        </p:spPr>
        <p:txBody>
          <a:bodyPr wrap="square" rtlCol="0">
            <a:spAutoFit/>
          </a:bodyPr>
          <a:lstStyle/>
          <a:p>
            <a:pPr rtl="0"/>
            <a:r>
              <a:rPr lang="fr-FR" sz="2800" b="1" dirty="0">
                <a:solidFill>
                  <a:schemeClr val="tx1">
                    <a:lumMod val="75000"/>
                    <a:lumOff val="25000"/>
                  </a:schemeClr>
                </a:solidFill>
                <a:latin typeface="Century Gothic" panose="020B0502020202020204" pitchFamily="34" charset="0"/>
              </a:rPr>
              <a:t>Roadmap de développement technique</a:t>
            </a:r>
          </a:p>
        </p:txBody>
      </p:sp>
      <p:sp>
        <p:nvSpPr>
          <p:cNvPr id="13" name="TextBox 12">
            <a:extLst>
              <a:ext uri="{FF2B5EF4-FFF2-40B4-BE49-F238E27FC236}">
                <a16:creationId xmlns:a16="http://schemas.microsoft.com/office/drawing/2014/main" id="{F27BB9F6-E47B-630D-3BB4-C53C0CD85F8B}"/>
              </a:ext>
            </a:extLst>
          </p:cNvPr>
          <p:cNvSpPr txBox="1"/>
          <p:nvPr/>
        </p:nvSpPr>
        <p:spPr>
          <a:xfrm>
            <a:off x="106991" y="88518"/>
            <a:ext cx="12104638" cy="6986528"/>
          </a:xfrm>
          <a:prstGeom prst="rect">
            <a:avLst/>
          </a:prstGeom>
          <a:noFill/>
        </p:spPr>
        <p:txBody>
          <a:bodyPr wrap="square" rtlCol="0">
            <a:spAutoFit/>
          </a:bodyPr>
          <a:lstStyle/>
          <a:p>
            <a:r>
              <a:rPr lang="fr-FR" sz="1400" dirty="0">
                <a:solidFill>
                  <a:srgbClr val="000000"/>
                </a:solidFill>
                <a:effectLst/>
                <a:latin typeface="Times New Roman" panose="02020603050405020304" pitchFamily="18" charset="0"/>
                <a:ea typeface="Aptos"/>
              </a:rPr>
              <a:t>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marL="285750" indent="-285750">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Tests techniques</a:t>
            </a:r>
          </a:p>
          <a:p>
            <a:pPr marL="285750" indent="-285750">
              <a:buSzPts val="1400"/>
              <a:buFont typeface="Wingdings" panose="05000000000000000000" pitchFamily="2" charset="2"/>
              <a:buChar char="Ø"/>
            </a:pPr>
            <a:endParaRPr lang="fr-FR" sz="1400" b="1" spc="300" dirty="0">
              <a:solidFill>
                <a:schemeClr val="tx1">
                  <a:lumMod val="65000"/>
                  <a:lumOff val="35000"/>
                </a:schemeClr>
              </a:solidFill>
              <a:latin typeface="Arial" panose="020B0604020202020204" pitchFamily="34" charset="0"/>
              <a:cs typeface="Arial" panose="020B0604020202020204" pitchFamily="34" charset="0"/>
            </a:endParaRPr>
          </a:p>
          <a:p>
            <a:r>
              <a:rPr lang="fr-FR" sz="1400" spc="300" dirty="0">
                <a:solidFill>
                  <a:schemeClr val="tx1">
                    <a:lumMod val="65000"/>
                    <a:lumOff val="35000"/>
                  </a:schemeClr>
                </a:solidFill>
                <a:latin typeface="Arial" panose="020B0604020202020204" pitchFamily="34" charset="0"/>
                <a:cs typeface="Arial" panose="020B0604020202020204" pitchFamily="34" charset="0"/>
              </a:rPr>
              <a:t>Les types de tests qui seront réalisés sont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Tests unitaires : Vérification de chaque composant pour garantir qu'ils fonctionnent indépendamment.</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Tests d'intégration : S'assurer que les différents composants (backend, frontend, API) interagissent correctement.</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Tests de charge : Simuler un grand nombre d'utilisateurs pour vérifier la performance du système sous pression.</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Tests de sécurité : Vérification des vulnérabilités pour protéger les données des utilisateurs.</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 </a:t>
            </a:r>
          </a:p>
          <a:p>
            <a:r>
              <a:rPr lang="fr-FR" sz="1400" spc="300" dirty="0">
                <a:solidFill>
                  <a:schemeClr val="tx1">
                    <a:lumMod val="65000"/>
                    <a:lumOff val="35000"/>
                  </a:schemeClr>
                </a:solidFill>
                <a:latin typeface="Arial" panose="020B0604020202020204" pitchFamily="34" charset="0"/>
                <a:cs typeface="Arial" panose="020B0604020202020204" pitchFamily="34" charset="0"/>
              </a:rPr>
              <a:t>Pour garantir la qualité, ces tests permettront de détecter tôt les problèmes et de s'assurer que le système est performant, fiable et sécurisé avant le lancement.</a:t>
            </a:r>
          </a:p>
          <a:p>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SzPts val="140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Maintenance et support </a:t>
            </a:r>
          </a:p>
          <a:p>
            <a:pPr marL="457200"/>
            <a:r>
              <a:rPr lang="fr-FR" sz="1400" dirty="0">
                <a:solidFill>
                  <a:srgbClr val="000000"/>
                </a:solidFill>
                <a:effectLst/>
                <a:latin typeface="Times New Roman" panose="02020603050405020304" pitchFamily="18" charset="0"/>
                <a:ea typeface="Aptos"/>
              </a:rPr>
              <a:t> </a:t>
            </a: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Le plan pour assurer la maintenance est qu’une fois le produit lancé, un suivi mensuel sera effectué pour détecter et corriger les bugs. Concernant le suivi des problèmes techniques ils seront suivis via une plateforme de gestion et une équipe technique dédiée sera chargée de résoudre les problèmes dans un délai de 24 à 48 heures, en fonction de la gravité du problème.</a:t>
            </a:r>
          </a:p>
          <a:p>
            <a:pPr marL="285750" indent="-285750">
              <a:buFont typeface="Courier New" panose="02070309020205020404" pitchFamily="49" charset="0"/>
              <a:buChar char="o"/>
            </a:pPr>
            <a:endParaRPr lang="fr-FR" sz="1400" b="1" spc="3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fr-FR" sz="1400" b="1" spc="300" dirty="0">
                <a:solidFill>
                  <a:schemeClr val="tx1">
                    <a:lumMod val="65000"/>
                    <a:lumOff val="35000"/>
                  </a:schemeClr>
                </a:solidFill>
                <a:latin typeface="Arial" panose="020B0604020202020204" pitchFamily="34" charset="0"/>
                <a:cs typeface="Arial" panose="020B0604020202020204" pitchFamily="34" charset="0"/>
              </a:rPr>
              <a:t>Validation MVP</a:t>
            </a:r>
          </a:p>
          <a:p>
            <a:pPr marL="285750" indent="-285750">
              <a:buFont typeface="Wingdings" panose="05000000000000000000" pitchFamily="2" charset="2"/>
              <a:buChar char="Ø"/>
            </a:pPr>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fr-FR" sz="1400" spc="300" dirty="0">
                <a:solidFill>
                  <a:schemeClr val="tx1">
                    <a:lumMod val="65000"/>
                    <a:lumOff val="35000"/>
                  </a:schemeClr>
                </a:solidFill>
                <a:latin typeface="Arial" panose="020B0604020202020204" pitchFamily="34" charset="0"/>
                <a:cs typeface="Arial" panose="020B0604020202020204" pitchFamily="34" charset="0"/>
              </a:rPr>
              <a:t>Le MVP doit être testé pour s’assurer qu’il résout le problème. Si les utilisateurs trouvent la solution utile et fonctionnelle, cela confirme que le MVP est fonctionnel. Aussi, si les retours montrent des difficultés d'utilisation ou des fonctionnalités manquantes, l’ajustement pourrait consister à simplifier l’interface utilisateur ou améliorer la vitesse du système ou ajouter des fonctionnalités de personnalisation selon les besoins des utilisateurs.</a:t>
            </a:r>
          </a:p>
          <a:p>
            <a:endParaRPr lang="fr-FR" sz="1400" spc="3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941528"/>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IT-Project-Roadmap-Template_PowerPoint" id="{E0B00D7D-4A39-F94B-B626-1431173AFEFD}" vid="{70A50C9C-6E0F-054C-A285-DFEABD7B5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IC-IT-Project-Roadmap-Template_PowerPoint</Template>
  <TotalTime>2184</TotalTime>
  <Words>2181</Words>
  <Application>Microsoft Office PowerPoint</Application>
  <PresentationFormat>Widescreen</PresentationFormat>
  <Paragraphs>141</Paragraphs>
  <Slides>14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Aptos</vt:lpstr>
      <vt:lpstr>Aptos Display</vt:lpstr>
      <vt:lpstr>Arial</vt:lpstr>
      <vt:lpstr>Calibri</vt:lpstr>
      <vt:lpstr>Calibri Light</vt:lpstr>
      <vt:lpstr>Century Gothic</vt:lpstr>
      <vt:lpstr>Courier New</vt:lpstr>
      <vt:lpstr>Times New Roman</vt:lpstr>
      <vt:lpstr>Wingdings</vt:lpstr>
      <vt:lpstr>Тема Office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TRAORE</dc:creator>
  <cp:lastModifiedBy>Mohamed TRAORE</cp:lastModifiedBy>
  <cp:revision>27</cp:revision>
  <cp:lastPrinted>2020-08-31T22:23:58Z</cp:lastPrinted>
  <dcterms:created xsi:type="dcterms:W3CDTF">2021-07-07T23:54:57Z</dcterms:created>
  <dcterms:modified xsi:type="dcterms:W3CDTF">2025-01-21T16:00:22Z</dcterms:modified>
</cp:coreProperties>
</file>