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69" r:id="rId4"/>
    <p:sldId id="268" r:id="rId5"/>
    <p:sldId id="275" r:id="rId6"/>
    <p:sldId id="276" r:id="rId7"/>
    <p:sldId id="271" r:id="rId8"/>
    <p:sldId id="274" r:id="rId9"/>
    <p:sldId id="270" r:id="rId10"/>
    <p:sldId id="277"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unep.org/" TargetMode="External"/><Relationship Id="rId3" Type="http://schemas.openxmlformats.org/officeDocument/2006/relationships/hyperlink" Target="https://www.jstor.org/" TargetMode="External"/><Relationship Id="rId7" Type="http://schemas.openxmlformats.org/officeDocument/2006/relationships/hyperlink" Target="https://www.theverge.com/" TargetMode="External"/><Relationship Id="rId2" Type="http://schemas.openxmlformats.org/officeDocument/2006/relationships/hyperlink" Target="https://scholar.google.com/" TargetMode="External"/><Relationship Id="rId1" Type="http://schemas.openxmlformats.org/officeDocument/2006/relationships/slideLayout" Target="../slideLayouts/slideLayout2.xml"/><Relationship Id="rId6" Type="http://schemas.openxmlformats.org/officeDocument/2006/relationships/hyperlink" Target="https://venturebeat.com/" TargetMode="External"/><Relationship Id="rId5" Type="http://schemas.openxmlformats.org/officeDocument/2006/relationships/hyperlink" Target="https://techcrunch.com/" TargetMode="External"/><Relationship Id="rId10" Type="http://schemas.openxmlformats.org/officeDocument/2006/relationships/hyperlink" Target="https://www.india.gov.in/" TargetMode="External"/><Relationship Id="rId4" Type="http://schemas.openxmlformats.org/officeDocument/2006/relationships/hyperlink" Target="https://ieeexplore.ieee.org/Xplore/home.jsp" TargetMode="External"/><Relationship Id="rId9" Type="http://schemas.openxmlformats.org/officeDocument/2006/relationships/hyperlink" Target="https://www.ipcc.ch/"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IN" dirty="0">
                <a:solidFill>
                  <a:schemeClr val="tx1"/>
                </a:solidFill>
                <a:latin typeface="Cambria" panose="02040503050406030204" pitchFamily="18" charset="0"/>
                <a:ea typeface="Cambria" panose="02040503050406030204" pitchFamily="18" charset="0"/>
              </a:rPr>
              <a:t>Eco Drive</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Number:CSG-G07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709452267"/>
              </p:ext>
            </p:extLst>
          </p:nvPr>
        </p:nvGraphicFramePr>
        <p:xfrm>
          <a:off x="553347" y="2513340"/>
          <a:ext cx="5364425" cy="2194620"/>
        </p:xfrm>
        <a:graphic>
          <a:graphicData uri="http://schemas.openxmlformats.org/drawingml/2006/table">
            <a:tbl>
              <a:tblPr firstRow="1" bandRow="1">
                <a:noFill/>
                <a:tableStyleId>{57690726-49DA-4552-BDEB-330DD8EA8BD9}</a:tableStyleId>
              </a:tblPr>
              <a:tblGrid>
                <a:gridCol w="203075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36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36760">
                <a:tc>
                  <a:txBody>
                    <a:bodyPr/>
                    <a:lstStyle/>
                    <a:p>
                      <a:pPr marL="0" marR="0" lvl="0" indent="0" algn="ctr" rtl="0">
                        <a:spcBef>
                          <a:spcPts val="0"/>
                        </a:spcBef>
                        <a:spcAft>
                          <a:spcPts val="0"/>
                        </a:spcAft>
                        <a:buFont typeface="+mj-lt"/>
                        <a:buNone/>
                      </a:pPr>
                      <a:r>
                        <a:rPr lang="en-US" sz="1800" u="none" strike="noStrike" cap="none" dirty="0"/>
                        <a:t>20211CSG0026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err="1"/>
                        <a:t>Gnanavika</a:t>
                      </a:r>
                      <a:r>
                        <a:rPr lang="en-US" sz="1800" u="none" strike="noStrike" cap="none" baseline="0" dirty="0"/>
                        <a:t> M</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36760">
                <a:tc>
                  <a:txBody>
                    <a:bodyPr/>
                    <a:lstStyle/>
                    <a:p>
                      <a:pPr marL="0" marR="0" lvl="0" indent="0" algn="ctr" rtl="0">
                        <a:spcBef>
                          <a:spcPts val="0"/>
                        </a:spcBef>
                        <a:spcAft>
                          <a:spcPts val="0"/>
                        </a:spcAft>
                        <a:buNone/>
                      </a:pPr>
                      <a:r>
                        <a:rPr lang="en-US" sz="1800" u="none" strike="noStrike" cap="none" dirty="0"/>
                        <a:t>20211CSG0005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err="1"/>
                        <a:t>Shreyas</a:t>
                      </a:r>
                      <a:r>
                        <a:rPr lang="en-US" sz="1800" u="none" strike="noStrike" cap="none" baseline="0" dirty="0"/>
                        <a:t> DM</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36760">
                <a:tc>
                  <a:txBody>
                    <a:bodyPr/>
                    <a:lstStyle/>
                    <a:p>
                      <a:pPr marL="0" marR="0" lvl="0" indent="0" algn="ctr" rtl="0">
                        <a:spcBef>
                          <a:spcPts val="0"/>
                        </a:spcBef>
                        <a:spcAft>
                          <a:spcPts val="0"/>
                        </a:spcAft>
                        <a:buNone/>
                      </a:pPr>
                      <a:r>
                        <a:rPr lang="en-US" sz="1800" u="none" strike="noStrike" cap="none" dirty="0"/>
                        <a:t>20211CSG0029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     Mohammed</a:t>
                      </a:r>
                      <a:r>
                        <a:rPr lang="en-US" sz="1800" u="none" strike="noStrike" cap="none" baseline="0" dirty="0"/>
                        <a:t> Abdul Umar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36760">
                <a:tc>
                  <a:txBody>
                    <a:bodyPr/>
                    <a:lstStyle/>
                    <a:p>
                      <a:pPr marL="0" marR="0" lvl="0" indent="0" algn="ctr" rtl="0">
                        <a:spcBef>
                          <a:spcPts val="0"/>
                        </a:spcBef>
                        <a:spcAft>
                          <a:spcPts val="0"/>
                        </a:spcAft>
                        <a:buNone/>
                      </a:pPr>
                      <a:r>
                        <a:rPr lang="en-US" sz="1800" u="none" strike="noStrike" cap="none" dirty="0"/>
                        <a:t>20211CSG0035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 R Kamal Raj</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3676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lvl="0">
              <a:spcBef>
                <a:spcPts val="340"/>
              </a:spcBef>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dirty="0" err="1">
                <a:solidFill>
                  <a:srgbClr val="17365D"/>
                </a:solidFill>
                <a:latin typeface="Cambria" panose="02040503050406030204" pitchFamily="18" charset="0"/>
                <a:ea typeface="Cambria" panose="02040503050406030204" pitchFamily="18" charset="0"/>
                <a:cs typeface="Verdana"/>
                <a:sym typeface="Verdana"/>
              </a:rPr>
              <a:t>.Yamanappa</a:t>
            </a:r>
            <a:endParaRPr lang="en-GB" dirty="0">
              <a:latin typeface="Cambria" panose="02040503050406030204" pitchFamily="18" charset="0"/>
              <a:ea typeface="Cambria" panose="02040503050406030204" pitchFamily="18" charset="0"/>
            </a:endParaRPr>
          </a:p>
          <a:p>
            <a:pPr lvl="0">
              <a:spcBef>
                <a:spcPts val="340"/>
              </a:spcBef>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Program:Computer</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Science And Technology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Dr,Saira</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Bhanu</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Atham</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Dr.Yamanappa</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References (IEEE Paper format)</a:t>
            </a:r>
            <a:endParaRPr lang="en-IN" dirty="0"/>
          </a:p>
        </p:txBody>
      </p:sp>
      <p:sp>
        <p:nvSpPr>
          <p:cNvPr id="4" name="Rectangle 1"/>
          <p:cNvSpPr>
            <a:spLocks noGrp="1" noChangeArrowheads="1"/>
          </p:cNvSpPr>
          <p:nvPr>
            <p:ph type="body" idx="1"/>
          </p:nvPr>
        </p:nvSpPr>
        <p:spPr bwMode="auto">
          <a:xfrm>
            <a:off x="812800" y="1341954"/>
            <a:ext cx="7946406"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tx1"/>
                </a:solidFill>
                <a:latin typeface="Arial" panose="020B0604020202020204" pitchFamily="34" charset="0"/>
              </a:rPr>
              <a:t>1.</a:t>
            </a:r>
            <a:r>
              <a:rPr kumimoji="0" lang="en-US" altLang="en-US" b="1" i="0" u="none" strike="noStrike" cap="none" normalizeH="0" baseline="0" dirty="0">
                <a:ln>
                  <a:noFill/>
                </a:ln>
                <a:solidFill>
                  <a:schemeClr val="tx1"/>
                </a:solidFill>
                <a:effectLst/>
                <a:latin typeface="Arial" panose="020B0604020202020204" pitchFamily="34" charset="0"/>
              </a:rPr>
              <a:t>Academic Databases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Google Scholar: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https://scholar.google.com/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JSTOR: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https://www.jstor.org/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IEEE </a:t>
            </a:r>
            <a:r>
              <a:rPr kumimoji="0" lang="en-US" altLang="en-US" sz="1800" b="1" i="0" u="none" strike="noStrike" cap="none" normalizeH="0" baseline="0" dirty="0" err="1">
                <a:ln>
                  <a:noFill/>
                </a:ln>
                <a:solidFill>
                  <a:schemeClr val="tx1"/>
                </a:solidFill>
                <a:effectLst/>
                <a:latin typeface="Arial" panose="020B0604020202020204" pitchFamily="34" charset="0"/>
              </a:rPr>
              <a:t>Xplore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4"/>
              </a:rPr>
              <a:t>https://ieeexplore.ieee.org/Xplore/home.jsp</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2.Tech News and Blogs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TechCrunch</a:t>
            </a:r>
            <a:r>
              <a:rPr kumimoji="0" lang="en-US" altLang="en-US" sz="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5"/>
              </a:rPr>
              <a:t>https://techcrunch.com/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VentureBeat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6"/>
              </a:rPr>
              <a:t>https://venturebeat.com/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The Verge: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7"/>
              </a:rPr>
              <a:t>https://www.theverge.com/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3.Government Reports and Statistics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United Nations Environment </a:t>
            </a:r>
            <a:r>
              <a:rPr kumimoji="0" lang="en-US" altLang="en-US" sz="1800" b="1" i="0" u="none" strike="noStrike" cap="none" normalizeH="0" baseline="0" dirty="0" err="1">
                <a:ln>
                  <a:noFill/>
                </a:ln>
                <a:solidFill>
                  <a:schemeClr val="tx1"/>
                </a:solidFill>
                <a:effectLst/>
                <a:latin typeface="Arial" panose="020B0604020202020204" pitchFamily="34" charset="0"/>
              </a:rPr>
              <a:t>Programme</a:t>
            </a:r>
            <a:r>
              <a:rPr kumimoji="0" lang="en-US" altLang="en-US" sz="1800" b="1" i="0" u="none" strike="noStrike" cap="none" normalizeH="0" baseline="0" dirty="0">
                <a:ln>
                  <a:noFill/>
                </a:ln>
                <a:solidFill>
                  <a:schemeClr val="tx1"/>
                </a:solidFill>
                <a:effectLst/>
                <a:latin typeface="Arial" panose="020B0604020202020204" pitchFamily="34" charset="0"/>
              </a:rPr>
              <a:t> (UNEP):</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8"/>
              </a:rPr>
              <a:t>https://www.unep.org/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Intergovernmental Panel on Climate Change (IPCC):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9"/>
              </a:rPr>
              <a:t>https://www.ipcc.ch/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Indian Government Websites: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10"/>
              </a:rPr>
              <a:t>https://www.india.gov.in/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9823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1200" b="1" dirty="0">
                <a:latin typeface="Cambria" panose="02040503050406030204" pitchFamily="18" charset="0"/>
                <a:ea typeface="Cambria" panose="02040503050406030204" pitchFamily="18" charset="0"/>
              </a:rPr>
              <a:t>Organization: </a:t>
            </a:r>
            <a:r>
              <a:rPr lang="en-US" sz="1200" dirty="0">
                <a:latin typeface="Cambria" panose="02040503050406030204" pitchFamily="18" charset="0"/>
                <a:ea typeface="Cambria" panose="02040503050406030204" pitchFamily="18" charset="0"/>
              </a:rPr>
              <a:t>Samsung R&amp;D</a:t>
            </a:r>
          </a:p>
          <a:p>
            <a:pPr marL="342900" lvl="0" indent="-190500" algn="just">
              <a:lnSpc>
                <a:spcPct val="200000"/>
              </a:lnSpc>
              <a:spcBef>
                <a:spcPts val="0"/>
              </a:spcBef>
              <a:buNone/>
            </a:pPr>
            <a:r>
              <a:rPr lang="en-US" sz="1200" b="1" dirty="0">
                <a:latin typeface="Cambria" panose="02040503050406030204" pitchFamily="18" charset="0"/>
                <a:ea typeface="Cambria" panose="02040503050406030204" pitchFamily="18" charset="0"/>
              </a:rPr>
              <a:t>Category (Hardware / Software / Both) :</a:t>
            </a:r>
            <a:r>
              <a:rPr lang="en-US" sz="1200" dirty="0">
                <a:latin typeface="Cambria" panose="02040503050406030204" pitchFamily="18" charset="0"/>
                <a:ea typeface="Cambria" panose="02040503050406030204" pitchFamily="18" charset="0"/>
              </a:rPr>
              <a:t>Software</a:t>
            </a:r>
          </a:p>
          <a:p>
            <a:pPr marL="342900" lvl="0" indent="-190500" algn="just">
              <a:lnSpc>
                <a:spcPct val="200000"/>
              </a:lnSpc>
              <a:spcBef>
                <a:spcPts val="0"/>
              </a:spcBef>
              <a:buNone/>
            </a:pPr>
            <a:r>
              <a:rPr lang="en-US" sz="1200" b="1" dirty="0">
                <a:latin typeface="Cambria" panose="02040503050406030204" pitchFamily="18" charset="0"/>
                <a:ea typeface="Cambria" panose="02040503050406030204" pitchFamily="18" charset="0"/>
              </a:rPr>
              <a:t>Problem </a:t>
            </a:r>
            <a:r>
              <a:rPr lang="en-US" sz="1200" b="1" dirty="0" err="1">
                <a:latin typeface="Cambria" panose="02040503050406030204" pitchFamily="18" charset="0"/>
                <a:ea typeface="Cambria" panose="02040503050406030204" pitchFamily="18" charset="0"/>
              </a:rPr>
              <a:t>Description:</a:t>
            </a:r>
            <a:r>
              <a:rPr lang="en-US" sz="1200" dirty="0" err="1"/>
              <a:t>Eco</a:t>
            </a:r>
            <a:r>
              <a:rPr lang="en-US" sz="1200" dirty="0"/>
              <a:t> Drive Goal: Reduce carbon footprint of the travel Proposal: Build a smartphone app that helps you to car/bike pool, compare and compete with your friends on the carbon footprint of the travel. Air pollution in India is a serious issue with major contributors being vehicle emissions and traffic congestions. Individuals and communities can play a more effective role in reducing the air pollution if they are aware of their contributions to the same. Carbon footprint is one way of quantifying the direct and indirect emissions. We propose smartphone application (app) that can automatically track the carbon footprint of the users by </a:t>
            </a:r>
            <a:r>
              <a:rPr lang="en-US" sz="1200" dirty="0" err="1"/>
              <a:t>analysing</a:t>
            </a:r>
            <a:r>
              <a:rPr lang="en-US" sz="1200" dirty="0"/>
              <a:t> the details of the commute, such as mode of travel, distance, and duration. Basic guidelines of the app: 1. Community </a:t>
            </a:r>
            <a:r>
              <a:rPr lang="en-US" sz="1200" dirty="0" err="1"/>
              <a:t>centred</a:t>
            </a:r>
            <a:r>
              <a:rPr lang="en-US" sz="1200" dirty="0"/>
              <a:t> – the app lets you invite family and friends to join a community that strives to reduce the carbon footprint 2. Gamification – Virtual points/badges awarded to the members who top the eco-friendliness of commute, or make significant improvements to their carbon footprint 3. Simple to use – the app may request the user to setup their regular mode of travel (private vehicle or public transport) during the onboarding time. The app infers other details of the commute automatically through smartphone sensors (GPS etc.) and related framework, for e.g., Android’s </a:t>
            </a:r>
            <a:r>
              <a:rPr lang="en-US" sz="1200" dirty="0" err="1"/>
              <a:t>DetectedActivity</a:t>
            </a:r>
            <a:r>
              <a:rPr lang="en-US" sz="1200" dirty="0"/>
              <a:t> class</a:t>
            </a:r>
            <a:endParaRPr lang="en-US" sz="1200"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sz="1200" b="1" dirty="0">
                <a:latin typeface="Cambria" panose="02040503050406030204" pitchFamily="18" charset="0"/>
                <a:ea typeface="Cambria" panose="02040503050406030204" pitchFamily="18" charset="0"/>
              </a:rPr>
              <a:t>Difficulty Level: </a:t>
            </a:r>
            <a:r>
              <a:rPr lang="en-IN" sz="1200" dirty="0"/>
              <a:t>Complex</a:t>
            </a:r>
            <a:endParaRPr sz="1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a:t>
            </a:r>
            <a:r>
              <a:rPr lang="en-US" b="1" dirty="0" smtClean="0">
                <a:solidFill>
                  <a:schemeClr val="accent2">
                    <a:lumMod val="75000"/>
                  </a:schemeClr>
                </a:solidFill>
                <a:latin typeface="Cambria" panose="02040503050406030204" pitchFamily="18" charset="0"/>
                <a:ea typeface="Cambria" panose="02040503050406030204" pitchFamily="18" charset="0"/>
              </a:rPr>
              <a:t>Link</a:t>
            </a:r>
          </a:p>
          <a:p>
            <a:pPr marL="342900" indent="-190500" algn="just">
              <a:spcBef>
                <a:spcPts val="0"/>
              </a:spcBef>
              <a:buSzPct val="100000"/>
              <a:buNone/>
            </a:pPr>
            <a:r>
              <a:rPr lang="en-US" b="1">
                <a:solidFill>
                  <a:schemeClr val="accent2">
                    <a:lumMod val="75000"/>
                  </a:schemeClr>
                </a:solidFill>
                <a:latin typeface="Cambria" panose="02040503050406030204" pitchFamily="18" charset="0"/>
                <a:ea typeface="Cambria" panose="02040503050406030204" pitchFamily="18" charset="0"/>
              </a:rPr>
              <a:t>https://github.com/ECODR1VE/PPT</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a:t>
            </a:r>
            <a:endParaRPr lang="en-IN" dirty="0"/>
          </a:p>
        </p:txBody>
      </p:sp>
      <p:sp>
        <p:nvSpPr>
          <p:cNvPr id="4" name="Rectangle 1"/>
          <p:cNvSpPr>
            <a:spLocks noGrp="1" noChangeArrowheads="1"/>
          </p:cNvSpPr>
          <p:nvPr>
            <p:ph type="body" idx="1"/>
          </p:nvPr>
        </p:nvSpPr>
        <p:spPr bwMode="auto">
          <a:xfrm>
            <a:off x="812800" y="1095734"/>
            <a:ext cx="10310836"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ClrTx/>
              <a:buSzTx/>
              <a:buNone/>
            </a:pPr>
            <a:r>
              <a:rPr lang="en-IN" dirty="0"/>
              <a:t>Technology Stack Components:</a:t>
            </a:r>
          </a:p>
          <a:p>
            <a:pPr marL="0" lvl="0" indent="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Arial" panose="020B0604020202020204" pitchFamily="34" charset="0"/>
              </a:rPr>
              <a:t>1.Frontend: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Language:</a:t>
            </a:r>
            <a:r>
              <a:rPr kumimoji="0" lang="en-US" altLang="en-US" sz="2000" b="0" i="0" u="none" strike="noStrike" cap="none" normalizeH="0" baseline="0" dirty="0">
                <a:ln>
                  <a:noFill/>
                </a:ln>
                <a:solidFill>
                  <a:schemeClr val="tx1"/>
                </a:solidFill>
                <a:effectLst/>
                <a:latin typeface="Arial" panose="020B0604020202020204" pitchFamily="34" charset="0"/>
              </a:rPr>
              <a:t> React Native or Flutter for cross-platform compatibility.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UI Framework:</a:t>
            </a:r>
            <a:r>
              <a:rPr kumimoji="0" lang="en-US" altLang="en-US" sz="2000" b="0" i="0" u="none" strike="noStrike" cap="none" normalizeH="0" baseline="0" dirty="0">
                <a:ln>
                  <a:noFill/>
                </a:ln>
                <a:solidFill>
                  <a:schemeClr val="tx1"/>
                </a:solidFill>
                <a:effectLst/>
                <a:latin typeface="Arial" panose="020B0604020202020204" pitchFamily="34" charset="0"/>
              </a:rPr>
              <a:t> Material Design or Cupertino for a native-like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State Management:</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Redux</a:t>
            </a:r>
            <a:r>
              <a:rPr kumimoji="0" lang="en-US" altLang="en-US" sz="2000" b="0" i="0" u="none" strike="noStrike" cap="none" normalizeH="0" baseline="0" dirty="0">
                <a:ln>
                  <a:noFill/>
                </a:ln>
                <a:solidFill>
                  <a:schemeClr val="tx1"/>
                </a:solidFill>
                <a:effectLst/>
                <a:latin typeface="Arial" panose="020B0604020202020204" pitchFamily="34" charset="0"/>
              </a:rPr>
              <a:t> or </a:t>
            </a:r>
            <a:r>
              <a:rPr kumimoji="0" lang="en-US" altLang="en-US" sz="2000" b="0" i="0" u="none" strike="noStrike" cap="none" normalizeH="0" baseline="0" dirty="0" err="1">
                <a:ln>
                  <a:noFill/>
                </a:ln>
                <a:solidFill>
                  <a:schemeClr val="tx1"/>
                </a:solidFill>
                <a:effectLst/>
                <a:latin typeface="Arial" panose="020B0604020202020204" pitchFamily="34" charset="0"/>
              </a:rPr>
              <a:t>Zustand</a:t>
            </a:r>
            <a:r>
              <a:rPr kumimoji="0" lang="en-US" altLang="en-US" sz="2000" b="0" i="0" u="none" strike="noStrike" cap="none" normalizeH="0" baseline="0" dirty="0">
                <a:ln>
                  <a:noFill/>
                </a:ln>
                <a:solidFill>
                  <a:schemeClr val="tx1"/>
                </a:solidFill>
                <a:effectLst/>
                <a:latin typeface="Arial" panose="020B0604020202020204" pitchFamily="34" charset="0"/>
              </a:rPr>
              <a:t> for managing application state.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2.Backend: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Language:</a:t>
            </a:r>
            <a:r>
              <a:rPr kumimoji="0" lang="en-US" altLang="en-US" sz="2000" b="0" i="0" u="none" strike="noStrike" cap="none" normalizeH="0" baseline="0" dirty="0">
                <a:ln>
                  <a:noFill/>
                </a:ln>
                <a:solidFill>
                  <a:schemeClr val="tx1"/>
                </a:solidFill>
                <a:effectLst/>
                <a:latin typeface="Arial" panose="020B0604020202020204" pitchFamily="34" charset="0"/>
              </a:rPr>
              <a:t> Python (Django or Flask) or Node.js (Express) for server-side logic.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Database:</a:t>
            </a:r>
            <a:r>
              <a:rPr kumimoji="0" lang="en-US" altLang="en-US" sz="2000" b="0" i="0" u="none" strike="noStrike" cap="none" normalizeH="0" baseline="0" dirty="0">
                <a:ln>
                  <a:noFill/>
                </a:ln>
                <a:solidFill>
                  <a:schemeClr val="tx1"/>
                </a:solidFill>
                <a:effectLst/>
                <a:latin typeface="Arial" panose="020B0604020202020204" pitchFamily="34" charset="0"/>
              </a:rPr>
              <a:t> PostgreSQL or MongoDB for storing user data, community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Cloud Platform:</a:t>
            </a:r>
            <a:r>
              <a:rPr kumimoji="0" lang="en-US" altLang="en-US" sz="2000" b="0" i="0" u="none" strike="noStrike" cap="none" normalizeH="0" baseline="0" dirty="0">
                <a:ln>
                  <a:noFill/>
                </a:ln>
                <a:solidFill>
                  <a:schemeClr val="tx1"/>
                </a:solidFill>
                <a:effectLst/>
                <a:latin typeface="Arial" panose="020B0604020202020204" pitchFamily="34" charset="0"/>
              </a:rPr>
              <a:t> AWS, GCP, or Azure for hosting the backend and scaling as needed.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3.Mobile Sensors: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GPS:</a:t>
            </a:r>
            <a:r>
              <a:rPr kumimoji="0" lang="en-US" altLang="en-US" sz="2000" b="0" i="0" u="none" strike="noStrike" cap="none" normalizeH="0" baseline="0" dirty="0">
                <a:ln>
                  <a:noFill/>
                </a:ln>
                <a:solidFill>
                  <a:schemeClr val="tx1"/>
                </a:solidFill>
                <a:effectLst/>
                <a:latin typeface="Arial" panose="020B0604020202020204" pitchFamily="34" charset="0"/>
              </a:rPr>
              <a:t> For determining location and distance traveled.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Accelerometer:</a:t>
            </a:r>
            <a:r>
              <a:rPr kumimoji="0" lang="en-US" altLang="en-US" sz="2000" b="0" i="0" u="none" strike="noStrike" cap="none" normalizeH="0" baseline="0" dirty="0">
                <a:ln>
                  <a:noFill/>
                </a:ln>
                <a:solidFill>
                  <a:schemeClr val="tx1"/>
                </a:solidFill>
                <a:effectLst/>
                <a:latin typeface="Arial" panose="020B0604020202020204" pitchFamily="34" charset="0"/>
              </a:rPr>
              <a:t> For detecting vehicle movement and speed.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Gyroscope:</a:t>
            </a:r>
            <a:r>
              <a:rPr kumimoji="0" lang="en-US" altLang="en-US" sz="2000" b="0" i="0" u="none" strike="noStrike" cap="none" normalizeH="0" baseline="0" dirty="0">
                <a:ln>
                  <a:noFill/>
                </a:ln>
                <a:solidFill>
                  <a:schemeClr val="tx1"/>
                </a:solidFill>
                <a:effectLst/>
                <a:latin typeface="Arial" panose="020B0604020202020204" pitchFamily="34" charset="0"/>
              </a:rPr>
              <a:t> For determining vehicle orientation and direction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426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a:t>
            </a:r>
            <a:endParaRPr lang="en-IN" dirty="0"/>
          </a:p>
        </p:txBody>
      </p:sp>
      <p:sp>
        <p:nvSpPr>
          <p:cNvPr id="6" name="Rectangle 3"/>
          <p:cNvSpPr>
            <a:spLocks noGrp="1" noChangeArrowheads="1"/>
          </p:cNvSpPr>
          <p:nvPr>
            <p:ph type="body" idx="1"/>
          </p:nvPr>
        </p:nvSpPr>
        <p:spPr bwMode="auto">
          <a:xfrm>
            <a:off x="812800" y="1557399"/>
            <a:ext cx="11554766"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ClrTx/>
              <a:buSzTx/>
              <a:buNone/>
            </a:pPr>
            <a:r>
              <a:rPr lang="en-IN" dirty="0"/>
              <a:t>Software and Hardware Components:</a:t>
            </a:r>
          </a:p>
          <a:p>
            <a:pPr marL="0" lvl="0" indent="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Arial" panose="020B0604020202020204" pitchFamily="34" charset="0"/>
              </a:rPr>
              <a:t>1.Software: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Mobile App:</a:t>
            </a:r>
            <a:r>
              <a:rPr kumimoji="0" lang="en-US" altLang="en-US" sz="2000" b="0" i="0" u="none" strike="noStrike" cap="none" normalizeH="0" baseline="0" dirty="0">
                <a:ln>
                  <a:noFill/>
                </a:ln>
                <a:solidFill>
                  <a:schemeClr val="tx1"/>
                </a:solidFill>
                <a:effectLst/>
                <a:latin typeface="Arial" panose="020B0604020202020204" pitchFamily="34" charset="0"/>
              </a:rPr>
              <a:t> Developed using the chosen frontend framework.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Backend Server:</a:t>
            </a:r>
            <a:r>
              <a:rPr kumimoji="0" lang="en-US" altLang="en-US" sz="2000" b="0" i="0" u="none" strike="noStrike" cap="none" normalizeH="0" baseline="0" dirty="0">
                <a:ln>
                  <a:noFill/>
                </a:ln>
                <a:solidFill>
                  <a:schemeClr val="tx1"/>
                </a:solidFill>
                <a:effectLst/>
                <a:latin typeface="Arial" panose="020B0604020202020204" pitchFamily="34" charset="0"/>
              </a:rPr>
              <a:t> Deployed on a cloud platform.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Carbon Footprint Calculation Library:</a:t>
            </a:r>
            <a:r>
              <a:rPr kumimoji="0" lang="en-US" altLang="en-US" sz="2000" b="0" i="0" u="none" strike="noStrike" cap="none" normalizeH="0" baseline="0" dirty="0">
                <a:ln>
                  <a:noFill/>
                </a:ln>
                <a:solidFill>
                  <a:schemeClr val="tx1"/>
                </a:solidFill>
                <a:effectLst/>
                <a:latin typeface="Arial" panose="020B0604020202020204" pitchFamily="34" charset="0"/>
              </a:rPr>
              <a:t> A library or algorithm to calculate carbon emissions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Mapping API:</a:t>
            </a:r>
            <a:r>
              <a:rPr kumimoji="0" lang="en-US" altLang="en-US" sz="2000" b="0" i="0" u="none" strike="noStrike" cap="none" normalizeH="0" baseline="0" dirty="0">
                <a:ln>
                  <a:noFill/>
                </a:ln>
                <a:solidFill>
                  <a:schemeClr val="tx1"/>
                </a:solidFill>
                <a:effectLst/>
                <a:latin typeface="Arial" panose="020B0604020202020204" pitchFamily="34" charset="0"/>
              </a:rPr>
              <a:t> Google Maps or </a:t>
            </a:r>
            <a:r>
              <a:rPr kumimoji="0" lang="en-US" altLang="en-US" sz="2000" b="0" i="0" u="none" strike="noStrike" cap="none" normalizeH="0" baseline="0" dirty="0" err="1">
                <a:ln>
                  <a:noFill/>
                </a:ln>
                <a:solidFill>
                  <a:schemeClr val="tx1"/>
                </a:solidFill>
                <a:effectLst/>
                <a:latin typeface="Arial" panose="020B0604020202020204" pitchFamily="34" charset="0"/>
              </a:rPr>
              <a:t>OpenStreetMap</a:t>
            </a:r>
            <a:r>
              <a:rPr kumimoji="0" lang="en-US" altLang="en-US" sz="2000" b="0" i="0" u="none" strike="noStrike" cap="none" normalizeH="0" baseline="0" dirty="0">
                <a:ln>
                  <a:noFill/>
                </a:ln>
                <a:solidFill>
                  <a:schemeClr val="tx1"/>
                </a:solidFill>
                <a:effectLst/>
                <a:latin typeface="Arial" panose="020B0604020202020204" pitchFamily="34" charset="0"/>
              </a:rPr>
              <a:t> for visualizing routes and locations.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Gamification Engine:</a:t>
            </a:r>
            <a:r>
              <a:rPr kumimoji="0" lang="en-US" altLang="en-US" sz="2000" b="0" i="0" u="none" strike="noStrike" cap="none" normalizeH="0" baseline="0" dirty="0">
                <a:ln>
                  <a:noFill/>
                </a:ln>
                <a:solidFill>
                  <a:schemeClr val="tx1"/>
                </a:solidFill>
                <a:effectLst/>
                <a:latin typeface="Arial" panose="020B0604020202020204" pitchFamily="34" charset="0"/>
              </a:rPr>
              <a:t> A system to manage virtual points, badges, and leaderboards.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2.Hardware: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Smartphones:</a:t>
            </a:r>
            <a:r>
              <a:rPr kumimoji="0" lang="en-US" altLang="en-US" sz="2000" b="0" i="0" u="none" strike="noStrike" cap="none" normalizeH="0" baseline="0" dirty="0">
                <a:ln>
                  <a:noFill/>
                </a:ln>
                <a:solidFill>
                  <a:schemeClr val="tx1"/>
                </a:solidFill>
                <a:effectLst/>
                <a:latin typeface="Arial" panose="020B0604020202020204" pitchFamily="34" charset="0"/>
              </a:rPr>
              <a:t> Devices running iOS or Android.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Servers:</a:t>
            </a:r>
            <a:r>
              <a:rPr kumimoji="0" lang="en-US" altLang="en-US" sz="2000" b="0" i="0" u="none" strike="noStrike" cap="none" normalizeH="0" baseline="0" dirty="0">
                <a:ln>
                  <a:noFill/>
                </a:ln>
                <a:solidFill>
                  <a:schemeClr val="tx1"/>
                </a:solidFill>
                <a:effectLst/>
                <a:latin typeface="Arial" panose="020B0604020202020204" pitchFamily="34" charset="0"/>
              </a:rPr>
              <a:t> Machines running the backend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Network Infrastructure:</a:t>
            </a:r>
            <a:r>
              <a:rPr kumimoji="0" lang="en-US" altLang="en-US" sz="2000" b="0" i="0" u="none" strike="noStrike" cap="none" normalizeH="0" baseline="0" dirty="0">
                <a:ln>
                  <a:noFill/>
                </a:ln>
                <a:solidFill>
                  <a:schemeClr val="tx1"/>
                </a:solidFill>
                <a:effectLst/>
                <a:latin typeface="Arial" panose="020B0604020202020204" pitchFamily="34" charset="0"/>
              </a:rPr>
              <a:t> Connectivity for data transfer between devices and servers.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2944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US" dirty="0"/>
              <a:t>The proposed app offers a promising approach to reducing carbon footprints by:</a:t>
            </a:r>
          </a:p>
          <a:p>
            <a:r>
              <a:rPr lang="en-US" b="1" dirty="0"/>
              <a:t>Promoting carpooling:</a:t>
            </a:r>
            <a:r>
              <a:rPr lang="en-US" dirty="0"/>
              <a:t> Encouraging users to share rides and reduce the number of vehicles on the road.</a:t>
            </a:r>
          </a:p>
          <a:p>
            <a:r>
              <a:rPr lang="en-US" b="1" dirty="0"/>
              <a:t>Raising awareness:</a:t>
            </a:r>
            <a:r>
              <a:rPr lang="en-US" dirty="0"/>
              <a:t> Providing users with information about their carbon footprint and comparing it to others.</a:t>
            </a:r>
          </a:p>
          <a:p>
            <a:r>
              <a:rPr lang="en-US" b="1" dirty="0"/>
              <a:t>Gamification:</a:t>
            </a:r>
            <a:r>
              <a:rPr lang="en-US" dirty="0"/>
              <a:t> Motivating users to adopt sustainable behaviors through rewards and competition.</a:t>
            </a:r>
          </a:p>
          <a:p>
            <a:r>
              <a:rPr lang="en-US" b="1" dirty="0"/>
              <a:t>Ease of use:</a:t>
            </a:r>
            <a:r>
              <a:rPr lang="en-US" dirty="0"/>
              <a:t> Automating data collection and providing a user-friendly interface.</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IN" dirty="0"/>
          </a:p>
        </p:txBody>
      </p:sp>
      <p:sp>
        <p:nvSpPr>
          <p:cNvPr id="3" name="Text Placeholder 2"/>
          <p:cNvSpPr>
            <a:spLocks noGrp="1"/>
          </p:cNvSpPr>
          <p:nvPr>
            <p:ph type="body" idx="1"/>
          </p:nvPr>
        </p:nvSpPr>
        <p:spPr/>
        <p:txBody>
          <a:bodyPr/>
          <a:lstStyle/>
          <a:p>
            <a:pPr marL="76200" indent="0">
              <a:buNone/>
            </a:pPr>
            <a:r>
              <a:rPr lang="en-US" dirty="0"/>
              <a:t>Some potential challenges and considerations include:</a:t>
            </a:r>
          </a:p>
          <a:p>
            <a:r>
              <a:rPr lang="en-US" b="1" dirty="0"/>
              <a:t>Data privacy:</a:t>
            </a:r>
            <a:r>
              <a:rPr lang="en-US" dirty="0"/>
              <a:t> Ensuring the secure handling of user data, especially location information.</a:t>
            </a:r>
          </a:p>
          <a:p>
            <a:r>
              <a:rPr lang="en-US" b="1" dirty="0"/>
              <a:t>Accuracy of carbon footprint calculations:</a:t>
            </a:r>
            <a:r>
              <a:rPr lang="en-US" dirty="0"/>
              <a:t> The accuracy of calculations depends on the quality of data collected from mobile sensors.</a:t>
            </a:r>
          </a:p>
          <a:p>
            <a:r>
              <a:rPr lang="en-US" b="1" dirty="0"/>
              <a:t>User adoption:</a:t>
            </a:r>
            <a:r>
              <a:rPr lang="en-US" dirty="0"/>
              <a:t> The app's success will depend on its ability to attract and retain users.</a:t>
            </a:r>
          </a:p>
          <a:p>
            <a:r>
              <a:rPr lang="en-US" b="1" dirty="0"/>
              <a:t>Integration with other transportation services:</a:t>
            </a:r>
            <a:r>
              <a:rPr lang="en-US" dirty="0"/>
              <a:t> Integrating with public transportation systems or ride-sharing platforms could enhance its utility.</a:t>
            </a:r>
          </a:p>
          <a:p>
            <a:pPr marL="76200" indent="0">
              <a:buNone/>
            </a:pPr>
            <a:endParaRPr lang="en-IN" dirty="0"/>
          </a:p>
        </p:txBody>
      </p:sp>
    </p:spTree>
    <p:extLst>
      <p:ext uri="{BB962C8B-B14F-4D97-AF65-F5344CB8AC3E}">
        <p14:creationId xmlns:p14="http://schemas.microsoft.com/office/powerpoint/2010/main" val="129307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C5E6188A-A9FE-6A16-50E6-329A4249936A}"/>
              </a:ext>
            </a:extLst>
          </p:cNvPr>
          <p:cNvPicPr>
            <a:picLocks noChangeAspect="1"/>
          </p:cNvPicPr>
          <p:nvPr/>
        </p:nvPicPr>
        <p:blipFill>
          <a:blip r:embed="rId3"/>
          <a:stretch>
            <a:fillRect/>
          </a:stretch>
        </p:blipFill>
        <p:spPr>
          <a:xfrm>
            <a:off x="812800" y="1143000"/>
            <a:ext cx="10759768" cy="4953000"/>
          </a:xfrm>
          <a:prstGeom prst="rect">
            <a:avLst/>
          </a:prstGeom>
        </p:spPr>
      </p:pic>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876</Words>
  <Application>Microsoft Office PowerPoint</Application>
  <PresentationFormat>Widescreen</PresentationFormat>
  <Paragraphs>105</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Cambria</vt:lpstr>
      <vt:lpstr>Verdana</vt:lpstr>
      <vt:lpstr>Wingdings</vt:lpstr>
      <vt:lpstr>Bioinformatics</vt:lpstr>
      <vt:lpstr>Eco Drive</vt:lpstr>
      <vt:lpstr>Content</vt:lpstr>
      <vt:lpstr>Problem Statement Number: </vt:lpstr>
      <vt:lpstr>Github Link</vt:lpstr>
      <vt:lpstr>Analysis of Problem Statement</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45</cp:revision>
  <dcterms:modified xsi:type="dcterms:W3CDTF">2024-09-18T05:04:51Z</dcterms:modified>
</cp:coreProperties>
</file>