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Outfit"/>
      <p:regular r:id="rId32"/>
      <p:bold r:id="rId33"/>
    </p:embeddedFont>
    <p:embeddedFont>
      <p:font typeface="Outfit Medium"/>
      <p:regular r:id="rId34"/>
      <p:bold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utfit-bold.fntdata"/><Relationship Id="rId10" Type="http://schemas.openxmlformats.org/officeDocument/2006/relationships/slide" Target="slides/slide6.xml"/><Relationship Id="rId32" Type="http://schemas.openxmlformats.org/officeDocument/2006/relationships/font" Target="fonts/Outfit-regular.fntdata"/><Relationship Id="rId13" Type="http://schemas.openxmlformats.org/officeDocument/2006/relationships/slide" Target="slides/slide9.xml"/><Relationship Id="rId35" Type="http://schemas.openxmlformats.org/officeDocument/2006/relationships/font" Target="fonts/OutfitMedium-bold.fntdata"/><Relationship Id="rId12" Type="http://schemas.openxmlformats.org/officeDocument/2006/relationships/slide" Target="slides/slide8.xml"/><Relationship Id="rId34" Type="http://schemas.openxmlformats.org/officeDocument/2006/relationships/font" Target="fonts/OutfitMedium-regular.fntdata"/><Relationship Id="rId15" Type="http://schemas.openxmlformats.org/officeDocument/2006/relationships/slide" Target="slides/slide11.xml"/><Relationship Id="rId37" Type="http://schemas.openxmlformats.org/officeDocument/2006/relationships/font" Target="fonts/DMSans-bold.fntdata"/><Relationship Id="rId14" Type="http://schemas.openxmlformats.org/officeDocument/2006/relationships/slide" Target="slides/slide10.xml"/><Relationship Id="rId36" Type="http://schemas.openxmlformats.org/officeDocument/2006/relationships/font" Target="fonts/DMSans-regular.fntdata"/><Relationship Id="rId17" Type="http://schemas.openxmlformats.org/officeDocument/2006/relationships/slide" Target="slides/slide13.xml"/><Relationship Id="rId39" Type="http://schemas.openxmlformats.org/officeDocument/2006/relationships/font" Target="fonts/DMSans-boldItalic.fntdata"/><Relationship Id="rId16" Type="http://schemas.openxmlformats.org/officeDocument/2006/relationships/slide" Target="slides/slide12.xml"/><Relationship Id="rId38" Type="http://schemas.openxmlformats.org/officeDocument/2006/relationships/font" Target="fonts/DM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21dc7bdb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21dc7bdb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21818579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21818579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21e0cc9e4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21e0cc9e4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21e0cc9e4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21e0cc9e4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21e0cc9e4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21e0cc9e4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21e0cc9e4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21e0cc9e4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21e0cc9e4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21e0cc9e4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21e0cc9e4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21e0cc9e4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21e0cc9e44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21e0cc9e44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21e0cc9e4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21e0cc9e4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21e0cc9e44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21e0cc9e44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21e0cc9e4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21e0cc9e4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21e0cc9e4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21e0cc9e4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21f19aee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21f19aee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21f19aee0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21f19aee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21e0cc9e44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21e0cc9e44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21f19aee0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21f19aee0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4dda1946d_4_2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dda1946d_4_2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21e0cc9e4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21e0cc9e4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21e0cc9e4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21e0cc9e4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21e0cc9e4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21e0cc9e4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21e0cc9e44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21e0cc9e4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p:nvPr>
            <p:ph idx="1" type="subTitle"/>
          </p:nvPr>
        </p:nvSpPr>
        <p:spPr>
          <a:xfrm>
            <a:off x="713225" y="2872275"/>
            <a:ext cx="4676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1" type="subTitle"/>
          </p:nvPr>
        </p:nvSpPr>
        <p:spPr>
          <a:xfrm>
            <a:off x="720000"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2" type="subTitle"/>
          </p:nvPr>
        </p:nvSpPr>
        <p:spPr>
          <a:xfrm>
            <a:off x="3419271"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3" type="subTitle"/>
          </p:nvPr>
        </p:nvSpPr>
        <p:spPr>
          <a:xfrm>
            <a:off x="720000"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4" type="subTitle"/>
          </p:nvPr>
        </p:nvSpPr>
        <p:spPr>
          <a:xfrm>
            <a:off x="3419271"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idx="5" type="subTitle"/>
          </p:nvPr>
        </p:nvSpPr>
        <p:spPr>
          <a:xfrm>
            <a:off x="6118549"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6118549"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150540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8" type="title"/>
          </p:nvPr>
        </p:nvSpPr>
        <p:spPr>
          <a:xfrm>
            <a:off x="150540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9" type="title"/>
          </p:nvPr>
        </p:nvSpPr>
        <p:spPr>
          <a:xfrm>
            <a:off x="4204671"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hasCustomPrompt="1" idx="13" type="title"/>
          </p:nvPr>
        </p:nvSpPr>
        <p:spPr>
          <a:xfrm>
            <a:off x="4204671"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p:nvPr>
            <p:ph hasCustomPrompt="1" idx="14" type="title"/>
          </p:nvPr>
        </p:nvSpPr>
        <p:spPr>
          <a:xfrm>
            <a:off x="690395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15" type="title"/>
          </p:nvPr>
        </p:nvSpPr>
        <p:spPr>
          <a:xfrm>
            <a:off x="690395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4" name="Google Shape;94;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type="title"/>
          </p:nvPr>
        </p:nvSpPr>
        <p:spPr>
          <a:xfrm>
            <a:off x="1226425" y="3229500"/>
            <a:ext cx="6691200" cy="54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 name="Google Shape;108;p14"/>
          <p:cNvSpPr txBox="1"/>
          <p:nvPr>
            <p:ph idx="1" type="subTitle"/>
          </p:nvPr>
        </p:nvSpPr>
        <p:spPr>
          <a:xfrm>
            <a:off x="1226413" y="1366200"/>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42" name="Shape 142"/>
        <p:cNvGrpSpPr/>
        <p:nvPr/>
      </p:nvGrpSpPr>
      <p:grpSpPr>
        <a:xfrm>
          <a:off x="0" y="0"/>
          <a:ext cx="0" cy="0"/>
          <a:chOff x="0" y="0"/>
          <a:chExt cx="0" cy="0"/>
        </a:xfrm>
      </p:grpSpPr>
      <p:sp>
        <p:nvSpPr>
          <p:cNvPr id="143" name="Google Shape;1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720000" y="1270313"/>
            <a:ext cx="3777300" cy="17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19"/>
          <p:cNvSpPr txBox="1"/>
          <p:nvPr>
            <p:ph idx="1" type="subTitle"/>
          </p:nvPr>
        </p:nvSpPr>
        <p:spPr>
          <a:xfrm>
            <a:off x="720000" y="2979813"/>
            <a:ext cx="3777300" cy="89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7"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0"/>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1468350"/>
            <a:ext cx="12642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9"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1"/>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1"/>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9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body"/>
          </p:nvPr>
        </p:nvSpPr>
        <p:spPr>
          <a:xfrm>
            <a:off x="720000" y="1215742"/>
            <a:ext cx="7704000" cy="102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03"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1" type="body"/>
          </p:nvPr>
        </p:nvSpPr>
        <p:spPr>
          <a:xfrm>
            <a:off x="720000" y="1215749"/>
            <a:ext cx="7704000" cy="314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5"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4"/>
          <p:cNvSpPr txBox="1"/>
          <p:nvPr>
            <p:ph idx="1" type="subTitle"/>
          </p:nvPr>
        </p:nvSpPr>
        <p:spPr>
          <a:xfrm>
            <a:off x="4821081"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txBox="1"/>
          <p:nvPr>
            <p:ph idx="2" type="subTitle"/>
          </p:nvPr>
        </p:nvSpPr>
        <p:spPr>
          <a:xfrm>
            <a:off x="1478950"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3" type="subTitle"/>
          </p:nvPr>
        </p:nvSpPr>
        <p:spPr>
          <a:xfrm>
            <a:off x="1478950"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24"/>
          <p:cNvSpPr txBox="1"/>
          <p:nvPr>
            <p:ph idx="4" type="subTitle"/>
          </p:nvPr>
        </p:nvSpPr>
        <p:spPr>
          <a:xfrm>
            <a:off x="4821091"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25"/>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5"/>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1" type="subTitle"/>
          </p:nvPr>
        </p:nvSpPr>
        <p:spPr>
          <a:xfrm>
            <a:off x="881225"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6"/>
          <p:cNvSpPr txBox="1"/>
          <p:nvPr>
            <p:ph idx="2" type="subTitle"/>
          </p:nvPr>
        </p:nvSpPr>
        <p:spPr>
          <a:xfrm>
            <a:off x="342795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3" type="subTitle"/>
          </p:nvPr>
        </p:nvSpPr>
        <p:spPr>
          <a:xfrm>
            <a:off x="597470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6"/>
          <p:cNvSpPr txBox="1"/>
          <p:nvPr>
            <p:ph idx="4" type="subTitle"/>
          </p:nvPr>
        </p:nvSpPr>
        <p:spPr>
          <a:xfrm>
            <a:off x="881225"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6"/>
          <p:cNvSpPr txBox="1"/>
          <p:nvPr>
            <p:ph idx="5" type="subTitle"/>
          </p:nvPr>
        </p:nvSpPr>
        <p:spPr>
          <a:xfrm>
            <a:off x="3427954"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6"/>
          <p:cNvSpPr txBox="1"/>
          <p:nvPr>
            <p:ph idx="6" type="subTitle"/>
          </p:nvPr>
        </p:nvSpPr>
        <p:spPr>
          <a:xfrm>
            <a:off x="5974700"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0"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27"/>
          <p:cNvSpPr txBox="1"/>
          <p:nvPr>
            <p:ph idx="1" type="subTitle"/>
          </p:nvPr>
        </p:nvSpPr>
        <p:spPr>
          <a:xfrm>
            <a:off x="1142950"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7"/>
          <p:cNvSpPr txBox="1"/>
          <p:nvPr>
            <p:ph idx="2" type="subTitle"/>
          </p:nvPr>
        </p:nvSpPr>
        <p:spPr>
          <a:xfrm>
            <a:off x="4749341"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7"/>
          <p:cNvSpPr txBox="1"/>
          <p:nvPr>
            <p:ph idx="3" type="subTitle"/>
          </p:nvPr>
        </p:nvSpPr>
        <p:spPr>
          <a:xfrm>
            <a:off x="1142950"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7"/>
          <p:cNvSpPr txBox="1"/>
          <p:nvPr>
            <p:ph idx="4" type="subTitle"/>
          </p:nvPr>
        </p:nvSpPr>
        <p:spPr>
          <a:xfrm>
            <a:off x="4749341"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7"/>
          <p:cNvSpPr txBox="1"/>
          <p:nvPr>
            <p:ph idx="5" type="subTitle"/>
          </p:nvPr>
        </p:nvSpPr>
        <p:spPr>
          <a:xfrm>
            <a:off x="1142962"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7"/>
          <p:cNvSpPr txBox="1"/>
          <p:nvPr>
            <p:ph idx="6" type="subTitle"/>
          </p:nvPr>
        </p:nvSpPr>
        <p:spPr>
          <a:xfrm>
            <a:off x="1142962"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7"/>
          <p:cNvSpPr txBox="1"/>
          <p:nvPr>
            <p:ph idx="7" type="subTitle"/>
          </p:nvPr>
        </p:nvSpPr>
        <p:spPr>
          <a:xfrm>
            <a:off x="4749338"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7"/>
          <p:cNvSpPr txBox="1"/>
          <p:nvPr>
            <p:ph idx="8" type="subTitle"/>
          </p:nvPr>
        </p:nvSpPr>
        <p:spPr>
          <a:xfrm>
            <a:off x="4749338"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8"/>
          <p:cNvSpPr txBox="1"/>
          <p:nvPr>
            <p:ph idx="1" type="subTitle"/>
          </p:nvPr>
        </p:nvSpPr>
        <p:spPr>
          <a:xfrm>
            <a:off x="968524" y="2235613"/>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idx="2" type="subTitle"/>
          </p:nvPr>
        </p:nvSpPr>
        <p:spPr>
          <a:xfrm>
            <a:off x="3439063"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3" type="subTitle"/>
          </p:nvPr>
        </p:nvSpPr>
        <p:spPr>
          <a:xfrm>
            <a:off x="968524" y="3967325"/>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8"/>
          <p:cNvSpPr txBox="1"/>
          <p:nvPr>
            <p:ph idx="4" type="subTitle"/>
          </p:nvPr>
        </p:nvSpPr>
        <p:spPr>
          <a:xfrm>
            <a:off x="3439063"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5" type="subTitle"/>
          </p:nvPr>
        </p:nvSpPr>
        <p:spPr>
          <a:xfrm>
            <a:off x="5909375"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8"/>
          <p:cNvSpPr txBox="1"/>
          <p:nvPr>
            <p:ph idx="6" type="subTitle"/>
          </p:nvPr>
        </p:nvSpPr>
        <p:spPr>
          <a:xfrm>
            <a:off x="5909375"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7" type="subTitle"/>
          </p:nvPr>
        </p:nvSpPr>
        <p:spPr>
          <a:xfrm>
            <a:off x="968524" y="1890138"/>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7" name="Google Shape;297;p28"/>
          <p:cNvSpPr txBox="1"/>
          <p:nvPr>
            <p:ph idx="8" type="subTitle"/>
          </p:nvPr>
        </p:nvSpPr>
        <p:spPr>
          <a:xfrm>
            <a:off x="3439063"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8" name="Google Shape;298;p28"/>
          <p:cNvSpPr txBox="1"/>
          <p:nvPr>
            <p:ph idx="9" type="subTitle"/>
          </p:nvPr>
        </p:nvSpPr>
        <p:spPr>
          <a:xfrm>
            <a:off x="5909375"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9" name="Google Shape;299;p28"/>
          <p:cNvSpPr txBox="1"/>
          <p:nvPr>
            <p:ph idx="13" type="subTitle"/>
          </p:nvPr>
        </p:nvSpPr>
        <p:spPr>
          <a:xfrm>
            <a:off x="968524" y="3621825"/>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0" name="Google Shape;300;p28"/>
          <p:cNvSpPr txBox="1"/>
          <p:nvPr>
            <p:ph idx="14" type="subTitle"/>
          </p:nvPr>
        </p:nvSpPr>
        <p:spPr>
          <a:xfrm>
            <a:off x="3439063"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1" name="Google Shape;301;p28"/>
          <p:cNvSpPr txBox="1"/>
          <p:nvPr>
            <p:ph idx="15" type="subTitle"/>
          </p:nvPr>
        </p:nvSpPr>
        <p:spPr>
          <a:xfrm>
            <a:off x="5909375"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2" name="Shape 302"/>
        <p:cNvGrpSpPr/>
        <p:nvPr/>
      </p:nvGrpSpPr>
      <p:grpSpPr>
        <a:xfrm>
          <a:off x="0" y="0"/>
          <a:ext cx="0" cy="0"/>
          <a:chOff x="0" y="0"/>
          <a:chExt cx="0" cy="0"/>
        </a:xfrm>
      </p:grpSpPr>
      <p:sp>
        <p:nvSpPr>
          <p:cNvPr id="303" name="Google Shape;303;p29"/>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5" name="Google Shape;305;p29"/>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9" name="Shape 309"/>
        <p:cNvGrpSpPr/>
        <p:nvPr/>
      </p:nvGrpSpPr>
      <p:grpSpPr>
        <a:xfrm>
          <a:off x="0" y="0"/>
          <a:ext cx="0" cy="0"/>
          <a:chOff x="0" y="0"/>
          <a:chExt cx="0" cy="0"/>
        </a:xfrm>
      </p:grpSpPr>
      <p:sp>
        <p:nvSpPr>
          <p:cNvPr id="310" name="Google Shape;310;p30"/>
          <p:cNvSpPr txBox="1"/>
          <p:nvPr>
            <p:ph type="title"/>
          </p:nvPr>
        </p:nvSpPr>
        <p:spPr>
          <a:xfrm>
            <a:off x="713225" y="677525"/>
            <a:ext cx="50946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30"/>
          <p:cNvSpPr txBox="1"/>
          <p:nvPr>
            <p:ph idx="1" type="subTitle"/>
          </p:nvPr>
        </p:nvSpPr>
        <p:spPr>
          <a:xfrm>
            <a:off x="713225" y="1841450"/>
            <a:ext cx="5094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0"/>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1"/>
            <a:ext cx="7704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5055284"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583300"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1" name="Google Shape;41;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20000" y="445025"/>
            <a:ext cx="5549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subTitle"/>
          </p:nvPr>
        </p:nvSpPr>
        <p:spPr>
          <a:xfrm>
            <a:off x="720000" y="1652075"/>
            <a:ext cx="4294800" cy="2133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ph idx="2" type="pic"/>
          </p:nvPr>
        </p:nvSpPr>
        <p:spPr>
          <a:xfrm>
            <a:off x="-25" y="-13725"/>
            <a:ext cx="9144000" cy="5157300"/>
          </a:xfrm>
          <a:prstGeom prst="rect">
            <a:avLst/>
          </a:prstGeom>
          <a:noFill/>
          <a:ln>
            <a:noFill/>
          </a:ln>
        </p:spPr>
      </p:sp>
      <p:sp>
        <p:nvSpPr>
          <p:cNvPr id="63" name="Google Shape;63;p10"/>
          <p:cNvSpPr txBox="1"/>
          <p:nvPr>
            <p:ph type="title"/>
          </p:nvPr>
        </p:nvSpPr>
        <p:spPr>
          <a:xfrm>
            <a:off x="720000" y="3942625"/>
            <a:ext cx="7704000" cy="644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ctrTitle"/>
          </p:nvPr>
        </p:nvSpPr>
        <p:spPr>
          <a:xfrm>
            <a:off x="713225" y="1156000"/>
            <a:ext cx="4520400" cy="23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Effects of Educational Reforms in </a:t>
            </a:r>
            <a:r>
              <a:rPr lang="en" sz="2400"/>
              <a:t>the Turkish</a:t>
            </a:r>
            <a:r>
              <a:rPr lang="en" sz="2400"/>
              <a:t> </a:t>
            </a:r>
            <a:r>
              <a:rPr lang="en" sz="2400"/>
              <a:t>context</a:t>
            </a:r>
            <a:endParaRPr sz="2400"/>
          </a:p>
        </p:txBody>
      </p:sp>
      <p:sp>
        <p:nvSpPr>
          <p:cNvPr id="339" name="Google Shape;339;p33"/>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Mustafa Yağız Kılıçarslan </a:t>
            </a:r>
            <a:endParaRPr/>
          </a:p>
          <a:p>
            <a:pPr indent="-317500" lvl="0" marL="457200" rtl="0" algn="l">
              <a:spcBef>
                <a:spcPts val="0"/>
              </a:spcBef>
              <a:spcAft>
                <a:spcPts val="0"/>
              </a:spcAft>
              <a:buSzPts val="1400"/>
              <a:buChar char="●"/>
            </a:pPr>
            <a:r>
              <a:rPr lang="en"/>
              <a:t>Joel Gomez</a:t>
            </a:r>
            <a:endParaRPr/>
          </a:p>
          <a:p>
            <a:pPr indent="-317500" lvl="0" marL="457200" rtl="0" algn="l">
              <a:spcBef>
                <a:spcPts val="0"/>
              </a:spcBef>
              <a:spcAft>
                <a:spcPts val="0"/>
              </a:spcAft>
              <a:buSzPts val="1400"/>
              <a:buChar char="●"/>
            </a:pPr>
            <a:r>
              <a:rPr lang="en"/>
              <a:t>Timothy Hanson</a:t>
            </a:r>
            <a:endParaRPr/>
          </a:p>
        </p:txBody>
      </p:sp>
      <p:cxnSp>
        <p:nvCxnSpPr>
          <p:cNvPr id="340" name="Google Shape;340;p33"/>
          <p:cNvCxnSpPr/>
          <p:nvPr/>
        </p:nvCxnSpPr>
        <p:spPr>
          <a:xfrm>
            <a:off x="823425" y="987213"/>
            <a:ext cx="373500" cy="0"/>
          </a:xfrm>
          <a:prstGeom prst="straightConnector1">
            <a:avLst/>
          </a:prstGeom>
          <a:noFill/>
          <a:ln cap="flat" cmpd="sng" w="19050">
            <a:solidFill>
              <a:schemeClr val="dk1"/>
            </a:solidFill>
            <a:prstDash val="solid"/>
            <a:round/>
            <a:headEnd len="med" w="med" type="none"/>
            <a:tailEnd len="med" w="med" type="none"/>
          </a:ln>
        </p:spPr>
      </p:cxnSp>
      <p:grpSp>
        <p:nvGrpSpPr>
          <p:cNvPr id="341" name="Google Shape;341;p33"/>
          <p:cNvGrpSpPr/>
          <p:nvPr/>
        </p:nvGrpSpPr>
        <p:grpSpPr>
          <a:xfrm>
            <a:off x="5115337" y="-428624"/>
            <a:ext cx="4275118" cy="6450405"/>
            <a:chOff x="5115337" y="-428624"/>
            <a:chExt cx="4275118" cy="6450405"/>
          </a:xfrm>
        </p:grpSpPr>
        <p:sp>
          <p:nvSpPr>
            <p:cNvPr id="342" name="Google Shape;342;p33"/>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42"/>
          <p:cNvPicPr preferRelativeResize="0"/>
          <p:nvPr/>
        </p:nvPicPr>
        <p:blipFill>
          <a:blip r:embed="rId3">
            <a:alphaModFix/>
          </a:blip>
          <a:stretch>
            <a:fillRect/>
          </a:stretch>
        </p:blipFill>
        <p:spPr>
          <a:xfrm>
            <a:off x="3537825" y="1087375"/>
            <a:ext cx="4820976" cy="4016449"/>
          </a:xfrm>
          <a:prstGeom prst="rect">
            <a:avLst/>
          </a:prstGeom>
          <a:noFill/>
          <a:ln>
            <a:noFill/>
          </a:ln>
        </p:spPr>
      </p:pic>
      <p:sp>
        <p:nvSpPr>
          <p:cNvPr id="500" name="Google Shape;50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DAG</a:t>
            </a:r>
            <a:endParaRPr/>
          </a:p>
        </p:txBody>
      </p:sp>
      <p:sp>
        <p:nvSpPr>
          <p:cNvPr id="501" name="Google Shape;501;p42"/>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Y: Log hourly earnings</a:t>
            </a:r>
            <a:endParaRPr/>
          </a:p>
          <a:p>
            <a:pPr indent="0" lvl="0" marL="0" rtl="0" algn="l">
              <a:spcBef>
                <a:spcPts val="0"/>
              </a:spcBef>
              <a:spcAft>
                <a:spcPts val="0"/>
              </a:spcAft>
              <a:buNone/>
            </a:pPr>
            <a:r>
              <a:rPr lang="en"/>
              <a:t> R: Region</a:t>
            </a:r>
            <a:endParaRPr/>
          </a:p>
          <a:p>
            <a:pPr indent="0" lvl="0" marL="0" rtl="0" algn="l">
              <a:spcBef>
                <a:spcPts val="0"/>
              </a:spcBef>
              <a:spcAft>
                <a:spcPts val="0"/>
              </a:spcAft>
              <a:buNone/>
            </a:pPr>
            <a:r>
              <a:rPr lang="en"/>
              <a:t> G: Gender</a:t>
            </a:r>
            <a:endParaRPr/>
          </a:p>
          <a:p>
            <a:pPr indent="0" lvl="0" marL="0" rtl="0" algn="l">
              <a:spcBef>
                <a:spcPts val="0"/>
              </a:spcBef>
              <a:spcAft>
                <a:spcPts val="0"/>
              </a:spcAft>
              <a:buNone/>
            </a:pPr>
            <a:r>
              <a:rPr lang="en"/>
              <a:t> A: Age</a:t>
            </a:r>
            <a:endParaRPr/>
          </a:p>
          <a:p>
            <a:pPr indent="0" lvl="0" marL="0" rtl="0" algn="l">
              <a:spcBef>
                <a:spcPts val="0"/>
              </a:spcBef>
              <a:spcAft>
                <a:spcPts val="0"/>
              </a:spcAft>
              <a:buNone/>
            </a:pPr>
            <a:r>
              <a:rPr lang="en"/>
              <a:t> M: Marital Status</a:t>
            </a:r>
            <a:endParaRPr/>
          </a:p>
          <a:p>
            <a:pPr indent="0" lvl="0" marL="0" rtl="0" algn="l">
              <a:spcBef>
                <a:spcPts val="0"/>
              </a:spcBef>
              <a:spcAft>
                <a:spcPts val="0"/>
              </a:spcAft>
              <a:buNone/>
            </a:pPr>
            <a:r>
              <a:rPr lang="en"/>
              <a:t>  S: Schooling</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507" name="Google Shape;507;p43"/>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08" name="Google Shape;508;p4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taken  </a:t>
            </a:r>
            <a:endParaRPr/>
          </a:p>
        </p:txBody>
      </p:sp>
      <p:grpSp>
        <p:nvGrpSpPr>
          <p:cNvPr id="509" name="Google Shape;509;p43"/>
          <p:cNvGrpSpPr/>
          <p:nvPr/>
        </p:nvGrpSpPr>
        <p:grpSpPr>
          <a:xfrm>
            <a:off x="5104880" y="-153372"/>
            <a:ext cx="4218588" cy="6000577"/>
            <a:chOff x="5104880" y="-153372"/>
            <a:chExt cx="4218588" cy="6000577"/>
          </a:xfrm>
        </p:grpSpPr>
        <p:sp>
          <p:nvSpPr>
            <p:cNvPr id="510" name="Google Shape;510;p43"/>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3"/>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3"/>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3"/>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3"/>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7" name="Google Shape;527;p43"/>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4"/>
          <p:cNvSpPr txBox="1"/>
          <p:nvPr>
            <p:ph type="title"/>
          </p:nvPr>
        </p:nvSpPr>
        <p:spPr>
          <a:xfrm>
            <a:off x="720000" y="445025"/>
            <a:ext cx="7704000" cy="6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DATA CLEANING &amp; FEATURE ENGINEERING</a:t>
            </a:r>
            <a:endParaRPr sz="2700"/>
          </a:p>
        </p:txBody>
      </p:sp>
      <p:sp>
        <p:nvSpPr>
          <p:cNvPr id="533" name="Google Shape;533;p44"/>
          <p:cNvSpPr txBox="1"/>
          <p:nvPr/>
        </p:nvSpPr>
        <p:spPr>
          <a:xfrm>
            <a:off x="1035900" y="1233550"/>
            <a:ext cx="7072200" cy="337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u="sng">
                <a:solidFill>
                  <a:schemeClr val="dk1"/>
                </a:solidFill>
                <a:latin typeface="DM Sans"/>
                <a:ea typeface="DM Sans"/>
                <a:cs typeface="DM Sans"/>
                <a:sym typeface="DM Sans"/>
              </a:rPr>
              <a:t>DATA CLEANING</a:t>
            </a:r>
            <a:endParaRPr b="1" sz="1500" u="sng">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i="1" lang="en" sz="1300">
                <a:solidFill>
                  <a:schemeClr val="dk1"/>
                </a:solidFill>
                <a:latin typeface="DM Sans"/>
                <a:ea typeface="DM Sans"/>
                <a:cs typeface="DM Sans"/>
                <a:sym typeface="DM Sans"/>
              </a:rPr>
              <a:t>COMBINED THE DATASETS {2021,2022}</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i="1" lang="en" sz="1300">
                <a:solidFill>
                  <a:schemeClr val="dk1"/>
                </a:solidFill>
                <a:latin typeface="DM Sans"/>
                <a:ea typeface="DM Sans"/>
                <a:cs typeface="DM Sans"/>
                <a:sym typeface="DM Sans"/>
              </a:rPr>
              <a:t>RENAMED OUR VARIABLES</a:t>
            </a:r>
            <a:endParaRPr i="1" sz="1300">
              <a:solidFill>
                <a:schemeClr val="dk1"/>
              </a:solidFill>
              <a:latin typeface="DM Sans"/>
              <a:ea typeface="DM Sans"/>
              <a:cs typeface="DM Sans"/>
              <a:sym typeface="DM Sans"/>
            </a:endParaRPr>
          </a:p>
          <a:p>
            <a:pPr indent="0" lvl="0" marL="0" rtl="0" algn="l">
              <a:lnSpc>
                <a:spcPct val="150000"/>
              </a:lnSpc>
              <a:spcBef>
                <a:spcPts val="0"/>
              </a:spcBef>
              <a:spcAft>
                <a:spcPts val="0"/>
              </a:spcAft>
              <a:buNone/>
            </a:pPr>
            <a:r>
              <a:t/>
            </a:r>
            <a:endParaRPr i="1" sz="1300">
              <a:solidFill>
                <a:schemeClr val="dk1"/>
              </a:solidFill>
              <a:latin typeface="DM Sans"/>
              <a:ea typeface="DM Sans"/>
              <a:cs typeface="DM Sans"/>
              <a:sym typeface="DM Sans"/>
            </a:endParaRPr>
          </a:p>
          <a:p>
            <a:pPr indent="0" lvl="0" marL="0" rtl="0" algn="l">
              <a:lnSpc>
                <a:spcPct val="150000"/>
              </a:lnSpc>
              <a:spcBef>
                <a:spcPts val="0"/>
              </a:spcBef>
              <a:spcAft>
                <a:spcPts val="0"/>
              </a:spcAft>
              <a:buNone/>
            </a:pPr>
            <a:r>
              <a:t/>
            </a:r>
            <a:endParaRPr i="1" sz="1300">
              <a:solidFill>
                <a:schemeClr val="dk1"/>
              </a:solidFill>
              <a:latin typeface="DM Sans"/>
              <a:ea typeface="DM Sans"/>
              <a:cs typeface="DM Sans"/>
              <a:sym typeface="DM Sans"/>
            </a:endParaRPr>
          </a:p>
          <a:p>
            <a:pPr indent="0" lvl="0" marL="0" rtl="0" algn="l">
              <a:lnSpc>
                <a:spcPct val="150000"/>
              </a:lnSpc>
              <a:spcBef>
                <a:spcPts val="0"/>
              </a:spcBef>
              <a:spcAft>
                <a:spcPts val="0"/>
              </a:spcAft>
              <a:buNone/>
            </a:pPr>
            <a:r>
              <a:rPr b="1" lang="en" sz="1500" u="sng">
                <a:solidFill>
                  <a:schemeClr val="dk1"/>
                </a:solidFill>
                <a:latin typeface="DM Sans"/>
                <a:ea typeface="DM Sans"/>
                <a:cs typeface="DM Sans"/>
                <a:sym typeface="DM Sans"/>
              </a:rPr>
              <a:t>FEATURE ENGINEERING</a:t>
            </a:r>
            <a:endParaRPr b="1" sz="1500" u="sng">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i="1" lang="en" sz="1300">
                <a:solidFill>
                  <a:schemeClr val="dk1"/>
                </a:solidFill>
                <a:latin typeface="DM Sans"/>
                <a:ea typeface="DM Sans"/>
                <a:cs typeface="DM Sans"/>
                <a:sym typeface="DM Sans"/>
              </a:rPr>
              <a:t>ENCODING CATEGORICAL VARIABLES(MARITAL STATUS, REGION)</a:t>
            </a:r>
            <a:endParaRPr i="1"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i="1" lang="en" sz="1300">
                <a:solidFill>
                  <a:schemeClr val="dk1"/>
                </a:solidFill>
                <a:latin typeface="DM Sans"/>
                <a:ea typeface="DM Sans"/>
                <a:cs typeface="DM Sans"/>
                <a:sym typeface="DM Sans"/>
              </a:rPr>
              <a:t>NON-LINEAR </a:t>
            </a:r>
            <a:r>
              <a:rPr i="1" lang="en" sz="1300">
                <a:solidFill>
                  <a:schemeClr val="dk1"/>
                </a:solidFill>
                <a:latin typeface="DM Sans"/>
                <a:ea typeface="DM Sans"/>
                <a:cs typeface="DM Sans"/>
                <a:sym typeface="DM Sans"/>
              </a:rPr>
              <a:t>CONTINUOUS</a:t>
            </a:r>
            <a:r>
              <a:rPr i="1" lang="en" sz="1300">
                <a:solidFill>
                  <a:schemeClr val="dk1"/>
                </a:solidFill>
                <a:latin typeface="DM Sans"/>
                <a:ea typeface="DM Sans"/>
                <a:cs typeface="DM Sans"/>
                <a:sym typeface="DM Sans"/>
              </a:rPr>
              <a:t> VARIABLES (</a:t>
            </a:r>
            <a:r>
              <a:rPr i="1" lang="en" sz="1300">
                <a:solidFill>
                  <a:schemeClr val="dk1"/>
                </a:solidFill>
                <a:latin typeface="DM Sans"/>
                <a:ea typeface="DM Sans"/>
                <a:cs typeface="DM Sans"/>
                <a:sym typeface="DM Sans"/>
              </a:rPr>
              <a:t>AGE, AGE-SQUARED)</a:t>
            </a:r>
            <a:endParaRPr i="1"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i="1" lang="en" sz="1300">
                <a:solidFill>
                  <a:schemeClr val="dk1"/>
                </a:solidFill>
                <a:latin typeface="DM Sans"/>
                <a:ea typeface="DM Sans"/>
                <a:cs typeface="DM Sans"/>
                <a:sym typeface="DM Sans"/>
              </a:rPr>
              <a:t>CREATING LOG-HOURLY WAGE OUTCOME VARIABLES</a:t>
            </a:r>
            <a:endParaRPr i="1"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i="1" lang="en" sz="1300">
                <a:solidFill>
                  <a:schemeClr val="dk1"/>
                </a:solidFill>
                <a:latin typeface="DM Sans"/>
                <a:ea typeface="DM Sans"/>
                <a:cs typeface="DM Sans"/>
                <a:sym typeface="DM Sans"/>
              </a:rPr>
              <a:t>CREATING TREATMENT VARIABLES FOR COMPULSORY SCHOOLING </a:t>
            </a:r>
            <a:endParaRPr i="1" sz="1300">
              <a:solidFill>
                <a:schemeClr val="dk1"/>
              </a:solidFill>
              <a:latin typeface="DM Sans"/>
              <a:ea typeface="DM Sans"/>
              <a:cs typeface="DM Sans"/>
              <a:sym typeface="DM Sans"/>
            </a:endParaRPr>
          </a:p>
          <a:p>
            <a:pPr indent="0" lvl="0" marL="457200" rtl="0" algn="l">
              <a:spcBef>
                <a:spcPts val="0"/>
              </a:spcBef>
              <a:spcAft>
                <a:spcPts val="0"/>
              </a:spcAft>
              <a:buNone/>
            </a:pPr>
            <a:r>
              <a:t/>
            </a:r>
            <a:endParaRPr i="1" sz="1200">
              <a:solidFill>
                <a:schemeClr val="dk1"/>
              </a:solidFill>
              <a:latin typeface="DM Sans"/>
              <a:ea typeface="DM Sans"/>
              <a:cs typeface="DM Sans"/>
              <a:sym typeface="DM Sans"/>
            </a:endParaRPr>
          </a:p>
          <a:p>
            <a:pPr indent="0" lvl="0" marL="457200" rtl="0" algn="l">
              <a:spcBef>
                <a:spcPts val="0"/>
              </a:spcBef>
              <a:spcAft>
                <a:spcPts val="0"/>
              </a:spcAft>
              <a:buNone/>
            </a:pPr>
            <a:r>
              <a:t/>
            </a:r>
            <a:endParaRPr i="1" sz="1200">
              <a:solidFill>
                <a:schemeClr val="dk1"/>
              </a:solidFill>
              <a:latin typeface="DM Sans"/>
              <a:ea typeface="DM Sans"/>
              <a:cs typeface="DM Sans"/>
              <a:sym typeface="DM Sans"/>
            </a:endParaRPr>
          </a:p>
          <a:p>
            <a:pPr indent="0" lvl="0" marL="91440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a:t>
            </a:r>
            <a:r>
              <a:rPr lang="en"/>
              <a:t> DATA ANALYSIS</a:t>
            </a:r>
            <a:endParaRPr/>
          </a:p>
        </p:txBody>
      </p:sp>
      <p:sp>
        <p:nvSpPr>
          <p:cNvPr id="539" name="Google Shape;539;p45"/>
          <p:cNvSpPr txBox="1"/>
          <p:nvPr/>
        </p:nvSpPr>
        <p:spPr>
          <a:xfrm>
            <a:off x="1166700" y="1399950"/>
            <a:ext cx="6810600" cy="17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latin typeface="DM Sans"/>
              <a:ea typeface="DM Sans"/>
              <a:cs typeface="DM Sans"/>
              <a:sym typeface="DM Sans"/>
            </a:endParaRPr>
          </a:p>
          <a:p>
            <a:pPr indent="-323850" lvl="0" marL="457200" rtl="0" algn="l">
              <a:lnSpc>
                <a:spcPct val="150000"/>
              </a:lnSpc>
              <a:spcBef>
                <a:spcPts val="0"/>
              </a:spcBef>
              <a:spcAft>
                <a:spcPts val="0"/>
              </a:spcAft>
              <a:buClr>
                <a:schemeClr val="dk1"/>
              </a:buClr>
              <a:buSzPts val="1500"/>
              <a:buFont typeface="DM Sans"/>
              <a:buChar char="●"/>
            </a:pPr>
            <a:r>
              <a:rPr i="1" lang="en" sz="1500">
                <a:solidFill>
                  <a:schemeClr val="dk1"/>
                </a:solidFill>
                <a:latin typeface="DM Sans"/>
                <a:ea typeface="DM Sans"/>
                <a:cs typeface="DM Sans"/>
                <a:sym typeface="DM Sans"/>
              </a:rPr>
              <a:t>FILTER NA’S AND INTERMEDIATE VARIABLES</a:t>
            </a:r>
            <a:endParaRPr i="1" sz="1500">
              <a:solidFill>
                <a:schemeClr val="dk1"/>
              </a:solidFill>
              <a:latin typeface="DM Sans"/>
              <a:ea typeface="DM Sans"/>
              <a:cs typeface="DM Sans"/>
              <a:sym typeface="DM Sans"/>
            </a:endParaRPr>
          </a:p>
          <a:p>
            <a:pPr indent="-323850" lvl="0" marL="457200" rtl="0" algn="l">
              <a:lnSpc>
                <a:spcPct val="150000"/>
              </a:lnSpc>
              <a:spcBef>
                <a:spcPts val="0"/>
              </a:spcBef>
              <a:spcAft>
                <a:spcPts val="0"/>
              </a:spcAft>
              <a:buClr>
                <a:schemeClr val="dk1"/>
              </a:buClr>
              <a:buSzPts val="1500"/>
              <a:buFont typeface="DM Sans"/>
              <a:buChar char="●"/>
            </a:pPr>
            <a:r>
              <a:rPr i="1" lang="en" sz="1500">
                <a:solidFill>
                  <a:schemeClr val="dk1"/>
                </a:solidFill>
                <a:latin typeface="DM Sans"/>
                <a:ea typeface="DM Sans"/>
                <a:cs typeface="DM Sans"/>
                <a:sym typeface="DM Sans"/>
              </a:rPr>
              <a:t>CHECK IF MISSING VALUES ARE MORE COMMON IN CERTAIN GROUPS </a:t>
            </a:r>
            <a:endParaRPr i="1" sz="1500">
              <a:solidFill>
                <a:schemeClr val="dk1"/>
              </a:solidFill>
              <a:latin typeface="DM Sans"/>
              <a:ea typeface="DM Sans"/>
              <a:cs typeface="DM Sans"/>
              <a:sym typeface="DM Sans"/>
            </a:endParaRPr>
          </a:p>
          <a:p>
            <a:pPr indent="-323850" lvl="0" marL="457200" rtl="0" algn="l">
              <a:lnSpc>
                <a:spcPct val="150000"/>
              </a:lnSpc>
              <a:spcBef>
                <a:spcPts val="0"/>
              </a:spcBef>
              <a:spcAft>
                <a:spcPts val="0"/>
              </a:spcAft>
              <a:buClr>
                <a:schemeClr val="dk1"/>
              </a:buClr>
              <a:buSzPts val="1500"/>
              <a:buFont typeface="DM Sans"/>
              <a:buChar char="●"/>
            </a:pPr>
            <a:r>
              <a:rPr i="1" lang="en" sz="1500">
                <a:solidFill>
                  <a:schemeClr val="dk1"/>
                </a:solidFill>
                <a:latin typeface="DM Sans"/>
                <a:ea typeface="DM Sans"/>
                <a:cs typeface="DM Sans"/>
                <a:sym typeface="DM Sans"/>
              </a:rPr>
              <a:t>CREATE PLOTS TO VISUALIZE THE ASPECTS OF THE DATA </a:t>
            </a:r>
            <a:endParaRPr i="1" sz="1500">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46"/>
          <p:cNvPicPr preferRelativeResize="0"/>
          <p:nvPr/>
        </p:nvPicPr>
        <p:blipFill>
          <a:blip r:embed="rId3">
            <a:alphaModFix/>
          </a:blip>
          <a:stretch>
            <a:fillRect/>
          </a:stretch>
        </p:blipFill>
        <p:spPr>
          <a:xfrm>
            <a:off x="1340650" y="545800"/>
            <a:ext cx="6462700" cy="4433625"/>
          </a:xfrm>
          <a:prstGeom prst="rect">
            <a:avLst/>
          </a:prstGeom>
          <a:noFill/>
          <a:ln>
            <a:noFill/>
          </a:ln>
        </p:spPr>
      </p:pic>
      <p:sp>
        <p:nvSpPr>
          <p:cNvPr id="545" name="Google Shape;545;p46"/>
          <p:cNvSpPr txBox="1"/>
          <p:nvPr/>
        </p:nvSpPr>
        <p:spPr>
          <a:xfrm>
            <a:off x="1405950" y="0"/>
            <a:ext cx="6332100" cy="486000"/>
          </a:xfrm>
          <a:prstGeom prst="rect">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b="1" i="1" lang="en" sz="1600">
                <a:solidFill>
                  <a:schemeClr val="dk1"/>
                </a:solidFill>
                <a:latin typeface="DM Sans"/>
                <a:ea typeface="DM Sans"/>
                <a:cs typeface="DM Sans"/>
                <a:sym typeface="DM Sans"/>
              </a:rPr>
              <a:t>VISUALIZATION OF THE ASPECTS OF THE DATA</a:t>
            </a:r>
            <a:endParaRPr b="1" sz="1600">
              <a:solidFill>
                <a:schemeClr val="dk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MODELS </a:t>
            </a:r>
            <a:endParaRPr/>
          </a:p>
        </p:txBody>
      </p:sp>
      <p:sp>
        <p:nvSpPr>
          <p:cNvPr id="551" name="Google Shape;551;p47"/>
          <p:cNvSpPr txBox="1"/>
          <p:nvPr/>
        </p:nvSpPr>
        <p:spPr>
          <a:xfrm>
            <a:off x="1166700" y="1129225"/>
            <a:ext cx="6810600" cy="33045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i="1" sz="1500">
              <a:solidFill>
                <a:schemeClr val="dk1"/>
              </a:solidFill>
              <a:latin typeface="DM Sans"/>
              <a:ea typeface="DM Sans"/>
              <a:cs typeface="DM Sans"/>
              <a:sym typeface="DM Sans"/>
            </a:endParaRPr>
          </a:p>
          <a:p>
            <a:pPr indent="-323850" lvl="0" marL="457200" rtl="0" algn="l">
              <a:lnSpc>
                <a:spcPct val="150000"/>
              </a:lnSpc>
              <a:spcBef>
                <a:spcPts val="0"/>
              </a:spcBef>
              <a:spcAft>
                <a:spcPts val="0"/>
              </a:spcAft>
              <a:buClr>
                <a:schemeClr val="dk1"/>
              </a:buClr>
              <a:buSzPts val="1500"/>
              <a:buFont typeface="DM Sans"/>
              <a:buChar char="●"/>
            </a:pPr>
            <a:r>
              <a:rPr i="1" lang="en" sz="1500">
                <a:solidFill>
                  <a:schemeClr val="dk1"/>
                </a:solidFill>
                <a:latin typeface="DM Sans"/>
                <a:ea typeface="DM Sans"/>
                <a:cs typeface="DM Sans"/>
                <a:sym typeface="DM Sans"/>
              </a:rPr>
              <a:t>CHECK THE BALANCE OF THE DISTRIBUTION OF THE DATA </a:t>
            </a:r>
            <a:endParaRPr i="1" sz="1500">
              <a:solidFill>
                <a:schemeClr val="dk1"/>
              </a:solidFill>
              <a:latin typeface="DM Sans"/>
              <a:ea typeface="DM Sans"/>
              <a:cs typeface="DM Sans"/>
              <a:sym typeface="DM Sans"/>
            </a:endParaRPr>
          </a:p>
          <a:p>
            <a:pPr indent="-323850" lvl="0" marL="457200" rtl="0" algn="l">
              <a:lnSpc>
                <a:spcPct val="150000"/>
              </a:lnSpc>
              <a:spcBef>
                <a:spcPts val="0"/>
              </a:spcBef>
              <a:spcAft>
                <a:spcPts val="0"/>
              </a:spcAft>
              <a:buClr>
                <a:schemeClr val="dk1"/>
              </a:buClr>
              <a:buSzPts val="1500"/>
              <a:buFont typeface="DM Sans"/>
              <a:buChar char="●"/>
            </a:pPr>
            <a:r>
              <a:rPr i="1" lang="en" sz="1500">
                <a:solidFill>
                  <a:schemeClr val="dk1"/>
                </a:solidFill>
                <a:latin typeface="DM Sans"/>
                <a:ea typeface="DM Sans"/>
                <a:cs typeface="DM Sans"/>
                <a:sym typeface="DM Sans"/>
              </a:rPr>
              <a:t>REGRESSION MODEL</a:t>
            </a:r>
            <a:endParaRPr i="1" sz="1500">
              <a:solidFill>
                <a:schemeClr val="dk1"/>
              </a:solidFill>
              <a:latin typeface="DM Sans"/>
              <a:ea typeface="DM Sans"/>
              <a:cs typeface="DM Sans"/>
              <a:sym typeface="DM Sans"/>
            </a:endParaRPr>
          </a:p>
          <a:p>
            <a:pPr indent="-323850" lvl="0" marL="457200" rtl="0" algn="l">
              <a:lnSpc>
                <a:spcPct val="150000"/>
              </a:lnSpc>
              <a:spcBef>
                <a:spcPts val="0"/>
              </a:spcBef>
              <a:spcAft>
                <a:spcPts val="0"/>
              </a:spcAft>
              <a:buClr>
                <a:schemeClr val="dk1"/>
              </a:buClr>
              <a:buSzPts val="1500"/>
              <a:buFont typeface="DM Sans"/>
              <a:buChar char="●"/>
            </a:pPr>
            <a:r>
              <a:rPr i="1" lang="en" sz="1500">
                <a:solidFill>
                  <a:schemeClr val="dk1"/>
                </a:solidFill>
                <a:latin typeface="DM Sans"/>
                <a:ea typeface="DM Sans"/>
                <a:cs typeface="DM Sans"/>
                <a:sym typeface="DM Sans"/>
              </a:rPr>
              <a:t>DOUBLE MACHINE LEARNING </a:t>
            </a:r>
            <a:endParaRPr i="1" sz="1500">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48"/>
          <p:cNvPicPr preferRelativeResize="0"/>
          <p:nvPr/>
        </p:nvPicPr>
        <p:blipFill>
          <a:blip r:embed="rId3">
            <a:alphaModFix/>
          </a:blip>
          <a:stretch>
            <a:fillRect/>
          </a:stretch>
        </p:blipFill>
        <p:spPr>
          <a:xfrm>
            <a:off x="1271188" y="971925"/>
            <a:ext cx="6601624" cy="3765975"/>
          </a:xfrm>
          <a:prstGeom prst="rect">
            <a:avLst/>
          </a:prstGeom>
          <a:noFill/>
          <a:ln>
            <a:noFill/>
          </a:ln>
        </p:spPr>
      </p:pic>
      <p:sp>
        <p:nvSpPr>
          <p:cNvPr id="557" name="Google Shape;557;p48"/>
          <p:cNvSpPr txBox="1"/>
          <p:nvPr/>
        </p:nvSpPr>
        <p:spPr>
          <a:xfrm>
            <a:off x="1659675" y="306525"/>
            <a:ext cx="57789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DM Sans"/>
                <a:ea typeface="DM Sans"/>
                <a:cs typeface="DM Sans"/>
                <a:sym typeface="DM Sans"/>
              </a:rPr>
              <a:t>BALANCE OF DATA SPLITS</a:t>
            </a:r>
            <a:endParaRPr b="1" sz="30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MODEL</a:t>
            </a:r>
            <a:endParaRPr/>
          </a:p>
        </p:txBody>
      </p:sp>
      <p:pic>
        <p:nvPicPr>
          <p:cNvPr id="563" name="Google Shape;563;p49"/>
          <p:cNvPicPr preferRelativeResize="0"/>
          <p:nvPr/>
        </p:nvPicPr>
        <p:blipFill>
          <a:blip r:embed="rId3">
            <a:alphaModFix/>
          </a:blip>
          <a:stretch>
            <a:fillRect/>
          </a:stretch>
        </p:blipFill>
        <p:spPr>
          <a:xfrm>
            <a:off x="906425" y="2181953"/>
            <a:ext cx="7331149" cy="7795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DOUBLE MACHINE LEARNING</a:t>
            </a:r>
            <a:endParaRPr/>
          </a:p>
        </p:txBody>
      </p:sp>
      <p:sp>
        <p:nvSpPr>
          <p:cNvPr id="569" name="Google Shape;569;p50"/>
          <p:cNvSpPr txBox="1"/>
          <p:nvPr/>
        </p:nvSpPr>
        <p:spPr>
          <a:xfrm>
            <a:off x="1068150" y="1211550"/>
            <a:ext cx="7007700" cy="35109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Prepare data for DML</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Outcome variable (Y):</a:t>
            </a:r>
            <a:r>
              <a:rPr lang="en" sz="1300">
                <a:solidFill>
                  <a:schemeClr val="dk1"/>
                </a:solidFill>
                <a:latin typeface="DM Sans"/>
                <a:ea typeface="DM Sans"/>
                <a:cs typeface="DM Sans"/>
                <a:sym typeface="DM Sans"/>
              </a:rPr>
              <a:t>log_hourly_wage,  </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Treatment variable (D):Highschool education</a:t>
            </a:r>
            <a:r>
              <a:rPr lang="en" sz="1300">
                <a:solidFill>
                  <a:schemeClr val="dk1"/>
                </a:solidFill>
                <a:latin typeface="DM Sans"/>
                <a:ea typeface="DM Sans"/>
                <a:cs typeface="DM Sans"/>
                <a:sym typeface="DM Sans"/>
              </a:rPr>
              <a:t>,</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Control variables (X): age, age_sq, gender, marital_status, region, working_hours</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Create Double ML data object</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Create learners for both stages</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For predicting </a:t>
            </a:r>
            <a:r>
              <a:rPr lang="en" sz="1300">
                <a:solidFill>
                  <a:schemeClr val="dk1"/>
                </a:solidFill>
                <a:latin typeface="DM Sans"/>
                <a:ea typeface="DM Sans"/>
                <a:cs typeface="DM Sans"/>
                <a:sym typeface="DM Sans"/>
              </a:rPr>
              <a:t>High-school education</a:t>
            </a:r>
            <a:r>
              <a:rPr lang="en" sz="1300">
                <a:solidFill>
                  <a:schemeClr val="dk1"/>
                </a:solidFill>
                <a:latin typeface="DM Sans"/>
                <a:ea typeface="DM Sans"/>
                <a:cs typeface="DM Sans"/>
                <a:sym typeface="DM Sans"/>
              </a:rPr>
              <a:t> (classification task)</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For predicting wages (regression task)</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Create and fit DML model</a:t>
            </a:r>
            <a:endParaRPr sz="1300">
              <a:solidFill>
                <a:schemeClr val="dk1"/>
              </a:solidFill>
              <a:latin typeface="DM Sans"/>
              <a:ea typeface="DM Sans"/>
              <a:cs typeface="DM Sans"/>
              <a:sym typeface="DM Sans"/>
            </a:endParaRPr>
          </a:p>
          <a:p>
            <a:pPr indent="-311150" lvl="0" marL="457200" rtl="0" algn="l">
              <a:lnSpc>
                <a:spcPct val="150000"/>
              </a:lnSpc>
              <a:spcBef>
                <a:spcPts val="0"/>
              </a:spcBef>
              <a:spcAft>
                <a:spcPts val="0"/>
              </a:spcAft>
              <a:buClr>
                <a:schemeClr val="dk1"/>
              </a:buClr>
              <a:buSzPts val="1300"/>
              <a:buFont typeface="DM Sans"/>
              <a:buChar char="●"/>
            </a:pPr>
            <a:r>
              <a:rPr lang="en" sz="1300">
                <a:solidFill>
                  <a:schemeClr val="dk1"/>
                </a:solidFill>
                <a:latin typeface="DM Sans"/>
                <a:ea typeface="DM Sans"/>
                <a:cs typeface="DM Sans"/>
                <a:sym typeface="DM Sans"/>
              </a:rPr>
              <a:t>Fit the model</a:t>
            </a:r>
            <a:endParaRPr sz="1300">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1"/>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575" name="Google Shape;575;p51"/>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76" name="Google Shape;576;p51"/>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 and Limitations </a:t>
            </a:r>
            <a:endParaRPr/>
          </a:p>
        </p:txBody>
      </p:sp>
      <p:grpSp>
        <p:nvGrpSpPr>
          <p:cNvPr id="577" name="Google Shape;577;p51"/>
          <p:cNvGrpSpPr/>
          <p:nvPr/>
        </p:nvGrpSpPr>
        <p:grpSpPr>
          <a:xfrm>
            <a:off x="5104880" y="-153372"/>
            <a:ext cx="4218588" cy="6000577"/>
            <a:chOff x="5104880" y="-153372"/>
            <a:chExt cx="4218588" cy="6000577"/>
          </a:xfrm>
        </p:grpSpPr>
        <p:sp>
          <p:nvSpPr>
            <p:cNvPr id="578" name="Google Shape;578;p51"/>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1"/>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1"/>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1"/>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1"/>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1"/>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1"/>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1"/>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1"/>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1"/>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1"/>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1"/>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1"/>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1"/>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1"/>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1"/>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1"/>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5" name="Google Shape;595;p51"/>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720025" y="2353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367" name="Google Shape;367;p34"/>
          <p:cNvSpPr txBox="1"/>
          <p:nvPr>
            <p:ph idx="3" type="subTitle"/>
          </p:nvPr>
        </p:nvSpPr>
        <p:spPr>
          <a:xfrm>
            <a:off x="4768888" y="4360050"/>
            <a:ext cx="230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Interpretation of the results </a:t>
            </a:r>
            <a:endParaRPr sz="1600">
              <a:solidFill>
                <a:srgbClr val="666666"/>
              </a:solidFill>
            </a:endParaRPr>
          </a:p>
        </p:txBody>
      </p:sp>
      <p:sp>
        <p:nvSpPr>
          <p:cNvPr id="368" name="Google Shape;368;p34"/>
          <p:cNvSpPr txBox="1"/>
          <p:nvPr>
            <p:ph idx="1" type="subTitle"/>
          </p:nvPr>
        </p:nvSpPr>
        <p:spPr>
          <a:xfrm>
            <a:off x="1691150" y="2029100"/>
            <a:ext cx="27345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Description</a:t>
            </a:r>
            <a:r>
              <a:rPr lang="en"/>
              <a:t> of the dataset</a:t>
            </a:r>
            <a:endParaRPr/>
          </a:p>
          <a:p>
            <a:pPr indent="-317500" lvl="0" marL="457200" rtl="0" algn="l">
              <a:spcBef>
                <a:spcPts val="0"/>
              </a:spcBef>
              <a:spcAft>
                <a:spcPts val="0"/>
              </a:spcAft>
              <a:buSzPts val="1400"/>
              <a:buChar char="●"/>
            </a:pPr>
            <a:r>
              <a:rPr lang="en"/>
              <a:t>Background of the study</a:t>
            </a:r>
            <a:endParaRPr/>
          </a:p>
          <a:p>
            <a:pPr indent="-317500" lvl="0" marL="457200" rtl="0" algn="l">
              <a:spcBef>
                <a:spcPts val="0"/>
              </a:spcBef>
              <a:spcAft>
                <a:spcPts val="0"/>
              </a:spcAft>
              <a:buSzPts val="1400"/>
              <a:buChar char="●"/>
            </a:pPr>
            <a:r>
              <a:rPr lang="en"/>
              <a:t>Causal question</a:t>
            </a:r>
            <a:endParaRPr/>
          </a:p>
        </p:txBody>
      </p:sp>
      <p:sp>
        <p:nvSpPr>
          <p:cNvPr id="369" name="Google Shape;369;p34"/>
          <p:cNvSpPr txBox="1"/>
          <p:nvPr>
            <p:ph idx="2" type="subTitle"/>
          </p:nvPr>
        </p:nvSpPr>
        <p:spPr>
          <a:xfrm>
            <a:off x="4768900" y="2039413"/>
            <a:ext cx="3062400" cy="10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Data cleaning</a:t>
            </a:r>
            <a:endParaRPr/>
          </a:p>
          <a:p>
            <a:pPr indent="-317500" lvl="0" marL="457200" rtl="0" algn="l">
              <a:spcBef>
                <a:spcPts val="0"/>
              </a:spcBef>
              <a:spcAft>
                <a:spcPts val="0"/>
              </a:spcAft>
              <a:buSzPts val="1400"/>
              <a:buChar char="●"/>
            </a:pPr>
            <a:r>
              <a:rPr lang="en"/>
              <a:t>Feature engineering</a:t>
            </a:r>
            <a:endParaRPr/>
          </a:p>
          <a:p>
            <a:pPr indent="-317500" lvl="0" marL="457200" rtl="0" algn="l">
              <a:spcBef>
                <a:spcPts val="0"/>
              </a:spcBef>
              <a:spcAft>
                <a:spcPts val="0"/>
              </a:spcAft>
              <a:buSzPts val="1400"/>
              <a:buChar char="●"/>
            </a:pPr>
            <a:r>
              <a:rPr lang="en"/>
              <a:t>Exploratory Data analysis</a:t>
            </a:r>
            <a:endParaRPr/>
          </a:p>
          <a:p>
            <a:pPr indent="-317500" lvl="0" marL="457200" rtl="0" algn="l">
              <a:spcBef>
                <a:spcPts val="0"/>
              </a:spcBef>
              <a:spcAft>
                <a:spcPts val="0"/>
              </a:spcAft>
              <a:buSzPts val="1400"/>
              <a:buChar char="●"/>
            </a:pPr>
            <a:r>
              <a:rPr lang="en"/>
              <a:t>Machine learning models</a:t>
            </a:r>
            <a:endParaRPr/>
          </a:p>
          <a:p>
            <a:pPr indent="0" lvl="0" marL="457200" rtl="0" algn="ctr">
              <a:spcBef>
                <a:spcPts val="0"/>
              </a:spcBef>
              <a:spcAft>
                <a:spcPts val="0"/>
              </a:spcAft>
              <a:buNone/>
            </a:pPr>
            <a:r>
              <a:rPr lang="en"/>
              <a:t> </a:t>
            </a:r>
            <a:endParaRPr/>
          </a:p>
        </p:txBody>
      </p:sp>
      <p:sp>
        <p:nvSpPr>
          <p:cNvPr id="370" name="Google Shape;370;p34"/>
          <p:cNvSpPr txBox="1"/>
          <p:nvPr>
            <p:ph idx="5" type="subTitle"/>
          </p:nvPr>
        </p:nvSpPr>
        <p:spPr>
          <a:xfrm>
            <a:off x="1691161" y="4359168"/>
            <a:ext cx="230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Outcomes and Limitations</a:t>
            </a:r>
            <a:endParaRPr/>
          </a:p>
        </p:txBody>
      </p:sp>
      <p:sp>
        <p:nvSpPr>
          <p:cNvPr id="371" name="Google Shape;371;p34"/>
          <p:cNvSpPr txBox="1"/>
          <p:nvPr>
            <p:ph idx="7" type="title"/>
          </p:nvPr>
        </p:nvSpPr>
        <p:spPr>
          <a:xfrm>
            <a:off x="2476550" y="1057526"/>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72" name="Google Shape;372;p34"/>
          <p:cNvSpPr txBox="1"/>
          <p:nvPr>
            <p:ph idx="8" type="title"/>
          </p:nvPr>
        </p:nvSpPr>
        <p:spPr>
          <a:xfrm>
            <a:off x="5554288" y="3387602"/>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73" name="Google Shape;373;p34"/>
          <p:cNvSpPr txBox="1"/>
          <p:nvPr>
            <p:ph idx="9" type="title"/>
          </p:nvPr>
        </p:nvSpPr>
        <p:spPr>
          <a:xfrm>
            <a:off x="5554296" y="1067839"/>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74" name="Google Shape;374;p34"/>
          <p:cNvSpPr txBox="1"/>
          <p:nvPr>
            <p:ph idx="14" type="title"/>
          </p:nvPr>
        </p:nvSpPr>
        <p:spPr>
          <a:xfrm>
            <a:off x="2476562" y="3387601"/>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75" name="Google Shape;375;p34"/>
          <p:cNvSpPr txBox="1"/>
          <p:nvPr>
            <p:ph idx="16" type="subTitle"/>
          </p:nvPr>
        </p:nvSpPr>
        <p:spPr>
          <a:xfrm>
            <a:off x="1691150" y="165171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76" name="Google Shape;376;p34"/>
          <p:cNvSpPr txBox="1"/>
          <p:nvPr>
            <p:ph idx="17" type="subTitle"/>
          </p:nvPr>
        </p:nvSpPr>
        <p:spPr>
          <a:xfrm>
            <a:off x="4768896" y="1662024"/>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377" name="Google Shape;377;p34"/>
          <p:cNvSpPr txBox="1"/>
          <p:nvPr>
            <p:ph idx="18" type="subTitle"/>
          </p:nvPr>
        </p:nvSpPr>
        <p:spPr>
          <a:xfrm>
            <a:off x="1691161" y="3981787"/>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t>
            </a:r>
            <a:endParaRPr/>
          </a:p>
        </p:txBody>
      </p:sp>
      <p:sp>
        <p:nvSpPr>
          <p:cNvPr id="378" name="Google Shape;378;p34"/>
          <p:cNvSpPr txBox="1"/>
          <p:nvPr>
            <p:ph idx="19" type="subTitle"/>
          </p:nvPr>
        </p:nvSpPr>
        <p:spPr>
          <a:xfrm>
            <a:off x="4768888" y="3981850"/>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MODEL</a:t>
            </a:r>
            <a:endParaRPr/>
          </a:p>
        </p:txBody>
      </p:sp>
      <p:pic>
        <p:nvPicPr>
          <p:cNvPr id="601" name="Google Shape;601;p52"/>
          <p:cNvPicPr preferRelativeResize="0"/>
          <p:nvPr/>
        </p:nvPicPr>
        <p:blipFill>
          <a:blip r:embed="rId3">
            <a:alphaModFix/>
          </a:blip>
          <a:stretch>
            <a:fillRect/>
          </a:stretch>
        </p:blipFill>
        <p:spPr>
          <a:xfrm>
            <a:off x="601825" y="1468813"/>
            <a:ext cx="7940350" cy="2951275"/>
          </a:xfrm>
          <a:prstGeom prst="rect">
            <a:avLst/>
          </a:prstGeom>
          <a:noFill/>
          <a:ln>
            <a:noFill/>
          </a:ln>
        </p:spPr>
      </p:pic>
      <p:sp>
        <p:nvSpPr>
          <p:cNvPr id="602" name="Google Shape;602;p52"/>
          <p:cNvSpPr/>
          <p:nvPr/>
        </p:nvSpPr>
        <p:spPr>
          <a:xfrm>
            <a:off x="682950" y="2590575"/>
            <a:ext cx="3286200" cy="2859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3"/>
          <p:cNvSpPr txBox="1"/>
          <p:nvPr>
            <p:ph type="title"/>
          </p:nvPr>
        </p:nvSpPr>
        <p:spPr>
          <a:xfrm>
            <a:off x="720000" y="2795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PREDICTED VS ACTUAL </a:t>
            </a:r>
            <a:endParaRPr/>
          </a:p>
        </p:txBody>
      </p:sp>
      <p:pic>
        <p:nvPicPr>
          <p:cNvPr id="608" name="Google Shape;608;p53"/>
          <p:cNvPicPr preferRelativeResize="0"/>
          <p:nvPr/>
        </p:nvPicPr>
        <p:blipFill>
          <a:blip r:embed="rId3">
            <a:alphaModFix/>
          </a:blip>
          <a:stretch>
            <a:fillRect/>
          </a:stretch>
        </p:blipFill>
        <p:spPr>
          <a:xfrm>
            <a:off x="1559975" y="962525"/>
            <a:ext cx="6024052" cy="4013525"/>
          </a:xfrm>
          <a:prstGeom prst="rect">
            <a:avLst/>
          </a:prstGeom>
          <a:noFill/>
          <a:ln>
            <a:noFill/>
          </a:ln>
        </p:spPr>
      </p:pic>
      <p:pic>
        <p:nvPicPr>
          <p:cNvPr id="609" name="Google Shape;609;p53"/>
          <p:cNvPicPr preferRelativeResize="0"/>
          <p:nvPr/>
        </p:nvPicPr>
        <p:blipFill>
          <a:blip r:embed="rId4">
            <a:alphaModFix/>
          </a:blip>
          <a:stretch>
            <a:fillRect/>
          </a:stretch>
        </p:blipFill>
        <p:spPr>
          <a:xfrm>
            <a:off x="5635500" y="3495450"/>
            <a:ext cx="3121950" cy="7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720000" y="159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DOUBLE MACHINE LEARNING</a:t>
            </a:r>
            <a:endParaRPr/>
          </a:p>
        </p:txBody>
      </p:sp>
      <p:pic>
        <p:nvPicPr>
          <p:cNvPr id="615" name="Google Shape;615;p54"/>
          <p:cNvPicPr preferRelativeResize="0"/>
          <p:nvPr/>
        </p:nvPicPr>
        <p:blipFill>
          <a:blip r:embed="rId3">
            <a:alphaModFix/>
          </a:blip>
          <a:stretch>
            <a:fillRect/>
          </a:stretch>
        </p:blipFill>
        <p:spPr>
          <a:xfrm>
            <a:off x="275450" y="1497325"/>
            <a:ext cx="2579276" cy="2148849"/>
          </a:xfrm>
          <a:prstGeom prst="rect">
            <a:avLst/>
          </a:prstGeom>
          <a:noFill/>
          <a:ln>
            <a:noFill/>
          </a:ln>
        </p:spPr>
      </p:pic>
      <p:sp>
        <p:nvSpPr>
          <p:cNvPr id="616" name="Google Shape;616;p54"/>
          <p:cNvSpPr/>
          <p:nvPr/>
        </p:nvSpPr>
        <p:spPr>
          <a:xfrm>
            <a:off x="1519800" y="3066825"/>
            <a:ext cx="483000" cy="3198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617" name="Google Shape;617;p54"/>
          <p:cNvPicPr preferRelativeResize="0"/>
          <p:nvPr/>
        </p:nvPicPr>
        <p:blipFill>
          <a:blip r:embed="rId4">
            <a:alphaModFix/>
          </a:blip>
          <a:stretch>
            <a:fillRect/>
          </a:stretch>
        </p:blipFill>
        <p:spPr>
          <a:xfrm>
            <a:off x="2854725" y="977375"/>
            <a:ext cx="5691899" cy="37936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Interpretation of Results</a:t>
            </a:r>
            <a:endParaRPr/>
          </a:p>
        </p:txBody>
      </p:sp>
      <p:sp>
        <p:nvSpPr>
          <p:cNvPr id="623" name="Google Shape;623;p55"/>
          <p:cNvSpPr txBox="1"/>
          <p:nvPr/>
        </p:nvSpPr>
        <p:spPr>
          <a:xfrm>
            <a:off x="867600" y="1174075"/>
            <a:ext cx="7408800" cy="3800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DM Sans"/>
              <a:buAutoNum type="arabicPeriod"/>
            </a:pPr>
            <a:r>
              <a:rPr b="1" lang="en" u="sng">
                <a:latin typeface="DM Sans"/>
                <a:ea typeface="DM Sans"/>
                <a:cs typeface="DM Sans"/>
                <a:sym typeface="DM Sans"/>
              </a:rPr>
              <a:t>Comparing the estimates of </a:t>
            </a:r>
            <a:r>
              <a:rPr b="1" lang="en" u="sng">
                <a:latin typeface="DM Sans"/>
                <a:ea typeface="DM Sans"/>
                <a:cs typeface="DM Sans"/>
                <a:sym typeface="DM Sans"/>
              </a:rPr>
              <a:t>L</a:t>
            </a:r>
            <a:r>
              <a:rPr b="1" lang="en" u="sng">
                <a:latin typeface="DM Sans"/>
                <a:ea typeface="DM Sans"/>
                <a:cs typeface="DM Sans"/>
                <a:sym typeface="DM Sans"/>
              </a:rPr>
              <a:t>inear Regression and DML</a:t>
            </a:r>
            <a:endParaRPr b="1" u="sng">
              <a:latin typeface="DM Sans"/>
              <a:ea typeface="DM Sans"/>
              <a:cs typeface="DM Sans"/>
              <a:sym typeface="DM Sans"/>
            </a:endParaRPr>
          </a:p>
          <a:p>
            <a:pPr indent="-298450" lvl="1" marL="914400" rtl="0" algn="l">
              <a:lnSpc>
                <a:spcPct val="115000"/>
              </a:lnSpc>
              <a:spcBef>
                <a:spcPts val="0"/>
              </a:spcBef>
              <a:spcAft>
                <a:spcPts val="0"/>
              </a:spcAft>
              <a:buSzPts val="1100"/>
              <a:buFont typeface="DM Sans"/>
              <a:buChar char="○"/>
            </a:pPr>
            <a:r>
              <a:rPr lang="en">
                <a:latin typeface="DM Sans"/>
                <a:ea typeface="DM Sans"/>
                <a:cs typeface="DM Sans"/>
                <a:sym typeface="DM Sans"/>
              </a:rPr>
              <a:t>LinReg estimated that completing highschool increases wages by 43% compared to people who did not.</a:t>
            </a:r>
            <a:endParaRPr>
              <a:latin typeface="DM Sans"/>
              <a:ea typeface="DM Sans"/>
              <a:cs typeface="DM Sans"/>
              <a:sym typeface="DM Sans"/>
            </a:endParaRPr>
          </a:p>
          <a:p>
            <a:pPr indent="-298450" lvl="1" marL="914400" rtl="0" algn="l">
              <a:lnSpc>
                <a:spcPct val="115000"/>
              </a:lnSpc>
              <a:spcBef>
                <a:spcPts val="0"/>
              </a:spcBef>
              <a:spcAft>
                <a:spcPts val="0"/>
              </a:spcAft>
              <a:buSzPts val="1100"/>
              <a:buFont typeface="DM Sans"/>
              <a:buChar char="○"/>
            </a:pPr>
            <a:r>
              <a:rPr lang="en">
                <a:latin typeface="DM Sans"/>
                <a:ea typeface="DM Sans"/>
                <a:cs typeface="DM Sans"/>
                <a:sym typeface="DM Sans"/>
              </a:rPr>
              <a:t>DML estimated that same treatment has 39% effect on wages.</a:t>
            </a:r>
            <a:endParaRPr>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298450" lvl="0" marL="457200" rtl="0" algn="l">
              <a:lnSpc>
                <a:spcPct val="115000"/>
              </a:lnSpc>
              <a:spcBef>
                <a:spcPts val="1200"/>
              </a:spcBef>
              <a:spcAft>
                <a:spcPts val="0"/>
              </a:spcAft>
              <a:buSzPts val="1100"/>
              <a:buFont typeface="DM Sans"/>
              <a:buAutoNum type="arabicPeriod"/>
            </a:pPr>
            <a:r>
              <a:rPr b="1" lang="en" u="sng">
                <a:latin typeface="DM Sans"/>
                <a:ea typeface="DM Sans"/>
                <a:cs typeface="DM Sans"/>
                <a:sym typeface="DM Sans"/>
              </a:rPr>
              <a:t>Statistical significance</a:t>
            </a:r>
            <a:endParaRPr b="1" u="sng">
              <a:latin typeface="DM Sans"/>
              <a:ea typeface="DM Sans"/>
              <a:cs typeface="DM Sans"/>
              <a:sym typeface="DM Sans"/>
            </a:endParaRPr>
          </a:p>
          <a:p>
            <a:pPr indent="-298450" lvl="1" marL="914400" rtl="0" algn="l">
              <a:lnSpc>
                <a:spcPct val="115000"/>
              </a:lnSpc>
              <a:spcBef>
                <a:spcPts val="0"/>
              </a:spcBef>
              <a:spcAft>
                <a:spcPts val="0"/>
              </a:spcAft>
              <a:buSzPts val="1100"/>
              <a:buFont typeface="DM Sans"/>
              <a:buChar char="○"/>
            </a:pPr>
            <a:r>
              <a:rPr lang="en">
                <a:latin typeface="DM Sans"/>
                <a:ea typeface="DM Sans"/>
                <a:cs typeface="DM Sans"/>
                <a:sym typeface="DM Sans"/>
              </a:rPr>
              <a:t>From ~0 p-values we can argue that they are statistically significant</a:t>
            </a:r>
            <a:endParaRPr>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298450" lvl="0" marL="457200" rtl="0" algn="l">
              <a:lnSpc>
                <a:spcPct val="115000"/>
              </a:lnSpc>
              <a:spcBef>
                <a:spcPts val="1200"/>
              </a:spcBef>
              <a:spcAft>
                <a:spcPts val="0"/>
              </a:spcAft>
              <a:buSzPts val="1100"/>
              <a:buFont typeface="DM Sans"/>
              <a:buAutoNum type="arabicPeriod"/>
            </a:pPr>
            <a:r>
              <a:rPr b="1" lang="en" u="sng">
                <a:latin typeface="DM Sans"/>
                <a:ea typeface="DM Sans"/>
                <a:cs typeface="DM Sans"/>
                <a:sym typeface="DM Sans"/>
              </a:rPr>
              <a:t>Causal Inference</a:t>
            </a:r>
            <a:endParaRPr b="1" u="sng">
              <a:latin typeface="DM Sans"/>
              <a:ea typeface="DM Sans"/>
              <a:cs typeface="DM Sans"/>
              <a:sym typeface="DM Sans"/>
            </a:endParaRPr>
          </a:p>
          <a:p>
            <a:pPr indent="-298450" lvl="1" marL="914400" rtl="0" algn="l">
              <a:lnSpc>
                <a:spcPct val="115000"/>
              </a:lnSpc>
              <a:spcBef>
                <a:spcPts val="0"/>
              </a:spcBef>
              <a:spcAft>
                <a:spcPts val="0"/>
              </a:spcAft>
              <a:buSzPts val="1100"/>
              <a:buFont typeface="DM Sans"/>
              <a:buChar char="○"/>
            </a:pPr>
            <a:r>
              <a:rPr lang="en">
                <a:latin typeface="DM Sans"/>
                <a:ea typeface="DM Sans"/>
                <a:cs typeface="DM Sans"/>
                <a:sym typeface="DM Sans"/>
              </a:rPr>
              <a:t>DML removes the confounding effects on treatment variable hence its estimates can be used for causal arguments</a:t>
            </a:r>
            <a:endParaRPr>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0" lvl="0" marL="0" rtl="0" algn="l">
              <a:lnSpc>
                <a:spcPct val="115000"/>
              </a:lnSpc>
              <a:spcBef>
                <a:spcPts val="1200"/>
              </a:spcBef>
              <a:spcAft>
                <a:spcPts val="0"/>
              </a:spcAft>
              <a:buNone/>
            </a:pPr>
            <a:r>
              <a:t/>
            </a:r>
            <a:endParaRPr b="1">
              <a:latin typeface="DM Sans"/>
              <a:ea typeface="DM Sans"/>
              <a:cs typeface="DM Sans"/>
              <a:sym typeface="DM Sans"/>
            </a:endParaRPr>
          </a:p>
          <a:p>
            <a:pPr indent="0" lvl="0" marL="0" rtl="0" algn="l">
              <a:lnSpc>
                <a:spcPct val="115000"/>
              </a:lnSpc>
              <a:spcBef>
                <a:spcPts val="1200"/>
              </a:spcBef>
              <a:spcAft>
                <a:spcPts val="1200"/>
              </a:spcAft>
              <a:buNone/>
            </a:pPr>
            <a:r>
              <a:t/>
            </a:r>
            <a:endParaRPr b="1">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629" name="Google Shape;629;p56"/>
          <p:cNvSpPr txBox="1"/>
          <p:nvPr/>
        </p:nvSpPr>
        <p:spPr>
          <a:xfrm>
            <a:off x="1346100" y="1133775"/>
            <a:ext cx="6451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DM Sans"/>
              <a:buAutoNum type="arabicPeriod"/>
            </a:pPr>
            <a:r>
              <a:rPr lang="en">
                <a:solidFill>
                  <a:schemeClr val="dk1"/>
                </a:solidFill>
                <a:latin typeface="DM Sans"/>
                <a:ea typeface="DM Sans"/>
                <a:cs typeface="DM Sans"/>
                <a:sym typeface="DM Sans"/>
              </a:rPr>
              <a:t>Our model validation relies on a single train-test split, which may not fully capture the model's performance variability. Implementing k-fold cross-validation would provide more robust performance estimates and better account for potential overfitting.</a:t>
            </a:r>
            <a:endParaRPr>
              <a:solidFill>
                <a:schemeClr val="dk1"/>
              </a:solidFill>
              <a:latin typeface="DM Sans"/>
              <a:ea typeface="DM Sans"/>
              <a:cs typeface="DM Sans"/>
              <a:sym typeface="DM Sans"/>
            </a:endParaRPr>
          </a:p>
          <a:p>
            <a:pPr indent="0" lvl="0" marL="457200" rtl="0" algn="l">
              <a:spcBef>
                <a:spcPts val="0"/>
              </a:spcBef>
              <a:spcAft>
                <a:spcPts val="0"/>
              </a:spcAft>
              <a:buNone/>
            </a:pPr>
            <a:r>
              <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AutoNum type="arabicPeriod"/>
            </a:pPr>
            <a:r>
              <a:rPr lang="en">
                <a:solidFill>
                  <a:schemeClr val="dk1"/>
                </a:solidFill>
                <a:latin typeface="DM Sans"/>
                <a:ea typeface="DM Sans"/>
                <a:cs typeface="DM Sans"/>
                <a:sym typeface="DM Sans"/>
              </a:rPr>
              <a:t>We face potential selection bias by only observing wages for employed individuals in our dataset. This could skew our estimates since we cannot observe the potential wages of those who chose not to work.</a:t>
            </a:r>
            <a:endParaRPr>
              <a:solidFill>
                <a:schemeClr val="dk1"/>
              </a:solidFill>
              <a:latin typeface="DM Sans"/>
              <a:ea typeface="DM Sans"/>
              <a:cs typeface="DM Sans"/>
              <a:sym typeface="DM Sans"/>
            </a:endParaRPr>
          </a:p>
          <a:p>
            <a:pPr indent="0" lvl="0" marL="457200" rtl="0" algn="l">
              <a:spcBef>
                <a:spcPts val="0"/>
              </a:spcBef>
              <a:spcAft>
                <a:spcPts val="0"/>
              </a:spcAft>
              <a:buNone/>
            </a:pPr>
            <a:r>
              <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AutoNum type="arabicPeriod"/>
            </a:pPr>
            <a:r>
              <a:rPr lang="en">
                <a:solidFill>
                  <a:schemeClr val="dk1"/>
                </a:solidFill>
                <a:latin typeface="DM Sans"/>
                <a:ea typeface="DM Sans"/>
                <a:cs typeface="DM Sans"/>
                <a:sym typeface="DM Sans"/>
              </a:rPr>
              <a:t>Our </a:t>
            </a:r>
            <a:r>
              <a:rPr lang="en">
                <a:solidFill>
                  <a:schemeClr val="dk1"/>
                </a:solidFill>
                <a:latin typeface="DM Sans"/>
                <a:ea typeface="DM Sans"/>
                <a:cs typeface="DM Sans"/>
                <a:sym typeface="DM Sans"/>
              </a:rPr>
              <a:t>a</a:t>
            </a:r>
            <a:r>
              <a:rPr lang="en">
                <a:solidFill>
                  <a:schemeClr val="dk1"/>
                </a:solidFill>
                <a:latin typeface="DM Sans"/>
                <a:ea typeface="DM Sans"/>
                <a:cs typeface="DM Sans"/>
                <a:sym typeface="DM Sans"/>
              </a:rPr>
              <a:t>nalysis assumes uniform returns to education across different demographics. However, educational benefits likely vary by gender, region, and age cohort. Including interaction terms or conducting subgroup analyses would provide a more nuanced understanding of the policy's impact across different population segments.</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7"/>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635" name="Google Shape;635;p57"/>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636" name="Google Shape;636;p57"/>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OF RESULTS </a:t>
            </a:r>
            <a:endParaRPr/>
          </a:p>
        </p:txBody>
      </p:sp>
      <p:grpSp>
        <p:nvGrpSpPr>
          <p:cNvPr id="637" name="Google Shape;637;p57"/>
          <p:cNvGrpSpPr/>
          <p:nvPr/>
        </p:nvGrpSpPr>
        <p:grpSpPr>
          <a:xfrm>
            <a:off x="5104880" y="-153372"/>
            <a:ext cx="4218588" cy="6000577"/>
            <a:chOff x="5104880" y="-153372"/>
            <a:chExt cx="4218588" cy="6000577"/>
          </a:xfrm>
        </p:grpSpPr>
        <p:sp>
          <p:nvSpPr>
            <p:cNvPr id="638" name="Google Shape;638;p57"/>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7"/>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7"/>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7"/>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7"/>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7"/>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7"/>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7"/>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7"/>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7"/>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7"/>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7"/>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7"/>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7"/>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7"/>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7"/>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7"/>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5" name="Google Shape;655;p57"/>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8"/>
          <p:cNvSpPr txBox="1"/>
          <p:nvPr>
            <p:ph type="title"/>
          </p:nvPr>
        </p:nvSpPr>
        <p:spPr>
          <a:xfrm>
            <a:off x="1155600" y="270975"/>
            <a:ext cx="6832800" cy="45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solidFill>
                  <a:srgbClr val="000000"/>
                </a:solidFill>
                <a:latin typeface="DM Sans"/>
                <a:ea typeface="DM Sans"/>
                <a:cs typeface="DM Sans"/>
                <a:sym typeface="DM Sans"/>
              </a:rPr>
              <a:t>Research Question: Was “4+4+4” policy effective?</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rPr b="0" lang="en" sz="1400">
                <a:solidFill>
                  <a:srgbClr val="000000"/>
                </a:solidFill>
                <a:latin typeface="DM Sans"/>
                <a:ea typeface="DM Sans"/>
                <a:cs typeface="DM Sans"/>
                <a:sym typeface="DM Sans"/>
              </a:rPr>
              <a:t>Baseline Model Linear Regression showed promising results with ~50% accuracy (RMSE) and it predicted completing highschool increased wages by 43%</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rPr b="0" lang="en" sz="1400">
                <a:solidFill>
                  <a:srgbClr val="000000"/>
                </a:solidFill>
                <a:latin typeface="DM Sans"/>
                <a:ea typeface="DM Sans"/>
                <a:cs typeface="DM Sans"/>
                <a:sym typeface="DM Sans"/>
              </a:rPr>
              <a:t>Using the DAG we argued that there would be endogenous variation in our treatment variable (highschool completion, specifically gender and region)</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rPr b="0" lang="en" sz="1400">
                <a:solidFill>
                  <a:srgbClr val="000000"/>
                </a:solidFill>
                <a:latin typeface="DM Sans"/>
                <a:ea typeface="DM Sans"/>
                <a:cs typeface="DM Sans"/>
                <a:sym typeface="DM Sans"/>
              </a:rPr>
              <a:t>Then we used a state-of-the-art Double Machine Learning Technique for eliminating this endogenous variation.</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rPr b="0" lang="en" sz="1400">
                <a:solidFill>
                  <a:srgbClr val="000000"/>
                </a:solidFill>
                <a:latin typeface="DM Sans"/>
                <a:ea typeface="DM Sans"/>
                <a:cs typeface="DM Sans"/>
                <a:sym typeface="DM Sans"/>
              </a:rPr>
              <a:t>Our DML model predicted that highschool completion increases wages by 39% - 4% less than baseline prediction.</a:t>
            </a:r>
            <a:br>
              <a:rPr b="0" lang="en" sz="1400">
                <a:solidFill>
                  <a:srgbClr val="000000"/>
                </a:solidFill>
                <a:latin typeface="DM Sans"/>
                <a:ea typeface="DM Sans"/>
                <a:cs typeface="DM Sans"/>
                <a:sym typeface="DM Sans"/>
              </a:rPr>
            </a:br>
            <a:br>
              <a:rPr b="0" lang="en" sz="1400">
                <a:solidFill>
                  <a:srgbClr val="000000"/>
                </a:solidFill>
                <a:latin typeface="DM Sans"/>
                <a:ea typeface="DM Sans"/>
                <a:cs typeface="DM Sans"/>
                <a:sym typeface="DM Sans"/>
              </a:rPr>
            </a:br>
            <a:r>
              <a:rPr b="0" lang="en" sz="1400">
                <a:solidFill>
                  <a:srgbClr val="000000"/>
                </a:solidFill>
                <a:latin typeface="DM Sans"/>
                <a:ea typeface="DM Sans"/>
                <a:cs typeface="DM Sans"/>
                <a:sym typeface="DM Sans"/>
              </a:rPr>
              <a:t>We argue that this 4% was the overestimation of baseline model coming from endogenous variation.</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rPr b="0" lang="en" sz="1400">
                <a:solidFill>
                  <a:srgbClr val="000000"/>
                </a:solidFill>
                <a:latin typeface="DM Sans"/>
                <a:ea typeface="DM Sans"/>
                <a:cs typeface="DM Sans"/>
                <a:sym typeface="DM Sans"/>
              </a:rPr>
              <a:t>Hence we argue that real effect of highschool completion is 39%, statistically significant and </a:t>
            </a:r>
            <a:r>
              <a:rPr b="0" lang="en" sz="1400">
                <a:solidFill>
                  <a:srgbClr val="000000"/>
                </a:solidFill>
                <a:latin typeface="DM Sans"/>
                <a:ea typeface="DM Sans"/>
                <a:cs typeface="DM Sans"/>
                <a:sym typeface="DM Sans"/>
              </a:rPr>
              <a:t>notably</a:t>
            </a:r>
            <a:r>
              <a:rPr b="0" lang="en" sz="1400">
                <a:solidFill>
                  <a:srgbClr val="000000"/>
                </a:solidFill>
                <a:latin typeface="DM Sans"/>
                <a:ea typeface="DM Sans"/>
                <a:cs typeface="DM Sans"/>
                <a:sym typeface="DM Sans"/>
              </a:rPr>
              <a:t> large.</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t/>
            </a:r>
            <a:endParaRPr b="0" sz="1400">
              <a:solidFill>
                <a:srgbClr val="000000"/>
              </a:solidFill>
              <a:latin typeface="DM Sans"/>
              <a:ea typeface="DM Sans"/>
              <a:cs typeface="DM Sans"/>
              <a:sym typeface="DM Sans"/>
            </a:endParaRPr>
          </a:p>
          <a:p>
            <a:pPr indent="0" lvl="0" marL="0" rtl="0" algn="ctr">
              <a:spcBef>
                <a:spcPts val="0"/>
              </a:spcBef>
              <a:spcAft>
                <a:spcPts val="0"/>
              </a:spcAft>
              <a:buNone/>
            </a:pPr>
            <a:r>
              <a:rPr b="0" lang="en" sz="1400">
                <a:solidFill>
                  <a:srgbClr val="000000"/>
                </a:solidFill>
                <a:latin typeface="DM Sans"/>
                <a:ea typeface="DM Sans"/>
                <a:cs typeface="DM Sans"/>
                <a:sym typeface="DM Sans"/>
              </a:rPr>
              <a:t>Hence we conclude that policy change was a effective.</a:t>
            </a:r>
            <a:endParaRPr b="0" sz="1400">
              <a:solidFill>
                <a:srgbClr val="000000"/>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9"/>
          <p:cNvSpPr txBox="1"/>
          <p:nvPr>
            <p:ph type="title"/>
          </p:nvPr>
        </p:nvSpPr>
        <p:spPr>
          <a:xfrm>
            <a:off x="736925" y="1401663"/>
            <a:ext cx="5752800" cy="20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800"/>
              <a:t>Thank you!</a:t>
            </a:r>
            <a:endParaRPr sz="6800"/>
          </a:p>
        </p:txBody>
      </p:sp>
      <p:sp>
        <p:nvSpPr>
          <p:cNvPr id="666" name="Google Shape;666;p59"/>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9"/>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9"/>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9"/>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9"/>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9"/>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9"/>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9"/>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9"/>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9"/>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9"/>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9"/>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9"/>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9"/>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9"/>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9"/>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9"/>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3" name="Google Shape;683;p59"/>
          <p:cNvCxnSpPr/>
          <p:nvPr/>
        </p:nvCxnSpPr>
        <p:spPr>
          <a:xfrm>
            <a:off x="814225" y="677513"/>
            <a:ext cx="373500" cy="0"/>
          </a:xfrm>
          <a:prstGeom prst="straightConnector1">
            <a:avLst/>
          </a:prstGeom>
          <a:noFill/>
          <a:ln cap="flat" cmpd="sng" w="19050">
            <a:solidFill>
              <a:schemeClr val="dk1"/>
            </a:solidFill>
            <a:prstDash val="solid"/>
            <a:round/>
            <a:headEnd len="med" w="med" type="none"/>
            <a:tailEnd len="med" w="med" type="none"/>
          </a:ln>
        </p:spPr>
      </p:cxnSp>
      <p:sp>
        <p:nvSpPr>
          <p:cNvPr id="684" name="Google Shape;684;p59"/>
          <p:cNvSpPr/>
          <p:nvPr/>
        </p:nvSpPr>
        <p:spPr>
          <a:xfrm>
            <a:off x="736925" y="3654600"/>
            <a:ext cx="4887900" cy="556500"/>
          </a:xfrm>
          <a:prstGeom prst="rect">
            <a:avLst/>
          </a:prstGeom>
          <a:solidFill>
            <a:schemeClr val="accent5"/>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84" name="Google Shape;384;p35"/>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85" name="Google Shape;385;p35"/>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of study </a:t>
            </a:r>
            <a:r>
              <a:rPr lang="en"/>
              <a:t> </a:t>
            </a:r>
            <a:endParaRPr/>
          </a:p>
        </p:txBody>
      </p:sp>
      <p:grpSp>
        <p:nvGrpSpPr>
          <p:cNvPr id="386" name="Google Shape;386;p35"/>
          <p:cNvGrpSpPr/>
          <p:nvPr/>
        </p:nvGrpSpPr>
        <p:grpSpPr>
          <a:xfrm>
            <a:off x="5104880" y="-153372"/>
            <a:ext cx="4218588" cy="6000577"/>
            <a:chOff x="5104880" y="-153372"/>
            <a:chExt cx="4218588" cy="6000577"/>
          </a:xfrm>
        </p:grpSpPr>
        <p:sp>
          <p:nvSpPr>
            <p:cNvPr id="387" name="Google Shape;387;p35"/>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35"/>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6"/>
          <p:cNvSpPr txBox="1"/>
          <p:nvPr>
            <p:ph type="title"/>
          </p:nvPr>
        </p:nvSpPr>
        <p:spPr>
          <a:xfrm>
            <a:off x="720000" y="4299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10" name="Google Shape;410;p36"/>
          <p:cNvSpPr txBox="1"/>
          <p:nvPr>
            <p:ph idx="2" type="subTitle"/>
          </p:nvPr>
        </p:nvSpPr>
        <p:spPr>
          <a:xfrm>
            <a:off x="931350" y="1196400"/>
            <a:ext cx="7281300" cy="2750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I</a:t>
            </a:r>
            <a:r>
              <a:rPr lang="en" sz="1500"/>
              <a:t>n 2012 the </a:t>
            </a:r>
            <a:r>
              <a:rPr lang="en" sz="1500"/>
              <a:t>Compulsory schooling mandate of Turkey increased schooling from 8 to 12 years. This policy change has impacted </a:t>
            </a:r>
            <a:r>
              <a:rPr lang="en" sz="1500"/>
              <a:t>numerous</a:t>
            </a:r>
            <a:r>
              <a:rPr lang="en" sz="1500"/>
              <a:t> amount of people when implemented. At the time many families argued that their children would not benefit from this additional years of education. Their argument was that their children are better off working at an earlier age to gain </a:t>
            </a:r>
            <a:r>
              <a:rPr b="1" lang="en" sz="1500"/>
              <a:t>on-the-job</a:t>
            </a:r>
            <a:r>
              <a:rPr lang="en" sz="1500"/>
              <a:t> </a:t>
            </a:r>
            <a:r>
              <a:rPr b="1" lang="en" sz="1500"/>
              <a:t>training</a:t>
            </a:r>
            <a:r>
              <a:rPr lang="en" sz="1500"/>
              <a:t> which would earn them more money </a:t>
            </a:r>
            <a:r>
              <a:rPr b="1" lang="en" sz="1500"/>
              <a:t>compared to additional schooling</a:t>
            </a:r>
            <a:r>
              <a:rPr lang="en" sz="1500"/>
              <a:t>. Similarly these families argued that </a:t>
            </a:r>
            <a:r>
              <a:rPr b="1" lang="en" sz="1500"/>
              <a:t>their daughters should marry</a:t>
            </a:r>
            <a:r>
              <a:rPr lang="en" sz="1500"/>
              <a:t> and start a family </a:t>
            </a:r>
            <a:r>
              <a:rPr b="1" lang="en" sz="1500"/>
              <a:t>instead of having education</a:t>
            </a:r>
            <a:r>
              <a:rPr lang="en" sz="1500"/>
              <a:t>. While education and earnings have a multifaceted relationship, we investigate the causal aspects of this relationship using highschool completion as our primary treatment variable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did we take the sample from?</a:t>
            </a:r>
            <a:endParaRPr/>
          </a:p>
        </p:txBody>
      </p:sp>
      <p:sp>
        <p:nvSpPr>
          <p:cNvPr id="416" name="Google Shape;416;p37"/>
          <p:cNvSpPr txBox="1"/>
          <p:nvPr/>
        </p:nvSpPr>
        <p:spPr>
          <a:xfrm>
            <a:off x="5913525" y="2192850"/>
            <a:ext cx="2549400" cy="75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DM Sans"/>
                <a:ea typeface="DM Sans"/>
                <a:cs typeface="DM Sans"/>
                <a:sym typeface="DM Sans"/>
              </a:rPr>
              <a:t>Turkish Labor data (2021-2022)</a:t>
            </a:r>
            <a:endParaRPr>
              <a:solidFill>
                <a:schemeClr val="dk1"/>
              </a:solidFill>
              <a:latin typeface="DM Sans"/>
              <a:ea typeface="DM Sans"/>
              <a:cs typeface="DM Sans"/>
              <a:sym typeface="DM Sans"/>
            </a:endParaRPr>
          </a:p>
        </p:txBody>
      </p:sp>
      <p:sp>
        <p:nvSpPr>
          <p:cNvPr id="417" name="Google Shape;417;p37"/>
          <p:cNvSpPr txBox="1"/>
          <p:nvPr/>
        </p:nvSpPr>
        <p:spPr>
          <a:xfrm>
            <a:off x="5913525" y="1871722"/>
            <a:ext cx="2549400" cy="498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Outfit"/>
                <a:ea typeface="Outfit"/>
                <a:cs typeface="Outfit"/>
                <a:sym typeface="Outfit"/>
              </a:rPr>
              <a:t>Turkey</a:t>
            </a:r>
            <a:endParaRPr b="1" sz="2400">
              <a:solidFill>
                <a:schemeClr val="dk1"/>
              </a:solidFill>
              <a:latin typeface="Outfit"/>
              <a:ea typeface="Outfit"/>
              <a:cs typeface="Outfit"/>
              <a:sym typeface="Outfit"/>
            </a:endParaRPr>
          </a:p>
        </p:txBody>
      </p:sp>
      <p:grpSp>
        <p:nvGrpSpPr>
          <p:cNvPr id="418" name="Google Shape;418;p37"/>
          <p:cNvGrpSpPr/>
          <p:nvPr/>
        </p:nvGrpSpPr>
        <p:grpSpPr>
          <a:xfrm>
            <a:off x="761846" y="1605032"/>
            <a:ext cx="4621402" cy="2461989"/>
            <a:chOff x="233350" y="949250"/>
            <a:chExt cx="7137300" cy="3802300"/>
          </a:xfrm>
        </p:grpSpPr>
        <p:sp>
          <p:nvSpPr>
            <p:cNvPr id="419" name="Google Shape;419;p37"/>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7"/>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7"/>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7"/>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7"/>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7"/>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7"/>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7"/>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7"/>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7"/>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7"/>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7"/>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7"/>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7"/>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7"/>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7"/>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7"/>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7"/>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7"/>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7"/>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7"/>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7"/>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7"/>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7"/>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7"/>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7"/>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7"/>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7"/>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7"/>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7"/>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7"/>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7"/>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7"/>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7"/>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7"/>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7"/>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7"/>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7"/>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7"/>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7"/>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7"/>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7"/>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7"/>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7"/>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70" name="Google Shape;470;p37"/>
          <p:cNvCxnSpPr/>
          <p:nvPr/>
        </p:nvCxnSpPr>
        <p:spPr>
          <a:xfrm flipH="1">
            <a:off x="3237225" y="2145625"/>
            <a:ext cx="2676300" cy="224100"/>
          </a:xfrm>
          <a:prstGeom prst="bentConnector3">
            <a:avLst>
              <a:gd fmla="val 5000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8"/>
          <p:cNvSpPr txBox="1"/>
          <p:nvPr>
            <p:ph type="title"/>
          </p:nvPr>
        </p:nvSpPr>
        <p:spPr>
          <a:xfrm>
            <a:off x="720000" y="2495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476" name="Google Shape;476;p38"/>
          <p:cNvSpPr txBox="1"/>
          <p:nvPr>
            <p:ph idx="2" type="subTitle"/>
          </p:nvPr>
        </p:nvSpPr>
        <p:spPr>
          <a:xfrm>
            <a:off x="909600" y="822225"/>
            <a:ext cx="7324800" cy="3659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rgbClr val="000000"/>
                </a:solidFill>
              </a:rPr>
              <a:t>Labour Force Statistics Micro Data Set, 2022:</a:t>
            </a:r>
            <a:br>
              <a:rPr lang="en" sz="1300">
                <a:solidFill>
                  <a:srgbClr val="000000"/>
                </a:solidFill>
              </a:rPr>
            </a:br>
            <a:r>
              <a:rPr lang="en" sz="1300">
                <a:solidFill>
                  <a:srgbClr val="000000"/>
                </a:solidFill>
              </a:rPr>
              <a:t>Compiled by the </a:t>
            </a:r>
            <a:r>
              <a:rPr b="1" lang="en" sz="1300">
                <a:solidFill>
                  <a:srgbClr val="000000"/>
                </a:solidFill>
              </a:rPr>
              <a:t>Turkish Statistical Institute (TurkStat)</a:t>
            </a:r>
            <a:r>
              <a:rPr lang="en" sz="1300">
                <a:solidFill>
                  <a:srgbClr val="000000"/>
                </a:solidFill>
              </a:rPr>
              <a:t>, this dataset enables </a:t>
            </a:r>
            <a:r>
              <a:rPr b="1" lang="en" sz="1300">
                <a:solidFill>
                  <a:srgbClr val="000000"/>
                </a:solidFill>
              </a:rPr>
              <a:t>in-depth analysis </a:t>
            </a:r>
            <a:r>
              <a:rPr lang="en" sz="1300">
                <a:solidFill>
                  <a:srgbClr val="000000"/>
                </a:solidFill>
              </a:rPr>
              <a:t>of Turkey's labor market dynamics through the </a:t>
            </a:r>
            <a:r>
              <a:rPr b="1" lang="en" sz="1300">
                <a:solidFill>
                  <a:srgbClr val="000000"/>
                </a:solidFill>
              </a:rPr>
              <a:t>Household Labour Force Survey (HLFS).</a:t>
            </a:r>
            <a:endParaRPr b="1" sz="1300">
              <a:solidFill>
                <a:srgbClr val="000000"/>
              </a:solidFill>
            </a:endParaRPr>
          </a:p>
          <a:p>
            <a:pPr indent="-311150" lvl="0" marL="457200" rtl="0" algn="l">
              <a:spcBef>
                <a:spcPts val="1200"/>
              </a:spcBef>
              <a:spcAft>
                <a:spcPts val="0"/>
              </a:spcAft>
              <a:buClr>
                <a:srgbClr val="000000"/>
              </a:buClr>
              <a:buSzPts val="1300"/>
              <a:buFont typeface="Arial"/>
              <a:buChar char="●"/>
            </a:pPr>
            <a:r>
              <a:rPr lang="en" sz="1300">
                <a:solidFill>
                  <a:srgbClr val="000000"/>
                </a:solidFill>
              </a:rPr>
              <a:t>Scope and Methodology:</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rPr>
              <a:t>Geographic Coverage: All regions of Turkey, reported at NUTS1 and NUTS2 levels.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DM Sans"/>
              <a:buChar char="○"/>
            </a:pPr>
            <a:r>
              <a:rPr lang="en" sz="1300">
                <a:solidFill>
                  <a:srgbClr val="000000"/>
                </a:solidFill>
              </a:rPr>
              <a:t>Sample Size: Quarterly surveys involving 58,560 households.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rPr>
              <a:t>Collection Methods: Computer-Assisted Personal Interviewing (CAPI) and Computer-Assisted Telephone Interviewing (CATI).</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lang="en" sz="1300">
                <a:solidFill>
                  <a:srgbClr val="000000"/>
                </a:solidFill>
              </a:rPr>
              <a:t>Key Variables: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DM Sans"/>
              <a:buChar char="○"/>
            </a:pPr>
            <a:r>
              <a:rPr lang="en" sz="1300">
                <a:solidFill>
                  <a:srgbClr val="000000"/>
                </a:solidFill>
              </a:rPr>
              <a:t>Demographics: Age, gender, education level.</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DM Sans"/>
              <a:buChar char="○"/>
            </a:pPr>
            <a:r>
              <a:rPr lang="en" sz="1300">
                <a:solidFill>
                  <a:srgbClr val="000000"/>
                </a:solidFill>
              </a:rPr>
              <a:t>Employment: Job type, hours worked, labor force participation.</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DM Sans"/>
              <a:buChar char="○"/>
            </a:pPr>
            <a:r>
              <a:rPr lang="en" sz="1300">
                <a:solidFill>
                  <a:srgbClr val="000000"/>
                </a:solidFill>
              </a:rPr>
              <a:t>Unemployment: Job search activities, duration, and reasons.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DM Sans"/>
              <a:buChar char="○"/>
            </a:pPr>
            <a:r>
              <a:rPr lang="en" sz="1300">
                <a:solidFill>
                  <a:srgbClr val="000000"/>
                </a:solidFill>
              </a:rPr>
              <a:t>Income: Monthly earnings and sources.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lang="en" sz="1300">
                <a:solidFill>
                  <a:srgbClr val="000000"/>
                </a:solidFill>
              </a:rPr>
              <a:t>Data Format: Delivered in CSV for use in statistical and econometric analyses.</a:t>
            </a:r>
            <a:endParaRPr sz="1300">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type="title"/>
          </p:nvPr>
        </p:nvSpPr>
        <p:spPr>
          <a:xfrm>
            <a:off x="720000" y="3247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Background on Educational Reforms in Turkey</a:t>
            </a:r>
            <a:endParaRPr sz="2800"/>
          </a:p>
        </p:txBody>
      </p:sp>
      <p:sp>
        <p:nvSpPr>
          <p:cNvPr id="482" name="Google Shape;482;p39"/>
          <p:cNvSpPr txBox="1"/>
          <p:nvPr>
            <p:ph idx="2" type="subTitle"/>
          </p:nvPr>
        </p:nvSpPr>
        <p:spPr>
          <a:xfrm>
            <a:off x="909600" y="912600"/>
            <a:ext cx="7324800" cy="388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rgbClr val="000000"/>
                </a:solidFill>
              </a:rPr>
              <a:t>Turkey's educational reforms aim to strengthen the alignment between </a:t>
            </a:r>
            <a:r>
              <a:rPr b="1" lang="en" sz="1300">
                <a:solidFill>
                  <a:srgbClr val="000000"/>
                </a:solidFill>
              </a:rPr>
              <a:t>workforce skills and labor market demands</a:t>
            </a:r>
            <a:r>
              <a:rPr lang="en" sz="1300">
                <a:solidFill>
                  <a:srgbClr val="000000"/>
                </a:solidFill>
              </a:rPr>
              <a:t>, fostering human capital development and economic growth.</a:t>
            </a:r>
            <a:endParaRPr sz="1300">
              <a:solidFill>
                <a:srgbClr val="000000"/>
              </a:solidFill>
            </a:endParaRPr>
          </a:p>
          <a:p>
            <a:pPr indent="-311150" lvl="0" marL="457200" rtl="0" algn="l">
              <a:spcBef>
                <a:spcPts val="1200"/>
              </a:spcBef>
              <a:spcAft>
                <a:spcPts val="0"/>
              </a:spcAft>
              <a:buClr>
                <a:srgbClr val="000000"/>
              </a:buClr>
              <a:buSzPts val="1300"/>
              <a:buFont typeface="Arial"/>
              <a:buChar char="●"/>
            </a:pPr>
            <a:r>
              <a:rPr lang="en" sz="1300">
                <a:solidFill>
                  <a:srgbClr val="000000"/>
                </a:solidFill>
              </a:rPr>
              <a:t>Key Reforms: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AutoNum type="arabicPeriod"/>
            </a:pPr>
            <a:r>
              <a:rPr lang="en" sz="1300">
                <a:solidFill>
                  <a:srgbClr val="000000"/>
                </a:solidFill>
              </a:rPr>
              <a:t>Compulsory Education Expansion:</a:t>
            </a:r>
            <a:endParaRPr sz="1300">
              <a:solidFill>
                <a:srgbClr val="000000"/>
              </a:solidFill>
            </a:endParaRPr>
          </a:p>
          <a:p>
            <a:pPr indent="-311150" lvl="2" marL="1371600" rtl="0" algn="l">
              <a:lnSpc>
                <a:spcPct val="115000"/>
              </a:lnSpc>
              <a:spcBef>
                <a:spcPts val="0"/>
              </a:spcBef>
              <a:spcAft>
                <a:spcPts val="0"/>
              </a:spcAft>
              <a:buClr>
                <a:srgbClr val="000000"/>
              </a:buClr>
              <a:buSzPts val="1300"/>
              <a:buFont typeface="DM Sans"/>
              <a:buChar char="■"/>
            </a:pPr>
            <a:r>
              <a:rPr lang="en" sz="1300">
                <a:solidFill>
                  <a:srgbClr val="000000"/>
                </a:solidFill>
              </a:rPr>
              <a:t>Increased </a:t>
            </a:r>
            <a:r>
              <a:rPr b="1" lang="en" sz="1300">
                <a:solidFill>
                  <a:srgbClr val="000000"/>
                </a:solidFill>
              </a:rPr>
              <a:t>mandatory schooling years</a:t>
            </a:r>
            <a:r>
              <a:rPr lang="en" sz="1300">
                <a:solidFill>
                  <a:srgbClr val="000000"/>
                </a:solidFill>
              </a:rPr>
              <a:t>, boosting educational attainment and labor force participation among secondary and tertiary graduates.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AutoNum type="arabicPeriod"/>
            </a:pPr>
            <a:r>
              <a:rPr lang="en" sz="1300">
                <a:solidFill>
                  <a:srgbClr val="000000"/>
                </a:solidFill>
              </a:rPr>
              <a:t>Vocational Education Modernization:</a:t>
            </a:r>
            <a:endParaRPr sz="1300">
              <a:solidFill>
                <a:srgbClr val="000000"/>
              </a:solidFill>
            </a:endParaRPr>
          </a:p>
          <a:p>
            <a:pPr indent="-311150" lvl="2" marL="1371600" rtl="0" algn="l">
              <a:lnSpc>
                <a:spcPct val="115000"/>
              </a:lnSpc>
              <a:spcBef>
                <a:spcPts val="0"/>
              </a:spcBef>
              <a:spcAft>
                <a:spcPts val="0"/>
              </a:spcAft>
              <a:buClr>
                <a:srgbClr val="000000"/>
              </a:buClr>
              <a:buSzPts val="1300"/>
              <a:buFont typeface="DM Sans"/>
              <a:buChar char="■"/>
            </a:pPr>
            <a:r>
              <a:rPr lang="en" sz="1300">
                <a:solidFill>
                  <a:srgbClr val="000000"/>
                </a:solidFill>
              </a:rPr>
              <a:t>Improved </a:t>
            </a:r>
            <a:r>
              <a:rPr b="1" lang="en" sz="1300">
                <a:solidFill>
                  <a:srgbClr val="000000"/>
                </a:solidFill>
              </a:rPr>
              <a:t>alignment of technical education with market demands</a:t>
            </a:r>
            <a:r>
              <a:rPr lang="en" sz="1300">
                <a:solidFill>
                  <a:srgbClr val="000000"/>
                </a:solidFill>
              </a:rPr>
              <a:t>, reducing skill mismatches.</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AutoNum type="arabicPeriod"/>
            </a:pPr>
            <a:r>
              <a:rPr lang="en" sz="1300">
                <a:solidFill>
                  <a:srgbClr val="000000"/>
                </a:solidFill>
              </a:rPr>
              <a:t>Gender Equity in Education:</a:t>
            </a:r>
            <a:endParaRPr sz="1300">
              <a:solidFill>
                <a:srgbClr val="000000"/>
              </a:solidFill>
            </a:endParaRPr>
          </a:p>
          <a:p>
            <a:pPr indent="-311150" lvl="2" marL="1371600" rtl="0" algn="l">
              <a:lnSpc>
                <a:spcPct val="115000"/>
              </a:lnSpc>
              <a:spcBef>
                <a:spcPts val="0"/>
              </a:spcBef>
              <a:spcAft>
                <a:spcPts val="0"/>
              </a:spcAft>
              <a:buClr>
                <a:srgbClr val="000000"/>
              </a:buClr>
              <a:buSzPts val="1300"/>
              <a:buFont typeface="DM Sans"/>
              <a:buChar char="■"/>
            </a:pPr>
            <a:r>
              <a:rPr lang="en" sz="1300">
                <a:solidFill>
                  <a:srgbClr val="000000"/>
                </a:solidFill>
              </a:rPr>
              <a:t>Enhanced </a:t>
            </a:r>
            <a:r>
              <a:rPr b="1" lang="en" sz="1300">
                <a:solidFill>
                  <a:srgbClr val="000000"/>
                </a:solidFill>
              </a:rPr>
              <a:t>female participation in education</a:t>
            </a:r>
            <a:r>
              <a:rPr lang="en" sz="1300">
                <a:solidFill>
                  <a:srgbClr val="000000"/>
                </a:solidFill>
              </a:rPr>
              <a:t>, leading to higher female labor force engagement.</a:t>
            </a:r>
            <a:endParaRPr sz="1300">
              <a:solidFill>
                <a:srgbClr val="000000"/>
              </a:solidFill>
            </a:endParaRPr>
          </a:p>
          <a:p>
            <a:pPr indent="-311150" lvl="1" marL="914400" rtl="0" algn="l">
              <a:lnSpc>
                <a:spcPct val="115000"/>
              </a:lnSpc>
              <a:spcBef>
                <a:spcPts val="0"/>
              </a:spcBef>
              <a:spcAft>
                <a:spcPts val="0"/>
              </a:spcAft>
              <a:buClr>
                <a:srgbClr val="000000"/>
              </a:buClr>
              <a:buSzPts val="1300"/>
              <a:buFont typeface="Arial"/>
              <a:buAutoNum type="arabicPeriod"/>
            </a:pPr>
            <a:r>
              <a:rPr lang="en" sz="1300">
                <a:solidFill>
                  <a:srgbClr val="000000"/>
                </a:solidFill>
              </a:rPr>
              <a:t>Lifelong Learning Initiatives:</a:t>
            </a:r>
            <a:endParaRPr sz="1300">
              <a:solidFill>
                <a:srgbClr val="000000"/>
              </a:solidFill>
            </a:endParaRPr>
          </a:p>
          <a:p>
            <a:pPr indent="-311150" lvl="2" marL="1371600" rtl="0" algn="l">
              <a:lnSpc>
                <a:spcPct val="115000"/>
              </a:lnSpc>
              <a:spcBef>
                <a:spcPts val="0"/>
              </a:spcBef>
              <a:spcAft>
                <a:spcPts val="0"/>
              </a:spcAft>
              <a:buClr>
                <a:srgbClr val="000000"/>
              </a:buClr>
              <a:buSzPts val="1300"/>
              <a:buFont typeface="DM Sans"/>
              <a:buChar char="■"/>
            </a:pPr>
            <a:r>
              <a:rPr lang="en" sz="1300">
                <a:solidFill>
                  <a:srgbClr val="000000"/>
                </a:solidFill>
              </a:rPr>
              <a:t>Promoted reskilling and </a:t>
            </a:r>
            <a:r>
              <a:rPr b="1" lang="en" sz="1300">
                <a:solidFill>
                  <a:srgbClr val="000000"/>
                </a:solidFill>
              </a:rPr>
              <a:t>continuous education</a:t>
            </a:r>
            <a:r>
              <a:rPr lang="en" sz="1300">
                <a:solidFill>
                  <a:srgbClr val="000000"/>
                </a:solidFill>
              </a:rPr>
              <a:t> to meet evolving economic needs.</a:t>
            </a:r>
            <a:endParaRPr sz="1300">
              <a:solidFill>
                <a:srgbClr val="000000"/>
              </a:solidFil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488" name="Google Shape;488;p40"/>
          <p:cNvSpPr txBox="1"/>
          <p:nvPr>
            <p:ph idx="2" type="subTitle"/>
          </p:nvPr>
        </p:nvSpPr>
        <p:spPr>
          <a:xfrm>
            <a:off x="1015950" y="1336750"/>
            <a:ext cx="7112100" cy="32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Did the 2012 reform extending compulsory schooling by four years in Turkey affect the wages in the labour market during 2021–2022 of students who completed their education under this system?</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If so, what is the effect of this treatment?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Contribution</a:t>
            </a:r>
            <a:r>
              <a:rPr lang="en"/>
              <a:t> of the project</a:t>
            </a:r>
            <a:endParaRPr/>
          </a:p>
        </p:txBody>
      </p:sp>
      <p:sp>
        <p:nvSpPr>
          <p:cNvPr id="494" name="Google Shape;494;p41"/>
          <p:cNvSpPr txBox="1"/>
          <p:nvPr>
            <p:ph idx="2" type="subTitle"/>
          </p:nvPr>
        </p:nvSpPr>
        <p:spPr>
          <a:xfrm>
            <a:off x="1015200" y="1390200"/>
            <a:ext cx="7113600" cy="23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effect of schooling on wages is </a:t>
            </a:r>
            <a:r>
              <a:rPr b="1" lang="en" sz="1500"/>
              <a:t>endogenous</a:t>
            </a:r>
            <a:r>
              <a:rPr lang="en" sz="1500"/>
              <a:t>, as can be seen in the DAG. However, using </a:t>
            </a:r>
            <a:r>
              <a:rPr b="1" lang="en" sz="1500"/>
              <a:t>Double Machine Learning (DML)</a:t>
            </a:r>
            <a:r>
              <a:rPr lang="en" sz="1500"/>
              <a:t> we are able to overcome this problem. Thus, it is </a:t>
            </a:r>
            <a:r>
              <a:rPr b="1" lang="en" sz="1500"/>
              <a:t>possible to find</a:t>
            </a:r>
            <a:r>
              <a:rPr lang="en" sz="1500"/>
              <a:t> out whether there is a </a:t>
            </a:r>
            <a:r>
              <a:rPr b="1" lang="en" sz="1500"/>
              <a:t>causal effect</a:t>
            </a:r>
            <a:r>
              <a:rPr lang="en" sz="1500"/>
              <a:t> of schooling on wages.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Moreover, this study is the </a:t>
            </a:r>
            <a:r>
              <a:rPr b="1" lang="en" sz="1500"/>
              <a:t>first to address </a:t>
            </a:r>
            <a:r>
              <a:rPr lang="en" sz="1500"/>
              <a:t>the Turkish education reform of 2012 -as well as education reforms in general- </a:t>
            </a:r>
            <a:r>
              <a:rPr b="1" lang="en" sz="1500"/>
              <a:t>using</a:t>
            </a:r>
            <a:r>
              <a:rPr lang="en" sz="1500"/>
              <a:t> an innovative method such as </a:t>
            </a:r>
            <a:r>
              <a:rPr b="1" lang="en" sz="1500"/>
              <a:t>DML</a:t>
            </a:r>
            <a:r>
              <a:rPr lang="en" sz="1500"/>
              <a:t>.</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