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E9F22-BC13-4C98-A708-C72691FFB1C3}" type="datetimeFigureOut">
              <a:rPr lang="es-CO" smtClean="0"/>
              <a:t>26/04/2023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F915C-E84E-4BDA-97E7-215B50D02B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66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4c4d24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64c4d24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6249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3694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0204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1">
  <p:cSld name="Solo el título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27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769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964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4058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179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879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019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112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559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923220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4c4d2489b_0_0"/>
          <p:cNvSpPr/>
          <p:nvPr/>
        </p:nvSpPr>
        <p:spPr>
          <a:xfrm>
            <a:off x="4243967" y="24167"/>
            <a:ext cx="4038400" cy="7052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MX" sz="1333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Análisis e interpretación de muestras</a:t>
            </a:r>
            <a:endParaRPr sz="1333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64c4d2489b_0_0"/>
          <p:cNvSpPr/>
          <p:nvPr/>
        </p:nvSpPr>
        <p:spPr>
          <a:xfrm>
            <a:off x="9736407" y="1105242"/>
            <a:ext cx="2532296" cy="1278745"/>
          </a:xfrm>
          <a:prstGeom prst="roundRect">
            <a:avLst>
              <a:gd name="adj" fmla="val 16667"/>
            </a:avLst>
          </a:prstGeom>
          <a:solidFill>
            <a:srgbClr val="76C8D0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0" lvl="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CO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Físico químicas del agua, turbiedad, color, temperatura, Ph, conductividad, acidez, dureza,   entre otras.</a:t>
            </a:r>
          </a:p>
        </p:txBody>
      </p:sp>
      <p:sp>
        <p:nvSpPr>
          <p:cNvPr id="224" name="Google Shape;224;g164c4d2489b_0_0"/>
          <p:cNvSpPr/>
          <p:nvPr/>
        </p:nvSpPr>
        <p:spPr>
          <a:xfrm>
            <a:off x="4457403" y="1520399"/>
            <a:ext cx="3618610" cy="1510453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1">
              <a:lnSpc>
                <a:spcPct val="115000"/>
              </a:lnSpc>
            </a:pP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27" name="Google Shape;227;g164c4d2489b_0_0"/>
          <p:cNvCxnSpPr>
            <a:cxnSpLocks/>
          </p:cNvCxnSpPr>
          <p:nvPr/>
        </p:nvCxnSpPr>
        <p:spPr>
          <a:xfrm flipV="1">
            <a:off x="7925134" y="1768201"/>
            <a:ext cx="1872897" cy="52956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" name="Google Shape;228;g164c4d2489b_0_0"/>
          <p:cNvCxnSpPr>
            <a:cxnSpLocks/>
            <a:endCxn id="224" idx="0"/>
          </p:cNvCxnSpPr>
          <p:nvPr/>
        </p:nvCxnSpPr>
        <p:spPr>
          <a:xfrm rot="5400000">
            <a:off x="5867101" y="1092066"/>
            <a:ext cx="827940" cy="2872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6" name="Google Shape;226;g164c4d2489b_0_0"/>
          <p:cNvSpPr/>
          <p:nvPr/>
        </p:nvSpPr>
        <p:spPr>
          <a:xfrm>
            <a:off x="99900" y="1903200"/>
            <a:ext cx="2111455" cy="755837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0" lvl="1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CO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Criterios de calidad y pautas de seguridad</a:t>
            </a:r>
            <a:endParaRPr kumimoji="0" lang="es-CO" sz="11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229" name="Google Shape;229;g164c4d2489b_0_0"/>
          <p:cNvSpPr/>
          <p:nvPr/>
        </p:nvSpPr>
        <p:spPr>
          <a:xfrm>
            <a:off x="8902760" y="2885973"/>
            <a:ext cx="3007600" cy="95565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333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g164c4d2489b_0_0"/>
          <p:cNvCxnSpPr>
            <a:cxnSpLocks/>
          </p:cNvCxnSpPr>
          <p:nvPr/>
        </p:nvCxnSpPr>
        <p:spPr>
          <a:xfrm>
            <a:off x="7093455" y="3030852"/>
            <a:ext cx="1719363" cy="51552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Google Shape;231;g164c4d2489b_0_0"/>
          <p:cNvSpPr/>
          <p:nvPr/>
        </p:nvSpPr>
        <p:spPr>
          <a:xfrm>
            <a:off x="938866" y="3723000"/>
            <a:ext cx="2162727" cy="1031200"/>
          </a:xfrm>
          <a:prstGeom prst="roundRect">
            <a:avLst>
              <a:gd name="adj" fmla="val 16667"/>
            </a:avLst>
          </a:prstGeom>
          <a:solidFill>
            <a:srgbClr val="F5FF9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>
              <a:lnSpc>
                <a:spcPct val="115000"/>
              </a:lnSpc>
              <a:defRPr/>
            </a:pPr>
            <a:endParaRPr sz="1000" dirty="0">
              <a:solidFill>
                <a:srgbClr val="000000"/>
              </a:solidFill>
              <a:latin typeface="Arial" panose="020B0604020202020204" pitchFamily="34" charset="0"/>
              <a:sym typeface="Calibri"/>
            </a:endParaRPr>
          </a:p>
        </p:txBody>
      </p:sp>
      <p:cxnSp>
        <p:nvCxnSpPr>
          <p:cNvPr id="232" name="Google Shape;232;g164c4d2489b_0_0"/>
          <p:cNvCxnSpPr>
            <a:cxnSpLocks/>
            <a:stCxn id="226" idx="2"/>
            <a:endCxn id="231" idx="1"/>
          </p:cNvCxnSpPr>
          <p:nvPr/>
        </p:nvCxnSpPr>
        <p:spPr>
          <a:xfrm rot="5400000">
            <a:off x="257466" y="3340437"/>
            <a:ext cx="1579563" cy="216762"/>
          </a:xfrm>
          <a:prstGeom prst="curvedConnector4">
            <a:avLst>
              <a:gd name="adj1" fmla="val 33679"/>
              <a:gd name="adj2" fmla="val 205461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g164c4d2489b_0_0"/>
          <p:cNvCxnSpPr>
            <a:cxnSpLocks/>
            <a:stCxn id="224" idx="2"/>
            <a:endCxn id="234" idx="0"/>
          </p:cNvCxnSpPr>
          <p:nvPr/>
        </p:nvCxnSpPr>
        <p:spPr>
          <a:xfrm rot="5400000">
            <a:off x="5263656" y="3596200"/>
            <a:ext cx="1568400" cy="43770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4" name="Google Shape;234;g164c4d2489b_0_0"/>
          <p:cNvSpPr/>
          <p:nvPr/>
        </p:nvSpPr>
        <p:spPr>
          <a:xfrm>
            <a:off x="3943804" y="4599252"/>
            <a:ext cx="3770400" cy="206937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CO" sz="1000" b="1" kern="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Reportes y resultados de calidad del agua</a:t>
            </a:r>
            <a:endParaRPr sz="1000" b="1" kern="0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g164c4d2489b_0_0"/>
          <p:cNvCxnSpPr>
            <a:cxnSpLocks/>
          </p:cNvCxnSpPr>
          <p:nvPr/>
        </p:nvCxnSpPr>
        <p:spPr>
          <a:xfrm rot="5400000">
            <a:off x="9555919" y="4142567"/>
            <a:ext cx="1122204" cy="23234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g164c4d2489b_0_0"/>
          <p:cNvSpPr txBox="1"/>
          <p:nvPr/>
        </p:nvSpPr>
        <p:spPr>
          <a:xfrm>
            <a:off x="8282367" y="1937751"/>
            <a:ext cx="1006012" cy="4462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s-419" sz="10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 Características</a:t>
            </a:r>
            <a:endParaRPr sz="1000" i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g164c4d2489b_0_0"/>
          <p:cNvCxnSpPr>
            <a:cxnSpLocks/>
            <a:stCxn id="224" idx="1"/>
            <a:endCxn id="226" idx="3"/>
          </p:cNvCxnSpPr>
          <p:nvPr/>
        </p:nvCxnSpPr>
        <p:spPr>
          <a:xfrm rot="10800000" flipV="1">
            <a:off x="2211355" y="2275625"/>
            <a:ext cx="2246048" cy="549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lgDash"/>
            <a:round/>
            <a:headEnd type="none" w="sm" len="sm"/>
            <a:tailEnd type="triangle" w="med" len="med"/>
          </a:ln>
        </p:spPr>
      </p:cxnSp>
      <p:grpSp>
        <p:nvGrpSpPr>
          <p:cNvPr id="247" name="Google Shape;247;g164c4d2489b_0_0"/>
          <p:cNvGrpSpPr/>
          <p:nvPr/>
        </p:nvGrpSpPr>
        <p:grpSpPr>
          <a:xfrm>
            <a:off x="3244074" y="2124778"/>
            <a:ext cx="909603" cy="533600"/>
            <a:chOff x="-2081102" y="3124200"/>
            <a:chExt cx="682202" cy="400200"/>
          </a:xfrm>
        </p:grpSpPr>
        <p:sp>
          <p:nvSpPr>
            <p:cNvPr id="248" name="Google Shape;248;g164c4d2489b_0_0"/>
            <p:cNvSpPr/>
            <p:nvPr/>
          </p:nvSpPr>
          <p:spPr>
            <a:xfrm>
              <a:off x="-2081102" y="3124200"/>
              <a:ext cx="6822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64c4d2489b_0_0"/>
            <p:cNvSpPr txBox="1"/>
            <p:nvPr/>
          </p:nvSpPr>
          <p:spPr>
            <a:xfrm>
              <a:off x="-2081100" y="3124200"/>
              <a:ext cx="682200" cy="20194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 defTabSz="1219170">
                <a:lnSpc>
                  <a:spcPct val="115000"/>
                </a:lnSpc>
                <a:buClr>
                  <a:srgbClr val="000000"/>
                </a:buClr>
              </a:pPr>
              <a:r>
                <a:rPr lang="es-419" sz="1000" i="1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Protocolos</a:t>
              </a:r>
              <a:endParaRPr sz="10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" name="Google Shape;236;g164c4d2489b_0_0">
            <a:extLst>
              <a:ext uri="{FF2B5EF4-FFF2-40B4-BE49-F238E27FC236}">
                <a16:creationId xmlns:a16="http://schemas.microsoft.com/office/drawing/2014/main" id="{86990B59-821F-5D93-4083-BA4DEC270D1D}"/>
              </a:ext>
            </a:extLst>
          </p:cNvPr>
          <p:cNvCxnSpPr>
            <a:cxnSpLocks/>
          </p:cNvCxnSpPr>
          <p:nvPr/>
        </p:nvCxnSpPr>
        <p:spPr>
          <a:xfrm rot="5400000">
            <a:off x="5186419" y="5036884"/>
            <a:ext cx="919536" cy="48544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231;g164c4d2489b_0_0">
            <a:extLst>
              <a:ext uri="{FF2B5EF4-FFF2-40B4-BE49-F238E27FC236}">
                <a16:creationId xmlns:a16="http://schemas.microsoft.com/office/drawing/2014/main" id="{E341181D-7EA5-5449-3647-BA4A2C83FCF7}"/>
              </a:ext>
            </a:extLst>
          </p:cNvPr>
          <p:cNvSpPr/>
          <p:nvPr/>
        </p:nvSpPr>
        <p:spPr>
          <a:xfrm>
            <a:off x="4050258" y="5734421"/>
            <a:ext cx="3191857" cy="102038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28650" marR="0" lvl="0" indent="-17145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CO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Reglamento técnico </a:t>
            </a:r>
          </a:p>
          <a:p>
            <a:pPr marL="628650" marR="0" lvl="0" indent="-17145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CO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Normativa calidad del agua</a:t>
            </a:r>
          </a:p>
          <a:p>
            <a:pPr marL="628650" marR="0" lvl="0" indent="-17145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CO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Indicadores de calidad</a:t>
            </a:r>
            <a:r>
              <a:rPr lang="es-CO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s-CO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e interpretación de resultados.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71428BD-6FF7-E118-A4F1-4FBBEDE1B3B5}"/>
              </a:ext>
            </a:extLst>
          </p:cNvPr>
          <p:cNvSpPr txBox="1"/>
          <p:nvPr/>
        </p:nvSpPr>
        <p:spPr>
          <a:xfrm>
            <a:off x="9133677" y="3140270"/>
            <a:ext cx="2340142" cy="254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</a:pPr>
            <a:r>
              <a:rPr lang="es-CO" sz="1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Análisis microbiológicos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57A71F8-243E-15C0-6BEB-E654DF6EEF68}"/>
              </a:ext>
            </a:extLst>
          </p:cNvPr>
          <p:cNvSpPr txBox="1"/>
          <p:nvPr/>
        </p:nvSpPr>
        <p:spPr>
          <a:xfrm>
            <a:off x="1155627" y="3973090"/>
            <a:ext cx="182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rgbClr val="000000"/>
                </a:solidFill>
                <a:latin typeface="Arial" panose="020B0604020202020204" pitchFamily="34" charset="0"/>
              </a:rPr>
              <a:t>Lineamientos del Instituto Nacional de Salud (INS)</a:t>
            </a:r>
          </a:p>
        </p:txBody>
      </p:sp>
      <p:sp>
        <p:nvSpPr>
          <p:cNvPr id="203" name="Google Shape;249;g164c4d2489b_0_0">
            <a:extLst>
              <a:ext uri="{FF2B5EF4-FFF2-40B4-BE49-F238E27FC236}">
                <a16:creationId xmlns:a16="http://schemas.microsoft.com/office/drawing/2014/main" id="{1EDB137A-015F-13C1-085D-E1282C24BEF4}"/>
              </a:ext>
            </a:extLst>
          </p:cNvPr>
          <p:cNvSpPr txBox="1"/>
          <p:nvPr/>
        </p:nvSpPr>
        <p:spPr>
          <a:xfrm>
            <a:off x="274306" y="2924767"/>
            <a:ext cx="1442761" cy="2692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s-419" sz="10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 tener</a:t>
            </a:r>
            <a:endParaRPr sz="1000" i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49;g164c4d2489b_0_0">
            <a:extLst>
              <a:ext uri="{FF2B5EF4-FFF2-40B4-BE49-F238E27FC236}">
                <a16:creationId xmlns:a16="http://schemas.microsoft.com/office/drawing/2014/main" id="{97A257DA-3A9B-D79D-8501-CBA2C17717AD}"/>
              </a:ext>
            </a:extLst>
          </p:cNvPr>
          <p:cNvSpPr txBox="1"/>
          <p:nvPr/>
        </p:nvSpPr>
        <p:spPr>
          <a:xfrm>
            <a:off x="7470334" y="3309335"/>
            <a:ext cx="909600" cy="2692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s-419" sz="10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endParaRPr sz="1000" i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1;g164c4d2489b_0_0"/>
          <p:cNvSpPr txBox="1"/>
          <p:nvPr/>
        </p:nvSpPr>
        <p:spPr>
          <a:xfrm>
            <a:off x="5165971" y="779093"/>
            <a:ext cx="2179560" cy="3281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s-419" sz="1333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endParaRPr sz="1333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000300-72A3-E609-CDA4-AF0C30B627D0}"/>
              </a:ext>
            </a:extLst>
          </p:cNvPr>
          <p:cNvSpPr txBox="1"/>
          <p:nvPr/>
        </p:nvSpPr>
        <p:spPr>
          <a:xfrm>
            <a:off x="4907902" y="1683500"/>
            <a:ext cx="253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000" dirty="0"/>
              <a:t>Relación de la calidad del agua y salud de la población.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000" dirty="0"/>
              <a:t>Protocolos de laboratorio.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000" dirty="0"/>
              <a:t>Análisis físico químico.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000" dirty="0"/>
              <a:t>Análisis microbiológico 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000" dirty="0"/>
              <a:t>Reporte y resultados de la calidad del agua.</a:t>
            </a:r>
          </a:p>
          <a:p>
            <a:endParaRPr lang="es-CO" sz="1000" dirty="0"/>
          </a:p>
          <a:p>
            <a:endParaRPr lang="es-CO" sz="1000" dirty="0"/>
          </a:p>
        </p:txBody>
      </p:sp>
      <p:sp>
        <p:nvSpPr>
          <p:cNvPr id="11" name="Google Shape;249;g164c4d2489b_0_0">
            <a:extLst>
              <a:ext uri="{FF2B5EF4-FFF2-40B4-BE49-F238E27FC236}">
                <a16:creationId xmlns:a16="http://schemas.microsoft.com/office/drawing/2014/main" id="{36427528-5EEE-987A-D84C-6FA7C64CD1AC}"/>
              </a:ext>
            </a:extLst>
          </p:cNvPr>
          <p:cNvSpPr txBox="1"/>
          <p:nvPr/>
        </p:nvSpPr>
        <p:spPr>
          <a:xfrm>
            <a:off x="9470053" y="4173145"/>
            <a:ext cx="1181905" cy="4462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s-419" sz="10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evaluar la presencia de </a:t>
            </a:r>
            <a:endParaRPr sz="1000" i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49;g164c4d2489b_0_0">
            <a:extLst>
              <a:ext uri="{FF2B5EF4-FFF2-40B4-BE49-F238E27FC236}">
                <a16:creationId xmlns:a16="http://schemas.microsoft.com/office/drawing/2014/main" id="{BBB29BD9-E709-39F1-AAE7-04BFE53C974D}"/>
              </a:ext>
            </a:extLst>
          </p:cNvPr>
          <p:cNvSpPr txBox="1"/>
          <p:nvPr/>
        </p:nvSpPr>
        <p:spPr>
          <a:xfrm>
            <a:off x="5490426" y="3588368"/>
            <a:ext cx="1330723" cy="2692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s-419" sz="10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</a:t>
            </a:r>
            <a:endParaRPr sz="1000" i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9;g164c4d2489b_0_0">
            <a:extLst>
              <a:ext uri="{FF2B5EF4-FFF2-40B4-BE49-F238E27FC236}">
                <a16:creationId xmlns:a16="http://schemas.microsoft.com/office/drawing/2014/main" id="{343F167C-3506-6061-2323-FC15F45507BF}"/>
              </a:ext>
            </a:extLst>
          </p:cNvPr>
          <p:cNvSpPr txBox="1"/>
          <p:nvPr/>
        </p:nvSpPr>
        <p:spPr>
          <a:xfrm>
            <a:off x="5246187" y="5096774"/>
            <a:ext cx="909600" cy="2692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s-419" sz="10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Según </a:t>
            </a:r>
            <a:endParaRPr sz="1000" i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26;g164c4d2489b_0_0">
            <a:extLst>
              <a:ext uri="{FF2B5EF4-FFF2-40B4-BE49-F238E27FC236}">
                <a16:creationId xmlns:a16="http://schemas.microsoft.com/office/drawing/2014/main" id="{B95141B0-5FFA-EB90-4B77-8F41F8DD045C}"/>
              </a:ext>
            </a:extLst>
          </p:cNvPr>
          <p:cNvSpPr/>
          <p:nvPr/>
        </p:nvSpPr>
        <p:spPr>
          <a:xfrm>
            <a:off x="9407382" y="4835799"/>
            <a:ext cx="1651623" cy="919537"/>
          </a:xfrm>
          <a:prstGeom prst="roundRect">
            <a:avLst>
              <a:gd name="adj" fmla="val 16667"/>
            </a:avLst>
          </a:prstGeom>
          <a:solidFill>
            <a:srgbClr val="ECDDAC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 dirty="0"/>
              <a:t>Bacterias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 dirty="0"/>
              <a:t>Virus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 dirty="0"/>
              <a:t>Protozoos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 dirty="0"/>
              <a:t>Hongos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A69CCE19797543AAB5DE63E320ACE2" ma:contentTypeVersion="13" ma:contentTypeDescription="Crear nuevo documento." ma:contentTypeScope="" ma:versionID="c27e9dff27dbbef6126b7e1a03a96eaf">
  <xsd:schema xmlns:xsd="http://www.w3.org/2001/XMLSchema" xmlns:xs="http://www.w3.org/2001/XMLSchema" xmlns:p="http://schemas.microsoft.com/office/2006/metadata/properties" xmlns:ns2="1d52d4bc-3f95-4709-b359-1b96840d7671" xmlns:ns3="8d1bea48-6525-4b05-8cf5-c6ad0dd5b02f" targetNamespace="http://schemas.microsoft.com/office/2006/metadata/properties" ma:root="true" ma:fieldsID="5282fca2a66791c7f7987122c07bb49b" ns2:_="" ns3:_="">
    <xsd:import namespace="1d52d4bc-3f95-4709-b359-1b96840d7671"/>
    <xsd:import namespace="8d1bea48-6525-4b05-8cf5-c6ad0dd5b0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2d4bc-3f95-4709-b359-1b96840d76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6b9d2d1-95d9-404f-a0e9-5b204eef34e2}" ma:internalName="TaxCatchAll" ma:showField="CatchAllData" ma:web="1d52d4bc-3f95-4709-b359-1b96840d76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ea48-6525-4b05-8cf5-c6ad0dd5b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52d4bc-3f95-4709-b359-1b96840d7671" xsi:nil="true"/>
    <lcf76f155ced4ddcb4097134ff3c332f xmlns="8d1bea48-6525-4b05-8cf5-c6ad0dd5b02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3A371B6-D7DF-442C-9BE6-B1EFD2A58350}"/>
</file>

<file path=customXml/itemProps2.xml><?xml version="1.0" encoding="utf-8"?>
<ds:datastoreItem xmlns:ds="http://schemas.openxmlformats.org/officeDocument/2006/customXml" ds:itemID="{38C9FAEC-87F2-46F6-BFF8-735196E0314C}"/>
</file>

<file path=customXml/itemProps3.xml><?xml version="1.0" encoding="utf-8"?>
<ds:datastoreItem xmlns:ds="http://schemas.openxmlformats.org/officeDocument/2006/customXml" ds:itemID="{2B6198FA-8B4B-4B53-A662-C62196207197}"/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116</Words>
  <Application>Microsoft Office PowerPoint</Application>
  <PresentationFormat>Panorámica</PresentationFormat>
  <Paragraphs>26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Simple Light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Alzate</dc:creator>
  <cp:lastModifiedBy>Gloria Alzate</cp:lastModifiedBy>
  <cp:revision>21</cp:revision>
  <dcterms:created xsi:type="dcterms:W3CDTF">2022-10-10T23:41:06Z</dcterms:created>
  <dcterms:modified xsi:type="dcterms:W3CDTF">2023-04-26T18:52:33Z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0x0101009BA69CCE19797543AAB5DE63E320ACE2</vt:lpwstr>
  </property>
</Properties>
</file>