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03" r:id="rId5"/>
    <p:sldId id="307" r:id="rId6"/>
    <p:sldId id="308" r:id="rId7"/>
    <p:sldId id="312" r:id="rId8"/>
    <p:sldId id="313" r:id="rId9"/>
    <p:sldId id="314" r:id="rId10"/>
    <p:sldId id="315" r:id="rId11"/>
    <p:sldId id="316" r:id="rId12"/>
    <p:sldId id="280" r:id="rId13"/>
    <p:sldId id="317" r:id="rId14"/>
    <p:sldId id="318" r:id="rId15"/>
    <p:sldId id="304" r:id="rId16"/>
    <p:sldId id="305" r:id="rId17"/>
    <p:sldId id="306" r:id="rId18"/>
    <p:sldId id="309" r:id="rId19"/>
    <p:sldId id="285" r:id="rId20"/>
    <p:sldId id="310" r:id="rId21"/>
    <p:sldId id="262" r:id="rId22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300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54B8D-DBA0-49E3-9088-AEB6E9190130}" type="doc">
      <dgm:prSet loTypeId="urn:microsoft.com/office/officeart/2005/8/layout/radial5" loCatId="relationship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A9C7E713-8EB8-4F98-BB87-E83C93E1100E}">
      <dgm:prSet phldrT="[Texto]" custT="1"/>
      <dgm:spPr/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Tipos de inventarios</a:t>
          </a:r>
        </a:p>
      </dgm:t>
    </dgm:pt>
    <dgm:pt modelId="{EBBF32D3-1BCF-4C65-8F29-2217DF4045A7}" type="parTrans" cxnId="{2743B7A7-F90A-41DA-A217-9D9DCC790BE6}">
      <dgm:prSet/>
      <dgm:spPr/>
      <dgm:t>
        <a:bodyPr/>
        <a:lstStyle/>
        <a:p>
          <a:endParaRPr lang="es-ES" sz="18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829FB8-295A-4CDD-A8AE-B873ED5A6403}" type="sibTrans" cxnId="{2743B7A7-F90A-41DA-A217-9D9DCC790BE6}">
      <dgm:prSet/>
      <dgm:spPr/>
      <dgm:t>
        <a:bodyPr/>
        <a:lstStyle/>
        <a:p>
          <a:endParaRPr lang="es-ES" sz="18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A91C2D-78A6-48B9-90F3-5CABC3382F6E}">
      <dgm:prSet phldrT="[Texto]" custT="1"/>
      <dgm:spPr/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Inicial </a:t>
          </a:r>
        </a:p>
      </dgm:t>
    </dgm:pt>
    <dgm:pt modelId="{1DD41F15-C43B-4050-B3BA-4163F76F495D}" type="parTrans" cxnId="{22C5C3EB-70D5-4339-9B53-950571935AFF}">
      <dgm:prSet custT="1"/>
      <dgm:spPr/>
      <dgm:t>
        <a:bodyPr/>
        <a:lstStyle/>
        <a:p>
          <a:endParaRPr lang="es-ES" sz="24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3F57A1-EBF4-4749-A9B0-4DEF0DA51043}" type="sibTrans" cxnId="{22C5C3EB-70D5-4339-9B53-950571935AFF}">
      <dgm:prSet/>
      <dgm:spPr/>
      <dgm:t>
        <a:bodyPr/>
        <a:lstStyle/>
        <a:p>
          <a:endParaRPr lang="es-ES" sz="18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CAEE32-35D3-4134-9C7B-A771D1E171F3}">
      <dgm:prSet phldrT="[Texto]" custT="1"/>
      <dgm:spPr/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Final</a:t>
          </a:r>
        </a:p>
      </dgm:t>
    </dgm:pt>
    <dgm:pt modelId="{DE800F3C-4406-4654-A340-52F620B9ED6D}" type="parTrans" cxnId="{47F693FE-FB39-4CCC-A7D5-99D8941BEBF3}">
      <dgm:prSet custT="1"/>
      <dgm:spPr/>
      <dgm:t>
        <a:bodyPr/>
        <a:lstStyle/>
        <a:p>
          <a:endParaRPr lang="es-ES" sz="24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A636E5-E9A4-4A8E-9C07-8F5C790F3D61}" type="sibTrans" cxnId="{47F693FE-FB39-4CCC-A7D5-99D8941BEBF3}">
      <dgm:prSet/>
      <dgm:spPr/>
      <dgm:t>
        <a:bodyPr/>
        <a:lstStyle/>
        <a:p>
          <a:endParaRPr lang="es-ES" sz="18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365928-FFC5-4BBF-91F1-8B755A4A8BF9}">
      <dgm:prSet phldrT="[Texto]" custT="1"/>
      <dgm:spPr/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General</a:t>
          </a:r>
        </a:p>
      </dgm:t>
    </dgm:pt>
    <dgm:pt modelId="{B9DB858C-AADB-482D-9813-B5A6BC1674F0}" type="parTrans" cxnId="{23AB5C70-421B-42D3-AE5B-461D290BA895}">
      <dgm:prSet custT="1"/>
      <dgm:spPr/>
      <dgm:t>
        <a:bodyPr/>
        <a:lstStyle/>
        <a:p>
          <a:endParaRPr lang="es-ES" sz="24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6DF161-D2C4-4D98-80A7-FA899FE9B146}" type="sibTrans" cxnId="{23AB5C70-421B-42D3-AE5B-461D290BA895}">
      <dgm:prSet/>
      <dgm:spPr/>
      <dgm:t>
        <a:bodyPr/>
        <a:lstStyle/>
        <a:p>
          <a:endParaRPr lang="es-ES" sz="18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07F592-DB27-443F-8496-A0B3AE34377B}">
      <dgm:prSet phldrT="[Texto]" custT="1"/>
      <dgm:spPr/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Selectivo</a:t>
          </a:r>
        </a:p>
      </dgm:t>
    </dgm:pt>
    <dgm:pt modelId="{10046869-AA1D-431F-A274-9BB9B15BE647}" type="parTrans" cxnId="{8FDD4599-278F-4138-A1BA-992226DBC5BE}">
      <dgm:prSet custT="1"/>
      <dgm:spPr/>
      <dgm:t>
        <a:bodyPr/>
        <a:lstStyle/>
        <a:p>
          <a:endParaRPr lang="es-ES" sz="24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5E3945-A1A2-4A3F-822F-573E917C76EE}" type="sibTrans" cxnId="{8FDD4599-278F-4138-A1BA-992226DBC5BE}">
      <dgm:prSet/>
      <dgm:spPr/>
      <dgm:t>
        <a:bodyPr/>
        <a:lstStyle/>
        <a:p>
          <a:endParaRPr lang="es-ES" sz="18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402824-1C83-4009-8B26-BFFC268DF97C}">
      <dgm:prSet phldrT="[Texto]" custT="1"/>
      <dgm:spPr/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Rotativo</a:t>
          </a:r>
        </a:p>
      </dgm:t>
    </dgm:pt>
    <dgm:pt modelId="{0617466C-9FBF-4B9D-8944-8E32D37CEE2B}" type="parTrans" cxnId="{C696CBC3-C6D7-46BC-A48E-8676DEFDDE81}">
      <dgm:prSet custT="1"/>
      <dgm:spPr/>
      <dgm:t>
        <a:bodyPr/>
        <a:lstStyle/>
        <a:p>
          <a:endParaRPr lang="es-ES" sz="24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70F15E-52E3-45C5-AC13-74F49424FA56}" type="sibTrans" cxnId="{C696CBC3-C6D7-46BC-A48E-8676DEFDDE81}">
      <dgm:prSet/>
      <dgm:spPr/>
      <dgm:t>
        <a:bodyPr/>
        <a:lstStyle/>
        <a:p>
          <a:endParaRPr lang="es-ES" sz="18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5D5D8A-D0B9-408D-873F-BA7C8798EB3E}">
      <dgm:prSet phldrT="[Texto]" custT="1"/>
      <dgm:spPr/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Permanentes</a:t>
          </a:r>
        </a:p>
      </dgm:t>
    </dgm:pt>
    <dgm:pt modelId="{42F290A5-DB82-4FDC-8E55-5F08D9DF35F5}" type="parTrans" cxnId="{015FE79F-347E-4652-9A76-83082C6D03BB}">
      <dgm:prSet custT="1"/>
      <dgm:spPr/>
      <dgm:t>
        <a:bodyPr/>
        <a:lstStyle/>
        <a:p>
          <a:endParaRPr lang="es-ES" sz="24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FA4C57-B415-4AEE-A71D-616BD0AA3AE5}" type="sibTrans" cxnId="{015FE79F-347E-4652-9A76-83082C6D03BB}">
      <dgm:prSet/>
      <dgm:spPr/>
      <dgm:t>
        <a:bodyPr/>
        <a:lstStyle/>
        <a:p>
          <a:endParaRPr lang="es-ES" sz="18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F07DF2-ED37-4BA1-B831-C54CBFC63F9A}">
      <dgm:prSet phldrT="[Texto]" custT="1"/>
      <dgm:spPr/>
      <dgm:t>
        <a:bodyPr/>
        <a:lstStyle/>
        <a:p>
          <a:r>
            <a:rPr lang="es-E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Post-venta</a:t>
          </a:r>
        </a:p>
      </dgm:t>
    </dgm:pt>
    <dgm:pt modelId="{5B0F2E37-970D-4A8A-84D9-C7B0AF289B80}" type="parTrans" cxnId="{083D41C4-4B9B-46AB-B3CB-E7A13A5FC40A}">
      <dgm:prSet custT="1"/>
      <dgm:spPr/>
      <dgm:t>
        <a:bodyPr/>
        <a:lstStyle/>
        <a:p>
          <a:endParaRPr lang="es-ES" sz="24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53C56F-AABE-4597-9A6B-4DB6BB68FA66}" type="sibTrans" cxnId="{083D41C4-4B9B-46AB-B3CB-E7A13A5FC40A}">
      <dgm:prSet/>
      <dgm:spPr/>
      <dgm:t>
        <a:bodyPr/>
        <a:lstStyle/>
        <a:p>
          <a:endParaRPr lang="es-ES" sz="18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BB724F-499F-4B4E-B835-61DEAE67C343}" type="pres">
      <dgm:prSet presAssocID="{21B54B8D-DBA0-49E3-9088-AEB6E919013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71E5565-1D2D-4D22-B744-0A6BE4581AEA}" type="pres">
      <dgm:prSet presAssocID="{A9C7E713-8EB8-4F98-BB87-E83C93E1100E}" presName="centerShape" presStyleLbl="node0" presStyleIdx="0" presStyleCnt="1"/>
      <dgm:spPr/>
    </dgm:pt>
    <dgm:pt modelId="{1B79E18F-1AFF-461C-9125-028FFA990E0B}" type="pres">
      <dgm:prSet presAssocID="{1DD41F15-C43B-4050-B3BA-4163F76F495D}" presName="parTrans" presStyleLbl="sibTrans2D1" presStyleIdx="0" presStyleCnt="7"/>
      <dgm:spPr/>
    </dgm:pt>
    <dgm:pt modelId="{5D0EB0B6-A620-4F14-86B1-99E41DDD88FA}" type="pres">
      <dgm:prSet presAssocID="{1DD41F15-C43B-4050-B3BA-4163F76F495D}" presName="connectorText" presStyleLbl="sibTrans2D1" presStyleIdx="0" presStyleCnt="7"/>
      <dgm:spPr/>
    </dgm:pt>
    <dgm:pt modelId="{399457AB-D077-4671-B525-87C96CE73386}" type="pres">
      <dgm:prSet presAssocID="{ADA91C2D-78A6-48B9-90F3-5CABC3382F6E}" presName="node" presStyleLbl="node1" presStyleIdx="0" presStyleCnt="7">
        <dgm:presLayoutVars>
          <dgm:bulletEnabled val="1"/>
        </dgm:presLayoutVars>
      </dgm:prSet>
      <dgm:spPr/>
    </dgm:pt>
    <dgm:pt modelId="{2C7BF041-6A5E-40A5-B7B3-184A074D0030}" type="pres">
      <dgm:prSet presAssocID="{DE800F3C-4406-4654-A340-52F620B9ED6D}" presName="parTrans" presStyleLbl="sibTrans2D1" presStyleIdx="1" presStyleCnt="7"/>
      <dgm:spPr/>
    </dgm:pt>
    <dgm:pt modelId="{9132046A-23D9-4B66-AD0C-867DFADCE155}" type="pres">
      <dgm:prSet presAssocID="{DE800F3C-4406-4654-A340-52F620B9ED6D}" presName="connectorText" presStyleLbl="sibTrans2D1" presStyleIdx="1" presStyleCnt="7"/>
      <dgm:spPr/>
    </dgm:pt>
    <dgm:pt modelId="{F38126D3-E26E-49CA-B4C4-2F4CB1BED8F7}" type="pres">
      <dgm:prSet presAssocID="{1BCAEE32-35D3-4134-9C7B-A771D1E171F3}" presName="node" presStyleLbl="node1" presStyleIdx="1" presStyleCnt="7">
        <dgm:presLayoutVars>
          <dgm:bulletEnabled val="1"/>
        </dgm:presLayoutVars>
      </dgm:prSet>
      <dgm:spPr/>
    </dgm:pt>
    <dgm:pt modelId="{0C51D09F-A6DA-466D-B84E-4CD0A832EA28}" type="pres">
      <dgm:prSet presAssocID="{B9DB858C-AADB-482D-9813-B5A6BC1674F0}" presName="parTrans" presStyleLbl="sibTrans2D1" presStyleIdx="2" presStyleCnt="7"/>
      <dgm:spPr/>
    </dgm:pt>
    <dgm:pt modelId="{C7976FBA-F86F-49CF-9C66-03E76CC427E0}" type="pres">
      <dgm:prSet presAssocID="{B9DB858C-AADB-482D-9813-B5A6BC1674F0}" presName="connectorText" presStyleLbl="sibTrans2D1" presStyleIdx="2" presStyleCnt="7"/>
      <dgm:spPr/>
    </dgm:pt>
    <dgm:pt modelId="{C6F95CC6-E804-4096-B38F-F7FBD646E902}" type="pres">
      <dgm:prSet presAssocID="{A0365928-FFC5-4BBF-91F1-8B755A4A8BF9}" presName="node" presStyleLbl="node1" presStyleIdx="2" presStyleCnt="7">
        <dgm:presLayoutVars>
          <dgm:bulletEnabled val="1"/>
        </dgm:presLayoutVars>
      </dgm:prSet>
      <dgm:spPr/>
    </dgm:pt>
    <dgm:pt modelId="{1AC9F706-3394-4CDD-B63D-F242AFCC1C93}" type="pres">
      <dgm:prSet presAssocID="{10046869-AA1D-431F-A274-9BB9B15BE647}" presName="parTrans" presStyleLbl="sibTrans2D1" presStyleIdx="3" presStyleCnt="7"/>
      <dgm:spPr/>
    </dgm:pt>
    <dgm:pt modelId="{50BE6512-C8F7-4281-B10F-6E6386121096}" type="pres">
      <dgm:prSet presAssocID="{10046869-AA1D-431F-A274-9BB9B15BE647}" presName="connectorText" presStyleLbl="sibTrans2D1" presStyleIdx="3" presStyleCnt="7"/>
      <dgm:spPr/>
    </dgm:pt>
    <dgm:pt modelId="{F22C1558-4FA0-4238-AB15-00CC62AFCE24}" type="pres">
      <dgm:prSet presAssocID="{0607F592-DB27-443F-8496-A0B3AE34377B}" presName="node" presStyleLbl="node1" presStyleIdx="3" presStyleCnt="7">
        <dgm:presLayoutVars>
          <dgm:bulletEnabled val="1"/>
        </dgm:presLayoutVars>
      </dgm:prSet>
      <dgm:spPr/>
    </dgm:pt>
    <dgm:pt modelId="{6F4BF8FF-351C-41F4-970A-DE7FBD9F8276}" type="pres">
      <dgm:prSet presAssocID="{0617466C-9FBF-4B9D-8944-8E32D37CEE2B}" presName="parTrans" presStyleLbl="sibTrans2D1" presStyleIdx="4" presStyleCnt="7"/>
      <dgm:spPr/>
    </dgm:pt>
    <dgm:pt modelId="{39E02E2C-D3EE-4848-ACD0-4933BF415CDA}" type="pres">
      <dgm:prSet presAssocID="{0617466C-9FBF-4B9D-8944-8E32D37CEE2B}" presName="connectorText" presStyleLbl="sibTrans2D1" presStyleIdx="4" presStyleCnt="7"/>
      <dgm:spPr/>
    </dgm:pt>
    <dgm:pt modelId="{E67D2636-52EE-499F-92A5-245C96844ED4}" type="pres">
      <dgm:prSet presAssocID="{48402824-1C83-4009-8B26-BFFC268DF97C}" presName="node" presStyleLbl="node1" presStyleIdx="4" presStyleCnt="7">
        <dgm:presLayoutVars>
          <dgm:bulletEnabled val="1"/>
        </dgm:presLayoutVars>
      </dgm:prSet>
      <dgm:spPr/>
    </dgm:pt>
    <dgm:pt modelId="{4D7DBD7A-96A8-4C47-B6D2-CB5B80839EFF}" type="pres">
      <dgm:prSet presAssocID="{42F290A5-DB82-4FDC-8E55-5F08D9DF35F5}" presName="parTrans" presStyleLbl="sibTrans2D1" presStyleIdx="5" presStyleCnt="7"/>
      <dgm:spPr/>
    </dgm:pt>
    <dgm:pt modelId="{A111E698-1CF0-497F-BA69-F03B5E2AEBF9}" type="pres">
      <dgm:prSet presAssocID="{42F290A5-DB82-4FDC-8E55-5F08D9DF35F5}" presName="connectorText" presStyleLbl="sibTrans2D1" presStyleIdx="5" presStyleCnt="7"/>
      <dgm:spPr/>
    </dgm:pt>
    <dgm:pt modelId="{EC3BD751-7711-4434-A5B7-97ADBA93CB85}" type="pres">
      <dgm:prSet presAssocID="{EE5D5D8A-D0B9-408D-873F-BA7C8798EB3E}" presName="node" presStyleLbl="node1" presStyleIdx="5" presStyleCnt="7">
        <dgm:presLayoutVars>
          <dgm:bulletEnabled val="1"/>
        </dgm:presLayoutVars>
      </dgm:prSet>
      <dgm:spPr/>
    </dgm:pt>
    <dgm:pt modelId="{0489E04B-C444-4DC1-A357-368C2F590502}" type="pres">
      <dgm:prSet presAssocID="{5B0F2E37-970D-4A8A-84D9-C7B0AF289B80}" presName="parTrans" presStyleLbl="sibTrans2D1" presStyleIdx="6" presStyleCnt="7"/>
      <dgm:spPr/>
    </dgm:pt>
    <dgm:pt modelId="{DEF251E6-DC46-4311-BF37-6CAB25B3D6F1}" type="pres">
      <dgm:prSet presAssocID="{5B0F2E37-970D-4A8A-84D9-C7B0AF289B80}" presName="connectorText" presStyleLbl="sibTrans2D1" presStyleIdx="6" presStyleCnt="7"/>
      <dgm:spPr/>
    </dgm:pt>
    <dgm:pt modelId="{796FB6D0-B21C-489A-B32A-9E94E3B9E3CB}" type="pres">
      <dgm:prSet presAssocID="{62F07DF2-ED37-4BA1-B831-C54CBFC63F9A}" presName="node" presStyleLbl="node1" presStyleIdx="6" presStyleCnt="7">
        <dgm:presLayoutVars>
          <dgm:bulletEnabled val="1"/>
        </dgm:presLayoutVars>
      </dgm:prSet>
      <dgm:spPr/>
    </dgm:pt>
  </dgm:ptLst>
  <dgm:cxnLst>
    <dgm:cxn modelId="{78BF690A-D730-46F6-91F1-81E4931F0E76}" type="presOf" srcId="{10046869-AA1D-431F-A274-9BB9B15BE647}" destId="{1AC9F706-3394-4CDD-B63D-F242AFCC1C93}" srcOrd="0" destOrd="0" presId="urn:microsoft.com/office/officeart/2005/8/layout/radial5"/>
    <dgm:cxn modelId="{9593F420-C237-4BF1-840A-663022D66726}" type="presOf" srcId="{10046869-AA1D-431F-A274-9BB9B15BE647}" destId="{50BE6512-C8F7-4281-B10F-6E6386121096}" srcOrd="1" destOrd="0" presId="urn:microsoft.com/office/officeart/2005/8/layout/radial5"/>
    <dgm:cxn modelId="{4CA3DB23-164B-4382-9384-4FB756AB38DC}" type="presOf" srcId="{0617466C-9FBF-4B9D-8944-8E32D37CEE2B}" destId="{6F4BF8FF-351C-41F4-970A-DE7FBD9F8276}" srcOrd="0" destOrd="0" presId="urn:microsoft.com/office/officeart/2005/8/layout/radial5"/>
    <dgm:cxn modelId="{82B69425-9D48-4CA3-ABDD-6419E1015094}" type="presOf" srcId="{B9DB858C-AADB-482D-9813-B5A6BC1674F0}" destId="{0C51D09F-A6DA-466D-B84E-4CD0A832EA28}" srcOrd="0" destOrd="0" presId="urn:microsoft.com/office/officeart/2005/8/layout/radial5"/>
    <dgm:cxn modelId="{AFD0DE31-341E-4D32-B303-F620B5803A16}" type="presOf" srcId="{EE5D5D8A-D0B9-408D-873F-BA7C8798EB3E}" destId="{EC3BD751-7711-4434-A5B7-97ADBA93CB85}" srcOrd="0" destOrd="0" presId="urn:microsoft.com/office/officeart/2005/8/layout/radial5"/>
    <dgm:cxn modelId="{37A33A3B-6ABE-4BCD-B801-BA5DFFEB46E9}" type="presOf" srcId="{1BCAEE32-35D3-4134-9C7B-A771D1E171F3}" destId="{F38126D3-E26E-49CA-B4C4-2F4CB1BED8F7}" srcOrd="0" destOrd="0" presId="urn:microsoft.com/office/officeart/2005/8/layout/radial5"/>
    <dgm:cxn modelId="{B8ED8463-61EB-4F30-8CD7-D19F1C7696EC}" type="presOf" srcId="{42F290A5-DB82-4FDC-8E55-5F08D9DF35F5}" destId="{A111E698-1CF0-497F-BA69-F03B5E2AEBF9}" srcOrd="1" destOrd="0" presId="urn:microsoft.com/office/officeart/2005/8/layout/radial5"/>
    <dgm:cxn modelId="{D2DA0864-0EA8-43BB-BC31-46717ABFBE15}" type="presOf" srcId="{21B54B8D-DBA0-49E3-9088-AEB6E9190130}" destId="{90BB724F-499F-4B4E-B835-61DEAE67C343}" srcOrd="0" destOrd="0" presId="urn:microsoft.com/office/officeart/2005/8/layout/radial5"/>
    <dgm:cxn modelId="{DEFE2E49-F669-41FD-A515-6FE8A8D9D731}" type="presOf" srcId="{48402824-1C83-4009-8B26-BFFC268DF97C}" destId="{E67D2636-52EE-499F-92A5-245C96844ED4}" srcOrd="0" destOrd="0" presId="urn:microsoft.com/office/officeart/2005/8/layout/radial5"/>
    <dgm:cxn modelId="{23AB5C70-421B-42D3-AE5B-461D290BA895}" srcId="{A9C7E713-8EB8-4F98-BB87-E83C93E1100E}" destId="{A0365928-FFC5-4BBF-91F1-8B755A4A8BF9}" srcOrd="2" destOrd="0" parTransId="{B9DB858C-AADB-482D-9813-B5A6BC1674F0}" sibTransId="{116DF161-D2C4-4D98-80A7-FA899FE9B146}"/>
    <dgm:cxn modelId="{C4213E71-EC0D-4272-8EDB-59A0F2B7A037}" type="presOf" srcId="{62F07DF2-ED37-4BA1-B831-C54CBFC63F9A}" destId="{796FB6D0-B21C-489A-B32A-9E94E3B9E3CB}" srcOrd="0" destOrd="0" presId="urn:microsoft.com/office/officeart/2005/8/layout/radial5"/>
    <dgm:cxn modelId="{BDA1FB73-876C-49ED-94CD-B6652AE4A240}" type="presOf" srcId="{5B0F2E37-970D-4A8A-84D9-C7B0AF289B80}" destId="{0489E04B-C444-4DC1-A357-368C2F590502}" srcOrd="0" destOrd="0" presId="urn:microsoft.com/office/officeart/2005/8/layout/radial5"/>
    <dgm:cxn modelId="{C7D5227D-9BC1-4197-9A69-2D825F7D10C6}" type="presOf" srcId="{42F290A5-DB82-4FDC-8E55-5F08D9DF35F5}" destId="{4D7DBD7A-96A8-4C47-B6D2-CB5B80839EFF}" srcOrd="0" destOrd="0" presId="urn:microsoft.com/office/officeart/2005/8/layout/radial5"/>
    <dgm:cxn modelId="{E979617D-3E9A-401E-BD92-4E4C31CCAF03}" type="presOf" srcId="{A0365928-FFC5-4BBF-91F1-8B755A4A8BF9}" destId="{C6F95CC6-E804-4096-B38F-F7FBD646E902}" srcOrd="0" destOrd="0" presId="urn:microsoft.com/office/officeart/2005/8/layout/radial5"/>
    <dgm:cxn modelId="{23AA1E8C-E350-40ED-8C3E-4FBAE753EF3A}" type="presOf" srcId="{DE800F3C-4406-4654-A340-52F620B9ED6D}" destId="{9132046A-23D9-4B66-AD0C-867DFADCE155}" srcOrd="1" destOrd="0" presId="urn:microsoft.com/office/officeart/2005/8/layout/radial5"/>
    <dgm:cxn modelId="{3A719C91-6A7C-42AA-9F97-226D53E5F5F5}" type="presOf" srcId="{B9DB858C-AADB-482D-9813-B5A6BC1674F0}" destId="{C7976FBA-F86F-49CF-9C66-03E76CC427E0}" srcOrd="1" destOrd="0" presId="urn:microsoft.com/office/officeart/2005/8/layout/radial5"/>
    <dgm:cxn modelId="{E926AB91-94BD-46CB-8378-0CE3527ABA98}" type="presOf" srcId="{1DD41F15-C43B-4050-B3BA-4163F76F495D}" destId="{1B79E18F-1AFF-461C-9125-028FFA990E0B}" srcOrd="0" destOrd="0" presId="urn:microsoft.com/office/officeart/2005/8/layout/radial5"/>
    <dgm:cxn modelId="{8FDD4599-278F-4138-A1BA-992226DBC5BE}" srcId="{A9C7E713-8EB8-4F98-BB87-E83C93E1100E}" destId="{0607F592-DB27-443F-8496-A0B3AE34377B}" srcOrd="3" destOrd="0" parTransId="{10046869-AA1D-431F-A274-9BB9B15BE647}" sibTransId="{355E3945-A1A2-4A3F-822F-573E917C76EE}"/>
    <dgm:cxn modelId="{015FE79F-347E-4652-9A76-83082C6D03BB}" srcId="{A9C7E713-8EB8-4F98-BB87-E83C93E1100E}" destId="{EE5D5D8A-D0B9-408D-873F-BA7C8798EB3E}" srcOrd="5" destOrd="0" parTransId="{42F290A5-DB82-4FDC-8E55-5F08D9DF35F5}" sibTransId="{20FA4C57-B415-4AEE-A71D-616BD0AA3AE5}"/>
    <dgm:cxn modelId="{E4151DA1-AA76-4F33-A24D-27A82B03D607}" type="presOf" srcId="{1DD41F15-C43B-4050-B3BA-4163F76F495D}" destId="{5D0EB0B6-A620-4F14-86B1-99E41DDD88FA}" srcOrd="1" destOrd="0" presId="urn:microsoft.com/office/officeart/2005/8/layout/radial5"/>
    <dgm:cxn modelId="{2743B7A7-F90A-41DA-A217-9D9DCC790BE6}" srcId="{21B54B8D-DBA0-49E3-9088-AEB6E9190130}" destId="{A9C7E713-8EB8-4F98-BB87-E83C93E1100E}" srcOrd="0" destOrd="0" parTransId="{EBBF32D3-1BCF-4C65-8F29-2217DF4045A7}" sibTransId="{32829FB8-295A-4CDD-A8AE-B873ED5A6403}"/>
    <dgm:cxn modelId="{C696CBC3-C6D7-46BC-A48E-8676DEFDDE81}" srcId="{A9C7E713-8EB8-4F98-BB87-E83C93E1100E}" destId="{48402824-1C83-4009-8B26-BFFC268DF97C}" srcOrd="4" destOrd="0" parTransId="{0617466C-9FBF-4B9D-8944-8E32D37CEE2B}" sibTransId="{EC70F15E-52E3-45C5-AC13-74F49424FA56}"/>
    <dgm:cxn modelId="{083D41C4-4B9B-46AB-B3CB-E7A13A5FC40A}" srcId="{A9C7E713-8EB8-4F98-BB87-E83C93E1100E}" destId="{62F07DF2-ED37-4BA1-B831-C54CBFC63F9A}" srcOrd="6" destOrd="0" parTransId="{5B0F2E37-970D-4A8A-84D9-C7B0AF289B80}" sibTransId="{9B53C56F-AABE-4597-9A6B-4DB6BB68FA66}"/>
    <dgm:cxn modelId="{158417D5-AB48-4582-B91E-A94B20E7448C}" type="presOf" srcId="{A9C7E713-8EB8-4F98-BB87-E83C93E1100E}" destId="{571E5565-1D2D-4D22-B744-0A6BE4581AEA}" srcOrd="0" destOrd="0" presId="urn:microsoft.com/office/officeart/2005/8/layout/radial5"/>
    <dgm:cxn modelId="{C4A57FD7-F166-4FEE-872D-A50DAC631EBE}" type="presOf" srcId="{0607F592-DB27-443F-8496-A0B3AE34377B}" destId="{F22C1558-4FA0-4238-AB15-00CC62AFCE24}" srcOrd="0" destOrd="0" presId="urn:microsoft.com/office/officeart/2005/8/layout/radial5"/>
    <dgm:cxn modelId="{48C55FE2-8C1F-4DE8-897E-6A513E3B234E}" type="presOf" srcId="{5B0F2E37-970D-4A8A-84D9-C7B0AF289B80}" destId="{DEF251E6-DC46-4311-BF37-6CAB25B3D6F1}" srcOrd="1" destOrd="0" presId="urn:microsoft.com/office/officeart/2005/8/layout/radial5"/>
    <dgm:cxn modelId="{5E42C4E5-7A5A-4EFD-BAFA-C2A8BB3E2C78}" type="presOf" srcId="{ADA91C2D-78A6-48B9-90F3-5CABC3382F6E}" destId="{399457AB-D077-4671-B525-87C96CE73386}" srcOrd="0" destOrd="0" presId="urn:microsoft.com/office/officeart/2005/8/layout/radial5"/>
    <dgm:cxn modelId="{0CEE76E7-41B8-4597-85B5-526A0EBA35B6}" type="presOf" srcId="{0617466C-9FBF-4B9D-8944-8E32D37CEE2B}" destId="{39E02E2C-D3EE-4848-ACD0-4933BF415CDA}" srcOrd="1" destOrd="0" presId="urn:microsoft.com/office/officeart/2005/8/layout/radial5"/>
    <dgm:cxn modelId="{22C5C3EB-70D5-4339-9B53-950571935AFF}" srcId="{A9C7E713-8EB8-4F98-BB87-E83C93E1100E}" destId="{ADA91C2D-78A6-48B9-90F3-5CABC3382F6E}" srcOrd="0" destOrd="0" parTransId="{1DD41F15-C43B-4050-B3BA-4163F76F495D}" sibTransId="{653F57A1-EBF4-4749-A9B0-4DEF0DA51043}"/>
    <dgm:cxn modelId="{046928FC-3014-4012-93BC-0040465E589F}" type="presOf" srcId="{DE800F3C-4406-4654-A340-52F620B9ED6D}" destId="{2C7BF041-6A5E-40A5-B7B3-184A074D0030}" srcOrd="0" destOrd="0" presId="urn:microsoft.com/office/officeart/2005/8/layout/radial5"/>
    <dgm:cxn modelId="{47F693FE-FB39-4CCC-A7D5-99D8941BEBF3}" srcId="{A9C7E713-8EB8-4F98-BB87-E83C93E1100E}" destId="{1BCAEE32-35D3-4134-9C7B-A771D1E171F3}" srcOrd="1" destOrd="0" parTransId="{DE800F3C-4406-4654-A340-52F620B9ED6D}" sibTransId="{B6A636E5-E9A4-4A8E-9C07-8F5C790F3D61}"/>
    <dgm:cxn modelId="{B57A8857-7D98-4173-91FB-2BCBB134CBE7}" type="presParOf" srcId="{90BB724F-499F-4B4E-B835-61DEAE67C343}" destId="{571E5565-1D2D-4D22-B744-0A6BE4581AEA}" srcOrd="0" destOrd="0" presId="urn:microsoft.com/office/officeart/2005/8/layout/radial5"/>
    <dgm:cxn modelId="{F3F98702-2878-435A-8F0F-3CBAD702F189}" type="presParOf" srcId="{90BB724F-499F-4B4E-B835-61DEAE67C343}" destId="{1B79E18F-1AFF-461C-9125-028FFA990E0B}" srcOrd="1" destOrd="0" presId="urn:microsoft.com/office/officeart/2005/8/layout/radial5"/>
    <dgm:cxn modelId="{F9C62F9B-B265-44BA-A0B2-8B584BC24D4B}" type="presParOf" srcId="{1B79E18F-1AFF-461C-9125-028FFA990E0B}" destId="{5D0EB0B6-A620-4F14-86B1-99E41DDD88FA}" srcOrd="0" destOrd="0" presId="urn:microsoft.com/office/officeart/2005/8/layout/radial5"/>
    <dgm:cxn modelId="{3E494DF8-5401-4DC0-A231-30756F15619A}" type="presParOf" srcId="{90BB724F-499F-4B4E-B835-61DEAE67C343}" destId="{399457AB-D077-4671-B525-87C96CE73386}" srcOrd="2" destOrd="0" presId="urn:microsoft.com/office/officeart/2005/8/layout/radial5"/>
    <dgm:cxn modelId="{D1FB7578-159D-44CF-BD9E-670C368E8821}" type="presParOf" srcId="{90BB724F-499F-4B4E-B835-61DEAE67C343}" destId="{2C7BF041-6A5E-40A5-B7B3-184A074D0030}" srcOrd="3" destOrd="0" presId="urn:microsoft.com/office/officeart/2005/8/layout/radial5"/>
    <dgm:cxn modelId="{E6A4F5B0-1FF5-4E88-887A-C53766D28900}" type="presParOf" srcId="{2C7BF041-6A5E-40A5-B7B3-184A074D0030}" destId="{9132046A-23D9-4B66-AD0C-867DFADCE155}" srcOrd="0" destOrd="0" presId="urn:microsoft.com/office/officeart/2005/8/layout/radial5"/>
    <dgm:cxn modelId="{2139278B-2E69-4B6A-B64B-32BAC707641E}" type="presParOf" srcId="{90BB724F-499F-4B4E-B835-61DEAE67C343}" destId="{F38126D3-E26E-49CA-B4C4-2F4CB1BED8F7}" srcOrd="4" destOrd="0" presId="urn:microsoft.com/office/officeart/2005/8/layout/radial5"/>
    <dgm:cxn modelId="{B6651168-3F9D-4185-B903-0C7833682391}" type="presParOf" srcId="{90BB724F-499F-4B4E-B835-61DEAE67C343}" destId="{0C51D09F-A6DA-466D-B84E-4CD0A832EA28}" srcOrd="5" destOrd="0" presId="urn:microsoft.com/office/officeart/2005/8/layout/radial5"/>
    <dgm:cxn modelId="{FAAC9ABC-D289-47C8-8A13-A10A43EC8939}" type="presParOf" srcId="{0C51D09F-A6DA-466D-B84E-4CD0A832EA28}" destId="{C7976FBA-F86F-49CF-9C66-03E76CC427E0}" srcOrd="0" destOrd="0" presId="urn:microsoft.com/office/officeart/2005/8/layout/radial5"/>
    <dgm:cxn modelId="{DE033343-58C1-44B9-9303-B0B7B697D5F3}" type="presParOf" srcId="{90BB724F-499F-4B4E-B835-61DEAE67C343}" destId="{C6F95CC6-E804-4096-B38F-F7FBD646E902}" srcOrd="6" destOrd="0" presId="urn:microsoft.com/office/officeart/2005/8/layout/radial5"/>
    <dgm:cxn modelId="{74F687DC-A8C1-4021-A1B9-F06126D09DEB}" type="presParOf" srcId="{90BB724F-499F-4B4E-B835-61DEAE67C343}" destId="{1AC9F706-3394-4CDD-B63D-F242AFCC1C93}" srcOrd="7" destOrd="0" presId="urn:microsoft.com/office/officeart/2005/8/layout/radial5"/>
    <dgm:cxn modelId="{624DC1F2-D66B-47F9-9CB0-FAB3D80236F3}" type="presParOf" srcId="{1AC9F706-3394-4CDD-B63D-F242AFCC1C93}" destId="{50BE6512-C8F7-4281-B10F-6E6386121096}" srcOrd="0" destOrd="0" presId="urn:microsoft.com/office/officeart/2005/8/layout/radial5"/>
    <dgm:cxn modelId="{4ED1EFE7-2656-438F-AF60-C2A4CCB686DC}" type="presParOf" srcId="{90BB724F-499F-4B4E-B835-61DEAE67C343}" destId="{F22C1558-4FA0-4238-AB15-00CC62AFCE24}" srcOrd="8" destOrd="0" presId="urn:microsoft.com/office/officeart/2005/8/layout/radial5"/>
    <dgm:cxn modelId="{6BE3207E-06EC-432F-A309-038F629964E2}" type="presParOf" srcId="{90BB724F-499F-4B4E-B835-61DEAE67C343}" destId="{6F4BF8FF-351C-41F4-970A-DE7FBD9F8276}" srcOrd="9" destOrd="0" presId="urn:microsoft.com/office/officeart/2005/8/layout/radial5"/>
    <dgm:cxn modelId="{5F948060-9B0D-4BCC-A867-C13D4F772748}" type="presParOf" srcId="{6F4BF8FF-351C-41F4-970A-DE7FBD9F8276}" destId="{39E02E2C-D3EE-4848-ACD0-4933BF415CDA}" srcOrd="0" destOrd="0" presId="urn:microsoft.com/office/officeart/2005/8/layout/radial5"/>
    <dgm:cxn modelId="{9D709957-65F5-46D8-A38E-6B73073FC919}" type="presParOf" srcId="{90BB724F-499F-4B4E-B835-61DEAE67C343}" destId="{E67D2636-52EE-499F-92A5-245C96844ED4}" srcOrd="10" destOrd="0" presId="urn:microsoft.com/office/officeart/2005/8/layout/radial5"/>
    <dgm:cxn modelId="{63508CB0-E272-4926-9F42-643AAB48B437}" type="presParOf" srcId="{90BB724F-499F-4B4E-B835-61DEAE67C343}" destId="{4D7DBD7A-96A8-4C47-B6D2-CB5B80839EFF}" srcOrd="11" destOrd="0" presId="urn:microsoft.com/office/officeart/2005/8/layout/radial5"/>
    <dgm:cxn modelId="{20603768-67D8-4960-BB91-610BE01F2603}" type="presParOf" srcId="{4D7DBD7A-96A8-4C47-B6D2-CB5B80839EFF}" destId="{A111E698-1CF0-497F-BA69-F03B5E2AEBF9}" srcOrd="0" destOrd="0" presId="urn:microsoft.com/office/officeart/2005/8/layout/radial5"/>
    <dgm:cxn modelId="{D58BC859-20DC-48EA-B948-78ABFAB1DAEC}" type="presParOf" srcId="{90BB724F-499F-4B4E-B835-61DEAE67C343}" destId="{EC3BD751-7711-4434-A5B7-97ADBA93CB85}" srcOrd="12" destOrd="0" presId="urn:microsoft.com/office/officeart/2005/8/layout/radial5"/>
    <dgm:cxn modelId="{9A83015B-FD7E-4013-AFEE-C4413EE904E1}" type="presParOf" srcId="{90BB724F-499F-4B4E-B835-61DEAE67C343}" destId="{0489E04B-C444-4DC1-A357-368C2F590502}" srcOrd="13" destOrd="0" presId="urn:microsoft.com/office/officeart/2005/8/layout/radial5"/>
    <dgm:cxn modelId="{1B4A90C4-D529-4258-89B1-BE3081965EE8}" type="presParOf" srcId="{0489E04B-C444-4DC1-A357-368C2F590502}" destId="{DEF251E6-DC46-4311-BF37-6CAB25B3D6F1}" srcOrd="0" destOrd="0" presId="urn:microsoft.com/office/officeart/2005/8/layout/radial5"/>
    <dgm:cxn modelId="{231003EB-DF40-40B9-B797-F8D152304541}" type="presParOf" srcId="{90BB724F-499F-4B4E-B835-61DEAE67C343}" destId="{796FB6D0-B21C-489A-B32A-9E94E3B9E3CB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E5565-1D2D-4D22-B744-0A6BE4581AEA}">
      <dsp:nvSpPr>
        <dsp:cNvPr id="0" name=""/>
        <dsp:cNvSpPr/>
      </dsp:nvSpPr>
      <dsp:spPr>
        <a:xfrm>
          <a:off x="1881494" y="1697746"/>
          <a:ext cx="1303810" cy="130381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Tipos de inventarios</a:t>
          </a:r>
        </a:p>
      </dsp:txBody>
      <dsp:txXfrm>
        <a:off x="2072433" y="1888685"/>
        <a:ext cx="921932" cy="921932"/>
      </dsp:txXfrm>
    </dsp:sp>
    <dsp:sp modelId="{1B79E18F-1AFF-461C-9125-028FFA990E0B}">
      <dsp:nvSpPr>
        <dsp:cNvPr id="0" name=""/>
        <dsp:cNvSpPr/>
      </dsp:nvSpPr>
      <dsp:spPr>
        <a:xfrm rot="16200000">
          <a:off x="2395337" y="1223418"/>
          <a:ext cx="276124" cy="443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kern="12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36756" y="1353496"/>
        <a:ext cx="193287" cy="265977"/>
      </dsp:txXfrm>
    </dsp:sp>
    <dsp:sp modelId="{399457AB-D077-4671-B525-87C96CE73386}">
      <dsp:nvSpPr>
        <dsp:cNvPr id="0" name=""/>
        <dsp:cNvSpPr/>
      </dsp:nvSpPr>
      <dsp:spPr>
        <a:xfrm>
          <a:off x="1946684" y="3326"/>
          <a:ext cx="1173429" cy="117342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Inicial </a:t>
          </a:r>
        </a:p>
      </dsp:txBody>
      <dsp:txXfrm>
        <a:off x="2118529" y="175171"/>
        <a:ext cx="829739" cy="829739"/>
      </dsp:txXfrm>
    </dsp:sp>
    <dsp:sp modelId="{2C7BF041-6A5E-40A5-B7B3-184A074D0030}">
      <dsp:nvSpPr>
        <dsp:cNvPr id="0" name=""/>
        <dsp:cNvSpPr/>
      </dsp:nvSpPr>
      <dsp:spPr>
        <a:xfrm rot="19285714">
          <a:off x="3102570" y="1564003"/>
          <a:ext cx="276124" cy="443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875044"/>
                <a:satOff val="-2813"/>
                <a:lumOff val="-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875044"/>
                <a:satOff val="-2813"/>
                <a:lumOff val="-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kern="12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11606" y="1678486"/>
        <a:ext cx="193287" cy="265977"/>
      </dsp:txXfrm>
    </dsp:sp>
    <dsp:sp modelId="{F38126D3-E26E-49CA-B4C4-2F4CB1BED8F7}">
      <dsp:nvSpPr>
        <dsp:cNvPr id="0" name=""/>
        <dsp:cNvSpPr/>
      </dsp:nvSpPr>
      <dsp:spPr>
        <a:xfrm>
          <a:off x="3322403" y="665837"/>
          <a:ext cx="1173429" cy="1173429"/>
        </a:xfrm>
        <a:prstGeom prst="ellipse">
          <a:avLst/>
        </a:prstGeom>
        <a:gradFill rotWithShape="0">
          <a:gsLst>
            <a:gs pos="0">
              <a:schemeClr val="accent3">
                <a:hueOff val="1875044"/>
                <a:satOff val="-2813"/>
                <a:lumOff val="-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875044"/>
                <a:satOff val="-2813"/>
                <a:lumOff val="-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Final</a:t>
          </a:r>
        </a:p>
      </dsp:txBody>
      <dsp:txXfrm>
        <a:off x="3494248" y="837682"/>
        <a:ext cx="829739" cy="829739"/>
      </dsp:txXfrm>
    </dsp:sp>
    <dsp:sp modelId="{0C51D09F-A6DA-466D-B84E-4CD0A832EA28}">
      <dsp:nvSpPr>
        <dsp:cNvPr id="0" name=""/>
        <dsp:cNvSpPr/>
      </dsp:nvSpPr>
      <dsp:spPr>
        <a:xfrm rot="771429">
          <a:off x="3277242" y="2329292"/>
          <a:ext cx="276124" cy="443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kern="12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78280" y="2408735"/>
        <a:ext cx="193287" cy="265977"/>
      </dsp:txXfrm>
    </dsp:sp>
    <dsp:sp modelId="{C6F95CC6-E804-4096-B38F-F7FBD646E902}">
      <dsp:nvSpPr>
        <dsp:cNvPr id="0" name=""/>
        <dsp:cNvSpPr/>
      </dsp:nvSpPr>
      <dsp:spPr>
        <a:xfrm>
          <a:off x="3662177" y="2154486"/>
          <a:ext cx="1173429" cy="1173429"/>
        </a:xfrm>
        <a:prstGeom prst="ellipse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General</a:t>
          </a:r>
        </a:p>
      </dsp:txBody>
      <dsp:txXfrm>
        <a:off x="3834022" y="2326331"/>
        <a:ext cx="829739" cy="829739"/>
      </dsp:txXfrm>
    </dsp:sp>
    <dsp:sp modelId="{1AC9F706-3394-4CDD-B63D-F242AFCC1C93}">
      <dsp:nvSpPr>
        <dsp:cNvPr id="0" name=""/>
        <dsp:cNvSpPr/>
      </dsp:nvSpPr>
      <dsp:spPr>
        <a:xfrm rot="3857143">
          <a:off x="2787821" y="2943006"/>
          <a:ext cx="276124" cy="443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kern="12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1269" y="2994348"/>
        <a:ext cx="193287" cy="265977"/>
      </dsp:txXfrm>
    </dsp:sp>
    <dsp:sp modelId="{F22C1558-4FA0-4238-AB15-00CC62AFCE24}">
      <dsp:nvSpPr>
        <dsp:cNvPr id="0" name=""/>
        <dsp:cNvSpPr/>
      </dsp:nvSpPr>
      <dsp:spPr>
        <a:xfrm>
          <a:off x="2710151" y="3348290"/>
          <a:ext cx="1173429" cy="1173429"/>
        </a:xfrm>
        <a:prstGeom prst="ellipse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Selectivo</a:t>
          </a:r>
        </a:p>
      </dsp:txBody>
      <dsp:txXfrm>
        <a:off x="2881996" y="3520135"/>
        <a:ext cx="829739" cy="829739"/>
      </dsp:txXfrm>
    </dsp:sp>
    <dsp:sp modelId="{6F4BF8FF-351C-41F4-970A-DE7FBD9F8276}">
      <dsp:nvSpPr>
        <dsp:cNvPr id="0" name=""/>
        <dsp:cNvSpPr/>
      </dsp:nvSpPr>
      <dsp:spPr>
        <a:xfrm rot="6942857">
          <a:off x="2002852" y="2943006"/>
          <a:ext cx="276124" cy="443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kern="12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062241" y="2994348"/>
        <a:ext cx="193287" cy="265977"/>
      </dsp:txXfrm>
    </dsp:sp>
    <dsp:sp modelId="{E67D2636-52EE-499F-92A5-245C96844ED4}">
      <dsp:nvSpPr>
        <dsp:cNvPr id="0" name=""/>
        <dsp:cNvSpPr/>
      </dsp:nvSpPr>
      <dsp:spPr>
        <a:xfrm>
          <a:off x="1183218" y="3348290"/>
          <a:ext cx="1173429" cy="1173429"/>
        </a:xfrm>
        <a:prstGeom prst="ellipse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Rotativo</a:t>
          </a:r>
        </a:p>
      </dsp:txBody>
      <dsp:txXfrm>
        <a:off x="1355063" y="3520135"/>
        <a:ext cx="829739" cy="829739"/>
      </dsp:txXfrm>
    </dsp:sp>
    <dsp:sp modelId="{4D7DBD7A-96A8-4C47-B6D2-CB5B80839EFF}">
      <dsp:nvSpPr>
        <dsp:cNvPr id="0" name=""/>
        <dsp:cNvSpPr/>
      </dsp:nvSpPr>
      <dsp:spPr>
        <a:xfrm rot="10028571">
          <a:off x="1513431" y="2329292"/>
          <a:ext cx="276124" cy="443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9375220"/>
                <a:satOff val="-14067"/>
                <a:lumOff val="-22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375220"/>
                <a:satOff val="-14067"/>
                <a:lumOff val="-22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kern="12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595230" y="2408735"/>
        <a:ext cx="193287" cy="265977"/>
      </dsp:txXfrm>
    </dsp:sp>
    <dsp:sp modelId="{EC3BD751-7711-4434-A5B7-97ADBA93CB85}">
      <dsp:nvSpPr>
        <dsp:cNvPr id="0" name=""/>
        <dsp:cNvSpPr/>
      </dsp:nvSpPr>
      <dsp:spPr>
        <a:xfrm>
          <a:off x="231192" y="2154486"/>
          <a:ext cx="1173429" cy="1173429"/>
        </a:xfrm>
        <a:prstGeom prst="ellipse">
          <a:avLst/>
        </a:prstGeom>
        <a:gradFill rotWithShape="0">
          <a:gsLst>
            <a:gs pos="0">
              <a:schemeClr val="accent3">
                <a:hueOff val="9375220"/>
                <a:satOff val="-14067"/>
                <a:lumOff val="-22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375220"/>
                <a:satOff val="-14067"/>
                <a:lumOff val="-22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Permanentes</a:t>
          </a:r>
        </a:p>
      </dsp:txBody>
      <dsp:txXfrm>
        <a:off x="403037" y="2326331"/>
        <a:ext cx="829739" cy="829739"/>
      </dsp:txXfrm>
    </dsp:sp>
    <dsp:sp modelId="{0489E04B-C444-4DC1-A357-368C2F590502}">
      <dsp:nvSpPr>
        <dsp:cNvPr id="0" name=""/>
        <dsp:cNvSpPr/>
      </dsp:nvSpPr>
      <dsp:spPr>
        <a:xfrm rot="13114286">
          <a:off x="1688103" y="1564003"/>
          <a:ext cx="276124" cy="443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kern="1200">
            <a:solidFill>
              <a:schemeClr val="bg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761904" y="1678486"/>
        <a:ext cx="193287" cy="265977"/>
      </dsp:txXfrm>
    </dsp:sp>
    <dsp:sp modelId="{796FB6D0-B21C-489A-B32A-9E94E3B9E3CB}">
      <dsp:nvSpPr>
        <dsp:cNvPr id="0" name=""/>
        <dsp:cNvSpPr/>
      </dsp:nvSpPr>
      <dsp:spPr>
        <a:xfrm>
          <a:off x="570966" y="665837"/>
          <a:ext cx="1173429" cy="1173429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Post-venta</a:t>
          </a:r>
        </a:p>
      </dsp:txBody>
      <dsp:txXfrm>
        <a:off x="742811" y="837682"/>
        <a:ext cx="829739" cy="829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48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2B83250-3C6C-407A-9BE8-0FC245AB9490}"/>
              </a:ext>
            </a:extLst>
          </p:cNvPr>
          <p:cNvSpPr txBox="1"/>
          <p:nvPr/>
        </p:nvSpPr>
        <p:spPr>
          <a:xfrm>
            <a:off x="1121953" y="1944429"/>
            <a:ext cx="6900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/>
              <a:t>GESTION DE INVENTARIOS</a:t>
            </a:r>
            <a:endParaRPr lang="es-CO" sz="4800" b="1" dirty="0"/>
          </a:p>
        </p:txBody>
      </p:sp>
    </p:spTree>
    <p:extLst>
      <p:ext uri="{BB962C8B-B14F-4D97-AF65-F5344CB8AC3E}">
        <p14:creationId xmlns:p14="http://schemas.microsoft.com/office/powerpoint/2010/main" val="181986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42F1065-9CDC-406B-830C-3976EFAB52C6}"/>
              </a:ext>
            </a:extLst>
          </p:cNvPr>
          <p:cNvSpPr txBox="1"/>
          <p:nvPr/>
        </p:nvSpPr>
        <p:spPr>
          <a:xfrm>
            <a:off x="903767" y="1558619"/>
            <a:ext cx="73364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Control de existencias o movimientos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: </a:t>
            </a:r>
          </a:p>
          <a:p>
            <a:pPr algn="just"/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Tiene como objetivo comparar las existencias físicas con las que muestra el sistema de información basado en el movimiento de entradas y salidas. Este control se lleva a cabo mediante la realización de inventarios los cuales pueden ser de diferentes tipos, de acuerdo al volumen de la mercancía.</a:t>
            </a:r>
          </a:p>
        </p:txBody>
      </p:sp>
    </p:spTree>
    <p:extLst>
      <p:ext uri="{BB962C8B-B14F-4D97-AF65-F5344CB8AC3E}">
        <p14:creationId xmlns:p14="http://schemas.microsoft.com/office/powerpoint/2010/main" val="100787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510F79B-0F10-40D0-A501-FFD1D19E6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655286"/>
              </p:ext>
            </p:extLst>
          </p:nvPr>
        </p:nvGraphicFramePr>
        <p:xfrm>
          <a:off x="2280298" y="309227"/>
          <a:ext cx="5066799" cy="452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94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353D6C-9AF9-4F15-8B4D-F67E9A41E812}"/>
              </a:ext>
            </a:extLst>
          </p:cNvPr>
          <p:cNvSpPr txBox="1"/>
          <p:nvPr/>
        </p:nvSpPr>
        <p:spPr>
          <a:xfrm>
            <a:off x="233915" y="172422"/>
            <a:ext cx="523122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INVENTARIO PERMANENTE: </a:t>
            </a:r>
            <a:r>
              <a:rPr lang="es-MX" sz="2400" b="0" i="0" u="none" strike="noStrike" baseline="0" dirty="0"/>
              <a:t> Seguimiento continuo del movimiento de un producto (entradas y salidas), ya sea por su alto costo u otra característica importante.</a:t>
            </a:r>
          </a:p>
          <a:p>
            <a:pPr algn="just"/>
            <a:r>
              <a:rPr lang="es-MX" sz="2400" dirty="0"/>
              <a:t>Se</a:t>
            </a:r>
            <a:r>
              <a:rPr lang="es-MX" sz="2400" b="0" i="0" u="none" strike="noStrike" baseline="0" dirty="0"/>
              <a:t> basa en las tecnologías de la información como lectura por scanner o tecnología de Radiofrecuencia(RFID).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b="0" i="0" u="none" strike="noStrike" baseline="0" dirty="0"/>
              <a:t>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s-MX" sz="2400" b="1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jemplo:</a:t>
            </a:r>
            <a:r>
              <a:rPr lang="es-MX" sz="2400" b="0" i="0" u="none" strike="noStrike" baseline="0" dirty="0"/>
              <a:t> en </a:t>
            </a:r>
            <a:r>
              <a:rPr lang="es-MX" sz="2400" dirty="0"/>
              <a:t>el sector </a:t>
            </a:r>
            <a:r>
              <a:rPr lang="es-MX" sz="2400" b="0" i="0" u="none" strike="noStrike" baseline="0" dirty="0"/>
              <a:t>farmacéutico se realiza seguimiento continuo a los </a:t>
            </a:r>
            <a:r>
              <a:rPr lang="es-MX" sz="2400" b="1" i="0" u="none" strike="noStrike" baseline="0" dirty="0"/>
              <a:t>medicamentos de control </a:t>
            </a:r>
            <a:r>
              <a:rPr lang="es-MX" sz="2400" b="0" i="0" u="none" strike="noStrike" baseline="0" dirty="0"/>
              <a:t>especial y </a:t>
            </a:r>
            <a:r>
              <a:rPr lang="es-CO" sz="2400" b="1" i="0" u="none" strike="noStrike" baseline="0" dirty="0"/>
              <a:t>medicamentos de alto costo.</a:t>
            </a:r>
            <a:endParaRPr lang="es-CO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F94408-0690-49CF-99EE-37AD17C1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139" y="1073889"/>
            <a:ext cx="3265714" cy="281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0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1F53184-D288-478C-BF6A-6AA9A00D4DD5}"/>
              </a:ext>
            </a:extLst>
          </p:cNvPr>
          <p:cNvSpPr txBox="1"/>
          <p:nvPr/>
        </p:nvSpPr>
        <p:spPr>
          <a:xfrm>
            <a:off x="223283" y="202019"/>
            <a:ext cx="44975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1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INVENTARIO PERIÓDICO:</a:t>
            </a:r>
          </a:p>
          <a:p>
            <a:pPr algn="just"/>
            <a:r>
              <a:rPr lang="es-MX" sz="2400" dirty="0"/>
              <a:t>A</a:t>
            </a:r>
            <a:r>
              <a:rPr lang="es-MX" sz="2400" b="0" i="0" u="none" strike="noStrike" baseline="0" dirty="0"/>
              <a:t>uditorías del inventario regulares y al azar para actualizar la información de seguimiento del inventario. </a:t>
            </a:r>
          </a:p>
          <a:p>
            <a:pPr algn="just"/>
            <a:r>
              <a:rPr lang="es-MX" sz="2400" b="0" i="0" u="none" strike="noStrike" baseline="0" dirty="0"/>
              <a:t>Contar físicamente el inventario del almacén, comparando el inventario manualmente contra el recibo y los datos de ventas </a:t>
            </a:r>
            <a:r>
              <a:rPr lang="es-CO" sz="2400" b="0" i="0" u="none" strike="noStrike" baseline="0" dirty="0"/>
              <a:t>y de compras para determinar si existe alguna diferencia.</a:t>
            </a:r>
            <a:endParaRPr lang="es-CO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C5FC5C-05B8-4809-BD04-D3418391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02" y="758899"/>
            <a:ext cx="3380394" cy="36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4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4090054-68BE-4371-AB30-C95AB41D7712}"/>
              </a:ext>
            </a:extLst>
          </p:cNvPr>
          <p:cNvSpPr txBox="1"/>
          <p:nvPr/>
        </p:nvSpPr>
        <p:spPr>
          <a:xfrm>
            <a:off x="329610" y="494258"/>
            <a:ext cx="520995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1" i="0" u="none" strike="noStrike" baseline="0" dirty="0">
                <a:solidFill>
                  <a:schemeClr val="accent6">
                    <a:lumMod val="75000"/>
                  </a:schemeClr>
                </a:solidFill>
                <a:latin typeface="Calibri,Bold"/>
              </a:rPr>
              <a:t>INVENTARIO GENERAL</a:t>
            </a:r>
            <a:r>
              <a:rPr lang="es-MX" sz="24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: </a:t>
            </a:r>
          </a:p>
          <a:p>
            <a:pPr algn="l"/>
            <a:r>
              <a:rPr lang="es-MX" sz="2400" dirty="0">
                <a:latin typeface="Calibri" panose="020F0502020204030204" pitchFamily="34" charset="0"/>
              </a:rPr>
              <a:t>S</a:t>
            </a:r>
            <a:r>
              <a:rPr lang="es-MX" sz="2400" b="0" i="0" u="none" strike="noStrike" baseline="0" dirty="0">
                <a:latin typeface="Calibri" panose="020F0502020204030204" pitchFamily="34" charset="0"/>
              </a:rPr>
              <a:t>e realiza un conteo físico y general de todos los productos y bienes </a:t>
            </a:r>
            <a:r>
              <a:rPr lang="es-CO" sz="2400" b="0" i="0" u="none" strike="noStrike" baseline="0" dirty="0">
                <a:latin typeface="Calibri" panose="020F0502020204030204" pitchFamily="34" charset="0"/>
              </a:rPr>
              <a:t>para determinar el estado real de existencias, para </a:t>
            </a:r>
            <a:r>
              <a:rPr lang="es-MX" sz="2400" b="0" i="0" u="none" strike="noStrike" baseline="0" dirty="0">
                <a:latin typeface="Calibri" panose="020F0502020204030204" pitchFamily="34" charset="0"/>
              </a:rPr>
              <a:t>cerrar un periodo contable. Por lo general se hace cada 6 a 12 meses. </a:t>
            </a:r>
          </a:p>
          <a:p>
            <a:pPr algn="l"/>
            <a:r>
              <a:rPr lang="es-MX" sz="2400" b="0" i="0" u="none" strike="noStrike" baseline="0" dirty="0">
                <a:latin typeface="Calibri" panose="020F0502020204030204" pitchFamily="34" charset="0"/>
              </a:rPr>
              <a:t>Su objetivo es proporcionar la información necesaria para realizar el cierre contable del año, estado de cuentas y resultados, activos fijos,</a:t>
            </a:r>
          </a:p>
          <a:p>
            <a:pPr algn="l"/>
            <a:r>
              <a:rPr lang="es-MX" sz="2400" b="0" i="0" u="none" strike="noStrike" baseline="0" dirty="0">
                <a:latin typeface="Calibri" panose="020F0502020204030204" pitchFamily="34" charset="0"/>
              </a:rPr>
              <a:t>corrientes y pasivos (Balance General).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1759DD-F18A-439F-ADD4-3D918DEE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413" y="1115089"/>
            <a:ext cx="3152671" cy="29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19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E82F2ED-E472-46E5-A6E5-30F667D22C90}"/>
              </a:ext>
            </a:extLst>
          </p:cNvPr>
          <p:cNvSpPr txBox="1"/>
          <p:nvPr/>
        </p:nvSpPr>
        <p:spPr>
          <a:xfrm>
            <a:off x="928893" y="382932"/>
            <a:ext cx="406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accent6">
                    <a:lumMod val="75000"/>
                  </a:schemeClr>
                </a:solidFill>
              </a:rPr>
              <a:t>GESTIÓN DE STOCKS</a:t>
            </a:r>
            <a:endParaRPr lang="es-CO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5B685B-C613-4D2B-9DEF-3007B3AB9969}"/>
              </a:ext>
            </a:extLst>
          </p:cNvPr>
          <p:cNvSpPr txBox="1"/>
          <p:nvPr/>
        </p:nvSpPr>
        <p:spPr>
          <a:xfrm>
            <a:off x="1357921" y="1545042"/>
            <a:ext cx="5258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Para una buena gestión logística de stocks hay que controlar:</a:t>
            </a:r>
            <a:endParaRPr lang="es-CO" sz="2800" dirty="0"/>
          </a:p>
        </p:txBody>
      </p:sp>
      <p:sp>
        <p:nvSpPr>
          <p:cNvPr id="6" name="Flecha: hacia arriba 5">
            <a:extLst>
              <a:ext uri="{FF2B5EF4-FFF2-40B4-BE49-F238E27FC236}">
                <a16:creationId xmlns:a16="http://schemas.microsoft.com/office/drawing/2014/main" id="{6DF01587-2763-4079-A2B6-C30AB39271C2}"/>
              </a:ext>
            </a:extLst>
          </p:cNvPr>
          <p:cNvSpPr/>
          <p:nvPr/>
        </p:nvSpPr>
        <p:spPr>
          <a:xfrm>
            <a:off x="6953693" y="875782"/>
            <a:ext cx="701749" cy="2433223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ENTRADAS</a:t>
            </a:r>
            <a:endParaRPr lang="es-CO" dirty="0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81016A63-620E-4657-ACC0-ECC2A0EA4667}"/>
              </a:ext>
            </a:extLst>
          </p:cNvPr>
          <p:cNvSpPr/>
          <p:nvPr/>
        </p:nvSpPr>
        <p:spPr>
          <a:xfrm>
            <a:off x="8014977" y="875782"/>
            <a:ext cx="792530" cy="274992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SAL</a:t>
            </a:r>
          </a:p>
          <a:p>
            <a:pPr algn="ctr"/>
            <a:r>
              <a:rPr lang="es-MX" dirty="0"/>
              <a:t>I</a:t>
            </a:r>
          </a:p>
          <a:p>
            <a:pPr algn="ctr"/>
            <a:r>
              <a:rPr lang="es-MX" dirty="0"/>
              <a:t>DAS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2B9E56-D0CF-410A-B2B7-2A8331ECF0D6}"/>
              </a:ext>
            </a:extLst>
          </p:cNvPr>
          <p:cNvSpPr txBox="1"/>
          <p:nvPr/>
        </p:nvSpPr>
        <p:spPr>
          <a:xfrm>
            <a:off x="570926" y="3014928"/>
            <a:ext cx="63827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Este control de flujo de información permitirá: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400" dirty="0"/>
              <a:t>Elaborar pedidos.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400" dirty="0"/>
              <a:t>Analizar la utilización de medicamentos.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400" dirty="0"/>
              <a:t>Asignar costos por área, servicio o unidad.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400" dirty="0"/>
              <a:t>Elaborar informes rigurosos.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33121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50818" y="43745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419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BE41F2-DA04-4FED-86A8-F6B081738260}"/>
              </a:ext>
            </a:extLst>
          </p:cNvPr>
          <p:cNvSpPr txBox="1"/>
          <p:nvPr/>
        </p:nvSpPr>
        <p:spPr>
          <a:xfrm>
            <a:off x="738040" y="271430"/>
            <a:ext cx="6905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TÉCNICAS PARA LA GESTIÓN DE STOCKS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5CEB3C-C287-4E20-B07D-0B1168146F25}"/>
              </a:ext>
            </a:extLst>
          </p:cNvPr>
          <p:cNvSpPr txBox="1"/>
          <p:nvPr/>
        </p:nvSpPr>
        <p:spPr>
          <a:xfrm>
            <a:off x="568137" y="1604584"/>
            <a:ext cx="772756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MX" sz="2400" dirty="0"/>
              <a:t>Utilización de tecnologías para la automatización de los pedidos: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La organización del servicio de farmacia no depende de la llegada del pedido.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No depende de la llegada del pedido en el papel.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No se produce desplazamiento de personal.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Disminuyen los errores de transcripción.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7558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3EEF7E-4975-4651-8A6B-F5608B27841D}"/>
              </a:ext>
            </a:extLst>
          </p:cNvPr>
          <p:cNvSpPr txBox="1"/>
          <p:nvPr/>
        </p:nvSpPr>
        <p:spPr>
          <a:xfrm>
            <a:off x="738040" y="271430"/>
            <a:ext cx="6905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TÉCNICAS PARA LA GESTIÓN DE STOCKS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2BC3F4-EB2E-4E55-ACFB-3AD207E6A415}"/>
              </a:ext>
            </a:extLst>
          </p:cNvPr>
          <p:cNvSpPr txBox="1"/>
          <p:nvPr/>
        </p:nvSpPr>
        <p:spPr>
          <a:xfrm>
            <a:off x="524895" y="2963176"/>
            <a:ext cx="843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3. Utilizar sistemas automatizados de clasificación, almacenaje y dispensación como el KARDEX. </a:t>
            </a:r>
            <a:endParaRPr lang="es-CO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B285B6-B213-4074-AFEB-EBCD508AC338}"/>
              </a:ext>
            </a:extLst>
          </p:cNvPr>
          <p:cNvSpPr txBox="1"/>
          <p:nvPr/>
        </p:nvSpPr>
        <p:spPr>
          <a:xfrm>
            <a:off x="524895" y="4033075"/>
            <a:ext cx="760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4. Realizar clasificación ABC de los medicamentos.</a:t>
            </a:r>
            <a:endParaRPr lang="es-CO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0A9CB3-B7B3-4E67-8035-D3C33AAB81F0}"/>
              </a:ext>
            </a:extLst>
          </p:cNvPr>
          <p:cNvSpPr txBox="1"/>
          <p:nvPr/>
        </p:nvSpPr>
        <p:spPr>
          <a:xfrm>
            <a:off x="524895" y="1163642"/>
            <a:ext cx="7814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2. Controles periódicos de inventario: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Inventario Permanente o diario.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Inventario General cada 6 o 12 meses.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Inventario periódico, regular y al azar: cada 3 meses</a:t>
            </a:r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31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DB2DAA7-16AD-4D26-8790-FC4C057C1191}"/>
              </a:ext>
            </a:extLst>
          </p:cNvPr>
          <p:cNvSpPr txBox="1"/>
          <p:nvPr/>
        </p:nvSpPr>
        <p:spPr>
          <a:xfrm>
            <a:off x="0" y="1098753"/>
            <a:ext cx="90270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 Se define inventario como: “Conjunto de mercancías o artículos que tiene la empresa para comerciar con aquellos, permitiendo la compra y venta o la fabricación primero antes de venderlos, en un periodo económico determinados”.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En un servicios farmacéutico – Farmacia o Droguería, el inventario se compone de todos y cada uno de los productos farmacéuticos para la dispensación y / o distribución:</a:t>
            </a:r>
          </a:p>
          <a:p>
            <a:pPr algn="just"/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Medicamentos esenciales.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Medicamentos de control especial.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Medicamentos de alto costo.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Medicamentos en cadena de frio.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Productos cosméticos, de aseo personal y belleza.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Fito terapéuticos (productos medicinales empacados y etiquetados, cuyas sustancias activas provienen de plantas medicinales).</a:t>
            </a:r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AD1C9F-D59D-4CE0-979D-6DE26C0BC6FC}"/>
              </a:ext>
            </a:extLst>
          </p:cNvPr>
          <p:cNvSpPr txBox="1"/>
          <p:nvPr/>
        </p:nvSpPr>
        <p:spPr>
          <a:xfrm>
            <a:off x="2712314" y="0"/>
            <a:ext cx="3379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INVENTARIO</a:t>
            </a:r>
            <a:endParaRPr lang="es-CO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32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756D4C5-6801-41C7-8B4D-BF5F993BAE63}"/>
              </a:ext>
            </a:extLst>
          </p:cNvPr>
          <p:cNvSpPr txBox="1"/>
          <p:nvPr/>
        </p:nvSpPr>
        <p:spPr>
          <a:xfrm>
            <a:off x="164804" y="1173182"/>
            <a:ext cx="88143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Los </a:t>
            </a:r>
            <a:r>
              <a:rPr lang="es-MX" b="1" dirty="0">
                <a:solidFill>
                  <a:schemeClr val="accent6"/>
                </a:solidFill>
              </a:rPr>
              <a:t>Inventarios</a:t>
            </a:r>
            <a:r>
              <a:rPr lang="es-MX" dirty="0"/>
              <a:t> son bienes tangibles que se tienen para la venta en el curso ordinario del negocio o para ser consumidos en la producción de bienes o servicios para su posterior comercialización: 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Materias primas.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Productos en proceso y productos terminados.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Empaques y envases.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Los inventarios en tránsito o medicamentos en cuarentena.</a:t>
            </a:r>
          </a:p>
          <a:p>
            <a:endParaRPr lang="es-MX" dirty="0"/>
          </a:p>
          <a:p>
            <a:pPr algn="just"/>
            <a:r>
              <a:rPr lang="es-MX" dirty="0"/>
              <a:t>Para fines contables, el inventario de una empresa hace parte del  </a:t>
            </a:r>
            <a:r>
              <a:rPr lang="es-MX" b="1" dirty="0">
                <a:solidFill>
                  <a:schemeClr val="accent6"/>
                </a:solidFill>
              </a:rPr>
              <a:t>ACTIVO CORRIENTE o CIRCULANTE</a:t>
            </a:r>
            <a:r>
              <a:rPr lang="es-MX" dirty="0"/>
              <a:t>, lo cual significa el efectivo y otros activos o recursos comúnmente identificados como aquellos que se espera razonablemente realizar, vender o consumir durante el ciclo normal de operación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241542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B5F67DB-4CE6-4DCA-85E3-7E3935EB8479}"/>
              </a:ext>
            </a:extLst>
          </p:cNvPr>
          <p:cNvSpPr txBox="1"/>
          <p:nvPr/>
        </p:nvSpPr>
        <p:spPr>
          <a:xfrm>
            <a:off x="64001" y="1528050"/>
            <a:ext cx="45717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Según la Real Academia Española, </a:t>
            </a:r>
            <a:r>
              <a:rPr lang="es-MX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stock</a:t>
            </a:r>
            <a:r>
              <a:rPr lang="es-MX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 el término anglosajón equivalente a </a:t>
            </a:r>
            <a:r>
              <a:rPr lang="es-MX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existencias</a:t>
            </a:r>
            <a:r>
              <a:rPr lang="es-MX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que hace referencia a las “mercancías” que tiene una empresa “destinadas a la venta” y que están “guardadas en un </a:t>
            </a:r>
            <a:r>
              <a:rPr lang="es-MX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almacén”. </a:t>
            </a:r>
            <a:endParaRPr lang="es-CO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88AC74-434D-44BF-97A4-3057886466A1}"/>
              </a:ext>
            </a:extLst>
          </p:cNvPr>
          <p:cNvSpPr txBox="1"/>
          <p:nvPr/>
        </p:nvSpPr>
        <p:spPr>
          <a:xfrm>
            <a:off x="3253563" y="172376"/>
            <a:ext cx="1424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bg1"/>
                </a:solidFill>
              </a:rPr>
              <a:t>STOCK</a:t>
            </a:r>
            <a:endParaRPr lang="es-CO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01FBE4-E73F-47A2-81C0-A3D71F9A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20" y="1403498"/>
            <a:ext cx="4115005" cy="32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4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7DFCFAC-FAED-434E-93BF-5E057E1B30E7}"/>
              </a:ext>
            </a:extLst>
          </p:cNvPr>
          <p:cNvSpPr txBox="1"/>
          <p:nvPr/>
        </p:nvSpPr>
        <p:spPr>
          <a:xfrm>
            <a:off x="2813016" y="175629"/>
            <a:ext cx="3269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bg1"/>
                </a:solidFill>
              </a:rPr>
              <a:t>NIVEL DE STOCK</a:t>
            </a:r>
            <a:endParaRPr lang="es-CO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D4E20D-8372-4D15-B1FF-66B8D09CB2CF}"/>
              </a:ext>
            </a:extLst>
          </p:cNvPr>
          <p:cNvSpPr txBox="1"/>
          <p:nvPr/>
        </p:nvSpPr>
        <p:spPr>
          <a:xfrm>
            <a:off x="217134" y="4229235"/>
            <a:ext cx="870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Cantidad de un producto farmacéutico (EXISTENCIAS) que se encuentra almacenado en un momento dado.</a:t>
            </a:r>
            <a:endParaRPr lang="es-CO" sz="2400" dirty="0"/>
          </a:p>
        </p:txBody>
      </p:sp>
      <p:pic>
        <p:nvPicPr>
          <p:cNvPr id="1026" name="Picture 2" descr="Los farmacéuticos identificarán a pacientes con riesgo por el uso de los  medicamentos | Hoy">
            <a:extLst>
              <a:ext uri="{FF2B5EF4-FFF2-40B4-BE49-F238E27FC236}">
                <a16:creationId xmlns:a16="http://schemas.microsoft.com/office/drawing/2014/main" id="{6812AD96-13EF-47CA-882C-F345D89F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222" y="1172801"/>
            <a:ext cx="4792657" cy="29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30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004FFE-2A13-43BE-9A1C-6C4AD232C0F2}"/>
              </a:ext>
            </a:extLst>
          </p:cNvPr>
          <p:cNvSpPr txBox="1"/>
          <p:nvPr/>
        </p:nvSpPr>
        <p:spPr>
          <a:xfrm>
            <a:off x="2679404" y="124522"/>
            <a:ext cx="2508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</a:rPr>
              <a:t>OBJETIVOS</a:t>
            </a:r>
            <a:endParaRPr lang="es-CO" sz="40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F4D691-E311-4DCC-AB06-6CBB8DBCC882}"/>
              </a:ext>
            </a:extLst>
          </p:cNvPr>
          <p:cNvSpPr txBox="1"/>
          <p:nvPr/>
        </p:nvSpPr>
        <p:spPr>
          <a:xfrm>
            <a:off x="223284" y="1322119"/>
            <a:ext cx="8527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b="1" i="0" u="none" strike="noStrike" baseline="0" dirty="0">
                <a:latin typeface="Calibri,Bold"/>
              </a:rPr>
              <a:t>Mantener el volumen del stock al más bajo nivel compatible con el suministro regular de las necesidades del servicio de salud o de la comunidad circundante:</a:t>
            </a:r>
          </a:p>
          <a:p>
            <a:pPr algn="just"/>
            <a:endParaRPr lang="es-MX" sz="2400" b="1" i="0" u="none" strike="noStrike" baseline="0" dirty="0">
              <a:latin typeface="Calibri,Bold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i="0" u="none" strike="noStrike" baseline="0" dirty="0">
                <a:latin typeface="Calibri,Bold"/>
              </a:rPr>
              <a:t>Minimizar el importe total del inventario.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i="0" u="none" strike="noStrike" baseline="0" dirty="0">
                <a:latin typeface="Calibri,Bold"/>
              </a:rPr>
              <a:t>Minimizar las roturas de stocks.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latin typeface="Calibri,Bold"/>
              </a:rPr>
              <a:t>P</a:t>
            </a:r>
            <a:r>
              <a:rPr lang="es-MX" sz="2400" b="1" i="0" u="none" strike="noStrike" baseline="0" dirty="0">
                <a:latin typeface="Calibri,Bold"/>
              </a:rPr>
              <a:t>rocurar una eficiente utilización de los recursos.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i="0" u="none" strike="noStrike" baseline="0" dirty="0">
                <a:latin typeface="Calibri,Bold"/>
              </a:rPr>
              <a:t>Realizar una proyección de la evaluación del consumo que permita establecer un programa de </a:t>
            </a:r>
            <a:r>
              <a:rPr lang="es-CO" sz="2400" b="1" i="0" u="none" strike="noStrike" baseline="0" dirty="0">
                <a:latin typeface="Calibri,Bold"/>
              </a:rPr>
              <a:t>compras.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50874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C573EE8-6E42-4C55-92AC-800C1326C234}"/>
              </a:ext>
            </a:extLst>
          </p:cNvPr>
          <p:cNvSpPr txBox="1"/>
          <p:nvPr/>
        </p:nvSpPr>
        <p:spPr>
          <a:xfrm>
            <a:off x="2568864" y="228825"/>
            <a:ext cx="2926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NIVEL DE STOCK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113E2D-70BC-487F-B350-9AC3A164016E}"/>
              </a:ext>
            </a:extLst>
          </p:cNvPr>
          <p:cNvSpPr txBox="1"/>
          <p:nvPr/>
        </p:nvSpPr>
        <p:spPr>
          <a:xfrm>
            <a:off x="3123282" y="3622759"/>
            <a:ext cx="5787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Siempre se debe pensar en la rentabilidad del almacenamiento, evitando un exceso inútil de un producto.</a:t>
            </a:r>
            <a:endParaRPr lang="es-CO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88E0CC-4167-4374-A51C-90B39C5AEC99}"/>
              </a:ext>
            </a:extLst>
          </p:cNvPr>
          <p:cNvSpPr txBox="1"/>
          <p:nvPr/>
        </p:nvSpPr>
        <p:spPr>
          <a:xfrm>
            <a:off x="0" y="1152666"/>
            <a:ext cx="62465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dirty="0"/>
              <a:t>Mantener la suficiente cantidad de medicamentos y dispositivos médicos, para satisfacer la demanda externa y evitar rupturas del stock.</a:t>
            </a:r>
          </a:p>
        </p:txBody>
      </p:sp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F1600741-717C-4EFC-919B-9CB9A7F606BB}"/>
              </a:ext>
            </a:extLst>
          </p:cNvPr>
          <p:cNvSpPr/>
          <p:nvPr/>
        </p:nvSpPr>
        <p:spPr>
          <a:xfrm>
            <a:off x="1945444" y="2571750"/>
            <a:ext cx="5253112" cy="1046602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chemeClr val="accent6">
                    <a:lumMod val="75000"/>
                  </a:schemeClr>
                </a:solidFill>
              </a:rPr>
              <a:t>ÓPTIMO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1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7E57EF6-02BA-4B3C-ACF0-620682B28C70}"/>
              </a:ext>
            </a:extLst>
          </p:cNvPr>
          <p:cNvSpPr txBox="1"/>
          <p:nvPr/>
        </p:nvSpPr>
        <p:spPr>
          <a:xfrm>
            <a:off x="382772" y="1413608"/>
            <a:ext cx="837845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28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Estableciendo previsiones de consumo</a:t>
            </a:r>
          </a:p>
          <a:p>
            <a:pPr algn="l"/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Analizando </a:t>
            </a:r>
            <a:r>
              <a:rPr lang="es-MX" sz="28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los plazos de entrega por parte del proveedor.</a:t>
            </a:r>
          </a:p>
          <a:p>
            <a:pPr algn="l"/>
            <a:r>
              <a:rPr lang="es-CO" sz="28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Realización de inventarios periódicos</a:t>
            </a:r>
          </a:p>
          <a:p>
            <a:pPr algn="l"/>
            <a:r>
              <a:rPr lang="es-MX" sz="28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Utilizando una aplicación informática de gestión</a:t>
            </a:r>
          </a:p>
          <a:p>
            <a:pPr algn="l"/>
            <a:r>
              <a:rPr lang="es-CO" sz="28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que realice análisis de consumos por grupo</a:t>
            </a:r>
          </a:p>
          <a:p>
            <a:pPr algn="l"/>
            <a:r>
              <a:rPr lang="es-MX" sz="28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terapéutico, </a:t>
            </a:r>
            <a:r>
              <a:rPr lang="es-MX" sz="28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p.a</a:t>
            </a:r>
            <a:r>
              <a:rPr lang="es-MX" sz="28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especialidad, servicio, paciente…</a:t>
            </a:r>
            <a:endParaRPr lang="es-CO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54DE9A-C7E8-4DC6-94F9-430012F95063}"/>
              </a:ext>
            </a:extLst>
          </p:cNvPr>
          <p:cNvSpPr txBox="1"/>
          <p:nvPr/>
        </p:nvSpPr>
        <p:spPr>
          <a:xfrm>
            <a:off x="159488" y="202019"/>
            <a:ext cx="7849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</a:rPr>
              <a:t>¿CÓMO SE LOGRA UN NIVEL ÓPTIMO EN EL STOCK?</a:t>
            </a:r>
            <a:endParaRPr lang="es-CO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3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27115FE-9925-427E-8599-055530681178}"/>
              </a:ext>
            </a:extLst>
          </p:cNvPr>
          <p:cNvSpPr txBox="1"/>
          <p:nvPr/>
        </p:nvSpPr>
        <p:spPr>
          <a:xfrm>
            <a:off x="1501447" y="2137144"/>
            <a:ext cx="6141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>
                <a:solidFill>
                  <a:schemeClr val="accent6">
                    <a:lumMod val="75000"/>
                  </a:schemeClr>
                </a:solidFill>
              </a:rPr>
              <a:t>TIPOS DE INVENTARIOS</a:t>
            </a:r>
            <a:endParaRPr lang="es-CO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89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52d4bc-3f95-4709-b359-1b96840d7671" xsi:nil="true"/>
    <lcf76f155ced4ddcb4097134ff3c332f xmlns="8d1bea48-6525-4b05-8cf5-c6ad0dd5b02f">
      <Terms xmlns="http://schemas.microsoft.com/office/infopath/2007/PartnerControls"/>
    </lcf76f155ced4ddcb4097134ff3c332f>
    <SharedWithUsers xmlns="1d52d4bc-3f95-4709-b359-1b96840d7671">
      <UserInfo>
        <DisplayName/>
        <AccountId xsi:nil="true"/>
        <AccountType/>
      </UserInfo>
    </SharedWithUsers>
    <MediaLengthInSeconds xmlns="8d1bea48-6525-4b05-8cf5-c6ad0dd5b02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A69CCE19797543AAB5DE63E320ACE2" ma:contentTypeVersion="13" ma:contentTypeDescription="Crear nuevo documento." ma:contentTypeScope="" ma:versionID="c27e9dff27dbbef6126b7e1a03a96eaf">
  <xsd:schema xmlns:xsd="http://www.w3.org/2001/XMLSchema" xmlns:xs="http://www.w3.org/2001/XMLSchema" xmlns:p="http://schemas.microsoft.com/office/2006/metadata/properties" xmlns:ns2="1d52d4bc-3f95-4709-b359-1b96840d7671" xmlns:ns3="8d1bea48-6525-4b05-8cf5-c6ad0dd5b02f" targetNamespace="http://schemas.microsoft.com/office/2006/metadata/properties" ma:root="true" ma:fieldsID="5282fca2a66791c7f7987122c07bb49b" ns2:_="" ns3:_="">
    <xsd:import namespace="1d52d4bc-3f95-4709-b359-1b96840d7671"/>
    <xsd:import namespace="8d1bea48-6525-4b05-8cf5-c6ad0dd5b0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2d4bc-3f95-4709-b359-1b96840d76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86b9d2d1-95d9-404f-a0e9-5b204eef34e2}" ma:internalName="TaxCatchAll" ma:showField="CatchAllData" ma:web="1d52d4bc-3f95-4709-b359-1b96840d76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bea48-6525-4b05-8cf5-c6ad0dd5b0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223CF1-E738-4483-90E0-6D685F6548DE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7C04DB-F040-4161-B7F7-F57687066B6E}"/>
</file>

<file path=customXml/itemProps3.xml><?xml version="1.0" encoding="utf-8"?>
<ds:datastoreItem xmlns:ds="http://schemas.openxmlformats.org/officeDocument/2006/customXml" ds:itemID="{3F9D1545-6D0D-4AFE-8F27-ABAC6648EE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3564</TotalTime>
  <Words>872</Words>
  <Application>Microsoft Office PowerPoint</Application>
  <PresentationFormat>Presentación en pantalla (16:9)</PresentationFormat>
  <Paragraphs>88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</vt:lpstr>
      <vt:lpstr>Calibri</vt:lpstr>
      <vt:lpstr>Calibri,Bold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Cantor</dc:creator>
  <cp:lastModifiedBy>JHON JAIRO RODRIGUEZ PEREZ</cp:lastModifiedBy>
  <cp:revision>118</cp:revision>
  <dcterms:created xsi:type="dcterms:W3CDTF">2019-11-27T03:16:21Z</dcterms:created>
  <dcterms:modified xsi:type="dcterms:W3CDTF">2022-06-06T05:50:46Z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0x0101009BA69CCE19797543AAB5DE63E320ACE2</vt:lpwstr>
  </property>
  <property fmtid="{D5CDD505-2E9C-101B-9397-08002B2CF9AE}" pid="3" name="Order">
    <vt:r8>5839500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