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71" r:id="rId3"/>
    <p:sldId id="272" r:id="rId4"/>
    <p:sldId id="258" r:id="rId5"/>
    <p:sldId id="266" r:id="rId6"/>
    <p:sldId id="267" r:id="rId7"/>
    <p:sldId id="269" r:id="rId8"/>
    <p:sldId id="270"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E96E8-ED9C-41F0-9E86-FECCBEB5B32A}" type="datetimeFigureOut">
              <a:rPr lang="es-CO" smtClean="0"/>
              <a:t>3/07/2022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FD802-2C28-4326-B73E-5E2955938590}" type="slidenum">
              <a:rPr lang="es-CO" smtClean="0"/>
              <a:t>‹Nº›</a:t>
            </a:fld>
            <a:endParaRPr lang="es-CO"/>
          </a:p>
        </p:txBody>
      </p:sp>
    </p:spTree>
    <p:extLst>
      <p:ext uri="{BB962C8B-B14F-4D97-AF65-F5344CB8AC3E}">
        <p14:creationId xmlns:p14="http://schemas.microsoft.com/office/powerpoint/2010/main" val="4123502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154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57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893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72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644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102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57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349BF4C2-7850-43AA-A438-0CCB52854C74}" type="datetimeFigureOut">
              <a:rPr lang="es-CO" smtClean="0"/>
              <a:t>3/07/2022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408129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49BF4C2-7850-43AA-A438-0CCB52854C74}" type="datetimeFigureOut">
              <a:rPr lang="es-CO" smtClean="0"/>
              <a:t>3/07/2022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309835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49BF4C2-7850-43AA-A438-0CCB52854C74}" type="datetimeFigureOut">
              <a:rPr lang="es-CO" smtClean="0"/>
              <a:t>3/07/2022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273716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49BF4C2-7850-43AA-A438-0CCB52854C74}" type="datetimeFigureOut">
              <a:rPr lang="es-CO" smtClean="0"/>
              <a:t>3/07/2022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345457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49BF4C2-7850-43AA-A438-0CCB52854C74}" type="datetimeFigureOut">
              <a:rPr lang="es-CO" smtClean="0"/>
              <a:t>3/07/2022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128996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349BF4C2-7850-43AA-A438-0CCB52854C74}" type="datetimeFigureOut">
              <a:rPr lang="es-CO" smtClean="0"/>
              <a:t>3/07/2022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416718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349BF4C2-7850-43AA-A438-0CCB52854C74}" type="datetimeFigureOut">
              <a:rPr lang="es-CO" smtClean="0"/>
              <a:t>3/07/2022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229960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349BF4C2-7850-43AA-A438-0CCB52854C74}" type="datetimeFigureOut">
              <a:rPr lang="es-CO" smtClean="0"/>
              <a:t>3/07/2022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333761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49BF4C2-7850-43AA-A438-0CCB52854C74}" type="datetimeFigureOut">
              <a:rPr lang="es-CO" smtClean="0"/>
              <a:t>3/07/2022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157210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49BF4C2-7850-43AA-A438-0CCB52854C74}" type="datetimeFigureOut">
              <a:rPr lang="es-CO" smtClean="0"/>
              <a:t>3/07/2022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35670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49BF4C2-7850-43AA-A438-0CCB52854C74}" type="datetimeFigureOut">
              <a:rPr lang="es-CO" smtClean="0"/>
              <a:t>3/07/2022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54958C5-7A6F-44E2-98A0-9491F00DF8EA}" type="slidenum">
              <a:rPr lang="es-CO" smtClean="0"/>
              <a:t>‹Nº›</a:t>
            </a:fld>
            <a:endParaRPr lang="es-CO"/>
          </a:p>
        </p:txBody>
      </p:sp>
    </p:spTree>
    <p:extLst>
      <p:ext uri="{BB962C8B-B14F-4D97-AF65-F5344CB8AC3E}">
        <p14:creationId xmlns:p14="http://schemas.microsoft.com/office/powerpoint/2010/main" val="398373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BF4C2-7850-43AA-A438-0CCB52854C74}" type="datetimeFigureOut">
              <a:rPr lang="es-CO" smtClean="0"/>
              <a:t>3/07/2022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958C5-7A6F-44E2-98A0-9491F00DF8EA}" type="slidenum">
              <a:rPr lang="es-CO" smtClean="0"/>
              <a:t>‹Nº›</a:t>
            </a:fld>
            <a:endParaRPr lang="es-CO"/>
          </a:p>
        </p:txBody>
      </p:sp>
    </p:spTree>
    <p:extLst>
      <p:ext uri="{BB962C8B-B14F-4D97-AF65-F5344CB8AC3E}">
        <p14:creationId xmlns:p14="http://schemas.microsoft.com/office/powerpoint/2010/main" val="328252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1"/>
          <p:cNvSpPr/>
          <p:nvPr/>
        </p:nvSpPr>
        <p:spPr>
          <a:xfrm>
            <a:off x="2638697" y="2835457"/>
            <a:ext cx="7551420" cy="1018086"/>
          </a:xfrm>
          <a:prstGeom prst="rect">
            <a:avLst/>
          </a:prstGeom>
          <a:solidFill>
            <a:srgbClr val="ED7D3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r>
              <a:rPr lang="es-ES" dirty="0">
                <a:solidFill>
                  <a:srgbClr val="FFFFFF"/>
                </a:solidFill>
                <a:effectLst/>
                <a:latin typeface="Arial" panose="020B0604020202020204" pitchFamily="34" charset="0"/>
                <a:ea typeface="Arial" panose="020B0604020202020204" pitchFamily="34" charset="0"/>
                <a:cs typeface="Arial" panose="020B0604020202020204" pitchFamily="34" charset="0"/>
              </a:rPr>
              <a:t>Pestañas</a:t>
            </a:r>
            <a:endParaRPr lang="es-CO"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ES" dirty="0">
                <a:solidFill>
                  <a:srgbClr val="FFFFFF"/>
                </a:solidFill>
                <a:latin typeface="Arial" panose="020B0604020202020204" pitchFamily="34" charset="0"/>
                <a:ea typeface="Arial" panose="020B0604020202020204" pitchFamily="34" charset="0"/>
                <a:cs typeface="Arial" panose="020B0604020202020204" pitchFamily="34" charset="0"/>
              </a:rPr>
              <a:t>DI_CF01_1.2_Conceptos de criptografía</a:t>
            </a:r>
            <a:endParaRPr lang="es-CO"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3533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0" y="1257300"/>
            <a:ext cx="8234450" cy="304699"/>
          </a:xfrm>
          <a:prstGeom prst="rect">
            <a:avLst/>
          </a:prstGeom>
        </p:spPr>
        <p:txBody>
          <a:bodyPr wrap="square">
            <a:spAutoFit/>
          </a:bodyPr>
          <a:lstStyle/>
          <a:p>
            <a:pPr algn="just">
              <a:lnSpc>
                <a:spcPct val="115000"/>
              </a:lnSpc>
              <a:spcAft>
                <a:spcPts val="0"/>
              </a:spcAft>
            </a:pPr>
            <a:r>
              <a:rPr lang="es-CO" sz="1200" dirty="0">
                <a:latin typeface="Arial" panose="020B0604020202020204" pitchFamily="34" charset="0"/>
                <a:ea typeface="Arial" panose="020B0604020202020204" pitchFamily="34" charset="0"/>
              </a:rPr>
              <a:t> </a:t>
            </a:r>
            <a:endParaRPr lang="es-CO" sz="1200" dirty="0">
              <a:effectLst/>
              <a:latin typeface="Arial" panose="020B0604020202020204" pitchFamily="34" charset="0"/>
              <a:ea typeface="Arial" panose="020B0604020202020204" pitchFamily="34" charset="0"/>
            </a:endParaRPr>
          </a:p>
        </p:txBody>
      </p:sp>
      <p:sp>
        <p:nvSpPr>
          <p:cNvPr id="3" name="CuadroTexto 2"/>
          <p:cNvSpPr txBox="1"/>
          <p:nvPr/>
        </p:nvSpPr>
        <p:spPr>
          <a:xfrm>
            <a:off x="538002" y="999080"/>
            <a:ext cx="7158446" cy="369332"/>
          </a:xfrm>
          <a:prstGeom prst="rect">
            <a:avLst/>
          </a:prstGeom>
          <a:noFill/>
        </p:spPr>
        <p:txBody>
          <a:bodyPr wrap="square" rtlCol="0">
            <a:spAutoFit/>
          </a:bodyPr>
          <a:lstStyle/>
          <a:p>
            <a:r>
              <a:rPr lang="es-CO" b="1" dirty="0">
                <a:solidFill>
                  <a:srgbClr val="FF0000"/>
                </a:solidFill>
              </a:rPr>
              <a:t>Aplicar recurso Pestañas A.</a:t>
            </a:r>
          </a:p>
        </p:txBody>
      </p:sp>
      <p:pic>
        <p:nvPicPr>
          <p:cNvPr id="9" name="Imagen 8"/>
          <p:cNvPicPr>
            <a:picLocks noChangeAspect="1"/>
          </p:cNvPicPr>
          <p:nvPr/>
        </p:nvPicPr>
        <p:blipFill rotWithShape="1">
          <a:blip r:embed="rId3"/>
          <a:srcRect l="24733" t="33661" r="3583" b="16875"/>
          <a:stretch/>
        </p:blipFill>
        <p:spPr>
          <a:xfrm>
            <a:off x="129461" y="1409649"/>
            <a:ext cx="7974987" cy="4951962"/>
          </a:xfrm>
          <a:prstGeom prst="rect">
            <a:avLst/>
          </a:prstGeom>
        </p:spPr>
      </p:pic>
    </p:spTree>
    <p:extLst>
      <p:ext uri="{BB962C8B-B14F-4D97-AF65-F5344CB8AC3E}">
        <p14:creationId xmlns:p14="http://schemas.microsoft.com/office/powerpoint/2010/main" val="139238796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rgbClr val="FF0000"/>
                </a:solidFill>
                <a:latin typeface="Arial"/>
                <a:ea typeface="Arial"/>
                <a:cs typeface="Arial"/>
                <a:sym typeface="Arial"/>
              </a:rPr>
              <a:t>Al hacer clic en cada uno de los botones se desprende la información que se relaciona en el siguiente slider</a:t>
            </a:r>
            <a:endParaRPr sz="1400" b="0" i="0" u="none" strike="noStrike" cap="none" dirty="0">
              <a:solidFill>
                <a:srgbClr val="FF0000"/>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0" y="1257300"/>
            <a:ext cx="8234450" cy="304699"/>
          </a:xfrm>
          <a:prstGeom prst="rect">
            <a:avLst/>
          </a:prstGeom>
        </p:spPr>
        <p:txBody>
          <a:bodyPr wrap="square">
            <a:spAutoFit/>
          </a:bodyPr>
          <a:lstStyle/>
          <a:p>
            <a:pPr algn="just">
              <a:lnSpc>
                <a:spcPct val="115000"/>
              </a:lnSpc>
              <a:spcAft>
                <a:spcPts val="0"/>
              </a:spcAft>
            </a:pPr>
            <a:r>
              <a:rPr lang="es-CO" sz="1200" dirty="0">
                <a:latin typeface="Arial" panose="020B0604020202020204" pitchFamily="34" charset="0"/>
                <a:ea typeface="Arial" panose="020B0604020202020204" pitchFamily="34" charset="0"/>
              </a:rPr>
              <a:t> </a:t>
            </a:r>
            <a:endParaRPr lang="es-CO" sz="1200" dirty="0">
              <a:effectLst/>
              <a:latin typeface="Arial" panose="020B0604020202020204" pitchFamily="34" charset="0"/>
              <a:ea typeface="Arial" panose="020B0604020202020204" pitchFamily="34" charset="0"/>
            </a:endParaRPr>
          </a:p>
        </p:txBody>
      </p:sp>
      <p:sp>
        <p:nvSpPr>
          <p:cNvPr id="4" name="Rectángulo 3"/>
          <p:cNvSpPr/>
          <p:nvPr/>
        </p:nvSpPr>
        <p:spPr>
          <a:xfrm>
            <a:off x="3417623" y="1464319"/>
            <a:ext cx="2168433" cy="56823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Cifrado</a:t>
            </a:r>
            <a:endParaRPr lang="en-US" dirty="0"/>
          </a:p>
        </p:txBody>
      </p:sp>
      <p:sp>
        <p:nvSpPr>
          <p:cNvPr id="10" name="Rectángulo 9"/>
          <p:cNvSpPr/>
          <p:nvPr/>
        </p:nvSpPr>
        <p:spPr>
          <a:xfrm>
            <a:off x="3398723" y="3161765"/>
            <a:ext cx="2168433" cy="56823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Integridad </a:t>
            </a:r>
            <a:endParaRPr lang="en-US" dirty="0"/>
          </a:p>
        </p:txBody>
      </p:sp>
      <p:sp>
        <p:nvSpPr>
          <p:cNvPr id="11" name="Rectángulo 10"/>
          <p:cNvSpPr/>
          <p:nvPr/>
        </p:nvSpPr>
        <p:spPr>
          <a:xfrm>
            <a:off x="3398722" y="4175526"/>
            <a:ext cx="2168433" cy="5682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 repudio</a:t>
            </a:r>
            <a:endParaRPr lang="en-US" dirty="0"/>
          </a:p>
        </p:txBody>
      </p:sp>
      <p:sp>
        <p:nvSpPr>
          <p:cNvPr id="12" name="Rectángulo 11"/>
          <p:cNvSpPr/>
          <p:nvPr/>
        </p:nvSpPr>
        <p:spPr>
          <a:xfrm>
            <a:off x="3417622" y="5078840"/>
            <a:ext cx="2168433" cy="568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Firma digital</a:t>
            </a:r>
            <a:endParaRPr lang="en-US" dirty="0"/>
          </a:p>
        </p:txBody>
      </p:sp>
      <p:sp>
        <p:nvSpPr>
          <p:cNvPr id="14" name="Rectángulo 13"/>
          <p:cNvSpPr/>
          <p:nvPr/>
        </p:nvSpPr>
        <p:spPr>
          <a:xfrm>
            <a:off x="3417622" y="2258170"/>
            <a:ext cx="2168433" cy="56823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Autenticidad</a:t>
            </a:r>
            <a:endParaRPr lang="en-US" dirty="0"/>
          </a:p>
        </p:txBody>
      </p:sp>
      <p:sp>
        <p:nvSpPr>
          <p:cNvPr id="7" name="CuadroTexto 6"/>
          <p:cNvSpPr txBox="1"/>
          <p:nvPr/>
        </p:nvSpPr>
        <p:spPr>
          <a:xfrm>
            <a:off x="164970" y="302541"/>
            <a:ext cx="7119257" cy="369332"/>
          </a:xfrm>
          <a:prstGeom prst="rect">
            <a:avLst/>
          </a:prstGeom>
          <a:noFill/>
        </p:spPr>
        <p:txBody>
          <a:bodyPr wrap="square" rtlCol="0">
            <a:spAutoFit/>
          </a:bodyPr>
          <a:lstStyle/>
          <a:p>
            <a:r>
              <a:rPr lang="es-ES" dirty="0"/>
              <a:t>Haga </a:t>
            </a:r>
            <a:r>
              <a:rPr lang="es-ES" i="1" dirty="0"/>
              <a:t>clic</a:t>
            </a:r>
            <a:r>
              <a:rPr lang="es-ES" dirty="0"/>
              <a:t> en cada pestaña para acceder a la información: </a:t>
            </a:r>
            <a:endParaRPr lang="en-US" dirty="0"/>
          </a:p>
        </p:txBody>
      </p:sp>
    </p:spTree>
    <p:extLst>
      <p:ext uri="{BB962C8B-B14F-4D97-AF65-F5344CB8AC3E}">
        <p14:creationId xmlns:p14="http://schemas.microsoft.com/office/powerpoint/2010/main" val="228912510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lvl="0" algn="ctr">
              <a:buClr>
                <a:srgbClr val="000000"/>
              </a:buClr>
              <a:buSzPts val="1800"/>
            </a:pPr>
            <a:r>
              <a:rPr lang="es-CO" dirty="0">
                <a:solidFill>
                  <a:srgbClr val="0033CC"/>
                </a:solidFill>
                <a:latin typeface="Arial"/>
                <a:ea typeface="Arial"/>
                <a:cs typeface="Arial"/>
                <a:sym typeface="Arial"/>
              </a:rPr>
              <a:t>https://www.freepik.es/vector-gratis/ilustracion-concepto-abstracto-seguridad-computacion-nube_11668583.htm#query=Cifrado&amp;position=14&amp;from_view=search</a:t>
            </a: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418013" y="911009"/>
            <a:ext cx="5264330" cy="4801314"/>
          </a:xfrm>
          <a:prstGeom prst="rect">
            <a:avLst/>
          </a:prstGeom>
          <a:ln>
            <a:solidFill>
              <a:schemeClr val="accent2">
                <a:lumMod val="75000"/>
              </a:schemeClr>
            </a:solidFill>
          </a:ln>
        </p:spPr>
        <p:txBody>
          <a:bodyPr wrap="square">
            <a:spAutoFit/>
          </a:bodyPr>
          <a:lstStyle/>
          <a:p>
            <a:pPr lvl="0"/>
            <a:r>
              <a:rPr lang="es-ES" dirty="0"/>
              <a:t>De acuerdo con </a:t>
            </a:r>
            <a:r>
              <a:rPr lang="es-ES" dirty="0" err="1"/>
              <a:t>WeLiveSecurity</a:t>
            </a:r>
            <a:r>
              <a:rPr lang="es-ES" dirty="0"/>
              <a:t> (2021), el cifrado es “el proceso mediante el cual se codifica algo de modo que no resulte fácil de entender para quienes no tienen acceso autorizado”, también es necesario conocer sobre los procesos de criptografía mediante los cuales se aplican métodos de cifrado a una información para ser transmitida, estos procesos tienen como objetivos:</a:t>
            </a:r>
          </a:p>
          <a:p>
            <a:pPr lvl="0"/>
            <a:r>
              <a:rPr lang="es-ES" dirty="0"/>
              <a:t>•Garantizar la privacidad y confidencialidad, de tal manera que únicamente el destinatario interesado pueda leerla.</a:t>
            </a:r>
          </a:p>
          <a:p>
            <a:pPr lvl="0"/>
            <a:r>
              <a:rPr lang="es-ES" dirty="0"/>
              <a:t>•Integridad, evitando que esta sea modificada sin autorización.</a:t>
            </a:r>
          </a:p>
          <a:p>
            <a:pPr lvl="0"/>
            <a:r>
              <a:rPr lang="es-ES" dirty="0"/>
              <a:t>•Autenticación, garantizando que solo se pueda interpretar por los interesados.</a:t>
            </a:r>
          </a:p>
          <a:p>
            <a:pPr lvl="0"/>
            <a:r>
              <a:rPr lang="es-ES" dirty="0"/>
              <a:t>•No repudio, para evitar que se niegue que alguno de los interesados ha podido accederla.</a:t>
            </a:r>
          </a:p>
        </p:txBody>
      </p:sp>
      <p:sp>
        <p:nvSpPr>
          <p:cNvPr id="7" name="Rectángulo 6"/>
          <p:cNvSpPr/>
          <p:nvPr/>
        </p:nvSpPr>
        <p:spPr>
          <a:xfrm>
            <a:off x="418013" y="174713"/>
            <a:ext cx="2168433" cy="56823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Cifrado</a:t>
            </a:r>
            <a:endParaRPr lang="en-US" dirty="0"/>
          </a:p>
        </p:txBody>
      </p:sp>
      <p:pic>
        <p:nvPicPr>
          <p:cNvPr id="3" name="Imagen 2"/>
          <p:cNvPicPr>
            <a:picLocks noChangeAspect="1"/>
          </p:cNvPicPr>
          <p:nvPr/>
        </p:nvPicPr>
        <p:blipFill rotWithShape="1">
          <a:blip r:embed="rId3"/>
          <a:srcRect l="9510" t="7432" r="10134" b="10354"/>
          <a:stretch/>
        </p:blipFill>
        <p:spPr>
          <a:xfrm>
            <a:off x="5837909" y="3400196"/>
            <a:ext cx="2259875" cy="2312127"/>
          </a:xfrm>
          <a:prstGeom prst="rect">
            <a:avLst/>
          </a:prstGeom>
        </p:spPr>
      </p:pic>
    </p:spTree>
    <p:extLst>
      <p:ext uri="{BB962C8B-B14F-4D97-AF65-F5344CB8AC3E}">
        <p14:creationId xmlns:p14="http://schemas.microsoft.com/office/powerpoint/2010/main" val="126621597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algn="ctr">
              <a:buClr>
                <a:srgbClr val="000000"/>
              </a:buClr>
              <a:buSzPts val="1800"/>
            </a:pPr>
            <a:r>
              <a:rPr lang="es-CO" dirty="0">
                <a:solidFill>
                  <a:srgbClr val="0033CC"/>
                </a:solidFill>
                <a:latin typeface="Arial"/>
                <a:ea typeface="Arial"/>
                <a:cs typeface="Arial"/>
                <a:sym typeface="Arial"/>
              </a:rPr>
              <a:t>https://elartedejercy.files.wordpress.com/2016/04/elnotario.jpg</a:t>
            </a: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606232" y="1481340"/>
            <a:ext cx="4807133" cy="830997"/>
          </a:xfrm>
          <a:prstGeom prst="rect">
            <a:avLst/>
          </a:prstGeom>
          <a:ln>
            <a:solidFill>
              <a:schemeClr val="accent2">
                <a:lumMod val="75000"/>
              </a:schemeClr>
            </a:solidFill>
          </a:ln>
        </p:spPr>
        <p:txBody>
          <a:bodyPr wrap="square">
            <a:spAutoFit/>
          </a:bodyPr>
          <a:lstStyle/>
          <a:p>
            <a:r>
              <a:rPr lang="es-ES" sz="1600" dirty="0"/>
              <a:t>Garantiza la legitimidad de la fuente de la transmisión o información; se busca garantizar que el emisor de un mensaje es quien dice ser.</a:t>
            </a:r>
            <a:endParaRPr lang="es-ES" sz="1600" dirty="0">
              <a:latin typeface="+mj-lt"/>
              <a:cs typeface="Arial" panose="020B0604020202020204" pitchFamily="34" charset="0"/>
            </a:endParaRPr>
          </a:p>
        </p:txBody>
      </p:sp>
      <p:sp>
        <p:nvSpPr>
          <p:cNvPr id="7" name="Rectángulo 6"/>
          <p:cNvSpPr/>
          <p:nvPr/>
        </p:nvSpPr>
        <p:spPr>
          <a:xfrm>
            <a:off x="606233" y="371474"/>
            <a:ext cx="2168433" cy="56823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Autenticidad</a:t>
            </a:r>
            <a:endParaRPr lang="en-US" dirty="0"/>
          </a:p>
        </p:txBody>
      </p:sp>
      <p:pic>
        <p:nvPicPr>
          <p:cNvPr id="3" name="Imagen 2"/>
          <p:cNvPicPr>
            <a:picLocks noChangeAspect="1"/>
          </p:cNvPicPr>
          <p:nvPr/>
        </p:nvPicPr>
        <p:blipFill>
          <a:blip r:embed="rId3"/>
          <a:stretch>
            <a:fillRect/>
          </a:stretch>
        </p:blipFill>
        <p:spPr>
          <a:xfrm>
            <a:off x="2545108" y="2965267"/>
            <a:ext cx="4288249" cy="3216187"/>
          </a:xfrm>
          <a:prstGeom prst="rect">
            <a:avLst/>
          </a:prstGeom>
        </p:spPr>
      </p:pic>
    </p:spTree>
    <p:extLst>
      <p:ext uri="{BB962C8B-B14F-4D97-AF65-F5344CB8AC3E}">
        <p14:creationId xmlns:p14="http://schemas.microsoft.com/office/powerpoint/2010/main" val="149306277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1"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r>
              <a:rPr lang="es-CO" dirty="0">
                <a:solidFill>
                  <a:srgbClr val="0033CC"/>
                </a:solidFill>
                <a:latin typeface="Arial"/>
                <a:ea typeface="Arial"/>
                <a:cs typeface="Arial"/>
                <a:sym typeface="Arial"/>
              </a:rPr>
              <a:t>https://www.freepik.es/vector-gratis/hombre-mujer-presentacion-sus-proyecto-empresa_1311616.htm#query=capacitaci%C3%B3n&amp;position=3&amp;from_view=search</a:t>
            </a: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384829" y="1639181"/>
            <a:ext cx="3735978" cy="2380652"/>
          </a:xfrm>
          <a:prstGeom prst="rect">
            <a:avLst/>
          </a:prstGeom>
          <a:ln>
            <a:solidFill>
              <a:schemeClr val="accent2">
                <a:lumMod val="75000"/>
              </a:schemeClr>
            </a:solidFill>
          </a:ln>
        </p:spPr>
        <p:txBody>
          <a:bodyPr wrap="square">
            <a:spAutoFit/>
          </a:bodyPr>
          <a:lstStyle/>
          <a:p>
            <a:r>
              <a:rPr lang="es-ES" sz="2000" b="1" dirty="0"/>
              <a:t> </a:t>
            </a:r>
            <a:endParaRPr lang="en-US" sz="2000" dirty="0"/>
          </a:p>
          <a:p>
            <a:r>
              <a:rPr lang="es-CO" dirty="0"/>
              <a:t>Garantiza la persistencia y completitud de los datos o información transmitidos, garantizando que un documento no ha sido modificado por ningún agente externo a la comunicación.</a:t>
            </a:r>
          </a:p>
          <a:p>
            <a:pPr lvl="1" algn="just">
              <a:lnSpc>
                <a:spcPct val="115000"/>
              </a:lnSpc>
              <a:spcAft>
                <a:spcPts val="0"/>
              </a:spcAft>
            </a:pPr>
            <a:endParaRPr lang="es-ES" dirty="0">
              <a:latin typeface="Arial" panose="020B0604020202020204" pitchFamily="34" charset="0"/>
              <a:cs typeface="Arial" panose="020B0604020202020204" pitchFamily="34" charset="0"/>
            </a:endParaRPr>
          </a:p>
        </p:txBody>
      </p:sp>
      <p:pic>
        <p:nvPicPr>
          <p:cNvPr id="3074" name="Picture 2" descr="Hombre, mujer, presentación, sus, proyecto, empre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196" y="1878504"/>
            <a:ext cx="3351147" cy="3351148"/>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746963" y="601445"/>
            <a:ext cx="2168433" cy="56823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Integridad </a:t>
            </a:r>
            <a:endParaRPr lang="en-US" dirty="0"/>
          </a:p>
        </p:txBody>
      </p:sp>
    </p:spTree>
    <p:extLst>
      <p:ext uri="{BB962C8B-B14F-4D97-AF65-F5344CB8AC3E}">
        <p14:creationId xmlns:p14="http://schemas.microsoft.com/office/powerpoint/2010/main" val="340277464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r>
              <a:rPr lang="es-CO" dirty="0">
                <a:solidFill>
                  <a:srgbClr val="0033CC"/>
                </a:solidFill>
                <a:latin typeface="Arial"/>
                <a:ea typeface="Arial"/>
                <a:cs typeface="Arial"/>
                <a:sym typeface="Arial"/>
              </a:rPr>
              <a:t>http://3.bp.blogspot.com/-eMh0c5rNg_E/VPSPMZQtnfI/AAAAAAAAAEg/LgciJg8uqd0/s320/SDEHSA.png</a:t>
            </a: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443650" y="1510611"/>
            <a:ext cx="3331515" cy="2045816"/>
          </a:xfrm>
          <a:prstGeom prst="rect">
            <a:avLst/>
          </a:prstGeom>
          <a:ln>
            <a:solidFill>
              <a:schemeClr val="accent2">
                <a:lumMod val="75000"/>
              </a:schemeClr>
            </a:solidFill>
          </a:ln>
        </p:spPr>
        <p:txBody>
          <a:bodyPr wrap="square">
            <a:spAutoFit/>
          </a:bodyPr>
          <a:lstStyle/>
          <a:p>
            <a:r>
              <a:rPr lang="es-CO" dirty="0"/>
              <a:t>Un emisor de un mensaje no puede negar haberlo enviado. En otras palabras, evita el rechazo interesado de los mensajes por parte de los comunicantes.</a:t>
            </a:r>
          </a:p>
          <a:p>
            <a:r>
              <a:rPr lang="es-CO" dirty="0"/>
              <a:t> </a:t>
            </a:r>
            <a:endParaRPr lang="en-US" dirty="0"/>
          </a:p>
          <a:p>
            <a:pPr lvl="1" algn="just">
              <a:lnSpc>
                <a:spcPct val="115000"/>
              </a:lnSpc>
              <a:spcAft>
                <a:spcPts val="0"/>
              </a:spcAft>
            </a:pPr>
            <a:endParaRPr lang="es-ES" dirty="0">
              <a:latin typeface="Arial" panose="020B0604020202020204" pitchFamily="34" charset="0"/>
              <a:cs typeface="Arial" panose="020B0604020202020204" pitchFamily="34" charset="0"/>
            </a:endParaRPr>
          </a:p>
        </p:txBody>
      </p:sp>
      <p:sp>
        <p:nvSpPr>
          <p:cNvPr id="7" name="Rectángulo 6"/>
          <p:cNvSpPr/>
          <p:nvPr/>
        </p:nvSpPr>
        <p:spPr>
          <a:xfrm>
            <a:off x="720836" y="691194"/>
            <a:ext cx="2168433" cy="5682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 repudio</a:t>
            </a:r>
            <a:endParaRPr lang="en-US" dirty="0"/>
          </a:p>
        </p:txBody>
      </p:sp>
      <p:pic>
        <p:nvPicPr>
          <p:cNvPr id="4" name="Imagen 3"/>
          <p:cNvPicPr>
            <a:picLocks noChangeAspect="1"/>
          </p:cNvPicPr>
          <p:nvPr/>
        </p:nvPicPr>
        <p:blipFill>
          <a:blip r:embed="rId3"/>
          <a:stretch>
            <a:fillRect/>
          </a:stretch>
        </p:blipFill>
        <p:spPr>
          <a:xfrm>
            <a:off x="4005676" y="3429000"/>
            <a:ext cx="4017163" cy="2303961"/>
          </a:xfrm>
          <a:prstGeom prst="rect">
            <a:avLst/>
          </a:prstGeom>
        </p:spPr>
      </p:pic>
    </p:spTree>
    <p:extLst>
      <p:ext uri="{BB962C8B-B14F-4D97-AF65-F5344CB8AC3E}">
        <p14:creationId xmlns:p14="http://schemas.microsoft.com/office/powerpoint/2010/main" val="81455433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endParaRPr lang="es-CO" dirty="0">
              <a:solidFill>
                <a:srgbClr val="0033CC"/>
              </a:solidFill>
              <a:latin typeface="Arial"/>
              <a:ea typeface="Arial"/>
              <a:cs typeface="Arial"/>
              <a:sym typeface="Arial"/>
            </a:endParaRPr>
          </a:p>
          <a:p>
            <a:pPr lvl="0" algn="ctr">
              <a:buClr>
                <a:srgbClr val="000000"/>
              </a:buClr>
              <a:buSzPts val="1800"/>
            </a:pPr>
            <a:r>
              <a:rPr lang="es-CO" dirty="0">
                <a:solidFill>
                  <a:srgbClr val="0033CC"/>
                </a:solidFill>
                <a:latin typeface="Arial"/>
                <a:ea typeface="Arial"/>
                <a:cs typeface="Arial"/>
                <a:sym typeface="Arial"/>
              </a:rPr>
              <a:t>https://www.freepik.es/vector-gratis/tecnologia-firma-electronica-validacion-operaciones-firma-digital-verificacion-documentos-electronicos-confirmacion-acuerdo-virtual_11669131.htm#query=Firma%20Digital&amp;position=5&amp;from_view=search</a:t>
            </a: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569920" y="1448345"/>
            <a:ext cx="4127865" cy="4524315"/>
          </a:xfrm>
          <a:prstGeom prst="rect">
            <a:avLst/>
          </a:prstGeom>
          <a:ln>
            <a:solidFill>
              <a:schemeClr val="accent2">
                <a:lumMod val="75000"/>
              </a:schemeClr>
            </a:solidFill>
          </a:ln>
        </p:spPr>
        <p:txBody>
          <a:bodyPr wrap="square">
            <a:spAutoFit/>
          </a:bodyPr>
          <a:lstStyle/>
          <a:p>
            <a:r>
              <a:rPr lang="es-CO" dirty="0"/>
              <a:t>Es un mecanismo mediante el cual permite al receptor de un mensaje garantizar que el origen es auténtico, así mismo, se puede comprobar si un mensaje ha sido modificado o se conserva intacto. Aquí están las dos fases para la realización de la firma digital:</a:t>
            </a:r>
            <a:endParaRPr lang="es-CO" sz="2400" dirty="0"/>
          </a:p>
          <a:p>
            <a:r>
              <a:rPr lang="es-CO" dirty="0"/>
              <a:t> </a:t>
            </a:r>
            <a:endParaRPr lang="es-CO" sz="2400" dirty="0"/>
          </a:p>
          <a:p>
            <a:pPr lvl="0"/>
            <a:r>
              <a:rPr lang="es-CO" b="1" dirty="0"/>
              <a:t>Proceso de firma</a:t>
            </a:r>
            <a:r>
              <a:rPr lang="es-CO" dirty="0"/>
              <a:t>: el emisor cifra los datos con la clave privada y los manda al receptor.</a:t>
            </a:r>
            <a:endParaRPr lang="es-CO" sz="2400" dirty="0"/>
          </a:p>
          <a:p>
            <a:pPr lvl="0"/>
            <a:r>
              <a:rPr lang="es-CO" b="1" dirty="0"/>
              <a:t>Verificar la firma</a:t>
            </a:r>
            <a:r>
              <a:rPr lang="es-CO"/>
              <a:t>: el </a:t>
            </a:r>
            <a:r>
              <a:rPr lang="es-CO" dirty="0"/>
              <a:t>receptor descifra los datos usando la clave pública del emisor y comprueba que la información coincide con los datos originales (si coincide es que no se ha modificado).</a:t>
            </a:r>
            <a:endParaRPr lang="es-CO" sz="2400" dirty="0"/>
          </a:p>
        </p:txBody>
      </p:sp>
      <p:sp>
        <p:nvSpPr>
          <p:cNvPr id="7" name="Rectángulo 6"/>
          <p:cNvSpPr/>
          <p:nvPr/>
        </p:nvSpPr>
        <p:spPr>
          <a:xfrm>
            <a:off x="569920" y="572155"/>
            <a:ext cx="2168433" cy="568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Firma digital</a:t>
            </a:r>
            <a:endParaRPr lang="en-US" dirty="0"/>
          </a:p>
        </p:txBody>
      </p:sp>
      <p:pic>
        <p:nvPicPr>
          <p:cNvPr id="3" name="Imagen 2"/>
          <p:cNvPicPr>
            <a:picLocks noChangeAspect="1"/>
          </p:cNvPicPr>
          <p:nvPr/>
        </p:nvPicPr>
        <p:blipFill>
          <a:blip r:embed="rId3"/>
          <a:stretch>
            <a:fillRect/>
          </a:stretch>
        </p:blipFill>
        <p:spPr>
          <a:xfrm>
            <a:off x="4938777" y="3331028"/>
            <a:ext cx="3073581" cy="3073581"/>
          </a:xfrm>
          <a:prstGeom prst="rect">
            <a:avLst/>
          </a:prstGeom>
        </p:spPr>
      </p:pic>
    </p:spTree>
    <p:extLst>
      <p:ext uri="{BB962C8B-B14F-4D97-AF65-F5344CB8AC3E}">
        <p14:creationId xmlns:p14="http://schemas.microsoft.com/office/powerpoint/2010/main" val="448195824"/>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BA69CCE19797543AAB5DE63E320ACE2" ma:contentTypeVersion="13" ma:contentTypeDescription="Crear nuevo documento." ma:contentTypeScope="" ma:versionID="c27e9dff27dbbef6126b7e1a03a96eaf">
  <xsd:schema xmlns:xsd="http://www.w3.org/2001/XMLSchema" xmlns:xs="http://www.w3.org/2001/XMLSchema" xmlns:p="http://schemas.microsoft.com/office/2006/metadata/properties" xmlns:ns2="1d52d4bc-3f95-4709-b359-1b96840d7671" xmlns:ns3="8d1bea48-6525-4b05-8cf5-c6ad0dd5b02f" targetNamespace="http://schemas.microsoft.com/office/2006/metadata/properties" ma:root="true" ma:fieldsID="5282fca2a66791c7f7987122c07bb49b" ns2:_="" ns3:_="">
    <xsd:import namespace="1d52d4bc-3f95-4709-b359-1b96840d7671"/>
    <xsd:import namespace="8d1bea48-6525-4b05-8cf5-c6ad0dd5b02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Location" minOccurs="0"/>
                <xsd:element ref="ns3:MediaServiceGenerationTime" minOccurs="0"/>
                <xsd:element ref="ns3:MediaServiceEventHashCode"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52d4bc-3f95-4709-b359-1b96840d7671"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19" nillable="true" ma:displayName="Taxonomy Catch All Column" ma:hidden="true" ma:list="{86b9d2d1-95d9-404f-a0e9-5b204eef34e2}" ma:internalName="TaxCatchAll" ma:showField="CatchAllData" ma:web="1d52d4bc-3f95-4709-b359-1b96840d76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1bea48-6525-4b05-8cf5-c6ad0dd5b02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d52d4bc-3f95-4709-b359-1b96840d7671" xsi:nil="true"/>
    <lcf76f155ced4ddcb4097134ff3c332f xmlns="8d1bea48-6525-4b05-8cf5-c6ad0dd5b02f">
      <Terms xmlns="http://schemas.microsoft.com/office/infopath/2007/PartnerControls"/>
    </lcf76f155ced4ddcb4097134ff3c332f>
    <SharedWithUsers xmlns="1d52d4bc-3f95-4709-b359-1b96840d7671">
      <UserInfo>
        <DisplayName/>
        <AccountId xsi:nil="true"/>
        <AccountType/>
      </UserInfo>
    </SharedWithUsers>
    <MediaLengthInSeconds xmlns="8d1bea48-6525-4b05-8cf5-c6ad0dd5b02f" xsi:nil="true"/>
  </documentManagement>
</p:properties>
</file>

<file path=customXml/itemProps1.xml><?xml version="1.0" encoding="utf-8"?>
<ds:datastoreItem xmlns:ds="http://schemas.openxmlformats.org/officeDocument/2006/customXml" ds:itemID="{8A784E8D-BD90-40D9-AFE7-F096296F59F3}"/>
</file>

<file path=customXml/itemProps2.xml><?xml version="1.0" encoding="utf-8"?>
<ds:datastoreItem xmlns:ds="http://schemas.openxmlformats.org/officeDocument/2006/customXml" ds:itemID="{55D34BB4-DA40-4DF0-929F-C1B741665C66}"/>
</file>

<file path=customXml/itemProps3.xml><?xml version="1.0" encoding="utf-8"?>
<ds:datastoreItem xmlns:ds="http://schemas.openxmlformats.org/officeDocument/2006/customXml" ds:itemID="{84563FD8-959F-4D16-B5C5-00C99C647589}"/>
</file>

<file path=docProps/app.xml><?xml version="1.0" encoding="utf-8"?>
<Properties xmlns="http://schemas.openxmlformats.org/officeDocument/2006/extended-properties" xmlns:vt="http://schemas.openxmlformats.org/officeDocument/2006/docPropsVTypes">
  <TotalTime>405</TotalTime>
  <Words>533</Words>
  <Application>Microsoft Office PowerPoint</Application>
  <PresentationFormat>Panorámica</PresentationFormat>
  <Paragraphs>104</Paragraphs>
  <Slides>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JULIA ISABEL ROBERTO</cp:lastModifiedBy>
  <cp:revision>46</cp:revision>
  <dcterms:created xsi:type="dcterms:W3CDTF">2021-08-22T21:01:53Z</dcterms:created>
  <dcterms:modified xsi:type="dcterms:W3CDTF">2022-07-03T05:37:16Z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0x0101009BA69CCE19797543AAB5DE63E320ACE2</vt:lpwstr>
  </property>
  <property fmtid="{D5CDD505-2E9C-101B-9397-08002B2CF9AE}" pid="3" name="Order">
    <vt:r8>16930800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