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5" r:id="rId2"/>
    <p:sldId id="257" r:id="rId3"/>
    <p:sldId id="266" r:id="rId4"/>
    <p:sldId id="268" r:id="rId5"/>
    <p:sldId id="269" r:id="rId6"/>
    <p:sldId id="270"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9D7"/>
    <a:srgbClr val="00FF00"/>
    <a:srgbClr val="F018E1"/>
    <a:srgbClr val="CC0099"/>
    <a:srgbClr val="CE6B08"/>
    <a:srgbClr val="D44334"/>
    <a:srgbClr val="F61233"/>
    <a:srgbClr val="1BED2F"/>
    <a:srgbClr val="3399FF"/>
    <a:srgbClr val="FBB1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977" autoAdjust="0"/>
    <p:restoredTop sz="96346"/>
  </p:normalViewPr>
  <p:slideViewPr>
    <p:cSldViewPr snapToGrid="0">
      <p:cViewPr>
        <p:scale>
          <a:sx n="80" d="100"/>
          <a:sy n="80" d="100"/>
        </p:scale>
        <p:origin x="-6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87810-DD3C-46ED-B7F0-677323E7C1FD}" type="datetimeFigureOut">
              <a:rPr lang="es-CO" smtClean="0"/>
              <a:t>3/07/2022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3AAEC-B55F-49FC-A27B-93529CE2B8C3}" type="slidenum">
              <a:rPr lang="es-CO" smtClean="0"/>
              <a:t>‹Nº›</a:t>
            </a:fld>
            <a:endParaRPr lang="es-CO"/>
          </a:p>
        </p:txBody>
      </p:sp>
    </p:spTree>
    <p:extLst>
      <p:ext uri="{BB962C8B-B14F-4D97-AF65-F5344CB8AC3E}">
        <p14:creationId xmlns:p14="http://schemas.microsoft.com/office/powerpoint/2010/main" val="1449577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3899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4096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5898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8683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3549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29431C-E789-40F4-AFE2-DCCB677E969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2246D03F-3134-475E-940E-1E4E0963A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57AF3C13-7C27-4FAE-BF63-88407D6564AF}"/>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5" name="Marcador de pie de página 4">
            <a:extLst>
              <a:ext uri="{FF2B5EF4-FFF2-40B4-BE49-F238E27FC236}">
                <a16:creationId xmlns:a16="http://schemas.microsoft.com/office/drawing/2014/main" id="{B742EF2A-9131-426D-A477-695EA098156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EFF4C0B-CD0C-4049-A39B-7D9E3023A0F2}"/>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277030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061D09-47CC-4CFF-B55F-B188648F37B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EA33908B-466A-48A9-9AB4-774570833FF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1DCEACC-1AE7-4B24-97FB-683CD7616985}"/>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5" name="Marcador de pie de página 4">
            <a:extLst>
              <a:ext uri="{FF2B5EF4-FFF2-40B4-BE49-F238E27FC236}">
                <a16:creationId xmlns:a16="http://schemas.microsoft.com/office/drawing/2014/main" id="{2F9A7ED0-6F83-4641-90FA-7F2744EA194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A46C602-AF99-4D14-8978-8F182D75A459}"/>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306048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3B298D-B724-4E09-A181-ED79C7CB7E2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47659E2-1561-472D-8E17-42FFB699E13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D143C92-3AEA-4F0A-ACD8-3DBBC77313C9}"/>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5" name="Marcador de pie de página 4">
            <a:extLst>
              <a:ext uri="{FF2B5EF4-FFF2-40B4-BE49-F238E27FC236}">
                <a16:creationId xmlns:a16="http://schemas.microsoft.com/office/drawing/2014/main" id="{15CDCF96-9D55-4960-9796-A25032A366F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B55EF5C-E1B7-49C7-88EF-16307C34D1E0}"/>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102146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475373-4B10-4EF1-8ECB-3A314FBFB66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3CFA7B0-DBAC-414A-9AF2-B0E8AF6D77F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B03E945-1DEE-4BD8-9A59-072BE9ECB16F}"/>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5" name="Marcador de pie de página 4">
            <a:extLst>
              <a:ext uri="{FF2B5EF4-FFF2-40B4-BE49-F238E27FC236}">
                <a16:creationId xmlns:a16="http://schemas.microsoft.com/office/drawing/2014/main" id="{34FC731A-F7F5-4309-AAD3-572289D584B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CE35BD7-7333-4C73-9A9A-A160A27580FD}"/>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1860914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23722B-B070-4E0C-AB8A-25FA63E2233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5FECDAF-8D89-4617-B69B-E272FB15C8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E983720-989B-4D92-BD4D-9D527AA9AAFE}"/>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5" name="Marcador de pie de página 4">
            <a:extLst>
              <a:ext uri="{FF2B5EF4-FFF2-40B4-BE49-F238E27FC236}">
                <a16:creationId xmlns:a16="http://schemas.microsoft.com/office/drawing/2014/main" id="{C274E600-3ACF-4FD8-AB89-C6F0AEC8D0C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2C0B2EB-30B6-44D8-BCE8-2ECE34444EAA}"/>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96896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89D388-B7CD-4B4C-BFD6-8FCDE1C6390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0754984-0703-4966-B24F-9D42FE42330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39705FC5-516D-4C3C-B730-DA4466B60CD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5F42575F-6D65-461A-A983-6B54048DA412}"/>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6" name="Marcador de pie de página 5">
            <a:extLst>
              <a:ext uri="{FF2B5EF4-FFF2-40B4-BE49-F238E27FC236}">
                <a16:creationId xmlns:a16="http://schemas.microsoft.com/office/drawing/2014/main" id="{70C6CD37-B655-438D-AE4E-9187B2D0A41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1F4BD1B-A409-4954-9700-A02227A4C157}"/>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137545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03D4E-5306-4EF3-B139-514C6C8DE55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FB4F7E5-1D84-403F-90C7-C4CB9FEE09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F6A49B6-803E-49A5-B38A-CCD5F1ACCF6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8B704E89-573C-4A25-9BA4-3FD13467C2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FC2FF18-7FB0-4F59-AA39-EED712C6515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2032F737-6A81-4C22-A161-A7AF597DD11B}"/>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8" name="Marcador de pie de página 7">
            <a:extLst>
              <a:ext uri="{FF2B5EF4-FFF2-40B4-BE49-F238E27FC236}">
                <a16:creationId xmlns:a16="http://schemas.microsoft.com/office/drawing/2014/main" id="{122D32F1-3BDF-4354-87A0-279490B6073E}"/>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FC54D2D-38D4-483A-A575-F223D1C4B2A7}"/>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11352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D411B6-77B5-4385-87BD-804A87B1AB8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CD002B6F-6BC7-417E-9AFB-CF6D98804678}"/>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4" name="Marcador de pie de página 3">
            <a:extLst>
              <a:ext uri="{FF2B5EF4-FFF2-40B4-BE49-F238E27FC236}">
                <a16:creationId xmlns:a16="http://schemas.microsoft.com/office/drawing/2014/main" id="{3ED02BA7-A794-459E-8E62-0CA8B00A615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75FF49-DCAB-4F99-808B-55730F64493A}"/>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3581354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848F43E-934C-4039-BD94-9D682C3212C6}"/>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3" name="Marcador de pie de página 2">
            <a:extLst>
              <a:ext uri="{FF2B5EF4-FFF2-40B4-BE49-F238E27FC236}">
                <a16:creationId xmlns:a16="http://schemas.microsoft.com/office/drawing/2014/main" id="{EC2D3A9B-3E49-4072-8C62-5603FFA697C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556A6D2B-ED07-4BC4-AA46-C4D99B374228}"/>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2529802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2D86CE-F94F-469B-8497-17CE0D5A32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00AA664-317A-4BD3-9023-D05C35A790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7D198B9-28F2-4C9B-9A2F-6A5C275EB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21044AA-68C2-4251-A76F-9A3B65DCF6A0}"/>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6" name="Marcador de pie de página 5">
            <a:extLst>
              <a:ext uri="{FF2B5EF4-FFF2-40B4-BE49-F238E27FC236}">
                <a16:creationId xmlns:a16="http://schemas.microsoft.com/office/drawing/2014/main" id="{5322AE1C-D8F1-4661-BD9A-D461E6632C9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85F1657-80E6-4CF1-96AC-DC589E2CDC79}"/>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1686536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F1F396-2101-4D42-AF3C-7BD3B9AE146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F82B7766-A9FF-4158-AC9A-6B7B0AA66A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91D89AA-3831-4746-99E5-E85B163D2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C38B9F0-B050-48A2-92AF-A1EA2A4EA6E7}"/>
              </a:ext>
            </a:extLst>
          </p:cNvPr>
          <p:cNvSpPr>
            <a:spLocks noGrp="1"/>
          </p:cNvSpPr>
          <p:nvPr>
            <p:ph type="dt" sz="half" idx="10"/>
          </p:nvPr>
        </p:nvSpPr>
        <p:spPr/>
        <p:txBody>
          <a:bodyPr/>
          <a:lstStyle/>
          <a:p>
            <a:fld id="{EB6C57AD-44D8-4D22-9038-0B80431FDF5A}" type="datetimeFigureOut">
              <a:rPr lang="es-CO" smtClean="0"/>
              <a:t>3/07/2022</a:t>
            </a:fld>
            <a:endParaRPr lang="es-CO"/>
          </a:p>
        </p:txBody>
      </p:sp>
      <p:sp>
        <p:nvSpPr>
          <p:cNvPr id="6" name="Marcador de pie de página 5">
            <a:extLst>
              <a:ext uri="{FF2B5EF4-FFF2-40B4-BE49-F238E27FC236}">
                <a16:creationId xmlns:a16="http://schemas.microsoft.com/office/drawing/2014/main" id="{941862AF-E827-405B-97F6-6FA13792FE4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43D0719-6320-4304-8216-3F12A6FE9004}"/>
              </a:ext>
            </a:extLst>
          </p:cNvPr>
          <p:cNvSpPr>
            <a:spLocks noGrp="1"/>
          </p:cNvSpPr>
          <p:nvPr>
            <p:ph type="sldNum" sz="quarter" idx="12"/>
          </p:nvPr>
        </p:nvSpPr>
        <p:spPr/>
        <p:txBody>
          <a:bodyPr/>
          <a:lstStyle/>
          <a:p>
            <a:fld id="{B9E9F32F-3604-499C-AC13-A650F34C38E4}" type="slidenum">
              <a:rPr lang="es-CO" smtClean="0"/>
              <a:t>‹Nº›</a:t>
            </a:fld>
            <a:endParaRPr lang="es-CO"/>
          </a:p>
        </p:txBody>
      </p:sp>
    </p:spTree>
    <p:extLst>
      <p:ext uri="{BB962C8B-B14F-4D97-AF65-F5344CB8AC3E}">
        <p14:creationId xmlns:p14="http://schemas.microsoft.com/office/powerpoint/2010/main" val="237363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BA3DD9-7C4E-4B97-A720-A0E512890D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6207CD9-6849-4DDC-840F-2ED9D4EFB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41754C5-442E-485A-A579-99646DE6C2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C57AD-44D8-4D22-9038-0B80431FDF5A}" type="datetimeFigureOut">
              <a:rPr lang="es-CO" smtClean="0"/>
              <a:t>3/07/2022</a:t>
            </a:fld>
            <a:endParaRPr lang="es-CO"/>
          </a:p>
        </p:txBody>
      </p:sp>
      <p:sp>
        <p:nvSpPr>
          <p:cNvPr id="5" name="Marcador de pie de página 4">
            <a:extLst>
              <a:ext uri="{FF2B5EF4-FFF2-40B4-BE49-F238E27FC236}">
                <a16:creationId xmlns:a16="http://schemas.microsoft.com/office/drawing/2014/main" id="{CEE5B767-CEC6-403D-8572-7D92047A00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3022C77E-DF7E-4177-B2B3-C7EB9A0813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9F32F-3604-499C-AC13-A650F34C38E4}" type="slidenum">
              <a:rPr lang="es-CO" smtClean="0"/>
              <a:t>‹Nº›</a:t>
            </a:fld>
            <a:endParaRPr lang="es-CO"/>
          </a:p>
        </p:txBody>
      </p:sp>
    </p:spTree>
    <p:extLst>
      <p:ext uri="{BB962C8B-B14F-4D97-AF65-F5344CB8AC3E}">
        <p14:creationId xmlns:p14="http://schemas.microsoft.com/office/powerpoint/2010/main" val="3758065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exabeam.com/wp-content/uploads/2019/04/May.p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1.bp.blogspot.com/_q551Ajwo8ak/RqDjRCHStZI/AAAAAAAAAAs/4ymyk3hVuec/s1600/Ecb_encryption.p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ablo.sarubbi.com.ar/wp-content/uploads/2018/04/601px-OFB_encryption.svg_.p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ogrammerclick.com/images/289/cdd87f3b0b712f2ecf254b46bbf56341.pn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yanapti.com/wp-content/uploads/2020/10/aes-gcm.png"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78;p1"/>
          <p:cNvSpPr/>
          <p:nvPr/>
        </p:nvSpPr>
        <p:spPr>
          <a:xfrm>
            <a:off x="2286001" y="2690948"/>
            <a:ext cx="7538356" cy="1058091"/>
          </a:xfrm>
          <a:prstGeom prst="rect">
            <a:avLst/>
          </a:prstGeom>
          <a:solidFill>
            <a:srgbClr val="ED7D31"/>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algn="ctr"/>
            <a:r>
              <a:rPr lang="es-ES" sz="2000" dirty="0">
                <a:solidFill>
                  <a:srgbClr val="FFFFFF"/>
                </a:solidFill>
                <a:latin typeface="Arial" panose="020B0604020202020204" pitchFamily="34" charset="0"/>
                <a:ea typeface="Arial" panose="020B0604020202020204" pitchFamily="34" charset="0"/>
                <a:cs typeface="Arial" panose="020B0604020202020204" pitchFamily="34" charset="0"/>
              </a:rPr>
              <a:t>Imagen interactiva</a:t>
            </a:r>
            <a:endParaRPr lang="es-CO" sz="2000" dirty="0">
              <a:solidFill>
                <a:srgbClr val="FFFFFF"/>
              </a:solidFill>
              <a:latin typeface="Arial" panose="020B0604020202020204" pitchFamily="34" charset="0"/>
              <a:ea typeface="Arial" panose="020B0604020202020204" pitchFamily="34" charset="0"/>
              <a:cs typeface="Arial" panose="020B0604020202020204" pitchFamily="34" charset="0"/>
            </a:endParaRPr>
          </a:p>
          <a:p>
            <a:pPr algn="ctr"/>
            <a:r>
              <a:rPr lang="es-ES" sz="2000" dirty="0">
                <a:solidFill>
                  <a:srgbClr val="FFFFFF"/>
                </a:solidFill>
                <a:latin typeface="Arial" panose="020B0604020202020204" pitchFamily="34" charset="0"/>
                <a:ea typeface="Arial" panose="020B0604020202020204" pitchFamily="34" charset="0"/>
                <a:cs typeface="Arial" panose="020B0604020202020204" pitchFamily="34" charset="0"/>
              </a:rPr>
              <a:t>DI_CF01_1.5_AES</a:t>
            </a:r>
            <a:endParaRPr lang="es-CO" sz="2000" dirty="0">
              <a:solidFill>
                <a:srgbClr val="FFFFFF"/>
              </a:solid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681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490523" y="1163393"/>
            <a:ext cx="7447783" cy="5505548"/>
          </a:xfrm>
          <a:prstGeom prst="rect">
            <a:avLst/>
          </a:prstGeom>
        </p:spPr>
      </p:pic>
      <p:sp>
        <p:nvSpPr>
          <p:cNvPr id="83" name="Google Shape;83;p2"/>
          <p:cNvSpPr/>
          <p:nvPr/>
        </p:nvSpPr>
        <p:spPr>
          <a:xfrm>
            <a:off x="8265087" y="0"/>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3" name="CuadroTexto 2"/>
          <p:cNvSpPr txBox="1"/>
          <p:nvPr/>
        </p:nvSpPr>
        <p:spPr>
          <a:xfrm>
            <a:off x="8587500" y="946848"/>
            <a:ext cx="3882326" cy="1077218"/>
          </a:xfrm>
          <a:prstGeom prst="rect">
            <a:avLst/>
          </a:prstGeom>
          <a:noFill/>
        </p:spPr>
        <p:txBody>
          <a:bodyPr wrap="square" rtlCol="0">
            <a:spAutoFit/>
          </a:bodyPr>
          <a:lstStyle/>
          <a:p>
            <a:r>
              <a:rPr lang="es-CO" sz="1600" dirty="0">
                <a:solidFill>
                  <a:srgbClr val="FF0000"/>
                </a:solidFill>
              </a:rPr>
              <a:t>Al hacer clic en cada uno de los números que aparece en la imagen, se desprende una caja de texto, en el siguiente slider se relaciona el texto que se desprende. </a:t>
            </a:r>
          </a:p>
        </p:txBody>
      </p:sp>
      <p:sp>
        <p:nvSpPr>
          <p:cNvPr id="5" name="AutoShape 2" descr="Ministerio de Tecnologías de la Información y las Comunicacion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0" name="CuadroTexto 39">
            <a:extLst>
              <a:ext uri="{FF2B5EF4-FFF2-40B4-BE49-F238E27FC236}">
                <a16:creationId xmlns:a16="http://schemas.microsoft.com/office/drawing/2014/main" id="{55ADC109-6033-4419-A153-0FF4FA1622AE}"/>
              </a:ext>
            </a:extLst>
          </p:cNvPr>
          <p:cNvSpPr txBox="1"/>
          <p:nvPr/>
        </p:nvSpPr>
        <p:spPr>
          <a:xfrm>
            <a:off x="9142503" y="6167506"/>
            <a:ext cx="2933230" cy="246221"/>
          </a:xfrm>
          <a:prstGeom prst="rect">
            <a:avLst/>
          </a:prstGeom>
          <a:noFill/>
        </p:spPr>
        <p:txBody>
          <a:bodyPr wrap="square">
            <a:spAutoFit/>
          </a:bodyPr>
          <a:lstStyle/>
          <a:p>
            <a:endParaRPr lang="es-CO" sz="1000" dirty="0"/>
          </a:p>
        </p:txBody>
      </p:sp>
      <p:sp>
        <p:nvSpPr>
          <p:cNvPr id="8" name="CuadroTexto 7"/>
          <p:cNvSpPr txBox="1"/>
          <p:nvPr/>
        </p:nvSpPr>
        <p:spPr>
          <a:xfrm>
            <a:off x="8325125" y="4767121"/>
            <a:ext cx="3878611" cy="2031325"/>
          </a:xfrm>
          <a:prstGeom prst="rect">
            <a:avLst/>
          </a:prstGeom>
          <a:solidFill>
            <a:schemeClr val="bg1"/>
          </a:solidFill>
          <a:ln>
            <a:noFill/>
          </a:ln>
        </p:spPr>
        <p:txBody>
          <a:bodyPr wrap="square" rtlCol="0">
            <a:spAutoFit/>
          </a:bodyPr>
          <a:lstStyle/>
          <a:p>
            <a:r>
              <a:rPr lang="es-ES" dirty="0"/>
              <a:t>Referencia de imágenes</a:t>
            </a:r>
          </a:p>
          <a:p>
            <a:endParaRPr lang="es-ES" dirty="0"/>
          </a:p>
          <a:p>
            <a:endParaRPr lang="es-ES" dirty="0"/>
          </a:p>
          <a:p>
            <a:endParaRPr lang="es-ES" dirty="0"/>
          </a:p>
          <a:p>
            <a:endParaRPr lang="es-ES" dirty="0"/>
          </a:p>
          <a:p>
            <a:endParaRPr lang="es-ES" dirty="0"/>
          </a:p>
          <a:p>
            <a:endParaRPr lang="en-US" dirty="0"/>
          </a:p>
        </p:txBody>
      </p:sp>
      <p:sp>
        <p:nvSpPr>
          <p:cNvPr id="9" name="Elipse 8"/>
          <p:cNvSpPr/>
          <p:nvPr/>
        </p:nvSpPr>
        <p:spPr>
          <a:xfrm>
            <a:off x="759290" y="2837227"/>
            <a:ext cx="549818" cy="591773"/>
          </a:xfrm>
          <a:prstGeom prst="ellipse">
            <a:avLst/>
          </a:prstGeom>
          <a:solidFill>
            <a:srgbClr val="F018E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n-US" dirty="0"/>
          </a:p>
        </p:txBody>
      </p:sp>
      <p:sp>
        <p:nvSpPr>
          <p:cNvPr id="10" name="CuadroTexto 9"/>
          <p:cNvSpPr txBox="1"/>
          <p:nvPr/>
        </p:nvSpPr>
        <p:spPr>
          <a:xfrm>
            <a:off x="918753" y="191593"/>
            <a:ext cx="6584859" cy="461665"/>
          </a:xfrm>
          <a:prstGeom prst="rect">
            <a:avLst/>
          </a:prstGeom>
          <a:noFill/>
        </p:spPr>
        <p:txBody>
          <a:bodyPr wrap="square" rtlCol="0">
            <a:spAutoFit/>
          </a:bodyPr>
          <a:lstStyle/>
          <a:p>
            <a:pPr algn="ctr"/>
            <a:r>
              <a:rPr lang="es-ES" sz="2400" b="1" dirty="0"/>
              <a:t>AES (</a:t>
            </a:r>
            <a:r>
              <a:rPr lang="es-ES" sz="2400" b="1" dirty="0" err="1"/>
              <a:t>Advanced</a:t>
            </a:r>
            <a:r>
              <a:rPr lang="es-ES" sz="2400" b="1" dirty="0"/>
              <a:t> </a:t>
            </a:r>
            <a:r>
              <a:rPr lang="es-ES" sz="2400" b="1" dirty="0" err="1"/>
              <a:t>Encryption</a:t>
            </a:r>
            <a:r>
              <a:rPr lang="es-ES" sz="2400" b="1" dirty="0"/>
              <a:t> Standard)</a:t>
            </a:r>
            <a:endParaRPr lang="en-US" sz="2400" b="1" dirty="0"/>
          </a:p>
        </p:txBody>
      </p:sp>
      <p:sp>
        <p:nvSpPr>
          <p:cNvPr id="12" name="Rectángulo 11"/>
          <p:cNvSpPr/>
          <p:nvPr/>
        </p:nvSpPr>
        <p:spPr>
          <a:xfrm>
            <a:off x="759290" y="3589338"/>
            <a:ext cx="1938351" cy="646331"/>
          </a:xfrm>
          <a:prstGeom prst="rect">
            <a:avLst/>
          </a:prstGeom>
          <a:solidFill>
            <a:srgbClr val="F018E1"/>
          </a:solidFill>
        </p:spPr>
        <p:txBody>
          <a:bodyPr wrap="none">
            <a:spAutoFit/>
          </a:bodyPr>
          <a:lstStyle/>
          <a:p>
            <a:pPr algn="ctr"/>
            <a:r>
              <a:rPr lang="es-CO" b="1" i="1" dirty="0"/>
              <a:t>CBC (</a:t>
            </a:r>
            <a:r>
              <a:rPr lang="es-CO" b="1" i="1" dirty="0" err="1"/>
              <a:t>Cipher</a:t>
            </a:r>
            <a:r>
              <a:rPr lang="es-CO" b="1" i="1" dirty="0"/>
              <a:t>-block </a:t>
            </a:r>
          </a:p>
          <a:p>
            <a:pPr algn="ctr"/>
            <a:r>
              <a:rPr lang="es-CO" b="1" i="1" dirty="0" err="1"/>
              <a:t>chaining</a:t>
            </a:r>
            <a:r>
              <a:rPr lang="es-CO" b="1" i="1" dirty="0"/>
              <a:t>)</a:t>
            </a:r>
          </a:p>
        </p:txBody>
      </p:sp>
      <p:sp>
        <p:nvSpPr>
          <p:cNvPr id="22" name="Elipse 21"/>
          <p:cNvSpPr/>
          <p:nvPr/>
        </p:nvSpPr>
        <p:spPr>
          <a:xfrm>
            <a:off x="6873494" y="2365867"/>
            <a:ext cx="571738" cy="605933"/>
          </a:xfrm>
          <a:prstGeom prst="ellipse">
            <a:avLst/>
          </a:prstGeom>
          <a:solidFill>
            <a:srgbClr val="00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Elipse 22"/>
          <p:cNvSpPr/>
          <p:nvPr/>
        </p:nvSpPr>
        <p:spPr>
          <a:xfrm>
            <a:off x="6992471" y="5085777"/>
            <a:ext cx="588930" cy="466113"/>
          </a:xfrm>
          <a:prstGeom prst="ellipse">
            <a:avLst/>
          </a:prstGeom>
          <a:solidFill>
            <a:srgbClr val="0739D7"/>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8" name="Elipse 27"/>
          <p:cNvSpPr/>
          <p:nvPr/>
        </p:nvSpPr>
        <p:spPr>
          <a:xfrm>
            <a:off x="637971" y="5274953"/>
            <a:ext cx="671138" cy="635593"/>
          </a:xfrm>
          <a:prstGeom prst="ellipse">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29" name="Rectángulo 28"/>
          <p:cNvSpPr/>
          <p:nvPr/>
        </p:nvSpPr>
        <p:spPr>
          <a:xfrm>
            <a:off x="5419238" y="1795594"/>
            <a:ext cx="2379947" cy="369332"/>
          </a:xfrm>
          <a:prstGeom prst="rect">
            <a:avLst/>
          </a:prstGeom>
          <a:solidFill>
            <a:srgbClr val="00FF00"/>
          </a:solidFill>
        </p:spPr>
        <p:txBody>
          <a:bodyPr wrap="none">
            <a:spAutoFit/>
          </a:bodyPr>
          <a:lstStyle/>
          <a:p>
            <a:pPr algn="ctr"/>
            <a:r>
              <a:rPr lang="es-CO" b="1" i="1" dirty="0"/>
              <a:t>OFB (Output feedback)</a:t>
            </a:r>
          </a:p>
        </p:txBody>
      </p:sp>
      <p:sp>
        <p:nvSpPr>
          <p:cNvPr id="30" name="Rectángulo 29"/>
          <p:cNvSpPr/>
          <p:nvPr/>
        </p:nvSpPr>
        <p:spPr>
          <a:xfrm>
            <a:off x="5517022" y="5692693"/>
            <a:ext cx="2282163" cy="369332"/>
          </a:xfrm>
          <a:prstGeom prst="rect">
            <a:avLst/>
          </a:prstGeom>
          <a:solidFill>
            <a:srgbClr val="0739D7"/>
          </a:solidFill>
        </p:spPr>
        <p:txBody>
          <a:bodyPr wrap="none">
            <a:spAutoFit/>
          </a:bodyPr>
          <a:lstStyle/>
          <a:p>
            <a:pPr algn="ctr"/>
            <a:r>
              <a:rPr lang="es-CO" b="1" i="1" dirty="0">
                <a:solidFill>
                  <a:schemeClr val="bg1"/>
                </a:solidFill>
              </a:rPr>
              <a:t>CFB (</a:t>
            </a:r>
            <a:r>
              <a:rPr lang="es-CO" b="1" i="1" dirty="0" err="1">
                <a:solidFill>
                  <a:schemeClr val="bg1"/>
                </a:solidFill>
              </a:rPr>
              <a:t>Cipher</a:t>
            </a:r>
            <a:r>
              <a:rPr lang="es-CO" b="1" i="1" dirty="0">
                <a:solidFill>
                  <a:schemeClr val="bg1"/>
                </a:solidFill>
              </a:rPr>
              <a:t> feedback)</a:t>
            </a:r>
          </a:p>
        </p:txBody>
      </p:sp>
      <p:sp>
        <p:nvSpPr>
          <p:cNvPr id="31" name="Rectángulo 30"/>
          <p:cNvSpPr/>
          <p:nvPr/>
        </p:nvSpPr>
        <p:spPr>
          <a:xfrm>
            <a:off x="401457" y="5980231"/>
            <a:ext cx="2922467" cy="369332"/>
          </a:xfrm>
          <a:prstGeom prst="rect">
            <a:avLst/>
          </a:prstGeom>
          <a:solidFill>
            <a:srgbClr val="FFFF00"/>
          </a:solidFill>
        </p:spPr>
        <p:txBody>
          <a:bodyPr wrap="none">
            <a:spAutoFit/>
          </a:bodyPr>
          <a:lstStyle/>
          <a:p>
            <a:pPr algn="ctr"/>
            <a:r>
              <a:rPr lang="es-CO" b="1" i="1" dirty="0"/>
              <a:t>GCM (</a:t>
            </a:r>
            <a:r>
              <a:rPr lang="es-CO" b="1" i="1" dirty="0" err="1"/>
              <a:t>Galois</a:t>
            </a:r>
            <a:r>
              <a:rPr lang="es-CO" b="1" i="1" dirty="0"/>
              <a:t>/</a:t>
            </a:r>
            <a:r>
              <a:rPr lang="es-CO" b="1" i="1" dirty="0" err="1"/>
              <a:t>Counter</a:t>
            </a:r>
            <a:r>
              <a:rPr lang="es-CO" b="1" i="1" dirty="0"/>
              <a:t> </a:t>
            </a:r>
            <a:r>
              <a:rPr lang="es-CO" b="1" i="1" dirty="0" err="1"/>
              <a:t>Mode</a:t>
            </a:r>
            <a:r>
              <a:rPr lang="es-CO" b="1" i="1" dirty="0"/>
              <a:t>)</a:t>
            </a:r>
          </a:p>
        </p:txBody>
      </p:sp>
      <p:sp>
        <p:nvSpPr>
          <p:cNvPr id="13" name="Rectángulo 12"/>
          <p:cNvSpPr/>
          <p:nvPr/>
        </p:nvSpPr>
        <p:spPr>
          <a:xfrm>
            <a:off x="8313388" y="5459619"/>
            <a:ext cx="3926541" cy="646331"/>
          </a:xfrm>
          <a:prstGeom prst="rect">
            <a:avLst/>
          </a:prstGeom>
        </p:spPr>
        <p:txBody>
          <a:bodyPr wrap="square">
            <a:spAutoFit/>
          </a:bodyPr>
          <a:lstStyle/>
          <a:p>
            <a:r>
              <a:rPr lang="es-CO" dirty="0">
                <a:hlinkClick r:id="rId4"/>
              </a:rPr>
              <a:t>https://www.exabeam.com/wp-content/uploads/2019/04/May.png</a:t>
            </a:r>
            <a:r>
              <a:rPr lang="es-CO" dirty="0"/>
              <a:t> </a:t>
            </a:r>
          </a:p>
        </p:txBody>
      </p:sp>
    </p:spTree>
    <p:extLst>
      <p:ext uri="{BB962C8B-B14F-4D97-AF65-F5344CB8AC3E}">
        <p14:creationId xmlns:p14="http://schemas.microsoft.com/office/powerpoint/2010/main" val="2699695475"/>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49" y="7937"/>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3" name="CuadroTexto 2"/>
          <p:cNvSpPr txBox="1"/>
          <p:nvPr/>
        </p:nvSpPr>
        <p:spPr>
          <a:xfrm>
            <a:off x="8309674" y="872089"/>
            <a:ext cx="3882326" cy="707886"/>
          </a:xfrm>
          <a:prstGeom prst="rect">
            <a:avLst/>
          </a:prstGeom>
          <a:noFill/>
        </p:spPr>
        <p:txBody>
          <a:bodyPr wrap="square" rtlCol="0">
            <a:spAutoFit/>
          </a:bodyPr>
          <a:lstStyle/>
          <a:p>
            <a:r>
              <a:rPr lang="es-CO" sz="2000" dirty="0">
                <a:solidFill>
                  <a:srgbClr val="FF0000"/>
                </a:solidFill>
              </a:rPr>
              <a:t>Acá se relacionan los textos que se desprenden de la imagen</a:t>
            </a:r>
          </a:p>
        </p:txBody>
      </p:sp>
      <p:sp>
        <p:nvSpPr>
          <p:cNvPr id="5" name="AutoShape 2" descr="Ministerio de Tecnologías de la Información y las Comunicacion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0" name="CuadroTexto 39">
            <a:extLst>
              <a:ext uri="{FF2B5EF4-FFF2-40B4-BE49-F238E27FC236}">
                <a16:creationId xmlns:a16="http://schemas.microsoft.com/office/drawing/2014/main" id="{55ADC109-6033-4419-A153-0FF4FA1622AE}"/>
              </a:ext>
            </a:extLst>
          </p:cNvPr>
          <p:cNvSpPr txBox="1"/>
          <p:nvPr/>
        </p:nvSpPr>
        <p:spPr>
          <a:xfrm>
            <a:off x="9142503" y="6167506"/>
            <a:ext cx="2933230" cy="246221"/>
          </a:xfrm>
          <a:prstGeom prst="rect">
            <a:avLst/>
          </a:prstGeom>
          <a:noFill/>
        </p:spPr>
        <p:txBody>
          <a:bodyPr wrap="square">
            <a:spAutoFit/>
          </a:bodyPr>
          <a:lstStyle/>
          <a:p>
            <a:endParaRPr lang="es-CO" sz="1000" dirty="0"/>
          </a:p>
        </p:txBody>
      </p:sp>
      <p:sp>
        <p:nvSpPr>
          <p:cNvPr id="13" name="Elipse 12"/>
          <p:cNvSpPr/>
          <p:nvPr/>
        </p:nvSpPr>
        <p:spPr>
          <a:xfrm>
            <a:off x="460375" y="237059"/>
            <a:ext cx="549818" cy="591773"/>
          </a:xfrm>
          <a:prstGeom prst="ellipse">
            <a:avLst/>
          </a:prstGeom>
          <a:solidFill>
            <a:srgbClr val="F018E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n-US" dirty="0"/>
          </a:p>
        </p:txBody>
      </p:sp>
      <p:sp>
        <p:nvSpPr>
          <p:cNvPr id="14" name="Rectángulo 13"/>
          <p:cNvSpPr/>
          <p:nvPr/>
        </p:nvSpPr>
        <p:spPr>
          <a:xfrm>
            <a:off x="1318168" y="220368"/>
            <a:ext cx="2499403" cy="830997"/>
          </a:xfrm>
          <a:prstGeom prst="rect">
            <a:avLst/>
          </a:prstGeom>
          <a:solidFill>
            <a:srgbClr val="F018E1"/>
          </a:solidFill>
        </p:spPr>
        <p:txBody>
          <a:bodyPr wrap="none">
            <a:spAutoFit/>
          </a:bodyPr>
          <a:lstStyle/>
          <a:p>
            <a:pPr algn="ctr"/>
            <a:r>
              <a:rPr lang="es-CO" sz="2400" b="1" i="1" dirty="0"/>
              <a:t>CBC (</a:t>
            </a:r>
            <a:r>
              <a:rPr lang="es-CO" sz="2400" b="1" i="1" dirty="0" err="1"/>
              <a:t>Cipher</a:t>
            </a:r>
            <a:r>
              <a:rPr lang="es-CO" sz="2400" b="1" i="1" dirty="0"/>
              <a:t>-block </a:t>
            </a:r>
          </a:p>
          <a:p>
            <a:pPr algn="ctr"/>
            <a:r>
              <a:rPr lang="es-CO" sz="2400" b="1" i="1" dirty="0" err="1"/>
              <a:t>chaining</a:t>
            </a:r>
            <a:r>
              <a:rPr lang="es-CO" sz="2400" b="1" i="1" dirty="0"/>
              <a:t>)</a:t>
            </a:r>
          </a:p>
        </p:txBody>
      </p:sp>
      <p:sp>
        <p:nvSpPr>
          <p:cNvPr id="4" name="Rectángulo 3"/>
          <p:cNvSpPr/>
          <p:nvPr/>
        </p:nvSpPr>
        <p:spPr>
          <a:xfrm>
            <a:off x="735284" y="3987115"/>
            <a:ext cx="6096000" cy="254237"/>
          </a:xfrm>
          <a:prstGeom prst="rect">
            <a:avLst/>
          </a:prstGeom>
        </p:spPr>
        <p:txBody>
          <a:bodyPr>
            <a:spAutoFit/>
          </a:bodyPr>
          <a:lstStyle/>
          <a:p>
            <a:pPr lvl="2" algn="just">
              <a:lnSpc>
                <a:spcPct val="115000"/>
              </a:lnSpc>
              <a:spcAft>
                <a:spcPts val="0"/>
              </a:spcAft>
            </a:pPr>
            <a:r>
              <a:rPr lang="es-CO" sz="1000" dirty="0">
                <a:latin typeface="Arial" panose="020B0604020202020204" pitchFamily="34" charset="0"/>
                <a:ea typeface="Arial" panose="020B0604020202020204" pitchFamily="34" charset="0"/>
              </a:rPr>
              <a:t>.</a:t>
            </a:r>
            <a:endParaRPr lang="es-CO" sz="1100" dirty="0">
              <a:effectLst/>
              <a:latin typeface="Arial" panose="020B0604020202020204" pitchFamily="34" charset="0"/>
              <a:ea typeface="Arial" panose="020B0604020202020204" pitchFamily="34" charset="0"/>
            </a:endParaRPr>
          </a:p>
        </p:txBody>
      </p:sp>
      <p:sp>
        <p:nvSpPr>
          <p:cNvPr id="6" name="Rectángulo 5"/>
          <p:cNvSpPr/>
          <p:nvPr/>
        </p:nvSpPr>
        <p:spPr>
          <a:xfrm>
            <a:off x="823082" y="1226032"/>
            <a:ext cx="6859532" cy="2062103"/>
          </a:xfrm>
          <a:prstGeom prst="rect">
            <a:avLst/>
          </a:prstGeom>
        </p:spPr>
        <p:txBody>
          <a:bodyPr wrap="square">
            <a:spAutoFit/>
          </a:bodyPr>
          <a:lstStyle/>
          <a:p>
            <a:r>
              <a:rPr lang="es-CO" sz="1600" dirty="0">
                <a:latin typeface="Arial" panose="020B0604020202020204" pitchFamily="34" charset="0"/>
                <a:ea typeface="Arial" panose="020B0604020202020204" pitchFamily="34" charset="0"/>
              </a:rPr>
              <a:t>Trabaja con una función </a:t>
            </a:r>
            <a:r>
              <a:rPr lang="es-CO" sz="1600" i="1" dirty="0">
                <a:latin typeface="Arial" panose="020B0604020202020204" pitchFamily="34" charset="0"/>
                <a:ea typeface="Arial" panose="020B0604020202020204" pitchFamily="34" charset="0"/>
              </a:rPr>
              <a:t>hash</a:t>
            </a:r>
            <a:r>
              <a:rPr lang="es-CO" sz="1600" dirty="0">
                <a:latin typeface="Arial" panose="020B0604020202020204" pitchFamily="34" charset="0"/>
                <a:ea typeface="Arial" panose="020B0604020202020204" pitchFamily="34" charset="0"/>
              </a:rPr>
              <a:t> para comprobar la autenticidad de la información, con este modo de cifrado a cada bloque de texto sin formato se le aplica una operación XOR con el bloque de cifrado anterior, cada bloque cifrado es dependiente de lo procesado hasta ese punto. Para realizar esta opción XOR con el primer bloque de texto se hace uso de un vector de inicialización IV. Este modo de cifrado se realiza de forma secuencial, no permite ser tratado de forma paralela para aumentar el rendimiento en el cifrado/descifrado de los datos.</a:t>
            </a:r>
            <a:endParaRPr lang="es-CO" sz="1600" dirty="0"/>
          </a:p>
        </p:txBody>
      </p:sp>
      <p:pic>
        <p:nvPicPr>
          <p:cNvPr id="7" name="Imagen 6"/>
          <p:cNvPicPr>
            <a:picLocks noChangeAspect="1"/>
          </p:cNvPicPr>
          <p:nvPr/>
        </p:nvPicPr>
        <p:blipFill>
          <a:blip r:embed="rId3"/>
          <a:stretch>
            <a:fillRect/>
          </a:stretch>
        </p:blipFill>
        <p:spPr>
          <a:xfrm>
            <a:off x="692957" y="4241352"/>
            <a:ext cx="7119783" cy="2332666"/>
          </a:xfrm>
          <a:prstGeom prst="rect">
            <a:avLst/>
          </a:prstGeom>
        </p:spPr>
      </p:pic>
      <p:sp>
        <p:nvSpPr>
          <p:cNvPr id="18" name="CuadroTexto 17"/>
          <p:cNvSpPr txBox="1"/>
          <p:nvPr/>
        </p:nvSpPr>
        <p:spPr>
          <a:xfrm>
            <a:off x="8325125" y="4767121"/>
            <a:ext cx="3878611" cy="2585323"/>
          </a:xfrm>
          <a:prstGeom prst="rect">
            <a:avLst/>
          </a:prstGeom>
          <a:solidFill>
            <a:schemeClr val="bg1"/>
          </a:solidFill>
          <a:ln>
            <a:noFill/>
          </a:ln>
        </p:spPr>
        <p:txBody>
          <a:bodyPr wrap="square" rtlCol="0">
            <a:spAutoFit/>
          </a:bodyPr>
          <a:lstStyle/>
          <a:p>
            <a:r>
              <a:rPr lang="es-ES" dirty="0"/>
              <a:t>Referencia de imágenes</a:t>
            </a:r>
          </a:p>
          <a:p>
            <a:endParaRPr lang="es-ES" dirty="0"/>
          </a:p>
          <a:p>
            <a:r>
              <a:rPr lang="es-ES" dirty="0">
                <a:hlinkClick r:id="rId4"/>
              </a:rPr>
              <a:t>http://1.bp.blogspot.com/_q551Ajwo8ak/RqDjRCHStZI/AAAAAAAAAAs/4ymyk3hVuec/s1600/Ecb_encryption.png</a:t>
            </a:r>
            <a:r>
              <a:rPr lang="es-ES" dirty="0"/>
              <a:t> </a:t>
            </a:r>
          </a:p>
          <a:p>
            <a:endParaRPr lang="es-ES" dirty="0"/>
          </a:p>
          <a:p>
            <a:endParaRPr lang="es-ES" dirty="0"/>
          </a:p>
          <a:p>
            <a:endParaRPr lang="es-ES" dirty="0"/>
          </a:p>
          <a:p>
            <a:endParaRPr lang="en-US" dirty="0"/>
          </a:p>
        </p:txBody>
      </p:sp>
    </p:spTree>
    <p:extLst>
      <p:ext uri="{BB962C8B-B14F-4D97-AF65-F5344CB8AC3E}">
        <p14:creationId xmlns:p14="http://schemas.microsoft.com/office/powerpoint/2010/main" val="528088517"/>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49" y="7937"/>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3" name="CuadroTexto 2"/>
          <p:cNvSpPr txBox="1"/>
          <p:nvPr/>
        </p:nvSpPr>
        <p:spPr>
          <a:xfrm>
            <a:off x="8309674" y="872089"/>
            <a:ext cx="3882326" cy="707886"/>
          </a:xfrm>
          <a:prstGeom prst="rect">
            <a:avLst/>
          </a:prstGeom>
          <a:noFill/>
        </p:spPr>
        <p:txBody>
          <a:bodyPr wrap="square" rtlCol="0">
            <a:spAutoFit/>
          </a:bodyPr>
          <a:lstStyle/>
          <a:p>
            <a:r>
              <a:rPr lang="es-CO" sz="2000" dirty="0">
                <a:solidFill>
                  <a:srgbClr val="FF0000"/>
                </a:solidFill>
              </a:rPr>
              <a:t>Acá se relacionan los textos que se desprenden de la imagen</a:t>
            </a:r>
          </a:p>
        </p:txBody>
      </p:sp>
      <p:sp>
        <p:nvSpPr>
          <p:cNvPr id="5" name="AutoShape 2" descr="Ministerio de Tecnologías de la Información y las Comunicacion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0" name="CuadroTexto 39">
            <a:extLst>
              <a:ext uri="{FF2B5EF4-FFF2-40B4-BE49-F238E27FC236}">
                <a16:creationId xmlns:a16="http://schemas.microsoft.com/office/drawing/2014/main" id="{55ADC109-6033-4419-A153-0FF4FA1622AE}"/>
              </a:ext>
            </a:extLst>
          </p:cNvPr>
          <p:cNvSpPr txBox="1"/>
          <p:nvPr/>
        </p:nvSpPr>
        <p:spPr>
          <a:xfrm>
            <a:off x="9142503" y="6167506"/>
            <a:ext cx="2933230" cy="246221"/>
          </a:xfrm>
          <a:prstGeom prst="rect">
            <a:avLst/>
          </a:prstGeom>
          <a:noFill/>
        </p:spPr>
        <p:txBody>
          <a:bodyPr wrap="square">
            <a:spAutoFit/>
          </a:bodyPr>
          <a:lstStyle/>
          <a:p>
            <a:endParaRPr lang="es-CO" sz="1000" dirty="0"/>
          </a:p>
        </p:txBody>
      </p:sp>
      <p:sp>
        <p:nvSpPr>
          <p:cNvPr id="4" name="Rectángulo 3"/>
          <p:cNvSpPr/>
          <p:nvPr/>
        </p:nvSpPr>
        <p:spPr>
          <a:xfrm>
            <a:off x="735284" y="3987115"/>
            <a:ext cx="6096000" cy="254237"/>
          </a:xfrm>
          <a:prstGeom prst="rect">
            <a:avLst/>
          </a:prstGeom>
        </p:spPr>
        <p:txBody>
          <a:bodyPr>
            <a:spAutoFit/>
          </a:bodyPr>
          <a:lstStyle/>
          <a:p>
            <a:pPr lvl="2" algn="just">
              <a:lnSpc>
                <a:spcPct val="115000"/>
              </a:lnSpc>
              <a:spcAft>
                <a:spcPts val="0"/>
              </a:spcAft>
            </a:pPr>
            <a:r>
              <a:rPr lang="es-CO" sz="1000" dirty="0">
                <a:latin typeface="Arial" panose="020B0604020202020204" pitchFamily="34" charset="0"/>
                <a:ea typeface="Arial" panose="020B0604020202020204" pitchFamily="34" charset="0"/>
              </a:rPr>
              <a:t>.</a:t>
            </a:r>
            <a:endParaRPr lang="es-CO" sz="1100" dirty="0">
              <a:effectLst/>
              <a:latin typeface="Arial" panose="020B0604020202020204" pitchFamily="34" charset="0"/>
              <a:ea typeface="Arial" panose="020B0604020202020204" pitchFamily="34" charset="0"/>
            </a:endParaRPr>
          </a:p>
        </p:txBody>
      </p:sp>
      <p:sp>
        <p:nvSpPr>
          <p:cNvPr id="18" name="CuadroTexto 17"/>
          <p:cNvSpPr txBox="1"/>
          <p:nvPr/>
        </p:nvSpPr>
        <p:spPr>
          <a:xfrm>
            <a:off x="8325125" y="4767121"/>
            <a:ext cx="3878611" cy="2308324"/>
          </a:xfrm>
          <a:prstGeom prst="rect">
            <a:avLst/>
          </a:prstGeom>
          <a:solidFill>
            <a:schemeClr val="bg1"/>
          </a:solidFill>
          <a:ln>
            <a:noFill/>
          </a:ln>
        </p:spPr>
        <p:txBody>
          <a:bodyPr wrap="square" rtlCol="0">
            <a:spAutoFit/>
          </a:bodyPr>
          <a:lstStyle/>
          <a:p>
            <a:r>
              <a:rPr lang="es-ES" dirty="0"/>
              <a:t>Referencia de imágenes</a:t>
            </a:r>
          </a:p>
          <a:p>
            <a:endParaRPr lang="es-ES" dirty="0"/>
          </a:p>
          <a:p>
            <a:r>
              <a:rPr lang="es-ES" dirty="0">
                <a:hlinkClick r:id="rId3"/>
              </a:rPr>
              <a:t>https://pablo.sarubbi.com.ar/wp-content/uploads/2018/04/601px-OFB_encryption.svg_.png</a:t>
            </a:r>
            <a:r>
              <a:rPr lang="es-ES" dirty="0"/>
              <a:t> </a:t>
            </a:r>
          </a:p>
          <a:p>
            <a:endParaRPr lang="es-ES" dirty="0"/>
          </a:p>
          <a:p>
            <a:endParaRPr lang="es-ES" dirty="0"/>
          </a:p>
          <a:p>
            <a:endParaRPr lang="en-US" dirty="0"/>
          </a:p>
        </p:txBody>
      </p:sp>
      <p:sp>
        <p:nvSpPr>
          <p:cNvPr id="15" name="Elipse 14"/>
          <p:cNvSpPr/>
          <p:nvPr/>
        </p:nvSpPr>
        <p:spPr>
          <a:xfrm>
            <a:off x="755212" y="290373"/>
            <a:ext cx="571738" cy="605933"/>
          </a:xfrm>
          <a:prstGeom prst="ellipse">
            <a:avLst/>
          </a:prstGeom>
          <a:solidFill>
            <a:srgbClr val="00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Rectángulo 15"/>
          <p:cNvSpPr/>
          <p:nvPr/>
        </p:nvSpPr>
        <p:spPr>
          <a:xfrm>
            <a:off x="1735512" y="373617"/>
            <a:ext cx="2379947" cy="369332"/>
          </a:xfrm>
          <a:prstGeom prst="rect">
            <a:avLst/>
          </a:prstGeom>
          <a:solidFill>
            <a:srgbClr val="00FF00"/>
          </a:solidFill>
        </p:spPr>
        <p:txBody>
          <a:bodyPr wrap="none">
            <a:spAutoFit/>
          </a:bodyPr>
          <a:lstStyle/>
          <a:p>
            <a:pPr algn="ctr"/>
            <a:r>
              <a:rPr lang="es-CO" b="1" i="1" dirty="0"/>
              <a:t>OFB (Output feedback)</a:t>
            </a:r>
          </a:p>
        </p:txBody>
      </p:sp>
      <p:sp>
        <p:nvSpPr>
          <p:cNvPr id="9" name="CuadroTexto 8"/>
          <p:cNvSpPr txBox="1"/>
          <p:nvPr/>
        </p:nvSpPr>
        <p:spPr>
          <a:xfrm>
            <a:off x="927134" y="1150543"/>
            <a:ext cx="6651428" cy="1323439"/>
          </a:xfrm>
          <a:prstGeom prst="rect">
            <a:avLst/>
          </a:prstGeom>
          <a:noFill/>
        </p:spPr>
        <p:txBody>
          <a:bodyPr wrap="square" rtlCol="0">
            <a:spAutoFit/>
          </a:bodyPr>
          <a:lstStyle/>
          <a:p>
            <a:pPr marL="0" lvl="2"/>
            <a:r>
              <a:rPr lang="es-ES" sz="1600" dirty="0">
                <a:latin typeface="Arial" panose="020B0604020202020204" pitchFamily="34" charset="0"/>
                <a:cs typeface="Arial" panose="020B0604020202020204" pitchFamily="34" charset="0"/>
              </a:rPr>
              <a:t>Utiliza </a:t>
            </a:r>
            <a:r>
              <a:rPr lang="es-CO" sz="1600" dirty="0">
                <a:latin typeface="Arial" panose="020B0604020202020204" pitchFamily="34" charset="0"/>
                <a:cs typeface="Arial" panose="020B0604020202020204" pitchFamily="34" charset="0"/>
              </a:rPr>
              <a:t>una clave secreta para crear un bloque </a:t>
            </a:r>
            <a:r>
              <a:rPr lang="es-CO" sz="1600" dirty="0" err="1">
                <a:latin typeface="Arial" panose="020B0604020202020204" pitchFamily="34" charset="0"/>
                <a:cs typeface="Arial" panose="020B0604020202020204" pitchFamily="34" charset="0"/>
              </a:rPr>
              <a:t>seudo-aleatorio</a:t>
            </a:r>
            <a:r>
              <a:rPr lang="es-CO" sz="1600" dirty="0">
                <a:latin typeface="Arial" panose="020B0604020202020204" pitchFamily="34" charset="0"/>
                <a:cs typeface="Arial" panose="020B0604020202020204" pitchFamily="34" charset="0"/>
              </a:rPr>
              <a:t> al que se le aplica la operación XOR con el texto sin formato para cifrar el texto, también requiere de un vector de inicialización único para cada mensaje, no se puede paralelizar.</a:t>
            </a:r>
          </a:p>
          <a:p>
            <a:endParaRPr lang="es-CO" sz="1600" dirty="0">
              <a:latin typeface="Arial" panose="020B0604020202020204" pitchFamily="34" charset="0"/>
              <a:cs typeface="Arial" panose="020B0604020202020204" pitchFamily="34" charset="0"/>
            </a:endParaRPr>
          </a:p>
        </p:txBody>
      </p:sp>
      <p:pic>
        <p:nvPicPr>
          <p:cNvPr id="19" name="Imagen 18"/>
          <p:cNvPicPr/>
          <p:nvPr/>
        </p:nvPicPr>
        <p:blipFill rotWithShape="1">
          <a:blip r:embed="rId4">
            <a:extLst>
              <a:ext uri="{28A0092B-C50C-407E-A947-70E740481C1C}">
                <a14:useLocalDpi xmlns:a14="http://schemas.microsoft.com/office/drawing/2010/main" val="0"/>
              </a:ext>
            </a:extLst>
          </a:blip>
          <a:srcRect l="2122" t="3653" r="2596" b="17647"/>
          <a:stretch/>
        </p:blipFill>
        <p:spPr bwMode="auto">
          <a:xfrm>
            <a:off x="1039861" y="3075920"/>
            <a:ext cx="6425973" cy="207662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8310014"/>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49" y="7937"/>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3" name="CuadroTexto 2"/>
          <p:cNvSpPr txBox="1"/>
          <p:nvPr/>
        </p:nvSpPr>
        <p:spPr>
          <a:xfrm>
            <a:off x="8309674" y="872089"/>
            <a:ext cx="3882326" cy="707886"/>
          </a:xfrm>
          <a:prstGeom prst="rect">
            <a:avLst/>
          </a:prstGeom>
          <a:noFill/>
        </p:spPr>
        <p:txBody>
          <a:bodyPr wrap="square" rtlCol="0">
            <a:spAutoFit/>
          </a:bodyPr>
          <a:lstStyle/>
          <a:p>
            <a:r>
              <a:rPr lang="es-CO" sz="2000" dirty="0">
                <a:solidFill>
                  <a:srgbClr val="FF0000"/>
                </a:solidFill>
              </a:rPr>
              <a:t>Acá se relacionan los textos que se desprenden de la imagen</a:t>
            </a:r>
          </a:p>
        </p:txBody>
      </p:sp>
      <p:sp>
        <p:nvSpPr>
          <p:cNvPr id="40" name="CuadroTexto 39">
            <a:extLst>
              <a:ext uri="{FF2B5EF4-FFF2-40B4-BE49-F238E27FC236}">
                <a16:creationId xmlns:a16="http://schemas.microsoft.com/office/drawing/2014/main" id="{55ADC109-6033-4419-A153-0FF4FA1622AE}"/>
              </a:ext>
            </a:extLst>
          </p:cNvPr>
          <p:cNvSpPr txBox="1"/>
          <p:nvPr/>
        </p:nvSpPr>
        <p:spPr>
          <a:xfrm>
            <a:off x="9142503" y="6167506"/>
            <a:ext cx="2933230" cy="246221"/>
          </a:xfrm>
          <a:prstGeom prst="rect">
            <a:avLst/>
          </a:prstGeom>
          <a:noFill/>
        </p:spPr>
        <p:txBody>
          <a:bodyPr wrap="square">
            <a:spAutoFit/>
          </a:bodyPr>
          <a:lstStyle/>
          <a:p>
            <a:endParaRPr lang="es-CO" sz="1000" dirty="0"/>
          </a:p>
        </p:txBody>
      </p:sp>
      <p:sp>
        <p:nvSpPr>
          <p:cNvPr id="4" name="Rectángulo 3"/>
          <p:cNvSpPr/>
          <p:nvPr/>
        </p:nvSpPr>
        <p:spPr>
          <a:xfrm>
            <a:off x="735284" y="3987115"/>
            <a:ext cx="6096000" cy="254237"/>
          </a:xfrm>
          <a:prstGeom prst="rect">
            <a:avLst/>
          </a:prstGeom>
        </p:spPr>
        <p:txBody>
          <a:bodyPr>
            <a:spAutoFit/>
          </a:bodyPr>
          <a:lstStyle/>
          <a:p>
            <a:pPr lvl="2" algn="just">
              <a:lnSpc>
                <a:spcPct val="115000"/>
              </a:lnSpc>
              <a:spcAft>
                <a:spcPts val="0"/>
              </a:spcAft>
            </a:pPr>
            <a:r>
              <a:rPr lang="es-CO" sz="1000" dirty="0">
                <a:latin typeface="Arial" panose="020B0604020202020204" pitchFamily="34" charset="0"/>
                <a:ea typeface="Arial" panose="020B0604020202020204" pitchFamily="34" charset="0"/>
              </a:rPr>
              <a:t>.</a:t>
            </a:r>
            <a:endParaRPr lang="es-CO" sz="1100" dirty="0">
              <a:effectLst/>
              <a:latin typeface="Arial" panose="020B0604020202020204" pitchFamily="34" charset="0"/>
              <a:ea typeface="Arial" panose="020B0604020202020204" pitchFamily="34" charset="0"/>
            </a:endParaRPr>
          </a:p>
        </p:txBody>
      </p:sp>
      <p:sp>
        <p:nvSpPr>
          <p:cNvPr id="18" name="CuadroTexto 17"/>
          <p:cNvSpPr txBox="1"/>
          <p:nvPr/>
        </p:nvSpPr>
        <p:spPr>
          <a:xfrm>
            <a:off x="8325125" y="4767121"/>
            <a:ext cx="3878611" cy="2031325"/>
          </a:xfrm>
          <a:prstGeom prst="rect">
            <a:avLst/>
          </a:prstGeom>
          <a:solidFill>
            <a:schemeClr val="bg1"/>
          </a:solidFill>
          <a:ln>
            <a:noFill/>
          </a:ln>
        </p:spPr>
        <p:txBody>
          <a:bodyPr wrap="square" rtlCol="0">
            <a:spAutoFit/>
          </a:bodyPr>
          <a:lstStyle/>
          <a:p>
            <a:r>
              <a:rPr lang="es-ES" dirty="0"/>
              <a:t>Referencia de imágenes</a:t>
            </a:r>
          </a:p>
          <a:p>
            <a:endParaRPr lang="es-ES" dirty="0"/>
          </a:p>
          <a:p>
            <a:r>
              <a:rPr lang="es-ES" dirty="0">
                <a:hlinkClick r:id="rId3"/>
              </a:rPr>
              <a:t>https://programmerclick.com/images/289/cdd87f3b0b712f2ecf254b46bbf56341.png</a:t>
            </a:r>
            <a:r>
              <a:rPr lang="es-ES" dirty="0"/>
              <a:t> </a:t>
            </a:r>
          </a:p>
          <a:p>
            <a:endParaRPr lang="es-ES" dirty="0"/>
          </a:p>
          <a:p>
            <a:endParaRPr lang="en-US" dirty="0"/>
          </a:p>
        </p:txBody>
      </p:sp>
      <p:sp>
        <p:nvSpPr>
          <p:cNvPr id="9" name="CuadroTexto 8"/>
          <p:cNvSpPr txBox="1"/>
          <p:nvPr/>
        </p:nvSpPr>
        <p:spPr>
          <a:xfrm>
            <a:off x="927134" y="1150543"/>
            <a:ext cx="6651428" cy="1077218"/>
          </a:xfrm>
          <a:prstGeom prst="rect">
            <a:avLst/>
          </a:prstGeom>
          <a:noFill/>
        </p:spPr>
        <p:txBody>
          <a:bodyPr wrap="square" rtlCol="0">
            <a:spAutoFit/>
          </a:bodyPr>
          <a:lstStyle/>
          <a:p>
            <a:pPr marL="0" lvl="2"/>
            <a:r>
              <a:rPr lang="es-ES" sz="1600" dirty="0">
                <a:latin typeface="Arial" panose="020B0604020202020204" pitchFamily="34" charset="0"/>
                <a:cs typeface="Arial" panose="020B0604020202020204" pitchFamily="34" charset="0"/>
              </a:rPr>
              <a:t>Funciona similar al OFB, a diferencia que para producir el </a:t>
            </a:r>
            <a:r>
              <a:rPr lang="es-ES" sz="1600" i="1" dirty="0" err="1">
                <a:latin typeface="Arial" panose="020B0604020202020204" pitchFamily="34" charset="0"/>
                <a:cs typeface="Arial" panose="020B0604020202020204" pitchFamily="34" charset="0"/>
              </a:rPr>
              <a:t>keystream</a:t>
            </a:r>
            <a:r>
              <a:rPr lang="es-ES" sz="1600" dirty="0">
                <a:latin typeface="Arial" panose="020B0604020202020204" pitchFamily="34" charset="0"/>
                <a:cs typeface="Arial" panose="020B0604020202020204" pitchFamily="34" charset="0"/>
              </a:rPr>
              <a:t> cifra el último bloque de cifrado, en lugar del último bloque del </a:t>
            </a:r>
            <a:r>
              <a:rPr lang="es-ES" sz="1600" i="1" dirty="0" err="1">
                <a:latin typeface="Arial" panose="020B0604020202020204" pitchFamily="34" charset="0"/>
                <a:cs typeface="Arial" panose="020B0604020202020204" pitchFamily="34" charset="0"/>
              </a:rPr>
              <a:t>keystream</a:t>
            </a:r>
            <a:r>
              <a:rPr lang="es-ES" sz="1600" dirty="0">
                <a:latin typeface="Arial" panose="020B0604020202020204" pitchFamily="34" charset="0"/>
                <a:cs typeface="Arial" panose="020B0604020202020204" pitchFamily="34" charset="0"/>
              </a:rPr>
              <a:t> como hace OFB, no se puede paralelizar el cifrado, aunque el descifrado sí.</a:t>
            </a:r>
            <a:endParaRPr lang="es-CO" sz="1600" dirty="0">
              <a:latin typeface="Arial" panose="020B0604020202020204" pitchFamily="34" charset="0"/>
              <a:cs typeface="Arial" panose="020B0604020202020204" pitchFamily="34" charset="0"/>
            </a:endParaRPr>
          </a:p>
        </p:txBody>
      </p:sp>
      <p:sp>
        <p:nvSpPr>
          <p:cNvPr id="13" name="Elipse 12"/>
          <p:cNvSpPr/>
          <p:nvPr/>
        </p:nvSpPr>
        <p:spPr>
          <a:xfrm>
            <a:off x="745396" y="239350"/>
            <a:ext cx="588930" cy="503600"/>
          </a:xfrm>
          <a:prstGeom prst="ellipse">
            <a:avLst/>
          </a:prstGeom>
          <a:solidFill>
            <a:srgbClr val="0739D7"/>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ángulo 13"/>
          <p:cNvSpPr/>
          <p:nvPr/>
        </p:nvSpPr>
        <p:spPr>
          <a:xfrm>
            <a:off x="1501121" y="306484"/>
            <a:ext cx="2282163" cy="369332"/>
          </a:xfrm>
          <a:prstGeom prst="rect">
            <a:avLst/>
          </a:prstGeom>
          <a:solidFill>
            <a:srgbClr val="0739D7"/>
          </a:solidFill>
        </p:spPr>
        <p:txBody>
          <a:bodyPr wrap="none">
            <a:spAutoFit/>
          </a:bodyPr>
          <a:lstStyle/>
          <a:p>
            <a:pPr algn="ctr"/>
            <a:r>
              <a:rPr lang="es-CO" b="1" i="1" dirty="0">
                <a:solidFill>
                  <a:schemeClr val="bg1"/>
                </a:solidFill>
              </a:rPr>
              <a:t>CFB (</a:t>
            </a:r>
            <a:r>
              <a:rPr lang="es-CO" b="1" i="1" dirty="0" err="1">
                <a:solidFill>
                  <a:schemeClr val="bg1"/>
                </a:solidFill>
              </a:rPr>
              <a:t>Cipher</a:t>
            </a:r>
            <a:r>
              <a:rPr lang="es-CO" b="1" i="1" dirty="0">
                <a:solidFill>
                  <a:schemeClr val="bg1"/>
                </a:solidFill>
              </a:rPr>
              <a:t> feedback)</a:t>
            </a:r>
          </a:p>
        </p:txBody>
      </p:sp>
      <p:pic>
        <p:nvPicPr>
          <p:cNvPr id="17" name="Imagen 16"/>
          <p:cNvPicPr/>
          <p:nvPr/>
        </p:nvPicPr>
        <p:blipFill rotWithShape="1">
          <a:blip r:embed="rId4">
            <a:extLst>
              <a:ext uri="{28A0092B-C50C-407E-A947-70E740481C1C}">
                <a14:useLocalDpi xmlns:a14="http://schemas.microsoft.com/office/drawing/2010/main" val="0"/>
              </a:ext>
            </a:extLst>
          </a:blip>
          <a:srcRect l="2454" t="4355" r="2217" b="16370"/>
          <a:stretch/>
        </p:blipFill>
        <p:spPr bwMode="auto">
          <a:xfrm>
            <a:off x="1161305" y="3306308"/>
            <a:ext cx="6183086" cy="22279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8187282"/>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2"/>
          <p:cNvSpPr/>
          <p:nvPr/>
        </p:nvSpPr>
        <p:spPr>
          <a:xfrm>
            <a:off x="8253349" y="7937"/>
            <a:ext cx="3938649"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2"/>
          <p:cNvSpPr/>
          <p:nvPr/>
        </p:nvSpPr>
        <p:spPr>
          <a:xfrm>
            <a:off x="8253350" y="0"/>
            <a:ext cx="3938649"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50"/>
              <a:buFont typeface="Arial"/>
              <a:buNone/>
            </a:pPr>
            <a:r>
              <a:rPr lang="en-US" sz="1800" b="0" i="0" u="none" strike="noStrike" cap="none">
                <a:solidFill>
                  <a:schemeClr val="lt1"/>
                </a:solidFill>
                <a:latin typeface="Arial"/>
                <a:ea typeface="Arial"/>
                <a:cs typeface="Arial"/>
                <a:sym typeface="Arial"/>
              </a:rPr>
              <a:t>Indicaciones para la producción</a:t>
            </a:r>
            <a:endParaRPr/>
          </a:p>
        </p:txBody>
      </p:sp>
      <p:sp>
        <p:nvSpPr>
          <p:cNvPr id="3" name="CuadroTexto 2"/>
          <p:cNvSpPr txBox="1"/>
          <p:nvPr/>
        </p:nvSpPr>
        <p:spPr>
          <a:xfrm>
            <a:off x="8309674" y="872089"/>
            <a:ext cx="3882326" cy="707886"/>
          </a:xfrm>
          <a:prstGeom prst="rect">
            <a:avLst/>
          </a:prstGeom>
          <a:noFill/>
        </p:spPr>
        <p:txBody>
          <a:bodyPr wrap="square" rtlCol="0">
            <a:spAutoFit/>
          </a:bodyPr>
          <a:lstStyle/>
          <a:p>
            <a:r>
              <a:rPr lang="es-CO" sz="2000" dirty="0">
                <a:solidFill>
                  <a:srgbClr val="FF0000"/>
                </a:solidFill>
              </a:rPr>
              <a:t>Acá se relacionan los textos que se desprenden de la imagen</a:t>
            </a:r>
          </a:p>
        </p:txBody>
      </p:sp>
      <p:sp>
        <p:nvSpPr>
          <p:cNvPr id="40" name="CuadroTexto 39">
            <a:extLst>
              <a:ext uri="{FF2B5EF4-FFF2-40B4-BE49-F238E27FC236}">
                <a16:creationId xmlns:a16="http://schemas.microsoft.com/office/drawing/2014/main" id="{55ADC109-6033-4419-A153-0FF4FA1622AE}"/>
              </a:ext>
            </a:extLst>
          </p:cNvPr>
          <p:cNvSpPr txBox="1"/>
          <p:nvPr/>
        </p:nvSpPr>
        <p:spPr>
          <a:xfrm>
            <a:off x="9142503" y="6167506"/>
            <a:ext cx="2933230" cy="246221"/>
          </a:xfrm>
          <a:prstGeom prst="rect">
            <a:avLst/>
          </a:prstGeom>
          <a:noFill/>
        </p:spPr>
        <p:txBody>
          <a:bodyPr wrap="square">
            <a:spAutoFit/>
          </a:bodyPr>
          <a:lstStyle/>
          <a:p>
            <a:endParaRPr lang="es-CO" sz="1000" dirty="0"/>
          </a:p>
        </p:txBody>
      </p:sp>
      <p:sp>
        <p:nvSpPr>
          <p:cNvPr id="4" name="Rectángulo 3"/>
          <p:cNvSpPr/>
          <p:nvPr/>
        </p:nvSpPr>
        <p:spPr>
          <a:xfrm>
            <a:off x="735284" y="3987115"/>
            <a:ext cx="6096000" cy="254237"/>
          </a:xfrm>
          <a:prstGeom prst="rect">
            <a:avLst/>
          </a:prstGeom>
        </p:spPr>
        <p:txBody>
          <a:bodyPr>
            <a:spAutoFit/>
          </a:bodyPr>
          <a:lstStyle/>
          <a:p>
            <a:pPr lvl="2" algn="just">
              <a:lnSpc>
                <a:spcPct val="115000"/>
              </a:lnSpc>
              <a:spcAft>
                <a:spcPts val="0"/>
              </a:spcAft>
            </a:pPr>
            <a:r>
              <a:rPr lang="es-CO" sz="1000" dirty="0">
                <a:latin typeface="Arial" panose="020B0604020202020204" pitchFamily="34" charset="0"/>
                <a:ea typeface="Arial" panose="020B0604020202020204" pitchFamily="34" charset="0"/>
              </a:rPr>
              <a:t>.</a:t>
            </a:r>
            <a:endParaRPr lang="es-CO" sz="1100" dirty="0">
              <a:effectLst/>
              <a:latin typeface="Arial" panose="020B0604020202020204" pitchFamily="34" charset="0"/>
              <a:ea typeface="Arial" panose="020B0604020202020204" pitchFamily="34" charset="0"/>
            </a:endParaRPr>
          </a:p>
        </p:txBody>
      </p:sp>
      <p:sp>
        <p:nvSpPr>
          <p:cNvPr id="18" name="CuadroTexto 17"/>
          <p:cNvSpPr txBox="1"/>
          <p:nvPr/>
        </p:nvSpPr>
        <p:spPr>
          <a:xfrm>
            <a:off x="8253347" y="5380672"/>
            <a:ext cx="3878611" cy="1477328"/>
          </a:xfrm>
          <a:prstGeom prst="rect">
            <a:avLst/>
          </a:prstGeom>
          <a:solidFill>
            <a:schemeClr val="bg1"/>
          </a:solidFill>
          <a:ln>
            <a:noFill/>
          </a:ln>
        </p:spPr>
        <p:txBody>
          <a:bodyPr wrap="square" rtlCol="0">
            <a:spAutoFit/>
          </a:bodyPr>
          <a:lstStyle/>
          <a:p>
            <a:r>
              <a:rPr lang="es-ES" dirty="0"/>
              <a:t>Referencia de imágenes</a:t>
            </a:r>
          </a:p>
          <a:p>
            <a:endParaRPr lang="es-ES" dirty="0"/>
          </a:p>
          <a:p>
            <a:r>
              <a:rPr lang="es-ES" dirty="0">
                <a:hlinkClick r:id="rId3"/>
              </a:rPr>
              <a:t>https://yanapti.com/wp-content/uploads/2020/10/aes-gcm.png</a:t>
            </a:r>
            <a:r>
              <a:rPr lang="es-ES" dirty="0"/>
              <a:t> </a:t>
            </a:r>
          </a:p>
          <a:p>
            <a:endParaRPr lang="en-US" dirty="0"/>
          </a:p>
        </p:txBody>
      </p:sp>
      <p:sp>
        <p:nvSpPr>
          <p:cNvPr id="9" name="CuadroTexto 8"/>
          <p:cNvSpPr txBox="1"/>
          <p:nvPr/>
        </p:nvSpPr>
        <p:spPr>
          <a:xfrm>
            <a:off x="654216" y="1124510"/>
            <a:ext cx="7197264" cy="1569660"/>
          </a:xfrm>
          <a:prstGeom prst="rect">
            <a:avLst/>
          </a:prstGeom>
          <a:noFill/>
        </p:spPr>
        <p:txBody>
          <a:bodyPr wrap="square" rtlCol="0">
            <a:spAutoFit/>
          </a:bodyPr>
          <a:lstStyle/>
          <a:p>
            <a:pPr marL="0" lvl="2"/>
            <a:r>
              <a:rPr lang="es-ES" sz="1600" dirty="0">
                <a:latin typeface="Arial" panose="020B0604020202020204" pitchFamily="34" charset="0"/>
                <a:cs typeface="Arial" panose="020B0604020202020204" pitchFamily="34" charset="0"/>
              </a:rPr>
              <a:t>Considerado uno de los mejores por su seguridad y velocidad, permite procesar en paralelo y es compatible con procesadores AES-NI para acelerar el rendimiento en cifrado/descifrado de información. Este modo de cifrado es AEAD</a:t>
            </a:r>
            <a:r>
              <a:rPr lang="es-ES" sz="1600">
                <a:latin typeface="Arial" panose="020B0604020202020204" pitchFamily="34" charset="0"/>
                <a:cs typeface="Arial" panose="020B0604020202020204" pitchFamily="34" charset="0"/>
              </a:rPr>
              <a:t>, además </a:t>
            </a:r>
            <a:r>
              <a:rPr lang="es-ES" sz="1600" dirty="0">
                <a:latin typeface="Arial" panose="020B0604020202020204" pitchFamily="34" charset="0"/>
                <a:cs typeface="Arial" panose="020B0604020202020204" pitchFamily="34" charset="0"/>
              </a:rPr>
              <a:t>de </a:t>
            </a:r>
            <a:r>
              <a:rPr lang="es-ES" sz="1600">
                <a:latin typeface="Arial" panose="020B0604020202020204" pitchFamily="34" charset="0"/>
                <a:cs typeface="Arial" panose="020B0604020202020204" pitchFamily="34" charset="0"/>
              </a:rPr>
              <a:t>cifrar información </a:t>
            </a:r>
            <a:r>
              <a:rPr lang="es-ES" sz="1600" dirty="0">
                <a:latin typeface="Arial" panose="020B0604020202020204" pitchFamily="34" charset="0"/>
                <a:cs typeface="Arial" panose="020B0604020202020204" pitchFamily="34" charset="0"/>
              </a:rPr>
              <a:t>es capaz de autenticarla y comprobar la integridad de la misma para garantizar que no se ha modificado. Puede aceptar también vectores de inicialización aleatorios.</a:t>
            </a:r>
            <a:endParaRPr lang="es-CO" sz="1600" dirty="0">
              <a:latin typeface="Arial" panose="020B0604020202020204" pitchFamily="34" charset="0"/>
              <a:cs typeface="Arial" panose="020B0604020202020204" pitchFamily="34" charset="0"/>
            </a:endParaRPr>
          </a:p>
        </p:txBody>
      </p:sp>
      <p:sp>
        <p:nvSpPr>
          <p:cNvPr id="12" name="Elipse 11"/>
          <p:cNvSpPr/>
          <p:nvPr/>
        </p:nvSpPr>
        <p:spPr>
          <a:xfrm>
            <a:off x="742474" y="166811"/>
            <a:ext cx="671138" cy="635593"/>
          </a:xfrm>
          <a:prstGeom prst="ellipse">
            <a:avLst/>
          </a:prstGeom>
          <a:solidFill>
            <a:srgbClr val="FFFF00"/>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5" name="Rectángulo 14"/>
          <p:cNvSpPr/>
          <p:nvPr/>
        </p:nvSpPr>
        <p:spPr>
          <a:xfrm>
            <a:off x="1655491" y="256142"/>
            <a:ext cx="2922467" cy="369332"/>
          </a:xfrm>
          <a:prstGeom prst="rect">
            <a:avLst/>
          </a:prstGeom>
          <a:solidFill>
            <a:srgbClr val="FFFF00"/>
          </a:solidFill>
        </p:spPr>
        <p:txBody>
          <a:bodyPr wrap="none">
            <a:spAutoFit/>
          </a:bodyPr>
          <a:lstStyle/>
          <a:p>
            <a:pPr algn="ctr"/>
            <a:r>
              <a:rPr lang="es-CO" b="1" i="1" dirty="0"/>
              <a:t>GCM (</a:t>
            </a:r>
            <a:r>
              <a:rPr lang="es-CO" b="1" i="1" dirty="0" err="1"/>
              <a:t>Galois</a:t>
            </a:r>
            <a:r>
              <a:rPr lang="es-CO" b="1" i="1" dirty="0"/>
              <a:t>/</a:t>
            </a:r>
            <a:r>
              <a:rPr lang="es-CO" b="1" i="1" dirty="0" err="1"/>
              <a:t>Counter</a:t>
            </a:r>
            <a:r>
              <a:rPr lang="es-CO" b="1" i="1" dirty="0"/>
              <a:t> </a:t>
            </a:r>
            <a:r>
              <a:rPr lang="es-CO" b="1" i="1" dirty="0" err="1"/>
              <a:t>Mode</a:t>
            </a:r>
            <a:r>
              <a:rPr lang="es-CO" b="1" i="1" dirty="0"/>
              <a:t>)</a:t>
            </a:r>
          </a:p>
        </p:txBody>
      </p:sp>
      <p:pic>
        <p:nvPicPr>
          <p:cNvPr id="16" name="Imagen 1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284" y="3739492"/>
            <a:ext cx="6922668" cy="2428014"/>
          </a:xfrm>
          <a:prstGeom prst="rect">
            <a:avLst/>
          </a:prstGeom>
          <a:noFill/>
          <a:ln>
            <a:noFill/>
          </a:ln>
        </p:spPr>
      </p:pic>
    </p:spTree>
    <p:extLst>
      <p:ext uri="{BB962C8B-B14F-4D97-AF65-F5344CB8AC3E}">
        <p14:creationId xmlns:p14="http://schemas.microsoft.com/office/powerpoint/2010/main" val="569478893"/>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BA69CCE19797543AAB5DE63E320ACE2" ma:contentTypeVersion="13" ma:contentTypeDescription="Crear nuevo documento." ma:contentTypeScope="" ma:versionID="c27e9dff27dbbef6126b7e1a03a96eaf">
  <xsd:schema xmlns:xsd="http://www.w3.org/2001/XMLSchema" xmlns:xs="http://www.w3.org/2001/XMLSchema" xmlns:p="http://schemas.microsoft.com/office/2006/metadata/properties" xmlns:ns2="1d52d4bc-3f95-4709-b359-1b96840d7671" xmlns:ns3="8d1bea48-6525-4b05-8cf5-c6ad0dd5b02f" targetNamespace="http://schemas.microsoft.com/office/2006/metadata/properties" ma:root="true" ma:fieldsID="5282fca2a66791c7f7987122c07bb49b" ns2:_="" ns3:_="">
    <xsd:import namespace="1d52d4bc-3f95-4709-b359-1b96840d7671"/>
    <xsd:import namespace="8d1bea48-6525-4b05-8cf5-c6ad0dd5b02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MediaServiceLocation" minOccurs="0"/>
                <xsd:element ref="ns3:MediaServiceGenerationTime" minOccurs="0"/>
                <xsd:element ref="ns3:MediaServiceEventHashCode" minOccurs="0"/>
                <xsd:element ref="ns3:lcf76f155ced4ddcb4097134ff3c332f" minOccurs="0"/>
                <xsd:element ref="ns2:TaxCatchAll"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52d4bc-3f95-4709-b359-1b96840d7671"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TaxCatchAll" ma:index="19" nillable="true" ma:displayName="Taxonomy Catch All Column" ma:hidden="true" ma:list="{86b9d2d1-95d9-404f-a0e9-5b204eef34e2}" ma:internalName="TaxCatchAll" ma:showField="CatchAllData" ma:web="1d52d4bc-3f95-4709-b359-1b96840d76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d1bea48-6525-4b05-8cf5-c6ad0dd5b02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Location" ma:index="14" nillable="true" ma:displayName="Location" ma:indexed="true"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d52d4bc-3f95-4709-b359-1b96840d7671" xsi:nil="true"/>
    <lcf76f155ced4ddcb4097134ff3c332f xmlns="8d1bea48-6525-4b05-8cf5-c6ad0dd5b02f">
      <Terms xmlns="http://schemas.microsoft.com/office/infopath/2007/PartnerControls"/>
    </lcf76f155ced4ddcb4097134ff3c332f>
    <SharedWithUsers xmlns="1d52d4bc-3f95-4709-b359-1b96840d7671">
      <UserInfo>
        <DisplayName/>
        <AccountId xsi:nil="true"/>
        <AccountType/>
      </UserInfo>
    </SharedWithUsers>
    <MediaLengthInSeconds xmlns="8d1bea48-6525-4b05-8cf5-c6ad0dd5b02f" xsi:nil="true"/>
  </documentManagement>
</p:properties>
</file>

<file path=customXml/itemProps1.xml><?xml version="1.0" encoding="utf-8"?>
<ds:datastoreItem xmlns:ds="http://schemas.openxmlformats.org/officeDocument/2006/customXml" ds:itemID="{9B00C299-39BD-43DD-9711-A84B5739FBE3}"/>
</file>

<file path=customXml/itemProps2.xml><?xml version="1.0" encoding="utf-8"?>
<ds:datastoreItem xmlns:ds="http://schemas.openxmlformats.org/officeDocument/2006/customXml" ds:itemID="{7D163053-3980-4034-A23E-EE2C167CEFE9}"/>
</file>

<file path=customXml/itemProps3.xml><?xml version="1.0" encoding="utf-8"?>
<ds:datastoreItem xmlns:ds="http://schemas.openxmlformats.org/officeDocument/2006/customXml" ds:itemID="{7CB605BB-42FB-4495-A35B-D6009CFEA740}"/>
</file>

<file path=docProps/app.xml><?xml version="1.0" encoding="utf-8"?>
<Properties xmlns="http://schemas.openxmlformats.org/officeDocument/2006/extended-properties" xmlns:vt="http://schemas.openxmlformats.org/officeDocument/2006/docPropsVTypes">
  <TotalTime>260</TotalTime>
  <Words>530</Words>
  <Application>Microsoft Office PowerPoint</Application>
  <PresentationFormat>Panorámica</PresentationFormat>
  <Paragraphs>60</Paragraphs>
  <Slides>6</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JULIA ISABEL ROBERTO</cp:lastModifiedBy>
  <cp:revision>49</cp:revision>
  <dcterms:created xsi:type="dcterms:W3CDTF">2021-10-19T10:52:07Z</dcterms:created>
  <dcterms:modified xsi:type="dcterms:W3CDTF">2022-07-03T05:40:11Z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0x0101009BA69CCE19797543AAB5DE63E320ACE2</vt:lpwstr>
  </property>
  <property fmtid="{D5CDD505-2E9C-101B-9397-08002B2CF9AE}" pid="3" name="Order">
    <vt:r8>16930600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