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57" r:id="rId3"/>
    <p:sldId id="266" r:id="rId4"/>
    <p:sldId id="268" r:id="rId5"/>
    <p:sldId id="269"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739D7"/>
    <a:srgbClr val="00FF00"/>
    <a:srgbClr val="F018E1"/>
    <a:srgbClr val="CC0099"/>
    <a:srgbClr val="CE6B08"/>
    <a:srgbClr val="D44334"/>
    <a:srgbClr val="F61233"/>
    <a:srgbClr val="1BED2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7" autoAdjust="0"/>
    <p:restoredTop sz="96346"/>
  </p:normalViewPr>
  <p:slideViewPr>
    <p:cSldViewPr snapToGrid="0">
      <p:cViewPr>
        <p:scale>
          <a:sx n="90" d="100"/>
          <a:sy n="90" d="100"/>
        </p:scale>
        <p:origin x="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87810-DD3C-46ED-B7F0-677323E7C1FD}" type="datetimeFigureOut">
              <a:rPr lang="es-CO" smtClean="0"/>
              <a:t>3/07/2022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3AAEC-B55F-49FC-A27B-93529CE2B8C3}" type="slidenum">
              <a:rPr lang="es-CO" smtClean="0"/>
              <a:t>‹Nº›</a:t>
            </a:fld>
            <a:endParaRPr lang="es-CO"/>
          </a:p>
        </p:txBody>
      </p:sp>
    </p:spTree>
    <p:extLst>
      <p:ext uri="{BB962C8B-B14F-4D97-AF65-F5344CB8AC3E}">
        <p14:creationId xmlns:p14="http://schemas.microsoft.com/office/powerpoint/2010/main" val="144957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389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409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589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86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9431C-E789-40F4-AFE2-DCCB677E969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246D03F-3134-475E-940E-1E4E0963A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7AF3C13-7C27-4FAE-BF63-88407D6564AF}"/>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B742EF2A-9131-426D-A477-695EA0981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EFF4C0B-CD0C-4049-A39B-7D9E3023A0F2}"/>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77030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61D09-47CC-4CFF-B55F-B188648F37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A33908B-466A-48A9-9AB4-774570833F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DCEACC-1AE7-4B24-97FB-683CD7616985}"/>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2F9A7ED0-6F83-4641-90FA-7F2744EA194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46C602-AF99-4D14-8978-8F182D75A459}"/>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306048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3B298D-B724-4E09-A181-ED79C7CB7E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47659E2-1561-472D-8E17-42FFB699E13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D143C92-3AEA-4F0A-ACD8-3DBBC77313C9}"/>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15CDCF96-9D55-4960-9796-A25032A366F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B55EF5C-E1B7-49C7-88EF-16307C34D1E0}"/>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02146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75373-4B10-4EF1-8ECB-3A314FBFB66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CFA7B0-DBAC-414A-9AF2-B0E8AF6D77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03E945-1DEE-4BD8-9A59-072BE9ECB16F}"/>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34FC731A-F7F5-4309-AAD3-572289D584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E35BD7-7333-4C73-9A9A-A160A27580FD}"/>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8609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3722B-B070-4E0C-AB8A-25FA63E223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5FECDAF-8D89-4617-B69B-E272FB15C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983720-989B-4D92-BD4D-9D527AA9AAFE}"/>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C274E600-3ACF-4FD8-AB89-C6F0AEC8D0C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2C0B2EB-30B6-44D8-BCE8-2ECE34444EAA}"/>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96896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9D388-B7CD-4B4C-BFD6-8FCDE1C639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54984-0703-4966-B24F-9D42FE4233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9705FC5-516D-4C3C-B730-DA4466B60CD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F42575F-6D65-461A-A983-6B54048DA412}"/>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70C6CD37-B655-438D-AE4E-9187B2D0A41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1F4BD1B-A409-4954-9700-A02227A4C157}"/>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3754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03D4E-5306-4EF3-B139-514C6C8DE55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FB4F7E5-1D84-403F-90C7-C4CB9FEE0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F6A49B6-803E-49A5-B38A-CCD5F1ACCF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B704E89-573C-4A25-9BA4-3FD13467C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FC2FF18-7FB0-4F59-AA39-EED712C651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032F737-6A81-4C22-A161-A7AF597DD11B}"/>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8" name="Marcador de pie de página 7">
            <a:extLst>
              <a:ext uri="{FF2B5EF4-FFF2-40B4-BE49-F238E27FC236}">
                <a16:creationId xmlns:a16="http://schemas.microsoft.com/office/drawing/2014/main" id="{122D32F1-3BDF-4354-87A0-279490B6073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FC54D2D-38D4-483A-A575-F223D1C4B2A7}"/>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1352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411B6-77B5-4385-87BD-804A87B1AB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D002B6F-6BC7-417E-9AFB-CF6D98804678}"/>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4" name="Marcador de pie de página 3">
            <a:extLst>
              <a:ext uri="{FF2B5EF4-FFF2-40B4-BE49-F238E27FC236}">
                <a16:creationId xmlns:a16="http://schemas.microsoft.com/office/drawing/2014/main" id="{3ED02BA7-A794-459E-8E62-0CA8B00A615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75FF49-DCAB-4F99-808B-55730F64493A}"/>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358135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48F43E-934C-4039-BD94-9D682C3212C6}"/>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3" name="Marcador de pie de página 2">
            <a:extLst>
              <a:ext uri="{FF2B5EF4-FFF2-40B4-BE49-F238E27FC236}">
                <a16:creationId xmlns:a16="http://schemas.microsoft.com/office/drawing/2014/main" id="{EC2D3A9B-3E49-4072-8C62-5603FFA697C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56A6D2B-ED07-4BC4-AA46-C4D99B374228}"/>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52980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D86CE-F94F-469B-8497-17CE0D5A32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00AA664-317A-4BD3-9023-D05C35A79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7D198B9-28F2-4C9B-9A2F-6A5C275E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1044AA-68C2-4251-A76F-9A3B65DCF6A0}"/>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5322AE1C-D8F1-4661-BD9A-D461E6632C9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85F1657-80E6-4CF1-96AC-DC589E2CDC79}"/>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68653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1F396-2101-4D42-AF3C-7BD3B9AE14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82B7766-A9FF-4158-AC9A-6B7B0AA66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91D89AA-3831-4746-99E5-E85B163D2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38B9F0-B050-48A2-92AF-A1EA2A4EA6E7}"/>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941862AF-E827-405B-97F6-6FA13792FE4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3D0719-6320-4304-8216-3F12A6FE9004}"/>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37363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BA3DD9-7C4E-4B97-A720-A0E512890D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6207CD9-6849-4DDC-840F-2ED9D4EFB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1754C5-442E-485A-A579-99646DE6C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CEE5B767-CEC6-403D-8572-7D92047A0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022C77E-DF7E-4177-B2B3-C7EB9A081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9F32F-3604-499C-AC13-A650F34C38E4}" type="slidenum">
              <a:rPr lang="es-CO" smtClean="0"/>
              <a:t>‹Nº›</a:t>
            </a:fld>
            <a:endParaRPr lang="es-CO"/>
          </a:p>
        </p:txBody>
      </p:sp>
    </p:spTree>
    <p:extLst>
      <p:ext uri="{BB962C8B-B14F-4D97-AF65-F5344CB8AC3E}">
        <p14:creationId xmlns:p14="http://schemas.microsoft.com/office/powerpoint/2010/main" val="3758065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upload.wikimedia.org/wikipedia/commons/thumb/a/a3/Diffie-Hellman-Schl%C3%BCsselaustausch.png/400px-Diffie-Hellman-Schl%C3%BCsselaustausch.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sectigostore.com/blog/wp-content/uploads/2020/06/how-rsa-works.p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8;p1"/>
          <p:cNvSpPr/>
          <p:nvPr/>
        </p:nvSpPr>
        <p:spPr>
          <a:xfrm>
            <a:off x="2286001" y="2690948"/>
            <a:ext cx="7538356" cy="1058091"/>
          </a:xfrm>
          <a:prstGeom prst="rect">
            <a:avLst/>
          </a:prstGeom>
          <a:solidFill>
            <a:srgbClr val="ED7D3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r>
              <a:rPr lang="es-ES" sz="2000" dirty="0">
                <a:solidFill>
                  <a:srgbClr val="FFFFFF"/>
                </a:solidFill>
                <a:latin typeface="Arial" panose="020B0604020202020204" pitchFamily="34" charset="0"/>
                <a:ea typeface="Arial" panose="020B0604020202020204" pitchFamily="34" charset="0"/>
                <a:cs typeface="Arial" panose="020B0604020202020204" pitchFamily="34" charset="0"/>
              </a:rPr>
              <a:t>Imagen interactiva</a:t>
            </a:r>
            <a:endParaRPr lang="es-CO" sz="20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r>
              <a:rPr lang="es-ES" sz="2000" dirty="0">
                <a:solidFill>
                  <a:srgbClr val="FFFFFF"/>
                </a:solidFill>
                <a:latin typeface="Arial" panose="020B0604020202020204" pitchFamily="34" charset="0"/>
                <a:ea typeface="Arial" panose="020B0604020202020204" pitchFamily="34" charset="0"/>
                <a:cs typeface="Arial" panose="020B0604020202020204" pitchFamily="34" charset="0"/>
              </a:rPr>
              <a:t>DI_CF01_1.5_Llave_pública_asimétrica</a:t>
            </a:r>
            <a:endParaRPr lang="es-CO" sz="20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81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0" name="CuadroTexto 19"/>
          <p:cNvSpPr txBox="1"/>
          <p:nvPr/>
        </p:nvSpPr>
        <p:spPr>
          <a:xfrm>
            <a:off x="6880048" y="2744420"/>
            <a:ext cx="1267494" cy="646331"/>
          </a:xfrm>
          <a:prstGeom prst="rect">
            <a:avLst/>
          </a:prstGeom>
          <a:noFill/>
          <a:ln>
            <a:solidFill>
              <a:srgbClr val="FF0000"/>
            </a:solidFill>
          </a:ln>
        </p:spPr>
        <p:txBody>
          <a:bodyPr wrap="square" rtlCol="0">
            <a:spAutoFit/>
          </a:bodyPr>
          <a:lstStyle/>
          <a:p>
            <a:pPr algn="ctr"/>
            <a:r>
              <a:rPr lang="es-ES" b="1" dirty="0"/>
              <a:t>Algoritmo RSA</a:t>
            </a:r>
            <a:endParaRPr lang="es-CO" b="1" dirty="0"/>
          </a:p>
        </p:txBody>
      </p:sp>
      <p:sp>
        <p:nvSpPr>
          <p:cNvPr id="27" name="Elipse 26"/>
          <p:cNvSpPr/>
          <p:nvPr/>
        </p:nvSpPr>
        <p:spPr>
          <a:xfrm>
            <a:off x="6963976" y="2233502"/>
            <a:ext cx="549819" cy="540390"/>
          </a:xfrm>
          <a:prstGeom prst="ellipse">
            <a:avLst/>
          </a:prstGeom>
          <a:solidFill>
            <a:schemeClr val="accent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pic>
        <p:nvPicPr>
          <p:cNvPr id="2" name="Imagen 1"/>
          <p:cNvPicPr>
            <a:picLocks noChangeAspect="1"/>
          </p:cNvPicPr>
          <p:nvPr/>
        </p:nvPicPr>
        <p:blipFill rotWithShape="1">
          <a:blip r:embed="rId3"/>
          <a:srcRect l="17897" t="15807" r="17424" b="15066"/>
          <a:stretch/>
        </p:blipFill>
        <p:spPr>
          <a:xfrm>
            <a:off x="1680982" y="865842"/>
            <a:ext cx="5130881" cy="5483721"/>
          </a:xfrm>
          <a:prstGeom prst="rect">
            <a:avLst/>
          </a:prstGeom>
        </p:spPr>
      </p:pic>
      <p:sp>
        <p:nvSpPr>
          <p:cNvPr id="83" name="Google Shape;83;p2"/>
          <p:cNvSpPr/>
          <p:nvPr/>
        </p:nvSpPr>
        <p:spPr>
          <a:xfrm>
            <a:off x="8253349" y="-17493"/>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1022236"/>
            <a:ext cx="3882326" cy="1077218"/>
          </a:xfrm>
          <a:prstGeom prst="rect">
            <a:avLst/>
          </a:prstGeom>
          <a:noFill/>
        </p:spPr>
        <p:txBody>
          <a:bodyPr wrap="square" rtlCol="0">
            <a:spAutoFit/>
          </a:bodyPr>
          <a:lstStyle/>
          <a:p>
            <a:r>
              <a:rPr lang="es-CO" sz="1600" dirty="0">
                <a:solidFill>
                  <a:srgbClr val="FF0000"/>
                </a:solidFill>
              </a:rPr>
              <a:t>Al hacer clic en cada uno de los números que aparece en la imagen, se desprende una caja de texto, en el siguiente slider se relaciona el texto que se desprende. </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8" name="CuadroTexto 7"/>
          <p:cNvSpPr txBox="1"/>
          <p:nvPr/>
        </p:nvSpPr>
        <p:spPr>
          <a:xfrm>
            <a:off x="8265087" y="3377617"/>
            <a:ext cx="3878611" cy="3416320"/>
          </a:xfrm>
          <a:prstGeom prst="rect">
            <a:avLst/>
          </a:prstGeom>
          <a:solidFill>
            <a:schemeClr val="bg1"/>
          </a:solidFill>
          <a:ln>
            <a:noFill/>
          </a:ln>
        </p:spPr>
        <p:txBody>
          <a:bodyPr wrap="square" rtlCol="0">
            <a:spAutoFit/>
          </a:bodyPr>
          <a:lstStyle/>
          <a:p>
            <a:r>
              <a:rPr lang="es-ES" dirty="0"/>
              <a:t>Referencia de imágenes</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n-US" dirty="0"/>
          </a:p>
        </p:txBody>
      </p:sp>
      <p:sp>
        <p:nvSpPr>
          <p:cNvPr id="10" name="CuadroTexto 9"/>
          <p:cNvSpPr txBox="1"/>
          <p:nvPr/>
        </p:nvSpPr>
        <p:spPr>
          <a:xfrm>
            <a:off x="918753" y="191593"/>
            <a:ext cx="6584859" cy="461665"/>
          </a:xfrm>
          <a:prstGeom prst="rect">
            <a:avLst/>
          </a:prstGeom>
          <a:noFill/>
        </p:spPr>
        <p:txBody>
          <a:bodyPr wrap="square" rtlCol="0">
            <a:spAutoFit/>
          </a:bodyPr>
          <a:lstStyle/>
          <a:p>
            <a:pPr algn="ctr"/>
            <a:r>
              <a:rPr lang="es-ES" sz="2400" b="1" dirty="0"/>
              <a:t>AES (</a:t>
            </a:r>
            <a:r>
              <a:rPr lang="es-ES" sz="2400" b="1" dirty="0" err="1"/>
              <a:t>Advanced</a:t>
            </a:r>
            <a:r>
              <a:rPr lang="es-ES" sz="2400" b="1" dirty="0"/>
              <a:t> </a:t>
            </a:r>
            <a:r>
              <a:rPr lang="es-ES" sz="2400" b="1" dirty="0" err="1"/>
              <a:t>Encryption</a:t>
            </a:r>
            <a:r>
              <a:rPr lang="es-ES" sz="2400" b="1" dirty="0"/>
              <a:t> Standard)</a:t>
            </a:r>
            <a:endParaRPr lang="en-US" sz="2400" b="1" dirty="0"/>
          </a:p>
        </p:txBody>
      </p:sp>
      <p:sp>
        <p:nvSpPr>
          <p:cNvPr id="13" name="Rectángulo 12"/>
          <p:cNvSpPr/>
          <p:nvPr/>
        </p:nvSpPr>
        <p:spPr>
          <a:xfrm>
            <a:off x="8253348" y="3978185"/>
            <a:ext cx="3926541" cy="2862322"/>
          </a:xfrm>
          <a:prstGeom prst="rect">
            <a:avLst/>
          </a:prstGeom>
        </p:spPr>
        <p:txBody>
          <a:bodyPr wrap="square">
            <a:spAutoFit/>
          </a:bodyPr>
          <a:lstStyle/>
          <a:p>
            <a:r>
              <a:rPr lang="es-CO" dirty="0">
                <a:solidFill>
                  <a:srgbClr val="0033CC"/>
                </a:solidFill>
              </a:rPr>
              <a:t>https://www.freepik.es/vector-premium/vector-colorido-diseno-plano-blockchain-criptomoneda-billetera-esquema-principio-seguridad-varios-tipos-llaves-hardware-publicas-privadas-ilustracion-qr-icono-cuadrado-redondeado-azul-aislado-fondo-blanco_19622298.htm#query=llave%20publica&amp;position=27&amp;from_view=search  </a:t>
            </a:r>
          </a:p>
        </p:txBody>
      </p:sp>
      <p:cxnSp>
        <p:nvCxnSpPr>
          <p:cNvPr id="7" name="Conector recto 6"/>
          <p:cNvCxnSpPr/>
          <p:nvPr/>
        </p:nvCxnSpPr>
        <p:spPr>
          <a:xfrm>
            <a:off x="918753" y="1417146"/>
            <a:ext cx="6576" cy="15546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918752" y="2956411"/>
            <a:ext cx="1524461" cy="8686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a:off x="7491268" y="3435676"/>
            <a:ext cx="1555" cy="4659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flipV="1">
            <a:off x="6042526" y="3901669"/>
            <a:ext cx="1426925" cy="4644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1106462" y="6157536"/>
            <a:ext cx="1586097" cy="369332"/>
          </a:xfrm>
          <a:prstGeom prst="rect">
            <a:avLst/>
          </a:prstGeom>
          <a:noFill/>
          <a:ln>
            <a:solidFill>
              <a:srgbClr val="FF0000"/>
            </a:solidFill>
          </a:ln>
        </p:spPr>
        <p:txBody>
          <a:bodyPr wrap="square" rtlCol="0">
            <a:spAutoFit/>
          </a:bodyPr>
          <a:lstStyle/>
          <a:p>
            <a:pPr algn="ctr"/>
            <a:r>
              <a:rPr lang="es-ES" b="1" dirty="0"/>
              <a:t>Algoritmo DSA</a:t>
            </a:r>
            <a:endParaRPr lang="es-CO" b="1" dirty="0"/>
          </a:p>
        </p:txBody>
      </p:sp>
      <p:cxnSp>
        <p:nvCxnSpPr>
          <p:cNvPr id="35" name="Conector recto 34"/>
          <p:cNvCxnSpPr/>
          <p:nvPr/>
        </p:nvCxnSpPr>
        <p:spPr>
          <a:xfrm flipV="1">
            <a:off x="3145145" y="3479404"/>
            <a:ext cx="1101277" cy="2811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2692559" y="6290616"/>
            <a:ext cx="488654" cy="515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727391" y="5876089"/>
            <a:ext cx="523683" cy="466113"/>
          </a:xfrm>
          <a:prstGeom prst="ellipse">
            <a:avLst/>
          </a:prstGeom>
          <a:solidFill>
            <a:srgbClr val="0739D7"/>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1" name="Rectángulo 40"/>
          <p:cNvSpPr/>
          <p:nvPr/>
        </p:nvSpPr>
        <p:spPr>
          <a:xfrm>
            <a:off x="743067" y="907091"/>
            <a:ext cx="2595647" cy="369332"/>
          </a:xfrm>
          <a:prstGeom prst="rect">
            <a:avLst/>
          </a:prstGeom>
          <a:noFill/>
          <a:ln>
            <a:solidFill>
              <a:srgbClr val="FF0000"/>
            </a:solidFill>
          </a:ln>
        </p:spPr>
        <p:txBody>
          <a:bodyPr wrap="none">
            <a:spAutoFit/>
          </a:bodyPr>
          <a:lstStyle/>
          <a:p>
            <a:pPr algn="ctr"/>
            <a:r>
              <a:rPr lang="es-CO" b="1" i="1" dirty="0"/>
              <a:t>Algoritmo </a:t>
            </a:r>
            <a:r>
              <a:rPr lang="es-CO" b="1" i="1" dirty="0" err="1"/>
              <a:t>Diffie-Hellman</a:t>
            </a:r>
            <a:endParaRPr lang="es-CO" b="1" i="1" dirty="0"/>
          </a:p>
        </p:txBody>
      </p:sp>
      <p:sp>
        <p:nvSpPr>
          <p:cNvPr id="9" name="Elipse 8"/>
          <p:cNvSpPr/>
          <p:nvPr/>
        </p:nvSpPr>
        <p:spPr>
          <a:xfrm>
            <a:off x="307975" y="666512"/>
            <a:ext cx="549819" cy="540390"/>
          </a:xfrm>
          <a:prstGeom prst="ellipse">
            <a:avLst/>
          </a:prstGeom>
          <a:solidFill>
            <a:schemeClr val="accent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Tree>
    <p:extLst>
      <p:ext uri="{BB962C8B-B14F-4D97-AF65-F5344CB8AC3E}">
        <p14:creationId xmlns:p14="http://schemas.microsoft.com/office/powerpoint/2010/main" val="269969547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6" name="Rectángulo 5"/>
          <p:cNvSpPr/>
          <p:nvPr/>
        </p:nvSpPr>
        <p:spPr>
          <a:xfrm>
            <a:off x="823082" y="1226032"/>
            <a:ext cx="6859532" cy="2062103"/>
          </a:xfrm>
          <a:prstGeom prst="rect">
            <a:avLst/>
          </a:prstGeom>
        </p:spPr>
        <p:txBody>
          <a:bodyPr wrap="square">
            <a:spAutoFit/>
          </a:bodyPr>
          <a:lstStyle/>
          <a:p>
            <a:r>
              <a:rPr lang="es-ES" sz="1600" dirty="0">
                <a:latin typeface="Arial" panose="020B0604020202020204" pitchFamily="34" charset="0"/>
                <a:ea typeface="Arial" panose="020B0604020202020204" pitchFamily="34" charset="0"/>
              </a:rPr>
              <a:t>Este más que un algoritmo es un protocolo de establecimiento de claves, utilizado para generar una clave privada en ambos extremos de un canal de comunicación inseguro. Es utilizado para obtener una clave privada con la que posteriormente se cifrará la información junto con un algoritmo de cifrado simétrico. El punto fuerte de este algoritmo es que su seguridad radica en la dificultad de calcular el logaritmo discreto de números grandes (</a:t>
            </a:r>
            <a:r>
              <a:rPr lang="es-ES" sz="1600" i="1" dirty="0" err="1">
                <a:latin typeface="Arial" panose="020B0604020202020204" pitchFamily="34" charset="0"/>
                <a:ea typeface="Arial" panose="020B0604020202020204" pitchFamily="34" charset="0"/>
              </a:rPr>
              <a:t>Diffie</a:t>
            </a:r>
            <a:r>
              <a:rPr lang="es-ES" sz="1600" i="1" dirty="0">
                <a:latin typeface="Arial" panose="020B0604020202020204" pitchFamily="34" charset="0"/>
                <a:ea typeface="Arial" panose="020B0604020202020204" pitchFamily="34" charset="0"/>
              </a:rPr>
              <a:t>-Hellmann</a:t>
            </a:r>
            <a:r>
              <a:rPr lang="es-ES" sz="1600" dirty="0">
                <a:latin typeface="Arial" panose="020B0604020202020204" pitchFamily="34" charset="0"/>
                <a:ea typeface="Arial" panose="020B0604020202020204" pitchFamily="34" charset="0"/>
              </a:rPr>
              <a:t> también permite el uso de curvas elípticas).</a:t>
            </a:r>
            <a:endParaRPr lang="es-CO" sz="1600" dirty="0"/>
          </a:p>
        </p:txBody>
      </p:sp>
      <p:sp>
        <p:nvSpPr>
          <p:cNvPr id="18" name="CuadroTexto 17"/>
          <p:cNvSpPr txBox="1"/>
          <p:nvPr/>
        </p:nvSpPr>
        <p:spPr>
          <a:xfrm>
            <a:off x="8311531" y="4263119"/>
            <a:ext cx="3878611" cy="2585323"/>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3"/>
              </a:rPr>
              <a:t>https://upload.wikimedia.org/wikipedia/commons/thumb/a/a3/Diffie-Hellman-Schl%C3%BCsselaustausch.png/400px-Diffie-Hellman-Schl%C3%BCsselaustausch.png</a:t>
            </a:r>
            <a:r>
              <a:rPr lang="es-ES" dirty="0"/>
              <a:t> </a:t>
            </a:r>
          </a:p>
          <a:p>
            <a:endParaRPr lang="es-ES" dirty="0"/>
          </a:p>
        </p:txBody>
      </p:sp>
      <p:sp>
        <p:nvSpPr>
          <p:cNvPr id="15" name="Rectángulo 14"/>
          <p:cNvSpPr/>
          <p:nvPr/>
        </p:nvSpPr>
        <p:spPr>
          <a:xfrm>
            <a:off x="1187637" y="558283"/>
            <a:ext cx="2595647" cy="369332"/>
          </a:xfrm>
          <a:prstGeom prst="rect">
            <a:avLst/>
          </a:prstGeom>
          <a:noFill/>
          <a:ln>
            <a:solidFill>
              <a:srgbClr val="FF0000"/>
            </a:solidFill>
          </a:ln>
        </p:spPr>
        <p:txBody>
          <a:bodyPr wrap="none">
            <a:spAutoFit/>
          </a:bodyPr>
          <a:lstStyle/>
          <a:p>
            <a:pPr algn="ctr"/>
            <a:r>
              <a:rPr lang="es-CO" b="1" i="1" dirty="0"/>
              <a:t>Algoritmo </a:t>
            </a:r>
            <a:r>
              <a:rPr lang="es-CO" b="1" i="1" dirty="0" err="1"/>
              <a:t>Diffie-Hellman</a:t>
            </a:r>
            <a:endParaRPr lang="es-CO" b="1" i="1" dirty="0"/>
          </a:p>
        </p:txBody>
      </p:sp>
      <p:sp>
        <p:nvSpPr>
          <p:cNvPr id="16" name="Elipse 15"/>
          <p:cNvSpPr/>
          <p:nvPr/>
        </p:nvSpPr>
        <p:spPr>
          <a:xfrm>
            <a:off x="735284" y="272815"/>
            <a:ext cx="549819" cy="540390"/>
          </a:xfrm>
          <a:prstGeom prst="ellipse">
            <a:avLst/>
          </a:prstGeom>
          <a:solidFill>
            <a:schemeClr val="accent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pic>
        <p:nvPicPr>
          <p:cNvPr id="2" name="Imagen 1"/>
          <p:cNvPicPr>
            <a:picLocks noChangeAspect="1"/>
          </p:cNvPicPr>
          <p:nvPr/>
        </p:nvPicPr>
        <p:blipFill>
          <a:blip r:embed="rId4"/>
          <a:stretch>
            <a:fillRect/>
          </a:stretch>
        </p:blipFill>
        <p:spPr>
          <a:xfrm>
            <a:off x="1728451" y="3288135"/>
            <a:ext cx="5048794" cy="3029276"/>
          </a:xfrm>
          <a:prstGeom prst="rect">
            <a:avLst/>
          </a:prstGeom>
        </p:spPr>
      </p:pic>
    </p:spTree>
    <p:extLst>
      <p:ext uri="{BB962C8B-B14F-4D97-AF65-F5344CB8AC3E}">
        <p14:creationId xmlns:p14="http://schemas.microsoft.com/office/powerpoint/2010/main" val="52808851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18" name="CuadroTexto 17"/>
          <p:cNvSpPr txBox="1"/>
          <p:nvPr/>
        </p:nvSpPr>
        <p:spPr>
          <a:xfrm>
            <a:off x="8325125" y="4767121"/>
            <a:ext cx="3878611" cy="2031325"/>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3"/>
              </a:rPr>
              <a:t>https://sectigostore.com/blog/wp-content/uploads/2020/06/how-rsa-works.png</a:t>
            </a:r>
            <a:r>
              <a:rPr lang="es-ES" dirty="0"/>
              <a:t>  </a:t>
            </a:r>
          </a:p>
          <a:p>
            <a:endParaRPr lang="es-ES" dirty="0"/>
          </a:p>
          <a:p>
            <a:endParaRPr lang="en-US" dirty="0"/>
          </a:p>
        </p:txBody>
      </p:sp>
      <p:sp>
        <p:nvSpPr>
          <p:cNvPr id="9" name="CuadroTexto 8"/>
          <p:cNvSpPr txBox="1"/>
          <p:nvPr/>
        </p:nvSpPr>
        <p:spPr>
          <a:xfrm>
            <a:off x="735284" y="1150543"/>
            <a:ext cx="6843278" cy="2062103"/>
          </a:xfrm>
          <a:prstGeom prst="rect">
            <a:avLst/>
          </a:prstGeom>
          <a:noFill/>
        </p:spPr>
        <p:txBody>
          <a:bodyPr wrap="square" rtlCol="0">
            <a:spAutoFit/>
          </a:bodyPr>
          <a:lstStyle/>
          <a:p>
            <a:pPr marL="0" lvl="2"/>
            <a:r>
              <a:rPr lang="es-ES" sz="1600" dirty="0">
                <a:latin typeface="Arial" panose="020B0604020202020204" pitchFamily="34" charset="0"/>
                <a:cs typeface="Arial" panose="020B0604020202020204" pitchFamily="34" charset="0"/>
              </a:rPr>
              <a:t>Se basa en la pareja de claves, la pública y la privada. Su seguridad radica en el problema de la factorización de números enteros muy grandes, y en el problema RSA, porque descifra por completo un texto cifrado con RSA no es posible actualmente, aunque sí un descifrado parcial. Algunas características muy importantes de RSA es la longitud de clave, actualmente como mínimo se debe utilizar una longitud de 2048 </a:t>
            </a:r>
            <a:r>
              <a:rPr lang="es-ES" sz="1600" i="1" dirty="0">
                <a:latin typeface="Arial" panose="020B0604020202020204" pitchFamily="34" charset="0"/>
                <a:cs typeface="Arial" panose="020B0604020202020204" pitchFamily="34" charset="0"/>
              </a:rPr>
              <a:t>bits</a:t>
            </a:r>
            <a:r>
              <a:rPr lang="es-ES" sz="1600" dirty="0">
                <a:latin typeface="Arial" panose="020B0604020202020204" pitchFamily="34" charset="0"/>
                <a:cs typeface="Arial" panose="020B0604020202020204" pitchFamily="34" charset="0"/>
              </a:rPr>
              <a:t>, aunque es recomendable que sea de 4096 </a:t>
            </a:r>
            <a:r>
              <a:rPr lang="es-ES" sz="1600" i="1" dirty="0">
                <a:latin typeface="Arial" panose="020B0604020202020204" pitchFamily="34" charset="0"/>
                <a:cs typeface="Arial" panose="020B0604020202020204" pitchFamily="34" charset="0"/>
              </a:rPr>
              <a:t>bits</a:t>
            </a:r>
            <a:r>
              <a:rPr lang="es-ES" sz="1600" dirty="0">
                <a:latin typeface="Arial" panose="020B0604020202020204" pitchFamily="34" charset="0"/>
                <a:cs typeface="Arial" panose="020B0604020202020204" pitchFamily="34" charset="0"/>
              </a:rPr>
              <a:t> o superior para tener una mayor seguridad.</a:t>
            </a:r>
            <a:endParaRPr lang="es-CO" sz="1600" dirty="0">
              <a:latin typeface="Arial" panose="020B0604020202020204" pitchFamily="34" charset="0"/>
              <a:cs typeface="Arial" panose="020B0604020202020204" pitchFamily="34" charset="0"/>
            </a:endParaRPr>
          </a:p>
        </p:txBody>
      </p:sp>
      <p:sp>
        <p:nvSpPr>
          <p:cNvPr id="13" name="CuadroTexto 12"/>
          <p:cNvSpPr txBox="1"/>
          <p:nvPr/>
        </p:nvSpPr>
        <p:spPr>
          <a:xfrm>
            <a:off x="796098" y="740648"/>
            <a:ext cx="1973228" cy="369332"/>
          </a:xfrm>
          <a:prstGeom prst="rect">
            <a:avLst/>
          </a:prstGeom>
          <a:noFill/>
          <a:ln>
            <a:solidFill>
              <a:srgbClr val="FF0000"/>
            </a:solidFill>
          </a:ln>
        </p:spPr>
        <p:txBody>
          <a:bodyPr wrap="square" rtlCol="0">
            <a:spAutoFit/>
          </a:bodyPr>
          <a:lstStyle/>
          <a:p>
            <a:pPr algn="ctr"/>
            <a:r>
              <a:rPr lang="es-ES" b="1" dirty="0"/>
              <a:t>Algoritmo RSA</a:t>
            </a:r>
            <a:endParaRPr lang="es-CO" b="1" dirty="0"/>
          </a:p>
        </p:txBody>
      </p:sp>
      <p:sp>
        <p:nvSpPr>
          <p:cNvPr id="14" name="Elipse 13"/>
          <p:cNvSpPr/>
          <p:nvPr/>
        </p:nvSpPr>
        <p:spPr>
          <a:xfrm>
            <a:off x="764951" y="278410"/>
            <a:ext cx="549819" cy="540390"/>
          </a:xfrm>
          <a:prstGeom prst="ellipse">
            <a:avLst/>
          </a:prstGeom>
          <a:solidFill>
            <a:schemeClr val="accent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pic>
        <p:nvPicPr>
          <p:cNvPr id="2" name="Imagen 1"/>
          <p:cNvPicPr>
            <a:picLocks noChangeAspect="1"/>
          </p:cNvPicPr>
          <p:nvPr/>
        </p:nvPicPr>
        <p:blipFill rotWithShape="1">
          <a:blip r:embed="rId4"/>
          <a:srcRect t="16901"/>
          <a:stretch/>
        </p:blipFill>
        <p:spPr>
          <a:xfrm>
            <a:off x="289773" y="3544389"/>
            <a:ext cx="7734300" cy="3015695"/>
          </a:xfrm>
          <a:prstGeom prst="rect">
            <a:avLst/>
          </a:prstGeom>
        </p:spPr>
      </p:pic>
    </p:spTree>
    <p:extLst>
      <p:ext uri="{BB962C8B-B14F-4D97-AF65-F5344CB8AC3E}">
        <p14:creationId xmlns:p14="http://schemas.microsoft.com/office/powerpoint/2010/main" val="149831001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18" name="CuadroTexto 17"/>
          <p:cNvSpPr txBox="1"/>
          <p:nvPr/>
        </p:nvSpPr>
        <p:spPr>
          <a:xfrm>
            <a:off x="8325125" y="4767121"/>
            <a:ext cx="3878611" cy="1754326"/>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a:t>https://media.geeksforgeeks.org/wp-content/uploads/20200518124340/DSA3.png</a:t>
            </a:r>
            <a:r>
              <a:rPr lang="es-ES" dirty="0"/>
              <a:t> </a:t>
            </a:r>
          </a:p>
          <a:p>
            <a:endParaRPr lang="en-US" dirty="0"/>
          </a:p>
        </p:txBody>
      </p:sp>
      <p:sp>
        <p:nvSpPr>
          <p:cNvPr id="9" name="CuadroTexto 8"/>
          <p:cNvSpPr txBox="1"/>
          <p:nvPr/>
        </p:nvSpPr>
        <p:spPr>
          <a:xfrm>
            <a:off x="561703" y="1150543"/>
            <a:ext cx="7236823" cy="2308324"/>
          </a:xfrm>
          <a:prstGeom prst="rect">
            <a:avLst/>
          </a:prstGeom>
          <a:noFill/>
        </p:spPr>
        <p:txBody>
          <a:bodyPr wrap="square" rtlCol="0">
            <a:spAutoFit/>
          </a:bodyPr>
          <a:lstStyle/>
          <a:p>
            <a:pPr marL="0" lvl="2"/>
            <a:r>
              <a:rPr lang="es-ES" sz="1600" dirty="0">
                <a:latin typeface="Arial" panose="020B0604020202020204" pitchFamily="34" charset="0"/>
                <a:cs typeface="Arial" panose="020B0604020202020204" pitchFamily="34" charset="0"/>
              </a:rPr>
              <a:t>Este algoritmo requiere de mucho más tiempo de cómputo que RSA al igualdad de </a:t>
            </a:r>
            <a:r>
              <a:rPr lang="es-ES" sz="1600" i="1" dirty="0">
                <a:latin typeface="Arial" panose="020B0604020202020204" pitchFamily="34" charset="0"/>
                <a:cs typeface="Arial" panose="020B0604020202020204" pitchFamily="34" charset="0"/>
              </a:rPr>
              <a:t>hardware</a:t>
            </a:r>
            <a:r>
              <a:rPr lang="es-ES" sz="1600" dirty="0">
                <a:latin typeface="Arial" panose="020B0604020202020204" pitchFamily="34" charset="0"/>
                <a:cs typeface="Arial" panose="020B0604020202020204" pitchFamily="34" charset="0"/>
              </a:rPr>
              <a:t>. Es utilizado como algoritmo de firma digital, lo que lo convierte en un estándar, DSA no cifra datos, solamente se utiliza como firma digital. Este algoritmo se utiliza ampliamente en las conexiones SSH para comprobar la firma digital de los clientes, además, existe una variante de DSA basada en curvas elípticas (ECDSA), y está disponible en todas las librerías criptográficas actuales como </a:t>
            </a:r>
            <a:r>
              <a:rPr lang="es-ES" sz="1600" i="1" dirty="0" err="1">
                <a:latin typeface="Arial" panose="020B0604020202020204" pitchFamily="34" charset="0"/>
                <a:cs typeface="Arial" panose="020B0604020202020204" pitchFamily="34" charset="0"/>
              </a:rPr>
              <a:t>OpenSSL</a:t>
            </a:r>
            <a:r>
              <a:rPr lang="es-ES" sz="1600" i="1" dirty="0">
                <a:latin typeface="Arial" panose="020B0604020202020204" pitchFamily="34" charset="0"/>
                <a:cs typeface="Arial" panose="020B0604020202020204" pitchFamily="34" charset="0"/>
              </a:rPr>
              <a:t>, </a:t>
            </a:r>
            <a:r>
              <a:rPr lang="es-ES" sz="1600" i="1" dirty="0" err="1">
                <a:latin typeface="Arial" panose="020B0604020202020204" pitchFamily="34" charset="0"/>
                <a:cs typeface="Arial" panose="020B0604020202020204" pitchFamily="34" charset="0"/>
              </a:rPr>
              <a:t>GnuTLS</a:t>
            </a:r>
            <a:r>
              <a:rPr lang="es-ES" sz="1600" i="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o </a:t>
            </a:r>
            <a:r>
              <a:rPr lang="es-ES" sz="1600" i="1" dirty="0" err="1">
                <a:latin typeface="Arial" panose="020B0604020202020204" pitchFamily="34" charset="0"/>
                <a:cs typeface="Arial" panose="020B0604020202020204" pitchFamily="34" charset="0"/>
              </a:rPr>
              <a:t>LibreSSL</a:t>
            </a:r>
            <a:r>
              <a:rPr lang="es-ES" sz="1600" dirty="0">
                <a:latin typeface="Arial" panose="020B0604020202020204" pitchFamily="34" charset="0"/>
                <a:cs typeface="Arial" panose="020B0604020202020204" pitchFamily="34" charset="0"/>
              </a:rPr>
              <a:t>. Otra característica de DSA es la longitud de clave, la mínima longitud de clave es de 512 </a:t>
            </a:r>
            <a:r>
              <a:rPr lang="es-ES" sz="1600" i="1" dirty="0">
                <a:latin typeface="Arial" panose="020B0604020202020204" pitchFamily="34" charset="0"/>
                <a:cs typeface="Arial" panose="020B0604020202020204" pitchFamily="34" charset="0"/>
              </a:rPr>
              <a:t>bits</a:t>
            </a:r>
            <a:r>
              <a:rPr lang="es-ES" sz="1600" dirty="0">
                <a:latin typeface="Arial" panose="020B0604020202020204" pitchFamily="34" charset="0"/>
                <a:cs typeface="Arial" panose="020B0604020202020204" pitchFamily="34" charset="0"/>
              </a:rPr>
              <a:t>, aunque lo más habitual es usar 1024 </a:t>
            </a:r>
            <a:r>
              <a:rPr lang="es-ES" sz="1600" i="1" dirty="0">
                <a:latin typeface="Arial" panose="020B0604020202020204" pitchFamily="34" charset="0"/>
                <a:cs typeface="Arial" panose="020B0604020202020204" pitchFamily="34" charset="0"/>
              </a:rPr>
              <a:t>bits.</a:t>
            </a:r>
            <a:endParaRPr lang="es-CO" sz="1600" i="1" dirty="0">
              <a:latin typeface="Arial" panose="020B0604020202020204" pitchFamily="34" charset="0"/>
              <a:cs typeface="Arial" panose="020B0604020202020204" pitchFamily="34" charset="0"/>
            </a:endParaRPr>
          </a:p>
        </p:txBody>
      </p:sp>
      <p:sp>
        <p:nvSpPr>
          <p:cNvPr id="12" name="CuadroTexto 11"/>
          <p:cNvSpPr txBox="1"/>
          <p:nvPr/>
        </p:nvSpPr>
        <p:spPr>
          <a:xfrm>
            <a:off x="1114356" y="687423"/>
            <a:ext cx="1746410" cy="369332"/>
          </a:xfrm>
          <a:prstGeom prst="rect">
            <a:avLst/>
          </a:prstGeom>
          <a:noFill/>
          <a:ln>
            <a:solidFill>
              <a:srgbClr val="FF0000"/>
            </a:solidFill>
          </a:ln>
        </p:spPr>
        <p:txBody>
          <a:bodyPr wrap="square" rtlCol="0">
            <a:spAutoFit/>
          </a:bodyPr>
          <a:lstStyle/>
          <a:p>
            <a:pPr algn="ctr"/>
            <a:r>
              <a:rPr lang="es-ES" b="1" dirty="0"/>
              <a:t>Algoritmo DSA</a:t>
            </a:r>
            <a:endParaRPr lang="es-CO" b="1" dirty="0"/>
          </a:p>
        </p:txBody>
      </p:sp>
      <p:sp>
        <p:nvSpPr>
          <p:cNvPr id="15" name="Elipse 14"/>
          <p:cNvSpPr/>
          <p:nvPr/>
        </p:nvSpPr>
        <p:spPr>
          <a:xfrm>
            <a:off x="735284" y="405976"/>
            <a:ext cx="523683" cy="466113"/>
          </a:xfrm>
          <a:prstGeom prst="ellipse">
            <a:avLst/>
          </a:prstGeom>
          <a:solidFill>
            <a:srgbClr val="0739D7"/>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5" name="Imagen 4"/>
          <p:cNvPicPr>
            <a:picLocks noChangeAspect="1"/>
          </p:cNvPicPr>
          <p:nvPr/>
        </p:nvPicPr>
        <p:blipFill>
          <a:blip r:embed="rId3"/>
          <a:stretch>
            <a:fillRect/>
          </a:stretch>
        </p:blipFill>
        <p:spPr>
          <a:xfrm>
            <a:off x="646526" y="3412899"/>
            <a:ext cx="7490558" cy="3000828"/>
          </a:xfrm>
          <a:prstGeom prst="rect">
            <a:avLst/>
          </a:prstGeom>
        </p:spPr>
      </p:pic>
    </p:spTree>
    <p:extLst>
      <p:ext uri="{BB962C8B-B14F-4D97-AF65-F5344CB8AC3E}">
        <p14:creationId xmlns:p14="http://schemas.microsoft.com/office/powerpoint/2010/main" val="233818728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BA69CCE19797543AAB5DE63E320ACE2" ma:contentTypeVersion="13" ma:contentTypeDescription="Crear nuevo documento." ma:contentTypeScope="" ma:versionID="c27e9dff27dbbef6126b7e1a03a96eaf">
  <xsd:schema xmlns:xsd="http://www.w3.org/2001/XMLSchema" xmlns:xs="http://www.w3.org/2001/XMLSchema" xmlns:p="http://schemas.microsoft.com/office/2006/metadata/properties" xmlns:ns2="1d52d4bc-3f95-4709-b359-1b96840d7671" xmlns:ns3="8d1bea48-6525-4b05-8cf5-c6ad0dd5b02f" targetNamespace="http://schemas.microsoft.com/office/2006/metadata/properties" ma:root="true" ma:fieldsID="5282fca2a66791c7f7987122c07bb49b" ns2:_="" ns3:_="">
    <xsd:import namespace="1d52d4bc-3f95-4709-b359-1b96840d7671"/>
    <xsd:import namespace="8d1bea48-6525-4b05-8cf5-c6ad0dd5b0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Location" minOccurs="0"/>
                <xsd:element ref="ns3:MediaServiceGenerationTime" minOccurs="0"/>
                <xsd:element ref="ns3:MediaServiceEventHashCode"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52d4bc-3f95-4709-b359-1b96840d767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19" nillable="true" ma:displayName="Taxonomy Catch All Column" ma:hidden="true" ma:list="{86b9d2d1-95d9-404f-a0e9-5b204eef34e2}" ma:internalName="TaxCatchAll" ma:showField="CatchAllData" ma:web="1d52d4bc-3f95-4709-b359-1b96840d76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1bea48-6525-4b05-8cf5-c6ad0dd5b0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52d4bc-3f95-4709-b359-1b96840d7671" xsi:nil="true"/>
    <lcf76f155ced4ddcb4097134ff3c332f xmlns="8d1bea48-6525-4b05-8cf5-c6ad0dd5b02f">
      <Terms xmlns="http://schemas.microsoft.com/office/infopath/2007/PartnerControls"/>
    </lcf76f155ced4ddcb4097134ff3c332f>
    <SharedWithUsers xmlns="1d52d4bc-3f95-4709-b359-1b96840d7671">
      <UserInfo>
        <DisplayName/>
        <AccountId xsi:nil="true"/>
        <AccountType/>
      </UserInfo>
    </SharedWithUsers>
    <MediaLengthInSeconds xmlns="8d1bea48-6525-4b05-8cf5-c6ad0dd5b02f" xsi:nil="true"/>
  </documentManagement>
</p:properties>
</file>

<file path=customXml/itemProps1.xml><?xml version="1.0" encoding="utf-8"?>
<ds:datastoreItem xmlns:ds="http://schemas.openxmlformats.org/officeDocument/2006/customXml" ds:itemID="{8A68AD60-391B-49D3-B6FE-5D5C2C88A042}"/>
</file>

<file path=customXml/itemProps2.xml><?xml version="1.0" encoding="utf-8"?>
<ds:datastoreItem xmlns:ds="http://schemas.openxmlformats.org/officeDocument/2006/customXml" ds:itemID="{85100161-34AB-4CFE-A697-F26503690CB3}"/>
</file>

<file path=customXml/itemProps3.xml><?xml version="1.0" encoding="utf-8"?>
<ds:datastoreItem xmlns:ds="http://schemas.openxmlformats.org/officeDocument/2006/customXml" ds:itemID="{01EB37E2-211D-4278-89B8-C725CD75FA82}"/>
</file>

<file path=docProps/app.xml><?xml version="1.0" encoding="utf-8"?>
<Properties xmlns="http://schemas.openxmlformats.org/officeDocument/2006/extended-properties" xmlns:vt="http://schemas.openxmlformats.org/officeDocument/2006/docPropsVTypes">
  <TotalTime>283</TotalTime>
  <Words>531</Words>
  <Application>Microsoft Office PowerPoint</Application>
  <PresentationFormat>Panorámica</PresentationFormat>
  <Paragraphs>49</Paragraphs>
  <Slides>5</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JULIA ISABEL ROBERTO</cp:lastModifiedBy>
  <cp:revision>50</cp:revision>
  <dcterms:created xsi:type="dcterms:W3CDTF">2021-10-19T10:52:07Z</dcterms:created>
  <dcterms:modified xsi:type="dcterms:W3CDTF">2022-07-03T05:44:20Z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0x0101009BA69CCE19797543AAB5DE63E320ACE2</vt:lpwstr>
  </property>
  <property fmtid="{D5CDD505-2E9C-101B-9397-08002B2CF9AE}" pid="3" name="Order">
    <vt:r8>16930700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