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73" r:id="rId3"/>
    <p:sldId id="280" r:id="rId4"/>
    <p:sldId id="283" r:id="rId5"/>
    <p:sldId id="281" r:id="rId6"/>
    <p:sldId id="282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9E03"/>
    <a:srgbClr val="FF93B7"/>
    <a:srgbClr val="669900"/>
    <a:srgbClr val="660033"/>
    <a:srgbClr val="FF6600"/>
    <a:srgbClr val="FF4382"/>
    <a:srgbClr val="920CCE"/>
    <a:srgbClr val="038C9F"/>
    <a:srgbClr val="C3A455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2A983-8C60-46E6-B19B-38BE55E168B5}" type="datetimeFigureOut">
              <a:rPr lang="es-CO" smtClean="0"/>
              <a:t>3/07/2022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BC1C8-EC03-44D9-912B-20D1320519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4433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s-CO" dirty="0"/>
              <a:t>https://www.ostelea.com/actualidad/blog-turismo/tipos-de-turistas-y-como-llegar-ellos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4560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s-CO" dirty="0"/>
              <a:t>https://www.ostelea.com/actualidad/blog-turismo/tipos-de-turistas-y-como-llegar-ellos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6550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s-CO" dirty="0"/>
              <a:t>https://www.ostelea.com/actualidad/blog-turismo/tipos-de-turistas-y-como-llegar-ellos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43744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s-CO" dirty="0"/>
              <a:t>https://www.ostelea.com/actualidad/blog-turismo/tipos-de-turistas-y-como-llegar-ellos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90132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s-CO" dirty="0"/>
              <a:t>https://www.ostelea.com/actualidad/blog-turismo/tipos-de-turistas-y-como-llegar-ellos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6763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9284B-32B1-41F3-B6BB-EE65C0AA3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4EC8F8-9739-4874-A693-BBB0263EB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917095-E336-4BC7-A482-CF602469E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8A7A-21ED-4593-B209-FEC44B0C7360}" type="datetimeFigureOut">
              <a:rPr lang="es-CO" smtClean="0"/>
              <a:t>3/07/2022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C07060-4F76-4F0B-A7B5-6DA05530A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B4A7AE-56F9-4AD9-96E5-03491F3B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AC3F-DB1B-4F00-B8A6-5A6633051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1788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493F2-5D1E-4264-84AF-DE38FCE38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E42FA2-8001-48B6-881D-BD0ABF891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3944D8-AD4F-4F19-B8FD-3B958E26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8A7A-21ED-4593-B209-FEC44B0C7360}" type="datetimeFigureOut">
              <a:rPr lang="es-CO" smtClean="0"/>
              <a:t>3/07/2022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01F212-2E9E-4638-8D2A-D92F05851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925852-28B0-41A5-8B0B-7FE72E40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AC3F-DB1B-4F00-B8A6-5A6633051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56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BD2E9A-9378-43DA-AE3E-ACEB90D9C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BFF6DB-9849-48AC-8644-5C38996A0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40202-E24F-4F0C-8F24-88D02C820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8A7A-21ED-4593-B209-FEC44B0C7360}" type="datetimeFigureOut">
              <a:rPr lang="es-CO" smtClean="0"/>
              <a:t>3/07/2022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3C3841-8AA8-44FC-A740-C9E632A7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88D1D3-DD46-4DAE-B8AA-8B9DB1DB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AC3F-DB1B-4F00-B8A6-5A6633051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473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556DE-5872-4C88-9D70-DE38449E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5DE250-613F-4EBB-93D0-31DCD7B0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218803-0E3D-40DB-BE91-18F9A83E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8A7A-21ED-4593-B209-FEC44B0C7360}" type="datetimeFigureOut">
              <a:rPr lang="es-CO" smtClean="0"/>
              <a:t>3/07/2022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2290FD-C0D4-4BBC-80A4-74720ABD0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B9548B-AAAE-4353-8F33-D3C873FD1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AC3F-DB1B-4F00-B8A6-5A6633051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2843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82370-4C77-4AB7-B503-1F1C60BB0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573C95-D8E2-472C-BE9E-7959C6D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7C9782-93FD-4935-904D-AA2D3C0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8A7A-21ED-4593-B209-FEC44B0C7360}" type="datetimeFigureOut">
              <a:rPr lang="es-CO" smtClean="0"/>
              <a:t>3/07/2022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8C265B-FF60-4E1A-BAE9-3756DA69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795C71-7F52-4102-9758-1E6DC4A2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AC3F-DB1B-4F00-B8A6-5A6633051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771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360B3-0129-4280-B078-B4ADEC537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A0AAE0-5689-453C-8129-E666F5DFB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D97793-8C63-4FC7-A617-0E106EF19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8EB1AA-0FD3-432C-A5DB-A857B8CD6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8A7A-21ED-4593-B209-FEC44B0C7360}" type="datetimeFigureOut">
              <a:rPr lang="es-CO" smtClean="0"/>
              <a:t>3/07/2022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67D96F-328C-449C-80A0-085D8926A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B2634A-A8E9-491B-A43F-4FDE71A9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AC3F-DB1B-4F00-B8A6-5A6633051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156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4D548-0FBE-4650-9A7A-AE186BB4E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C60B64-F46A-4A40-B6C3-4DCD1EF2F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A25968-1DC7-4AFF-9EF2-25FA450B8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72350D-189D-410F-A7EC-46A7CB778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D75DA9B-8A0E-48BE-A1BD-E1864C648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B11D98-84C3-4621-8156-B6368A6A3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8A7A-21ED-4593-B209-FEC44B0C7360}" type="datetimeFigureOut">
              <a:rPr lang="es-CO" smtClean="0"/>
              <a:t>3/07/2022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28882CF-65C8-4373-B2E5-44CFA7B79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B790B51-0A4E-4936-A1EF-34F229C2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AC3F-DB1B-4F00-B8A6-5A6633051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3087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53691-2AF5-422D-8BAD-826B745E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935F167-CF85-48CA-8A09-A7E81CA68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8A7A-21ED-4593-B209-FEC44B0C7360}" type="datetimeFigureOut">
              <a:rPr lang="es-CO" smtClean="0"/>
              <a:t>3/07/2022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F739EE-3105-4344-BB31-EC849FAC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75295D-BDEE-490D-9080-88943104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AC3F-DB1B-4F00-B8A6-5A6633051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0083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22D8D6-FC8F-47DA-80CF-7BDADC44F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8A7A-21ED-4593-B209-FEC44B0C7360}" type="datetimeFigureOut">
              <a:rPr lang="es-CO" smtClean="0"/>
              <a:t>3/07/2022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EB0AAE-DA61-4ABC-962C-7A4A1086F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102258-0E70-4F20-A6DC-C8FFE563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AC3F-DB1B-4F00-B8A6-5A6633051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564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89263-D286-411C-B866-5F143FA7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840183-440D-42DE-B136-73CC33F6D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AD9890-7C6A-4945-A039-594394B6A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3903C5-695D-4253-8DA4-A413DAC0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8A7A-21ED-4593-B209-FEC44B0C7360}" type="datetimeFigureOut">
              <a:rPr lang="es-CO" smtClean="0"/>
              <a:t>3/07/2022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F242BB-FC89-4090-A279-85680B2E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B23273-B405-4E12-B2E9-6C3E5423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AC3F-DB1B-4F00-B8A6-5A6633051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809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9A3D2-A8BD-4500-A747-DC104CCB2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DF4D246-CFA0-4D4D-A688-0CABDBEE7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0165FC-42C8-4027-A2BF-93FAFB838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72204F-316D-402D-9B2D-79198597A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8A7A-21ED-4593-B209-FEC44B0C7360}" type="datetimeFigureOut">
              <a:rPr lang="es-CO" smtClean="0"/>
              <a:t>3/07/2022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82B158-D7E5-4EEC-B790-25357ED71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6D4843-3A58-470B-B117-38742EB9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AC3F-DB1B-4F00-B8A6-5A6633051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987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376A784-7D99-43FE-BD11-C555549A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69C8CD-67D2-406A-BD1E-4DD0911E5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3DAE0B-625B-4573-82FB-17FACCE61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28A7A-21ED-4593-B209-FEC44B0C7360}" type="datetimeFigureOut">
              <a:rPr lang="es-CO" smtClean="0"/>
              <a:t>3/07/2022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D488FA-49F1-4C51-BD66-FD3A2ED5C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88101A-57FA-4457-A310-8BA5675DD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0AC3F-DB1B-4F00-B8A6-5A6633051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61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hyperlink" Target="https://cdn-icons-png.flaticon.com/512/4960/4960611.png" TargetMode="External"/><Relationship Id="rId3" Type="http://schemas.openxmlformats.org/officeDocument/2006/relationships/image" Target="../media/image1.png"/><Relationship Id="rId21" Type="http://schemas.openxmlformats.org/officeDocument/2006/relationships/hyperlink" Target="https://cdn-icons-png.flaticon.com/512/1455/1455318.png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hyperlink" Target="https://cdn-icons-png.flaticon.com/512/888/888942.png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cdn.icon-icons.com/icons2/1387/PNG/512/dappdecentralizedappapplicationmobilesmartphone_95885.png" TargetMode="External"/><Relationship Id="rId20" Type="http://schemas.openxmlformats.org/officeDocument/2006/relationships/hyperlink" Target="https://cdn-icons-png.flaticon.com/512/4938/4938945.pn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12.png"/><Relationship Id="rId5" Type="http://schemas.openxmlformats.org/officeDocument/2006/relationships/image" Target="../media/image3.png"/><Relationship Id="rId15" Type="http://schemas.openxmlformats.org/officeDocument/2006/relationships/hyperlink" Target="https://cdn-icons-png.flaticon.com/512/2755/2755468.png" TargetMode="External"/><Relationship Id="rId23" Type="http://schemas.openxmlformats.org/officeDocument/2006/relationships/hyperlink" Target="https://thumbs.dreamstime.com/b/no-hay-ninguna-ilustraci%C3%B3n-del-contorno-vectorial-de-icono-detecci%C3%B3n-errores-vector-sin-signo-s%C3%ADmbolo-aislado-187269323.jpg" TargetMode="External"/><Relationship Id="rId10" Type="http://schemas.openxmlformats.org/officeDocument/2006/relationships/image" Target="../media/image8.png"/><Relationship Id="rId19" Type="http://schemas.openxmlformats.org/officeDocument/2006/relationships/hyperlink" Target="https://cdn-icons-png.flaticon.com/512/2345/2345500.png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hyperlink" Target="https://media.istockphoto.com/vectors/blockchain-smart-contract-benefits-with-laptop-and-line-icons-vector-id1185302781" TargetMode="External"/><Relationship Id="rId22" Type="http://schemas.openxmlformats.org/officeDocument/2006/relationships/hyperlink" Target="https://image.shutterstock.com/image-illustration/flat-minilmal-cost-calculation-icon-260nw-1797667300.jp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0"/>
          <p:cNvSpPr/>
          <p:nvPr/>
        </p:nvSpPr>
        <p:spPr>
          <a:xfrm>
            <a:off x="2345904" y="2523243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/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Imagen Infográfica</a:t>
            </a:r>
            <a:endParaRPr lang="es-ES" sz="1800" dirty="0">
              <a:solidFill>
                <a:schemeClr val="bg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lvl="0" algn="ctr"/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DI_CF01_2.2_Reglas_Contratos_inteligentes </a:t>
            </a:r>
            <a:endParaRPr lang="es-ES" sz="1800" b="0" i="0" u="none" strike="noStrike" cap="none" baseline="0" dirty="0">
              <a:solidFill>
                <a:schemeClr val="bg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2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n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436" y="1853144"/>
            <a:ext cx="3602489" cy="3602489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3739" y="5221510"/>
            <a:ext cx="666536" cy="666536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6897" y="4071607"/>
            <a:ext cx="623875" cy="62387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2779" y="785207"/>
            <a:ext cx="579760" cy="57976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4420" y="1610053"/>
            <a:ext cx="579760" cy="579760"/>
          </a:xfrm>
          <a:prstGeom prst="rect">
            <a:avLst/>
          </a:prstGeom>
        </p:spPr>
      </p:pic>
      <p:sp>
        <p:nvSpPr>
          <p:cNvPr id="106" name="Google Shape;106;p5"/>
          <p:cNvSpPr/>
          <p:nvPr/>
        </p:nvSpPr>
        <p:spPr>
          <a:xfrm>
            <a:off x="8290317" y="-6036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8227083" y="758588"/>
            <a:ext cx="3957549" cy="759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 puede tomar como base esta infografía para diseñar la información que se presenta en las sliders. 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8253350" y="1471393"/>
            <a:ext cx="3948174" cy="53962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 de imágenes: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96788" y="186808"/>
            <a:ext cx="37440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600" b="1" dirty="0">
                <a:solidFill>
                  <a:srgbClr val="FF0000"/>
                </a:solidFill>
              </a:rPr>
              <a:t>Imagen infográfica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8"/>
          <a:srcRect l="33847" t="34756" r="39768" b="26851"/>
          <a:stretch/>
        </p:blipFill>
        <p:spPr>
          <a:xfrm>
            <a:off x="3586713" y="2783358"/>
            <a:ext cx="1441980" cy="1727448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3720289" y="640080"/>
            <a:ext cx="1174829" cy="1204061"/>
          </a:xfrm>
          <a:prstGeom prst="ellipse">
            <a:avLst/>
          </a:prstGeom>
          <a:noFill/>
          <a:ln w="38100">
            <a:solidFill>
              <a:srgbClr val="038C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/>
          <p:cNvSpPr/>
          <p:nvPr/>
        </p:nvSpPr>
        <p:spPr>
          <a:xfrm>
            <a:off x="5276491" y="1406550"/>
            <a:ext cx="1267713" cy="1282438"/>
          </a:xfrm>
          <a:prstGeom prst="ellipse">
            <a:avLst/>
          </a:prstGeom>
          <a:noFill/>
          <a:ln w="38100">
            <a:solidFill>
              <a:srgbClr val="FF43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/>
          <p:cNvSpPr/>
          <p:nvPr/>
        </p:nvSpPr>
        <p:spPr>
          <a:xfrm>
            <a:off x="6586933" y="2660808"/>
            <a:ext cx="1330028" cy="1215879"/>
          </a:xfrm>
          <a:prstGeom prst="ellipse">
            <a:avLst/>
          </a:prstGeom>
          <a:noFill/>
          <a:ln w="38100">
            <a:solidFill>
              <a:srgbClr val="920C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/>
          <p:cNvSpPr/>
          <p:nvPr/>
        </p:nvSpPr>
        <p:spPr>
          <a:xfrm>
            <a:off x="6076865" y="4103857"/>
            <a:ext cx="1304196" cy="1219432"/>
          </a:xfrm>
          <a:prstGeom prst="ellipse">
            <a:avLst/>
          </a:prstGeom>
          <a:noFill/>
          <a:ln w="38100">
            <a:solidFill>
              <a:srgbClr val="EB9E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/>
          <p:cNvSpPr/>
          <p:nvPr/>
        </p:nvSpPr>
        <p:spPr>
          <a:xfrm>
            <a:off x="3215615" y="5476774"/>
            <a:ext cx="1226736" cy="1226375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/>
          <p:cNvSpPr/>
          <p:nvPr/>
        </p:nvSpPr>
        <p:spPr>
          <a:xfrm>
            <a:off x="1626447" y="4713573"/>
            <a:ext cx="1214784" cy="1230792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1578696" y="1596269"/>
            <a:ext cx="1300716" cy="1187089"/>
          </a:xfrm>
          <a:prstGeom prst="ellipse">
            <a:avLst/>
          </a:prstGeom>
          <a:noFill/>
          <a:ln w="38100">
            <a:solidFill>
              <a:srgbClr val="66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/>
          <p:cNvSpPr/>
          <p:nvPr/>
        </p:nvSpPr>
        <p:spPr>
          <a:xfrm>
            <a:off x="686377" y="3152683"/>
            <a:ext cx="1347069" cy="1235341"/>
          </a:xfrm>
          <a:prstGeom prst="ellipse">
            <a:avLst/>
          </a:prstGeom>
          <a:noFill/>
          <a:ln w="38100"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/>
          <p:cNvSpPr/>
          <p:nvPr/>
        </p:nvSpPr>
        <p:spPr>
          <a:xfrm>
            <a:off x="4990256" y="5177080"/>
            <a:ext cx="1319653" cy="123620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3790200" y="1317034"/>
            <a:ext cx="1104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Planificación</a:t>
            </a:r>
            <a:endParaRPr lang="es-CO" sz="1400" dirty="0"/>
          </a:p>
        </p:txBody>
      </p:sp>
      <p:sp>
        <p:nvSpPr>
          <p:cNvPr id="12" name="CuadroTexto 11"/>
          <p:cNvSpPr txBox="1"/>
          <p:nvPr/>
        </p:nvSpPr>
        <p:spPr>
          <a:xfrm flipH="1">
            <a:off x="5111457" y="2047410"/>
            <a:ext cx="16880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Conocer los recursos disponibles y las </a:t>
            </a:r>
            <a:r>
              <a:rPr lang="es-ES" sz="1400" dirty="0" err="1"/>
              <a:t>DApps</a:t>
            </a:r>
            <a:endParaRPr lang="es-CO" sz="1400" dirty="0"/>
          </a:p>
        </p:txBody>
      </p:sp>
      <p:sp>
        <p:nvSpPr>
          <p:cNvPr id="27" name="CuadroTexto 26"/>
          <p:cNvSpPr txBox="1"/>
          <p:nvPr/>
        </p:nvSpPr>
        <p:spPr>
          <a:xfrm flipH="1">
            <a:off x="6460361" y="3239702"/>
            <a:ext cx="16880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Construir el contrato con el lenguaje adecuado</a:t>
            </a:r>
            <a:endParaRPr lang="es-CO" sz="1400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7374" y="2699094"/>
            <a:ext cx="611228" cy="611228"/>
          </a:xfrm>
          <a:prstGeom prst="rect">
            <a:avLst/>
          </a:prstGeom>
        </p:spPr>
      </p:pic>
      <p:sp>
        <p:nvSpPr>
          <p:cNvPr id="30" name="CuadroTexto 29"/>
          <p:cNvSpPr txBox="1"/>
          <p:nvPr/>
        </p:nvSpPr>
        <p:spPr>
          <a:xfrm flipH="1">
            <a:off x="5928306" y="4617999"/>
            <a:ext cx="1688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Libre de interrupciones</a:t>
            </a:r>
            <a:endParaRPr lang="es-CO" sz="1400" dirty="0"/>
          </a:p>
        </p:txBody>
      </p:sp>
      <p:sp>
        <p:nvSpPr>
          <p:cNvPr id="31" name="CuadroTexto 30"/>
          <p:cNvSpPr txBox="1"/>
          <p:nvPr/>
        </p:nvSpPr>
        <p:spPr>
          <a:xfrm flipH="1">
            <a:off x="4812989" y="5830147"/>
            <a:ext cx="1688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Seguridad</a:t>
            </a:r>
            <a:endParaRPr lang="es-CO" sz="1400" dirty="0"/>
          </a:p>
        </p:txBody>
      </p:sp>
      <p:sp>
        <p:nvSpPr>
          <p:cNvPr id="32" name="CuadroTexto 31"/>
          <p:cNvSpPr txBox="1"/>
          <p:nvPr/>
        </p:nvSpPr>
        <p:spPr>
          <a:xfrm flipH="1">
            <a:off x="2953331" y="5917831"/>
            <a:ext cx="1688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Sin </a:t>
            </a:r>
          </a:p>
          <a:p>
            <a:pPr algn="ctr"/>
            <a:r>
              <a:rPr lang="es-ES" sz="1400" dirty="0"/>
              <a:t>Intermediarios</a:t>
            </a:r>
            <a:endParaRPr lang="es-CO" sz="1400" dirty="0"/>
          </a:p>
        </p:txBody>
      </p:sp>
      <p:sp>
        <p:nvSpPr>
          <p:cNvPr id="33" name="CuadroTexto 32"/>
          <p:cNvSpPr txBox="1"/>
          <p:nvPr/>
        </p:nvSpPr>
        <p:spPr>
          <a:xfrm flipH="1">
            <a:off x="1369272" y="5320290"/>
            <a:ext cx="1688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Rapidez </a:t>
            </a:r>
            <a:endParaRPr lang="es-CO" sz="1400" dirty="0"/>
          </a:p>
        </p:txBody>
      </p:sp>
      <p:sp>
        <p:nvSpPr>
          <p:cNvPr id="34" name="CuadroTexto 33"/>
          <p:cNvSpPr txBox="1"/>
          <p:nvPr/>
        </p:nvSpPr>
        <p:spPr>
          <a:xfrm flipH="1">
            <a:off x="545802" y="3691168"/>
            <a:ext cx="1688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Costo de </a:t>
            </a:r>
          </a:p>
          <a:p>
            <a:pPr algn="ctr"/>
            <a:r>
              <a:rPr lang="es-ES" sz="1400" dirty="0"/>
              <a:t>ejecución mínimo</a:t>
            </a:r>
            <a:endParaRPr lang="es-CO" sz="1400" dirty="0"/>
          </a:p>
        </p:txBody>
      </p:sp>
      <p:sp>
        <p:nvSpPr>
          <p:cNvPr id="35" name="CuadroTexto 34"/>
          <p:cNvSpPr txBox="1"/>
          <p:nvPr/>
        </p:nvSpPr>
        <p:spPr>
          <a:xfrm flipH="1">
            <a:off x="1383852" y="2301945"/>
            <a:ext cx="1688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Libre de </a:t>
            </a:r>
          </a:p>
          <a:p>
            <a:pPr algn="ctr"/>
            <a:r>
              <a:rPr lang="es-ES" sz="1400" dirty="0"/>
              <a:t>errores</a:t>
            </a:r>
            <a:endParaRPr lang="es-CO" sz="1400" dirty="0"/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3478198" y="5318970"/>
            <a:ext cx="754267" cy="754267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64779" y="4602788"/>
            <a:ext cx="726181" cy="726181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 rotWithShape="1">
          <a:blip r:embed="rId12"/>
          <a:srcRect l="13732" t="18898" r="10865" b="25265"/>
          <a:stretch/>
        </p:blipFill>
        <p:spPr>
          <a:xfrm>
            <a:off x="1076849" y="3239702"/>
            <a:ext cx="714877" cy="546953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37842" y="1699142"/>
            <a:ext cx="617182" cy="617182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8225908" y="1659947"/>
            <a:ext cx="400305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100" dirty="0">
                <a:hlinkClick r:id="rId14"/>
              </a:rPr>
              <a:t>https://media.istockphoto.com/vectors/blockchain-smart-contract-benefits-with-laptop-and-line-icons-vector-id1185302781</a:t>
            </a:r>
            <a:r>
              <a:rPr lang="es-CO" sz="1100" dirty="0"/>
              <a:t>  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8199575" y="2125276"/>
            <a:ext cx="3909662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/>
              <a:t>Planificación</a:t>
            </a:r>
          </a:p>
          <a:p>
            <a:r>
              <a:rPr lang="es-ES" sz="1000" dirty="0">
                <a:hlinkClick r:id="rId15"/>
              </a:rPr>
              <a:t>https://cdn-icons-png.flaticon.com/512/2755/2755468.png</a:t>
            </a:r>
            <a:r>
              <a:rPr lang="es-ES" sz="1000" dirty="0"/>
              <a:t>  </a:t>
            </a:r>
          </a:p>
          <a:p>
            <a:endParaRPr lang="es-ES" sz="1000" dirty="0"/>
          </a:p>
          <a:p>
            <a:r>
              <a:rPr lang="es-ES" sz="1000" dirty="0"/>
              <a:t>Conocer los recursos disponibles y las </a:t>
            </a:r>
            <a:r>
              <a:rPr lang="es-ES" sz="1000" dirty="0" err="1"/>
              <a:t>DApps</a:t>
            </a:r>
            <a:endParaRPr lang="es-ES" sz="1000" dirty="0"/>
          </a:p>
          <a:p>
            <a:r>
              <a:rPr lang="es-ES" sz="1000" dirty="0">
                <a:hlinkClick r:id="rId16"/>
              </a:rPr>
              <a:t>https://cdn.icon-icons.com/icons2/1387/PNG/512/dappdecentralizedappapplicationmobilesmartphone_95885.png</a:t>
            </a:r>
            <a:r>
              <a:rPr lang="es-ES" sz="1000" dirty="0"/>
              <a:t>  </a:t>
            </a:r>
          </a:p>
          <a:p>
            <a:endParaRPr lang="es-ES" sz="1000" dirty="0"/>
          </a:p>
          <a:p>
            <a:r>
              <a:rPr lang="es-ES" sz="1000" dirty="0"/>
              <a:t>Construir el contrato con el lenguaje adecuado</a:t>
            </a:r>
          </a:p>
          <a:p>
            <a:r>
              <a:rPr lang="es-ES" sz="1000" dirty="0">
                <a:hlinkClick r:id="rId17"/>
              </a:rPr>
              <a:t>https://cdn-icons-png.flaticon.com/512/888/888942.png</a:t>
            </a:r>
            <a:r>
              <a:rPr lang="es-ES" sz="1000" dirty="0"/>
              <a:t> </a:t>
            </a:r>
          </a:p>
          <a:p>
            <a:endParaRPr lang="es-ES" sz="1000" dirty="0"/>
          </a:p>
          <a:p>
            <a:r>
              <a:rPr lang="es-ES" sz="1000" dirty="0"/>
              <a:t>Libre de interrupciones</a:t>
            </a:r>
          </a:p>
          <a:p>
            <a:r>
              <a:rPr lang="es-ES" sz="1000" dirty="0">
                <a:hlinkClick r:id="rId18"/>
              </a:rPr>
              <a:t>https://cdn-icons-png.flaticon.com/512/4960/4960611.png</a:t>
            </a:r>
            <a:r>
              <a:rPr lang="es-ES" sz="1000" dirty="0"/>
              <a:t> </a:t>
            </a:r>
          </a:p>
          <a:p>
            <a:endParaRPr lang="es-ES" sz="1000" dirty="0"/>
          </a:p>
          <a:p>
            <a:r>
              <a:rPr lang="es-ES" sz="1000" dirty="0"/>
              <a:t>Seguridad</a:t>
            </a:r>
          </a:p>
          <a:p>
            <a:r>
              <a:rPr lang="es-ES" sz="1000" dirty="0">
                <a:hlinkClick r:id="rId19"/>
              </a:rPr>
              <a:t>https://cdn-icons-png.flaticon.com/512/2345/2345500.png</a:t>
            </a:r>
            <a:r>
              <a:rPr lang="es-ES" sz="1000" dirty="0"/>
              <a:t> </a:t>
            </a:r>
          </a:p>
          <a:p>
            <a:endParaRPr lang="es-ES" sz="1000" dirty="0"/>
          </a:p>
          <a:p>
            <a:r>
              <a:rPr lang="es-ES" sz="1000" dirty="0"/>
              <a:t>Sin intermediarios</a:t>
            </a:r>
          </a:p>
          <a:p>
            <a:r>
              <a:rPr lang="es-ES" sz="1000" dirty="0">
                <a:hlinkClick r:id="rId20"/>
              </a:rPr>
              <a:t>https://cdn-icons-png.flaticon.com/512/4938/4938945.png</a:t>
            </a:r>
            <a:r>
              <a:rPr lang="es-ES" sz="1000" dirty="0"/>
              <a:t> </a:t>
            </a:r>
          </a:p>
          <a:p>
            <a:endParaRPr lang="es-ES" sz="1000" dirty="0"/>
          </a:p>
          <a:p>
            <a:r>
              <a:rPr lang="es-ES" sz="1000" dirty="0"/>
              <a:t>Rapidez</a:t>
            </a:r>
          </a:p>
          <a:p>
            <a:r>
              <a:rPr lang="es-ES" sz="1000" dirty="0">
                <a:hlinkClick r:id="rId21"/>
              </a:rPr>
              <a:t>https://cdn-icons-png.flaticon.com/512/1455/1455318.png</a:t>
            </a:r>
            <a:r>
              <a:rPr lang="es-ES" sz="1000" dirty="0"/>
              <a:t> </a:t>
            </a:r>
          </a:p>
          <a:p>
            <a:endParaRPr lang="es-ES" sz="1000" dirty="0"/>
          </a:p>
          <a:p>
            <a:r>
              <a:rPr lang="es-ES" sz="1000" dirty="0"/>
              <a:t>Costo de ejecución mínimo</a:t>
            </a:r>
          </a:p>
          <a:p>
            <a:r>
              <a:rPr lang="es-ES" sz="1000" dirty="0">
                <a:hlinkClick r:id="rId22"/>
              </a:rPr>
              <a:t>https://image.shutterstock.com/image-illustration/flat-minilmal-cost-calculation-icon-260nw-1797667300.jpg</a:t>
            </a:r>
            <a:r>
              <a:rPr lang="es-ES" sz="1000" dirty="0"/>
              <a:t>  </a:t>
            </a:r>
          </a:p>
          <a:p>
            <a:endParaRPr lang="es-ES" sz="1000" dirty="0"/>
          </a:p>
          <a:p>
            <a:r>
              <a:rPr lang="es-ES" sz="1000" dirty="0"/>
              <a:t>Libre de errores</a:t>
            </a:r>
          </a:p>
          <a:p>
            <a:r>
              <a:rPr lang="es-ES" sz="1000" dirty="0">
                <a:hlinkClick r:id="rId23"/>
              </a:rPr>
              <a:t>https://thumbs.dreamstime.com/b/no-hay-ninguna-ilustraci%C3%B3n-del-contorno-vectorial-de-icono-detecci%C3%B3n-errores-vector-sin-signo-s%C3%ADmbolo-aislado-187269323.jpg</a:t>
            </a:r>
            <a:r>
              <a:rPr lang="es-ES" sz="1000" dirty="0"/>
              <a:t>  </a:t>
            </a:r>
          </a:p>
        </p:txBody>
      </p:sp>
      <p:cxnSp>
        <p:nvCxnSpPr>
          <p:cNvPr id="43" name="Conector recto de flecha 42"/>
          <p:cNvCxnSpPr/>
          <p:nvPr/>
        </p:nvCxnSpPr>
        <p:spPr>
          <a:xfrm flipV="1">
            <a:off x="4253573" y="1882343"/>
            <a:ext cx="1878" cy="446594"/>
          </a:xfrm>
          <a:prstGeom prst="straightConnector1">
            <a:avLst/>
          </a:prstGeom>
          <a:ln w="76200">
            <a:solidFill>
              <a:srgbClr val="EB9E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 flipV="1">
            <a:off x="5249049" y="2514235"/>
            <a:ext cx="380563" cy="269123"/>
          </a:xfrm>
          <a:prstGeom prst="straightConnector1">
            <a:avLst/>
          </a:prstGeom>
          <a:ln w="76200">
            <a:solidFill>
              <a:srgbClr val="EB9E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>
            <a:off x="5703909" y="3566327"/>
            <a:ext cx="551436" cy="1148"/>
          </a:xfrm>
          <a:prstGeom prst="straightConnector1">
            <a:avLst/>
          </a:prstGeom>
          <a:ln w="76200">
            <a:solidFill>
              <a:srgbClr val="EB9E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/>
          <p:nvPr/>
        </p:nvCxnSpPr>
        <p:spPr>
          <a:xfrm flipH="1">
            <a:off x="2226716" y="3784070"/>
            <a:ext cx="573964" cy="61100"/>
          </a:xfrm>
          <a:prstGeom prst="straightConnector1">
            <a:avLst/>
          </a:prstGeom>
          <a:ln w="76200">
            <a:solidFill>
              <a:srgbClr val="EB9E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/>
          <p:nvPr/>
        </p:nvCxnSpPr>
        <p:spPr>
          <a:xfrm>
            <a:off x="5580566" y="4148508"/>
            <a:ext cx="504080" cy="215780"/>
          </a:xfrm>
          <a:prstGeom prst="straightConnector1">
            <a:avLst/>
          </a:prstGeom>
          <a:ln w="76200">
            <a:solidFill>
              <a:srgbClr val="EB9E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/>
          <p:nvPr/>
        </p:nvCxnSpPr>
        <p:spPr>
          <a:xfrm>
            <a:off x="5159375" y="4802566"/>
            <a:ext cx="350156" cy="413869"/>
          </a:xfrm>
          <a:prstGeom prst="straightConnector1">
            <a:avLst/>
          </a:prstGeom>
          <a:ln w="76200">
            <a:solidFill>
              <a:srgbClr val="EB9E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/>
          <p:cNvCxnSpPr/>
          <p:nvPr/>
        </p:nvCxnSpPr>
        <p:spPr>
          <a:xfrm flipH="1">
            <a:off x="4016960" y="4973004"/>
            <a:ext cx="96541" cy="558631"/>
          </a:xfrm>
          <a:prstGeom prst="straightConnector1">
            <a:avLst/>
          </a:prstGeom>
          <a:ln w="76200">
            <a:solidFill>
              <a:srgbClr val="EB9E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endCxn id="17" idx="7"/>
          </p:cNvCxnSpPr>
          <p:nvPr/>
        </p:nvCxnSpPr>
        <p:spPr>
          <a:xfrm flipH="1">
            <a:off x="2663330" y="4556711"/>
            <a:ext cx="489393" cy="337107"/>
          </a:xfrm>
          <a:prstGeom prst="straightConnector1">
            <a:avLst/>
          </a:prstGeom>
          <a:ln w="76200">
            <a:solidFill>
              <a:srgbClr val="EB9E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/>
          <p:cNvCxnSpPr/>
          <p:nvPr/>
        </p:nvCxnSpPr>
        <p:spPr>
          <a:xfrm flipH="1" flipV="1">
            <a:off x="2803342" y="2504015"/>
            <a:ext cx="456427" cy="243389"/>
          </a:xfrm>
          <a:prstGeom prst="straightConnector1">
            <a:avLst/>
          </a:prstGeom>
          <a:ln w="76200">
            <a:solidFill>
              <a:srgbClr val="EB9E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agen 61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2342963">
            <a:off x="1151089" y="2276203"/>
            <a:ext cx="356588" cy="476063"/>
          </a:xfrm>
          <a:prstGeom prst="rect">
            <a:avLst/>
          </a:prstGeom>
        </p:spPr>
      </p:pic>
      <p:pic>
        <p:nvPicPr>
          <p:cNvPr id="69" name="Imagen 68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2342963">
            <a:off x="520404" y="4236812"/>
            <a:ext cx="356588" cy="476063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2342963">
            <a:off x="1304089" y="5755251"/>
            <a:ext cx="356588" cy="476063"/>
          </a:xfrm>
          <a:prstGeom prst="rect">
            <a:avLst/>
          </a:prstGeom>
        </p:spPr>
      </p:pic>
      <p:pic>
        <p:nvPicPr>
          <p:cNvPr id="71" name="Imagen 70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2342963">
            <a:off x="2743420" y="6274536"/>
            <a:ext cx="356588" cy="476063"/>
          </a:xfrm>
          <a:prstGeom prst="rect">
            <a:avLst/>
          </a:prstGeom>
        </p:spPr>
      </p:pic>
      <p:pic>
        <p:nvPicPr>
          <p:cNvPr id="72" name="Imagen 71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2342963">
            <a:off x="3263327" y="1500946"/>
            <a:ext cx="356588" cy="476063"/>
          </a:xfrm>
          <a:prstGeom prst="rect">
            <a:avLst/>
          </a:prstGeom>
        </p:spPr>
      </p:pic>
      <p:pic>
        <p:nvPicPr>
          <p:cNvPr id="75" name="Imagen 7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19595978">
            <a:off x="7634696" y="3904007"/>
            <a:ext cx="356588" cy="476063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19595978">
            <a:off x="6770595" y="1979335"/>
            <a:ext cx="356588" cy="476063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19595978">
            <a:off x="7292711" y="5193502"/>
            <a:ext cx="356588" cy="476063"/>
          </a:xfrm>
          <a:prstGeom prst="rect">
            <a:avLst/>
          </a:prstGeom>
        </p:spPr>
      </p:pic>
      <p:pic>
        <p:nvPicPr>
          <p:cNvPr id="78" name="Imagen 77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19595978">
            <a:off x="6208317" y="6194917"/>
            <a:ext cx="356588" cy="47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38264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8290317" y="-6036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8227083" y="758588"/>
            <a:ext cx="3957549" cy="759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 puede tomar como base esta infografía para diseñar la información que se presenta en las sliders. 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8285554" y="6290461"/>
            <a:ext cx="3948174" cy="57714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 de imágenes:</a:t>
            </a:r>
          </a:p>
        </p:txBody>
      </p:sp>
      <p:sp>
        <p:nvSpPr>
          <p:cNvPr id="5" name="Elipse 4"/>
          <p:cNvSpPr/>
          <p:nvPr/>
        </p:nvSpPr>
        <p:spPr>
          <a:xfrm>
            <a:off x="587531" y="1137193"/>
            <a:ext cx="1174829" cy="1204061"/>
          </a:xfrm>
          <a:prstGeom prst="ellipse">
            <a:avLst/>
          </a:prstGeom>
          <a:noFill/>
          <a:ln w="38100">
            <a:solidFill>
              <a:srgbClr val="038C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657442" y="1585334"/>
            <a:ext cx="1131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/>
              <a:t>Planificación</a:t>
            </a:r>
            <a:endParaRPr lang="es-CO" sz="14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1998618" y="857282"/>
            <a:ext cx="6159509" cy="232217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O"/>
            </a:defPPr>
            <a:lvl1pPr algn="just">
              <a:lnSpc>
                <a:spcPct val="115000"/>
              </a:lnSpc>
              <a:spcAft>
                <a:spcPts val="0"/>
              </a:spcAft>
              <a:defRPr b="1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es-ES" dirty="0"/>
              <a:t>Planificación</a:t>
            </a:r>
          </a:p>
          <a:p>
            <a:r>
              <a:rPr lang="es-CO" b="0" dirty="0"/>
              <a:t>Es necesario conocer las necesidades que debe solucionar un contrato inteligente, determinando los recursos, lógica del programa, entradas de información, salidas de información, así como aplicaciones con las que debe interactuar e intercambiar información.</a:t>
            </a:r>
          </a:p>
          <a:p>
            <a:endParaRPr lang="es-CO" dirty="0"/>
          </a:p>
        </p:txBody>
      </p:sp>
      <p:sp>
        <p:nvSpPr>
          <p:cNvPr id="61" name="Elipse 60"/>
          <p:cNvSpPr/>
          <p:nvPr/>
        </p:nvSpPr>
        <p:spPr>
          <a:xfrm>
            <a:off x="520744" y="3892679"/>
            <a:ext cx="1267713" cy="1282438"/>
          </a:xfrm>
          <a:prstGeom prst="ellipse">
            <a:avLst/>
          </a:prstGeom>
          <a:noFill/>
          <a:ln w="38100">
            <a:solidFill>
              <a:srgbClr val="FF43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CuadroTexto 62"/>
          <p:cNvSpPr txBox="1"/>
          <p:nvPr/>
        </p:nvSpPr>
        <p:spPr>
          <a:xfrm flipH="1">
            <a:off x="310581" y="4285344"/>
            <a:ext cx="16880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/>
              <a:t>Conocer los recursos disponibles y las </a:t>
            </a:r>
            <a:r>
              <a:rPr lang="es-ES" sz="1400" b="1" dirty="0" err="1"/>
              <a:t>DApps</a:t>
            </a:r>
            <a:endParaRPr lang="es-CO" sz="1400" b="1" dirty="0"/>
          </a:p>
        </p:txBody>
      </p:sp>
      <p:sp>
        <p:nvSpPr>
          <p:cNvPr id="6" name="Rectángulo 5"/>
          <p:cNvSpPr/>
          <p:nvPr/>
        </p:nvSpPr>
        <p:spPr>
          <a:xfrm>
            <a:off x="1897913" y="3892679"/>
            <a:ext cx="6096000" cy="20036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b="1" dirty="0">
                <a:latin typeface="Arial" panose="020B0604020202020204" pitchFamily="34" charset="0"/>
                <a:ea typeface="Arial" panose="020B0604020202020204" pitchFamily="34" charset="0"/>
              </a:rPr>
              <a:t>Conocer los recursos disponibles y las </a:t>
            </a:r>
            <a:r>
              <a:rPr lang="es-CO" b="1" dirty="0" err="1">
                <a:latin typeface="Arial" panose="020B0604020202020204" pitchFamily="34" charset="0"/>
                <a:ea typeface="Arial" panose="020B0604020202020204" pitchFamily="34" charset="0"/>
              </a:rPr>
              <a:t>DApps</a:t>
            </a:r>
            <a:endParaRPr lang="es-CO" sz="2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El incursionar en la tecnología </a:t>
            </a:r>
            <a:r>
              <a:rPr lang="es-CO" i="1" dirty="0" err="1">
                <a:latin typeface="Arial" panose="020B0604020202020204" pitchFamily="34" charset="0"/>
                <a:ea typeface="Arial" panose="020B0604020202020204" pitchFamily="34" charset="0"/>
              </a:rPr>
              <a:t>blockchain</a:t>
            </a:r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 lleva a estudiar y explorar las </a:t>
            </a:r>
            <a:r>
              <a:rPr lang="es-CO" i="1" dirty="0" err="1">
                <a:latin typeface="Arial" panose="020B0604020202020204" pitchFamily="34" charset="0"/>
                <a:ea typeface="Arial" panose="020B0604020202020204" pitchFamily="34" charset="0"/>
              </a:rPr>
              <a:t>Dapps</a:t>
            </a:r>
            <a:r>
              <a:rPr lang="es-CO" i="1" dirty="0">
                <a:latin typeface="Arial" panose="020B0604020202020204" pitchFamily="34" charset="0"/>
                <a:ea typeface="Arial" panose="020B0604020202020204" pitchFamily="34" charset="0"/>
              </a:rPr>
              <a:t>,</a:t>
            </a:r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 las cuales están conformadas por contratos inteligentes, estas corren sobre una red de </a:t>
            </a:r>
            <a:r>
              <a:rPr lang="es-CO" i="1" dirty="0">
                <a:latin typeface="Arial" panose="020B0604020202020204" pitchFamily="34" charset="0"/>
                <a:ea typeface="Arial" panose="020B0604020202020204" pitchFamily="34" charset="0"/>
              </a:rPr>
              <a:t>blockchain</a:t>
            </a:r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, así como diferentes recursos ya creados de las que puede hacer uso libremente.</a:t>
            </a:r>
            <a:endParaRPr lang="es-CO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472785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8253350" y="904603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 puede tomar como base esta infografía para diseñar la información que se presenta en las sliders. 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8253350" y="6237514"/>
            <a:ext cx="3948174" cy="6204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 de imágenes:</a:t>
            </a:r>
          </a:p>
        </p:txBody>
      </p:sp>
      <p:sp>
        <p:nvSpPr>
          <p:cNvPr id="14" name="Elipse 13"/>
          <p:cNvSpPr/>
          <p:nvPr/>
        </p:nvSpPr>
        <p:spPr>
          <a:xfrm>
            <a:off x="364852" y="742949"/>
            <a:ext cx="1716901" cy="1463840"/>
          </a:xfrm>
          <a:prstGeom prst="ellipse">
            <a:avLst/>
          </a:prstGeom>
          <a:noFill/>
          <a:ln w="38100">
            <a:solidFill>
              <a:srgbClr val="920C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CuadroTexto 26"/>
          <p:cNvSpPr txBox="1"/>
          <p:nvPr/>
        </p:nvSpPr>
        <p:spPr>
          <a:xfrm flipH="1">
            <a:off x="398478" y="1146263"/>
            <a:ext cx="16880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/>
              <a:t>Construir el contrato con el lenguaje adecuado</a:t>
            </a:r>
            <a:endParaRPr lang="es-CO" sz="1400" b="1" dirty="0"/>
          </a:p>
        </p:txBody>
      </p:sp>
      <p:sp>
        <p:nvSpPr>
          <p:cNvPr id="26" name="Rectángulo 25"/>
          <p:cNvSpPr/>
          <p:nvPr/>
        </p:nvSpPr>
        <p:spPr>
          <a:xfrm>
            <a:off x="2233717" y="455243"/>
            <a:ext cx="5826066" cy="2322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b="1" dirty="0">
                <a:latin typeface="Arial" panose="020B0604020202020204" pitchFamily="34" charset="0"/>
                <a:ea typeface="Arial" panose="020B0604020202020204" pitchFamily="34" charset="0"/>
              </a:rPr>
              <a:t>Construir el contrato con el lenguaje adecuado</a:t>
            </a:r>
            <a:endParaRPr lang="es-CO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Estudiar y conocer un lenguaje de programación especializado en la creación de contratos inteligentes como, por ejemplo, </a:t>
            </a:r>
            <a:r>
              <a:rPr lang="es-CO" dirty="0" err="1">
                <a:latin typeface="Arial" panose="020B0604020202020204" pitchFamily="34" charset="0"/>
                <a:ea typeface="Arial" panose="020B0604020202020204" pitchFamily="34" charset="0"/>
              </a:rPr>
              <a:t>Solidity</a:t>
            </a:r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 y su entorno de desarrollo Remix permitirá crear, testear y prepararse para desplegar sobre una red de producción de contratos inteligentes.</a:t>
            </a:r>
          </a:p>
        </p:txBody>
      </p:sp>
      <p:sp>
        <p:nvSpPr>
          <p:cNvPr id="29" name="Elipse 28"/>
          <p:cNvSpPr/>
          <p:nvPr/>
        </p:nvSpPr>
        <p:spPr>
          <a:xfrm>
            <a:off x="659588" y="4252861"/>
            <a:ext cx="1304196" cy="1219432"/>
          </a:xfrm>
          <a:prstGeom prst="ellipse">
            <a:avLst/>
          </a:prstGeom>
          <a:noFill/>
          <a:ln w="38100">
            <a:solidFill>
              <a:srgbClr val="EB9E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CuadroTexto 29"/>
          <p:cNvSpPr txBox="1"/>
          <p:nvPr/>
        </p:nvSpPr>
        <p:spPr>
          <a:xfrm flipH="1">
            <a:off x="467667" y="4600967"/>
            <a:ext cx="1688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/>
              <a:t>Libre de interrupciones</a:t>
            </a:r>
            <a:endParaRPr lang="es-CO" sz="1400" b="1" dirty="0"/>
          </a:p>
        </p:txBody>
      </p:sp>
      <p:sp>
        <p:nvSpPr>
          <p:cNvPr id="4" name="Rectángulo 3"/>
          <p:cNvSpPr/>
          <p:nvPr/>
        </p:nvSpPr>
        <p:spPr>
          <a:xfrm>
            <a:off x="2060567" y="3930999"/>
            <a:ext cx="6096000" cy="200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s-ES" b="1" dirty="0">
                <a:latin typeface="Arial" panose="020B0604020202020204" pitchFamily="34" charset="0"/>
                <a:ea typeface="Arial" panose="020B0604020202020204" pitchFamily="34" charset="0"/>
              </a:rPr>
              <a:t>Libre de interrupciones</a:t>
            </a:r>
          </a:p>
          <a:p>
            <a:pPr algn="just">
              <a:lnSpc>
                <a:spcPct val="115000"/>
              </a:lnSpc>
            </a:pP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La codificación del contrato inteligente debe involucrar buenas prácticas de programación y debe garantizar estar libre de interrupciones que puedan poner en riesgo el normal funcionamiento del contrato inteligente y generar interrupción del servicio y/o pérdida de información.</a:t>
            </a:r>
          </a:p>
        </p:txBody>
      </p:sp>
    </p:spTree>
    <p:extLst>
      <p:ext uri="{BB962C8B-B14F-4D97-AF65-F5344CB8AC3E}">
        <p14:creationId xmlns:p14="http://schemas.microsoft.com/office/powerpoint/2010/main" val="2905058401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8253350" y="904603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 puede tomar como base esta infografía para diseñar la información que se presenta en las sliders. 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8253350" y="6237514"/>
            <a:ext cx="3948174" cy="6204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 de imágenes:</a:t>
            </a:r>
          </a:p>
        </p:txBody>
      </p:sp>
      <p:sp>
        <p:nvSpPr>
          <p:cNvPr id="14" name="Elipse 13"/>
          <p:cNvSpPr/>
          <p:nvPr/>
        </p:nvSpPr>
        <p:spPr>
          <a:xfrm>
            <a:off x="318828" y="664535"/>
            <a:ext cx="1209763" cy="1267813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CuadroTexto 26"/>
          <p:cNvSpPr txBox="1"/>
          <p:nvPr/>
        </p:nvSpPr>
        <p:spPr>
          <a:xfrm flipH="1">
            <a:off x="114455" y="1085043"/>
            <a:ext cx="1688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/>
              <a:t>Seguridad</a:t>
            </a:r>
            <a:endParaRPr lang="es-CO" sz="1400" b="1" dirty="0"/>
          </a:p>
        </p:txBody>
      </p:sp>
      <p:sp>
        <p:nvSpPr>
          <p:cNvPr id="26" name="Rectángulo 25"/>
          <p:cNvSpPr/>
          <p:nvPr/>
        </p:nvSpPr>
        <p:spPr>
          <a:xfrm>
            <a:off x="1899275" y="723085"/>
            <a:ext cx="5826066" cy="1339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ES" b="1" dirty="0">
                <a:latin typeface="Arial" panose="020B0604020202020204" pitchFamily="34" charset="0"/>
                <a:ea typeface="Arial" panose="020B0604020202020204" pitchFamily="34" charset="0"/>
              </a:rPr>
              <a:t>Seguridad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Su codificación debe incorporar controles de seguridad que garantice que solo los sistemas o interesados puedan hacer uso del contrato inteligente.</a:t>
            </a:r>
          </a:p>
        </p:txBody>
      </p:sp>
      <p:sp>
        <p:nvSpPr>
          <p:cNvPr id="30" name="CuadroTexto 29"/>
          <p:cNvSpPr txBox="1"/>
          <p:nvPr/>
        </p:nvSpPr>
        <p:spPr>
          <a:xfrm flipH="1">
            <a:off x="306099" y="3231980"/>
            <a:ext cx="1688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/>
              <a:t>Sin </a:t>
            </a:r>
          </a:p>
          <a:p>
            <a:pPr algn="ctr"/>
            <a:r>
              <a:rPr lang="es-ES" sz="1400" b="1" dirty="0"/>
              <a:t>intermediarios</a:t>
            </a:r>
            <a:endParaRPr lang="es-CO" sz="1400" b="1" dirty="0"/>
          </a:p>
        </p:txBody>
      </p:sp>
      <p:sp>
        <p:nvSpPr>
          <p:cNvPr id="4" name="Rectángulo 3"/>
          <p:cNvSpPr/>
          <p:nvPr/>
        </p:nvSpPr>
        <p:spPr>
          <a:xfrm>
            <a:off x="1899275" y="2727080"/>
            <a:ext cx="6096000" cy="1658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s-ES" b="1" dirty="0">
                <a:latin typeface="Arial" panose="020B0604020202020204" pitchFamily="34" charset="0"/>
                <a:ea typeface="Arial" panose="020B0604020202020204" pitchFamily="34" charset="0"/>
              </a:rPr>
              <a:t>Sin intermediarios</a:t>
            </a:r>
          </a:p>
          <a:p>
            <a:pPr algn="just">
              <a:lnSpc>
                <a:spcPct val="115000"/>
              </a:lnSpc>
            </a:pP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Un principio de los contratos inteligentes es que estos no deberían depender de un intermediario y deben tener la capacidad de operar sin la participación, ni aprobación de un tercero.</a:t>
            </a:r>
          </a:p>
        </p:txBody>
      </p:sp>
      <p:sp>
        <p:nvSpPr>
          <p:cNvPr id="15" name="Elipse 14"/>
          <p:cNvSpPr/>
          <p:nvPr/>
        </p:nvSpPr>
        <p:spPr>
          <a:xfrm>
            <a:off x="536750" y="2880403"/>
            <a:ext cx="1226736" cy="1226375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/>
          <p:cNvSpPr/>
          <p:nvPr/>
        </p:nvSpPr>
        <p:spPr>
          <a:xfrm>
            <a:off x="456940" y="5153172"/>
            <a:ext cx="1214784" cy="1230792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uadroTexto 17"/>
          <p:cNvSpPr txBox="1"/>
          <p:nvPr/>
        </p:nvSpPr>
        <p:spPr>
          <a:xfrm flipH="1">
            <a:off x="211238" y="5614679"/>
            <a:ext cx="1688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/>
              <a:t>Rapidez </a:t>
            </a:r>
            <a:endParaRPr lang="es-CO" sz="1400" b="1" dirty="0"/>
          </a:p>
        </p:txBody>
      </p:sp>
      <p:sp>
        <p:nvSpPr>
          <p:cNvPr id="2" name="Rectángulo 1"/>
          <p:cNvSpPr/>
          <p:nvPr/>
        </p:nvSpPr>
        <p:spPr>
          <a:xfrm>
            <a:off x="1899275" y="5054832"/>
            <a:ext cx="6096000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s-ES" b="1" dirty="0">
                <a:latin typeface="Arial" panose="020B0604020202020204" pitchFamily="34" charset="0"/>
                <a:ea typeface="Arial" panose="020B0604020202020204" pitchFamily="34" charset="0"/>
              </a:rPr>
              <a:t>Rapidez</a:t>
            </a:r>
          </a:p>
          <a:p>
            <a:pPr algn="just">
              <a:lnSpc>
                <a:spcPct val="115000"/>
              </a:lnSpc>
            </a:pP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El contrato debe ser creado para ejecutarse de manera rápida, dado que este puede ejecutarse en múltiples instancias a la vez.</a:t>
            </a:r>
          </a:p>
          <a:p>
            <a:pPr algn="just">
              <a:lnSpc>
                <a:spcPct val="115000"/>
              </a:lnSpc>
            </a:pPr>
            <a:endParaRPr lang="es-E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03244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8253350" y="904603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 puede tomar como base esta infografía para diseñar la información que se presenta en las sliders. 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8253350" y="6237514"/>
            <a:ext cx="3948174" cy="6204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 de imágenes: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1996058" y="496525"/>
            <a:ext cx="5826066" cy="200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ES" b="1" dirty="0">
                <a:latin typeface="Arial" panose="020B0604020202020204" pitchFamily="34" charset="0"/>
                <a:ea typeface="Arial" panose="020B0604020202020204" pitchFamily="34" charset="0"/>
              </a:rPr>
              <a:t>Costo de ejecución mínimo: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El contrato inteligente deberá ejecutarse y funcionar sobre redes de </a:t>
            </a:r>
            <a:r>
              <a:rPr lang="es-ES" i="1" dirty="0">
                <a:latin typeface="Arial" panose="020B0604020202020204" pitchFamily="34" charset="0"/>
                <a:ea typeface="Arial" panose="020B0604020202020204" pitchFamily="34" charset="0"/>
              </a:rPr>
              <a:t>blockchain</a:t>
            </a: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, las cuales requieren de un recurso económico (</a:t>
            </a:r>
            <a:r>
              <a:rPr lang="es-ES" i="1" dirty="0" err="1">
                <a:latin typeface="Arial" panose="020B0604020202020204" pitchFamily="34" charset="0"/>
                <a:ea typeface="Arial" panose="020B0604020202020204" pitchFamily="34" charset="0"/>
              </a:rPr>
              <a:t>tokens</a:t>
            </a: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) para pagar el uso de la red, así que se recomienda garantizar un consumo mínimo y sin gastar grandes cantidades de recursos.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941737" y="3489414"/>
            <a:ext cx="6096000" cy="1976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s-ES" b="1" dirty="0">
                <a:latin typeface="Arial" panose="020B0604020202020204" pitchFamily="34" charset="0"/>
                <a:ea typeface="Arial" panose="020B0604020202020204" pitchFamily="34" charset="0"/>
              </a:rPr>
              <a:t>Libre de errores</a:t>
            </a:r>
          </a:p>
          <a:p>
            <a:pPr algn="just">
              <a:lnSpc>
                <a:spcPct val="115000"/>
              </a:lnSpc>
            </a:pP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Se recomienda realizar una depuración </a:t>
            </a:r>
            <a:r>
              <a:rPr lang="es-ES">
                <a:latin typeface="Arial" panose="020B0604020202020204" pitchFamily="34" charset="0"/>
                <a:ea typeface="Arial" panose="020B0604020202020204" pitchFamily="34" charset="0"/>
              </a:rPr>
              <a:t>o auditoría </a:t>
            </a: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que verifique que el código del contrato inteligente no genere errores que pueda causar inconvenientes con la información transferida.</a:t>
            </a:r>
          </a:p>
          <a:p>
            <a:pPr algn="just">
              <a:lnSpc>
                <a:spcPct val="115000"/>
              </a:lnSpc>
            </a:pPr>
            <a:endParaRPr lang="es-E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262892" y="3548197"/>
            <a:ext cx="1300716" cy="1187089"/>
          </a:xfrm>
          <a:prstGeom prst="ellipse">
            <a:avLst/>
          </a:prstGeom>
          <a:noFill/>
          <a:ln w="38100">
            <a:solidFill>
              <a:srgbClr val="66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262892" y="600653"/>
            <a:ext cx="1347069" cy="1235341"/>
          </a:xfrm>
          <a:prstGeom prst="ellipse">
            <a:avLst/>
          </a:prstGeom>
          <a:noFill/>
          <a:ln w="38100"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19"/>
          <p:cNvSpPr txBox="1"/>
          <p:nvPr/>
        </p:nvSpPr>
        <p:spPr>
          <a:xfrm flipH="1">
            <a:off x="96294" y="913475"/>
            <a:ext cx="1688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/>
              <a:t>Costo de </a:t>
            </a:r>
          </a:p>
          <a:p>
            <a:pPr algn="ctr"/>
            <a:r>
              <a:rPr lang="es-ES" sz="1400" b="1" dirty="0"/>
              <a:t>ejecución mínimo</a:t>
            </a:r>
            <a:endParaRPr lang="es-CO" sz="1400" b="1" dirty="0"/>
          </a:p>
        </p:txBody>
      </p:sp>
      <p:sp>
        <p:nvSpPr>
          <p:cNvPr id="25" name="CuadroTexto 24"/>
          <p:cNvSpPr txBox="1"/>
          <p:nvPr/>
        </p:nvSpPr>
        <p:spPr>
          <a:xfrm flipH="1">
            <a:off x="69231" y="3880131"/>
            <a:ext cx="1688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/>
              <a:t>Libre de </a:t>
            </a:r>
          </a:p>
          <a:p>
            <a:pPr algn="ctr"/>
            <a:r>
              <a:rPr lang="es-ES" sz="1400" b="1" dirty="0"/>
              <a:t>errores</a:t>
            </a:r>
          </a:p>
        </p:txBody>
      </p:sp>
    </p:spTree>
    <p:extLst>
      <p:ext uri="{BB962C8B-B14F-4D97-AF65-F5344CB8AC3E}">
        <p14:creationId xmlns:p14="http://schemas.microsoft.com/office/powerpoint/2010/main" val="1372866806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BA69CCE19797543AAB5DE63E320ACE2" ma:contentTypeVersion="13" ma:contentTypeDescription="Crear nuevo documento." ma:contentTypeScope="" ma:versionID="c27e9dff27dbbef6126b7e1a03a96eaf">
  <xsd:schema xmlns:xsd="http://www.w3.org/2001/XMLSchema" xmlns:xs="http://www.w3.org/2001/XMLSchema" xmlns:p="http://schemas.microsoft.com/office/2006/metadata/properties" xmlns:ns2="1d52d4bc-3f95-4709-b359-1b96840d7671" xmlns:ns3="8d1bea48-6525-4b05-8cf5-c6ad0dd5b02f" targetNamespace="http://schemas.microsoft.com/office/2006/metadata/properties" ma:root="true" ma:fieldsID="5282fca2a66791c7f7987122c07bb49b" ns2:_="" ns3:_="">
    <xsd:import namespace="1d52d4bc-3f95-4709-b359-1b96840d7671"/>
    <xsd:import namespace="8d1bea48-6525-4b05-8cf5-c6ad0dd5b02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lcf76f155ced4ddcb4097134ff3c332f" minOccurs="0"/>
                <xsd:element ref="ns2:TaxCatchAll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52d4bc-3f95-4709-b359-1b96840d767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86b9d2d1-95d9-404f-a0e9-5b204eef34e2}" ma:internalName="TaxCatchAll" ma:showField="CatchAllData" ma:web="1d52d4bc-3f95-4709-b359-1b96840d767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1bea48-6525-4b05-8cf5-c6ad0dd5b0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4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Etiquetas de imagen" ma:readOnly="false" ma:fieldId="{5cf76f15-5ced-4ddc-b409-7134ff3c332f}" ma:taxonomyMulti="true" ma:sspId="d33c8c81-5745-4931-bcc4-c2aeafe8678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d52d4bc-3f95-4709-b359-1b96840d7671" xsi:nil="true"/>
    <lcf76f155ced4ddcb4097134ff3c332f xmlns="8d1bea48-6525-4b05-8cf5-c6ad0dd5b02f">
      <Terms xmlns="http://schemas.microsoft.com/office/infopath/2007/PartnerControls"/>
    </lcf76f155ced4ddcb4097134ff3c332f>
    <SharedWithUsers xmlns="1d52d4bc-3f95-4709-b359-1b96840d7671">
      <UserInfo>
        <DisplayName/>
        <AccountId xsi:nil="true"/>
        <AccountType/>
      </UserInfo>
    </SharedWithUsers>
    <MediaLengthInSeconds xmlns="8d1bea48-6525-4b05-8cf5-c6ad0dd5b02f" xsi:nil="true"/>
  </documentManagement>
</p:properties>
</file>

<file path=customXml/itemProps1.xml><?xml version="1.0" encoding="utf-8"?>
<ds:datastoreItem xmlns:ds="http://schemas.openxmlformats.org/officeDocument/2006/customXml" ds:itemID="{4B9EB6F4-6800-448F-90DF-098B281C8B6A}"/>
</file>

<file path=customXml/itemProps2.xml><?xml version="1.0" encoding="utf-8"?>
<ds:datastoreItem xmlns:ds="http://schemas.openxmlformats.org/officeDocument/2006/customXml" ds:itemID="{90D31A8F-0367-47C7-819F-352FFE9EE4A1}"/>
</file>

<file path=customXml/itemProps3.xml><?xml version="1.0" encoding="utf-8"?>
<ds:datastoreItem xmlns:ds="http://schemas.openxmlformats.org/officeDocument/2006/customXml" ds:itemID="{8975D221-B67C-4B87-B4EB-2EDDC48AB9FA}"/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777</Words>
  <Application>Microsoft Office PowerPoint</Application>
  <PresentationFormat>Panorámica</PresentationFormat>
  <Paragraphs>92</Paragraphs>
  <Slides>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JULIA ISABEL ROBERTO</cp:lastModifiedBy>
  <cp:revision>52</cp:revision>
  <dcterms:created xsi:type="dcterms:W3CDTF">2021-10-19T14:19:34Z</dcterms:created>
  <dcterms:modified xsi:type="dcterms:W3CDTF">2022-07-03T05:55:24Z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0x0101009BA69CCE19797543AAB5DE63E320ACE2</vt:lpwstr>
  </property>
  <property fmtid="{D5CDD505-2E9C-101B-9397-08002B2CF9AE}" pid="3" name="Order">
    <vt:r8>16930300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