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75" r:id="rId4"/>
    <p:sldId id="262" r:id="rId5"/>
    <p:sldId id="274" r:id="rId6"/>
    <p:sldId id="276" r:id="rId7"/>
    <p:sldId id="277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D71B"/>
    <a:srgbClr val="00AAE6"/>
    <a:srgbClr val="FF3B3B"/>
    <a:srgbClr val="4F7921"/>
    <a:srgbClr val="00445C"/>
    <a:srgbClr val="BC0000"/>
    <a:srgbClr val="D6A300"/>
    <a:srgbClr val="FF5050"/>
    <a:srgbClr val="D0AFFB"/>
    <a:srgbClr val="920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2A983-8C60-46E6-B19B-38BE55E168B5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BC1C8-EC03-44D9-912B-20D1320519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443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709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390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6760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454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9262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721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9284B-32B1-41F3-B6BB-EE65C0AA3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EC8F8-9739-4874-A693-BBB0263EB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917095-E336-4BC7-A482-CF602469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C07060-4F76-4F0B-A7B5-6DA05530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4A7AE-56F9-4AD9-96E5-03491F3B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178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493F2-5D1E-4264-84AF-DE38FCE3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E42FA2-8001-48B6-881D-BD0ABF891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3944D8-AD4F-4F19-B8FD-3B958E26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01F212-2E9E-4638-8D2A-D92F0585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925852-28B0-41A5-8B0B-7FE72E40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6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BD2E9A-9378-43DA-AE3E-ACEB90D9C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BFF6DB-9849-48AC-8644-5C38996A0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40202-E24F-4F0C-8F24-88D02C82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3C3841-8AA8-44FC-A740-C9E632A7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88D1D3-DD46-4DAE-B8AA-8B9DB1DB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7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556DE-5872-4C88-9D70-DE38449E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5DE250-613F-4EBB-93D0-31DCD7B0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18803-0E3D-40DB-BE91-18F9A83E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2290FD-C0D4-4BBC-80A4-74720ABD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B9548B-AAAE-4353-8F33-D3C873FD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84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82370-4C77-4AB7-B503-1F1C60BB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573C95-D8E2-472C-BE9E-7959C6D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7C9782-93FD-4935-904D-AA2D3C0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8C265B-FF60-4E1A-BAE9-3756DA69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795C71-7F52-4102-9758-1E6DC4A2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771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360B3-0129-4280-B078-B4ADEC53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0AAE0-5689-453C-8129-E666F5DFB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D97793-8C63-4FC7-A617-0E106EF19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8EB1AA-0FD3-432C-A5DB-A857B8CD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67D96F-328C-449C-80A0-085D8926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B2634A-A8E9-491B-A43F-4FDE71A9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5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4D548-0FBE-4650-9A7A-AE186BB4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C60B64-F46A-4A40-B6C3-4DCD1EF2F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A25968-1DC7-4AFF-9EF2-25FA450B8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72350D-189D-410F-A7EC-46A7CB778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75DA9B-8A0E-48BE-A1BD-E1864C648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B11D98-84C3-4621-8156-B6368A6A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8882CF-65C8-4373-B2E5-44CFA7B7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790B51-0A4E-4936-A1EF-34F229C2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308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53691-2AF5-422D-8BAD-826B745E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35F167-CF85-48CA-8A09-A7E81CA6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F739EE-3105-4344-BB31-EC849FAC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75295D-BDEE-490D-9080-88943104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008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22D8D6-FC8F-47DA-80CF-7BDADC44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EB0AAE-DA61-4ABC-962C-7A4A1086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102258-0E70-4F20-A6DC-C8FFE56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564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89263-D286-411C-B866-5F143FA7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40183-440D-42DE-B136-73CC33F6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AD9890-7C6A-4945-A039-594394B6A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3903C5-695D-4253-8DA4-A413DAC0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F242BB-FC89-4090-A279-85680B2E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B23273-B405-4E12-B2E9-6C3E5423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809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9A3D2-A8BD-4500-A747-DC104CCB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F4D246-CFA0-4D4D-A688-0CABDBEE7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0165FC-42C8-4027-A2BF-93FAFB838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72204F-316D-402D-9B2D-79198597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82B158-D7E5-4EEC-B790-25357ED7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6D4843-3A58-470B-B117-38742EB9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987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76A784-7D99-43FE-BD11-C555549A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69C8CD-67D2-406A-BD1E-4DD0911E5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3DAE0B-625B-4573-82FB-17FACCE61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28A7A-21ED-4593-B209-FEC44B0C7360}" type="datetimeFigureOut">
              <a:rPr lang="es-CO" smtClean="0"/>
              <a:t>3/07/2022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D488FA-49F1-4C51-BD66-FD3A2ED5C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8101A-57FA-4457-A310-8BA5675DD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0AC3F-DB1B-4F00-B8A6-5A6633051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61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enngage-wordpress.s3.amazonaws.com/uploads/2018/01/1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i.pinimg.com/564x/c0/e6/56/c0e6566fefd2a032274e15b363b2e91c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enngage-wordpress.s3.amazonaws.com/uploads/2018/01/1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i.pinimg.com/564x/c0/e6/56/c0e6566fefd2a032274e15b363b2e91c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bit2me.com/wp-content/uploads/2019/10/que-es-una-dao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venngage-wordpress.s3.amazonaws.com/uploads/2018/01/1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bit2me.com/wp-content/uploads/2019/12/137_Oraculo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venngage-wordpress.s3.amazonaws.com/uploads/2018/01/1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concepto-proceso-pago-seguridad-moneda-criptografica-bitcoin-isometrica-plana_12249709.htm#query=Red%20P2P&amp;position=4&amp;from_view=searc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venngage-wordpress.s3.amazonaws.com/uploads/2018/01/1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click.com/images/770/aa3165c370a3dfa699c2d18fb5269cca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venngage-wordpress.s3.amazonaws.com/uploads/2018/01/1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0"/>
          <p:cNvSpPr/>
          <p:nvPr/>
        </p:nvSpPr>
        <p:spPr>
          <a:xfrm>
            <a:off x="2345904" y="2523243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/>
            <a:r>
              <a:rPr lang="es-ES" sz="1800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Infografía</a:t>
            </a:r>
          </a:p>
          <a:p>
            <a:pPr lvl="0"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DI_CF01_3.1_Clasificación_sistemas_distribuidos </a:t>
            </a:r>
            <a:endParaRPr lang="es-ES" sz="1800" b="0" i="0" u="none" strike="noStrike" cap="none" baseline="0" dirty="0">
              <a:solidFill>
                <a:schemeClr val="bg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2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1800"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8253350" y="921919"/>
            <a:ext cx="3805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Equipo de producción: diseñar infografía interactiva similar al modelo de esta diapositiva para mostrar la </a:t>
            </a:r>
            <a:r>
              <a:rPr lang="es-CO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es-CO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que se explica y  deja en las siguientes diapositivas.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4A165A-C40B-474A-88A3-9DB472C497FC}"/>
              </a:ext>
            </a:extLst>
          </p:cNvPr>
          <p:cNvSpPr txBox="1"/>
          <p:nvPr/>
        </p:nvSpPr>
        <p:spPr>
          <a:xfrm>
            <a:off x="95984" y="-12338"/>
            <a:ext cx="585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</a:rPr>
              <a:t>Infografía interactiva</a:t>
            </a:r>
            <a:endParaRPr lang="es-419" sz="3200" b="1" dirty="0">
              <a:solidFill>
                <a:srgbClr val="FF0000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346B029-355F-4A22-8A87-C21B14B0FDD5}"/>
              </a:ext>
            </a:extLst>
          </p:cNvPr>
          <p:cNvSpPr txBox="1"/>
          <p:nvPr/>
        </p:nvSpPr>
        <p:spPr>
          <a:xfrm>
            <a:off x="8240509" y="5719653"/>
            <a:ext cx="3818709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419" sz="1600" dirty="0"/>
              <a:t>Referencia de imágenes:</a:t>
            </a:r>
          </a:p>
          <a:p>
            <a:endParaRPr lang="es-419" sz="1600" dirty="0">
              <a:hlinkClick r:id="rId3"/>
            </a:endParaRPr>
          </a:p>
          <a:p>
            <a:r>
              <a:rPr lang="es-419" sz="1600" dirty="0">
                <a:hlinkClick r:id="rId4"/>
              </a:rPr>
              <a:t>https://i.pinimg.com/564x/c0/e6/56/c0e6566fefd2a032274e15b363b2e91c.jpg</a:t>
            </a:r>
            <a:r>
              <a:rPr lang="es-419" sz="1600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097" y="921919"/>
            <a:ext cx="5628731" cy="56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45050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1800"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8253350" y="921919"/>
            <a:ext cx="3805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Equipo de producción: diseñar infografía interactiva similar al modelo de esta diapositiva para mostrar la </a:t>
            </a:r>
            <a:r>
              <a:rPr lang="es-CO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es-CO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que se explica y  deja en las siguientes diapositivas.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346B029-355F-4A22-8A87-C21B14B0FDD5}"/>
              </a:ext>
            </a:extLst>
          </p:cNvPr>
          <p:cNvSpPr txBox="1"/>
          <p:nvPr/>
        </p:nvSpPr>
        <p:spPr>
          <a:xfrm>
            <a:off x="8240509" y="5719653"/>
            <a:ext cx="3818709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419" sz="1600" dirty="0"/>
              <a:t>Referencia de imágenes:</a:t>
            </a:r>
          </a:p>
          <a:p>
            <a:endParaRPr lang="es-419" sz="1600" dirty="0">
              <a:hlinkClick r:id="rId3"/>
            </a:endParaRPr>
          </a:p>
          <a:p>
            <a:r>
              <a:rPr lang="es-419" sz="1600" dirty="0">
                <a:hlinkClick r:id="rId4"/>
              </a:rPr>
              <a:t>https://i.pinimg.com/564x/c0/e6/56/c0e6566fefd2a032274e15b363b2e91c.jpg</a:t>
            </a:r>
            <a:r>
              <a:rPr lang="es-419" sz="1600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216" y="290835"/>
            <a:ext cx="6276330" cy="627633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849903" y="759715"/>
            <a:ext cx="2366683" cy="830997"/>
          </a:xfrm>
          <a:prstGeom prst="rect">
            <a:avLst/>
          </a:prstGeom>
          <a:solidFill>
            <a:srgbClr val="FF3B3B"/>
          </a:solidFill>
          <a:ln>
            <a:solidFill>
              <a:srgbClr val="BC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DAO </a:t>
            </a:r>
            <a:r>
              <a:rPr lang="es-CO" sz="1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(Organizaciones Autónomas Descentralizadas)</a:t>
            </a:r>
            <a:endParaRPr 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38131" y="2030828"/>
            <a:ext cx="2366683" cy="830997"/>
          </a:xfrm>
          <a:prstGeom prst="rect">
            <a:avLst/>
          </a:prstGeom>
          <a:solidFill>
            <a:srgbClr val="FFC000"/>
          </a:solidFill>
          <a:ln>
            <a:solidFill>
              <a:srgbClr val="D6A3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Oráculo</a:t>
            </a:r>
          </a:p>
          <a:p>
            <a:pPr algn="ctr"/>
            <a:endParaRPr 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571136" y="3742057"/>
            <a:ext cx="2366683" cy="830997"/>
          </a:xfrm>
          <a:prstGeom prst="rect">
            <a:avLst/>
          </a:prstGeom>
          <a:solidFill>
            <a:srgbClr val="00AAE6"/>
          </a:solidFill>
          <a:ln>
            <a:solidFill>
              <a:srgbClr val="00445C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Red P2P</a:t>
            </a:r>
          </a:p>
          <a:p>
            <a:pPr algn="ctr"/>
            <a:endParaRPr 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545560" y="4870349"/>
            <a:ext cx="2366683" cy="830997"/>
          </a:xfrm>
          <a:prstGeom prst="rect">
            <a:avLst/>
          </a:prstGeom>
          <a:solidFill>
            <a:srgbClr val="67D71B"/>
          </a:solidFill>
          <a:ln>
            <a:solidFill>
              <a:srgbClr val="4F792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1600" b="1" dirty="0">
                <a:latin typeface="Arial" panose="020B0604020202020204" pitchFamily="34" charset="0"/>
                <a:ea typeface="Arial" panose="020B0604020202020204" pitchFamily="34" charset="0"/>
              </a:rPr>
              <a:t>Nodos y roles</a:t>
            </a:r>
          </a:p>
          <a:p>
            <a:pPr algn="ctr"/>
            <a:endParaRPr 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532965" y="2339788"/>
            <a:ext cx="1646671" cy="16663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CO" sz="1400" b="1" dirty="0">
                <a:solidFill>
                  <a:schemeClr val="bg1">
                    <a:lumMod val="50000"/>
                  </a:schemeClr>
                </a:solidFill>
              </a:rPr>
              <a:t>Sistema distribuido y red extendida</a:t>
            </a:r>
          </a:p>
        </p:txBody>
      </p:sp>
    </p:spTree>
    <p:extLst>
      <p:ext uri="{BB962C8B-B14F-4D97-AF65-F5344CB8AC3E}">
        <p14:creationId xmlns:p14="http://schemas.microsoft.com/office/powerpoint/2010/main" val="43786731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742948"/>
            <a:ext cx="3938649" cy="61150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4;p3">
            <a:extLst>
              <a:ext uri="{FF2B5EF4-FFF2-40B4-BE49-F238E27FC236}">
                <a16:creationId xmlns:a16="http://schemas.microsoft.com/office/drawing/2014/main" id="{89EDD50A-164C-4E45-83B9-FBCAB1D4852B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" name="CuadroTexto 9"/>
          <p:cNvSpPr txBox="1"/>
          <p:nvPr/>
        </p:nvSpPr>
        <p:spPr>
          <a:xfrm>
            <a:off x="1958785" y="505945"/>
            <a:ext cx="3880312" cy="584775"/>
          </a:xfrm>
          <a:prstGeom prst="rect">
            <a:avLst/>
          </a:prstGeom>
          <a:solidFill>
            <a:srgbClr val="FF3B3B"/>
          </a:solidFill>
          <a:ln>
            <a:solidFill>
              <a:srgbClr val="BC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DAO </a:t>
            </a:r>
            <a:r>
              <a:rPr lang="es-CO" sz="1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(Organizaciones Autónomas Descentralizadas)</a:t>
            </a:r>
            <a:endParaRPr 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11890" y="1483737"/>
            <a:ext cx="6096000" cy="26407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Son sistemas programados que representan organizaciones y que estas operan de forma autónoma.</a:t>
            </a:r>
            <a:endParaRPr lang="es-CO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Estas DAO no cuentan con un ente que las dirija; pero comparten intereses y objetivos similares, y así es como se ve una organización verdaderamente descentralizada.</a:t>
            </a:r>
            <a:endParaRPr lang="es-CO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721655" y="458323"/>
            <a:ext cx="860611" cy="878619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3B3B"/>
                </a:solidFill>
              </a:rPr>
              <a:t>01</a:t>
            </a:r>
            <a:endParaRPr lang="es-CO" dirty="0">
              <a:solidFill>
                <a:srgbClr val="FF3B3B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346B029-355F-4A22-8A87-C21B14B0FDD5}"/>
              </a:ext>
            </a:extLst>
          </p:cNvPr>
          <p:cNvSpPr txBox="1"/>
          <p:nvPr/>
        </p:nvSpPr>
        <p:spPr>
          <a:xfrm>
            <a:off x="8253350" y="5011340"/>
            <a:ext cx="3878678" cy="1846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419" dirty="0"/>
              <a:t>Referencia de imágenes</a:t>
            </a:r>
            <a:r>
              <a:rPr lang="es-419" sz="1600" dirty="0"/>
              <a:t>:</a:t>
            </a:r>
          </a:p>
          <a:p>
            <a:r>
              <a:rPr lang="es-419" sz="1600" dirty="0">
                <a:hlinkClick r:id="rId3"/>
              </a:rPr>
              <a:t>https://academy.bit2me.com/wp-content/uploads/2019/10/que-es-una-dao.png</a:t>
            </a:r>
            <a:r>
              <a:rPr lang="es-419" sz="1600" dirty="0"/>
              <a:t> </a:t>
            </a:r>
          </a:p>
          <a:p>
            <a:endParaRPr lang="es-419" sz="1600" dirty="0"/>
          </a:p>
          <a:p>
            <a:endParaRPr lang="es-419" sz="1600" dirty="0"/>
          </a:p>
          <a:p>
            <a:endParaRPr lang="es-419" sz="1600" dirty="0">
              <a:hlinkClick r:id="rId4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594" y="3975518"/>
            <a:ext cx="3900215" cy="261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6560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742948"/>
            <a:ext cx="3938649" cy="61150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2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4;p3">
            <a:extLst>
              <a:ext uri="{FF2B5EF4-FFF2-40B4-BE49-F238E27FC236}">
                <a16:creationId xmlns:a16="http://schemas.microsoft.com/office/drawing/2014/main" id="{89EDD50A-164C-4E45-83B9-FBCAB1D4852B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346B029-355F-4A22-8A87-C21B14B0FDD5}"/>
              </a:ext>
            </a:extLst>
          </p:cNvPr>
          <p:cNvSpPr txBox="1"/>
          <p:nvPr/>
        </p:nvSpPr>
        <p:spPr>
          <a:xfrm>
            <a:off x="8253350" y="5257562"/>
            <a:ext cx="3878678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419" dirty="0"/>
              <a:t>Referencia de imágenes</a:t>
            </a:r>
            <a:r>
              <a:rPr lang="es-419" sz="1600" dirty="0"/>
              <a:t>:</a:t>
            </a:r>
          </a:p>
          <a:p>
            <a:r>
              <a:rPr lang="es-419" sz="1600" dirty="0">
                <a:hlinkClick r:id="rId3"/>
              </a:rPr>
              <a:t>https://academy.bit2me.com/wp-content/uploads/2019/12/137_Oraculo.png</a:t>
            </a:r>
            <a:r>
              <a:rPr lang="es-419" sz="1600" dirty="0"/>
              <a:t> </a:t>
            </a:r>
          </a:p>
          <a:p>
            <a:endParaRPr lang="es-419" sz="1600" dirty="0"/>
          </a:p>
          <a:p>
            <a:endParaRPr lang="es-419" sz="1600" dirty="0"/>
          </a:p>
          <a:p>
            <a:endParaRPr lang="es-419" sz="1600" dirty="0">
              <a:hlinkClick r:id="rId4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768898" y="510865"/>
            <a:ext cx="2366683" cy="830997"/>
          </a:xfrm>
          <a:prstGeom prst="rect">
            <a:avLst/>
          </a:prstGeom>
          <a:solidFill>
            <a:srgbClr val="FFC000"/>
          </a:solidFill>
          <a:ln>
            <a:solidFill>
              <a:srgbClr val="D6A3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Oráculo</a:t>
            </a:r>
          </a:p>
          <a:p>
            <a:pPr algn="ctr"/>
            <a:endParaRPr 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09749" y="1901913"/>
            <a:ext cx="658784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Son instrumentos que permiten actualizar estados internos de un contrato inteligente a través de información del exterior (comúnmente </a:t>
            </a:r>
            <a:r>
              <a:rPr lang="es-CO" dirty="0" err="1">
                <a:latin typeface="Arial" panose="020B0604020202020204" pitchFamily="34" charset="0"/>
                <a:ea typeface="Arial" panose="020B0604020202020204" pitchFamily="34" charset="0"/>
              </a:rPr>
              <a:t>APIs</a:t>
            </a: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), por ejemplo, obtener la cotización de una acción o divisa o si un paquete ha sido enviado por la empresa de transporte.</a:t>
            </a:r>
            <a:endParaRPr lang="es-CO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721655" y="458323"/>
            <a:ext cx="860611" cy="878619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C000"/>
                </a:solidFill>
              </a:rPr>
              <a:t>02</a:t>
            </a:r>
            <a:endParaRPr lang="es-CO" dirty="0">
              <a:solidFill>
                <a:srgbClr val="FFC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543" y="3702176"/>
            <a:ext cx="5386252" cy="26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2356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742948"/>
            <a:ext cx="3938649" cy="61150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4;p3">
            <a:extLst>
              <a:ext uri="{FF2B5EF4-FFF2-40B4-BE49-F238E27FC236}">
                <a16:creationId xmlns:a16="http://schemas.microsoft.com/office/drawing/2014/main" id="{89EDD50A-164C-4E45-83B9-FBCAB1D4852B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" name="CuadroTexto 9"/>
          <p:cNvSpPr txBox="1"/>
          <p:nvPr/>
        </p:nvSpPr>
        <p:spPr>
          <a:xfrm>
            <a:off x="1763712" y="520446"/>
            <a:ext cx="2366683" cy="830997"/>
          </a:xfrm>
          <a:prstGeom prst="rect">
            <a:avLst/>
          </a:prstGeom>
          <a:solidFill>
            <a:srgbClr val="00AAE6"/>
          </a:solidFill>
          <a:ln>
            <a:solidFill>
              <a:srgbClr val="00445C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Red P2P</a:t>
            </a:r>
          </a:p>
          <a:p>
            <a:pPr algn="ctr"/>
            <a:endParaRPr 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84225" y="1900662"/>
            <a:ext cx="669234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Red de dispositivos en los cuales cada una de las computadoras, dispositivos móvil </a:t>
            </a:r>
            <a:r>
              <a:rPr lang="es-CO" dirty="0" err="1">
                <a:latin typeface="Arial" panose="020B0604020202020204" pitchFamily="34" charset="0"/>
                <a:ea typeface="Arial" panose="020B0604020202020204" pitchFamily="34" charset="0"/>
              </a:rPr>
              <a:t>IoT</a:t>
            </a: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, entre otros, se convierten en un nodo capaz de interactuar con otros miembros de la red directamente para ofrecer y consumir servicios de una red de </a:t>
            </a:r>
            <a:r>
              <a:rPr lang="es-CO" i="1" dirty="0">
                <a:latin typeface="Arial" panose="020B0604020202020204" pitchFamily="34" charset="0"/>
                <a:ea typeface="Arial" panose="020B0604020202020204" pitchFamily="34" charset="0"/>
              </a:rPr>
              <a:t>blockchain</a:t>
            </a: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CO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346B029-355F-4A22-8A87-C21B14B0FDD5}"/>
              </a:ext>
            </a:extLst>
          </p:cNvPr>
          <p:cNvSpPr txBox="1"/>
          <p:nvPr/>
        </p:nvSpPr>
        <p:spPr>
          <a:xfrm>
            <a:off x="8253350" y="4518898"/>
            <a:ext cx="3878678" cy="2339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419" dirty="0"/>
              <a:t>Referencia de imágenes</a:t>
            </a:r>
            <a:r>
              <a:rPr lang="es-419" sz="1600" dirty="0"/>
              <a:t>:</a:t>
            </a:r>
          </a:p>
          <a:p>
            <a:r>
              <a:rPr lang="es-419" sz="1600" dirty="0">
                <a:hlinkClick r:id="rId3"/>
              </a:rPr>
              <a:t>https://www.freepik.es/vector-gratis/concepto-proceso-pago-seguridad-moneda-criptografica-bitcoin-isometrica-plana_12249709.htm#query=Red%20P2P&amp;position=4&amp;from_view=search</a:t>
            </a:r>
            <a:r>
              <a:rPr lang="es-419" sz="1600" dirty="0"/>
              <a:t> </a:t>
            </a:r>
          </a:p>
          <a:p>
            <a:endParaRPr lang="es-419" sz="1600" dirty="0"/>
          </a:p>
          <a:p>
            <a:endParaRPr lang="es-419" sz="1600" dirty="0"/>
          </a:p>
          <a:p>
            <a:endParaRPr lang="es-419" sz="1600" dirty="0">
              <a:hlinkClick r:id="rId4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21655" y="458323"/>
            <a:ext cx="860611" cy="878619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AA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AAE6"/>
                </a:solidFill>
              </a:rPr>
              <a:t>03</a:t>
            </a:r>
            <a:endParaRPr lang="es-CO" dirty="0">
              <a:solidFill>
                <a:srgbClr val="00AAE6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317" y="3814353"/>
            <a:ext cx="2884155" cy="288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1760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742948"/>
            <a:ext cx="3938649" cy="61150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4;p3">
            <a:extLst>
              <a:ext uri="{FF2B5EF4-FFF2-40B4-BE49-F238E27FC236}">
                <a16:creationId xmlns:a16="http://schemas.microsoft.com/office/drawing/2014/main" id="{89EDD50A-164C-4E45-83B9-FBCAB1D4852B}"/>
              </a:ext>
            </a:extLst>
          </p:cNvPr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" name="CuadroTexto 9"/>
          <p:cNvSpPr txBox="1"/>
          <p:nvPr/>
        </p:nvSpPr>
        <p:spPr>
          <a:xfrm>
            <a:off x="2121539" y="448052"/>
            <a:ext cx="2366683" cy="830997"/>
          </a:xfrm>
          <a:prstGeom prst="rect">
            <a:avLst/>
          </a:prstGeom>
          <a:solidFill>
            <a:srgbClr val="67D71B"/>
          </a:solidFill>
          <a:ln>
            <a:solidFill>
              <a:srgbClr val="4F792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1600" b="1" dirty="0">
                <a:latin typeface="Arial" panose="020B0604020202020204" pitchFamily="34" charset="0"/>
                <a:ea typeface="Arial" panose="020B0604020202020204" pitchFamily="34" charset="0"/>
              </a:rPr>
              <a:t>Nodos y roles</a:t>
            </a:r>
          </a:p>
          <a:p>
            <a:pPr algn="ctr"/>
            <a:endParaRPr 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58269" y="1468677"/>
            <a:ext cx="7940702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Los nodos de una red P2P cuentan con diferentes roles dependiendo de las funciones a realizar. Cada nodo posee una colección de funciones para enrutamiento, base de datos de </a:t>
            </a:r>
            <a:r>
              <a:rPr lang="es-ES" i="1" dirty="0">
                <a:latin typeface="Arial" panose="020B0604020202020204" pitchFamily="34" charset="0"/>
                <a:ea typeface="Arial" panose="020B0604020202020204" pitchFamily="34" charset="0"/>
              </a:rPr>
              <a:t>blockchain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, minería y servicios de billetera. Un nodo completo incluye </a:t>
            </a:r>
            <a:r>
              <a:rPr lang="es-ES">
                <a:latin typeface="Arial" panose="020B0604020202020204" pitchFamily="34" charset="0"/>
                <a:ea typeface="Arial" panose="020B0604020202020204" pitchFamily="34" charset="0"/>
              </a:rPr>
              <a:t>cuatro funciones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como se observa en la figura.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346B029-355F-4A22-8A87-C21B14B0FDD5}"/>
              </a:ext>
            </a:extLst>
          </p:cNvPr>
          <p:cNvSpPr txBox="1"/>
          <p:nvPr/>
        </p:nvSpPr>
        <p:spPr>
          <a:xfrm>
            <a:off x="8313322" y="5257561"/>
            <a:ext cx="3878678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419" dirty="0"/>
              <a:t>Referencia de imágenes</a:t>
            </a:r>
            <a:r>
              <a:rPr lang="es-419" sz="1600" dirty="0"/>
              <a:t>:</a:t>
            </a:r>
          </a:p>
          <a:p>
            <a:r>
              <a:rPr lang="es-419" sz="1600" dirty="0">
                <a:hlinkClick r:id="rId3"/>
              </a:rPr>
              <a:t>https://programmerclick.com/images/770/aa3165c370a3dfa699c2d18fb5269cca.png</a:t>
            </a:r>
            <a:r>
              <a:rPr lang="es-419" sz="1600" dirty="0"/>
              <a:t> </a:t>
            </a:r>
          </a:p>
          <a:p>
            <a:endParaRPr lang="es-419" sz="1600" dirty="0"/>
          </a:p>
          <a:p>
            <a:endParaRPr lang="es-419" sz="1600" dirty="0"/>
          </a:p>
          <a:p>
            <a:endParaRPr lang="es-419" sz="1600" dirty="0">
              <a:hlinkClick r:id="rId4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72669" y="419634"/>
            <a:ext cx="860611" cy="878619"/>
          </a:xfrm>
          <a:prstGeom prst="ellipse">
            <a:avLst/>
          </a:prstGeom>
          <a:solidFill>
            <a:schemeClr val="bg1"/>
          </a:solidFill>
          <a:ln w="76200">
            <a:solidFill>
              <a:srgbClr val="67D7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7D71B"/>
                </a:solidFill>
              </a:rPr>
              <a:t>04</a:t>
            </a:r>
            <a:endParaRPr lang="es-CO" dirty="0">
              <a:solidFill>
                <a:srgbClr val="67D71B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1161" y="3623523"/>
            <a:ext cx="3168302" cy="29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305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BA69CCE19797543AAB5DE63E320ACE2" ma:contentTypeVersion="13" ma:contentTypeDescription="Crear nuevo documento." ma:contentTypeScope="" ma:versionID="c27e9dff27dbbef6126b7e1a03a96eaf">
  <xsd:schema xmlns:xsd="http://www.w3.org/2001/XMLSchema" xmlns:xs="http://www.w3.org/2001/XMLSchema" xmlns:p="http://schemas.microsoft.com/office/2006/metadata/properties" xmlns:ns2="1d52d4bc-3f95-4709-b359-1b96840d7671" xmlns:ns3="8d1bea48-6525-4b05-8cf5-c6ad0dd5b02f" targetNamespace="http://schemas.microsoft.com/office/2006/metadata/properties" ma:root="true" ma:fieldsID="5282fca2a66791c7f7987122c07bb49b" ns2:_="" ns3:_="">
    <xsd:import namespace="1d52d4bc-3f95-4709-b359-1b96840d7671"/>
    <xsd:import namespace="8d1bea48-6525-4b05-8cf5-c6ad0dd5b0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2d4bc-3f95-4709-b359-1b96840d76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86b9d2d1-95d9-404f-a0e9-5b204eef34e2}" ma:internalName="TaxCatchAll" ma:showField="CatchAllData" ma:web="1d52d4bc-3f95-4709-b359-1b96840d76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bea48-6525-4b05-8cf5-c6ad0dd5b0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52d4bc-3f95-4709-b359-1b96840d7671" xsi:nil="true"/>
    <lcf76f155ced4ddcb4097134ff3c332f xmlns="8d1bea48-6525-4b05-8cf5-c6ad0dd5b02f">
      <Terms xmlns="http://schemas.microsoft.com/office/infopath/2007/PartnerControls"/>
    </lcf76f155ced4ddcb4097134ff3c332f>
    <SharedWithUsers xmlns="1d52d4bc-3f95-4709-b359-1b96840d7671">
      <UserInfo>
        <DisplayName/>
        <AccountId xsi:nil="true"/>
        <AccountType/>
      </UserInfo>
    </SharedWithUsers>
    <MediaLengthInSeconds xmlns="8d1bea48-6525-4b05-8cf5-c6ad0dd5b02f" xsi:nil="true"/>
  </documentManagement>
</p:properties>
</file>

<file path=customXml/itemProps1.xml><?xml version="1.0" encoding="utf-8"?>
<ds:datastoreItem xmlns:ds="http://schemas.openxmlformats.org/officeDocument/2006/customXml" ds:itemID="{18B4F16A-BD65-487F-9B1F-C577022045DC}"/>
</file>

<file path=customXml/itemProps2.xml><?xml version="1.0" encoding="utf-8"?>
<ds:datastoreItem xmlns:ds="http://schemas.openxmlformats.org/officeDocument/2006/customXml" ds:itemID="{3636311D-04DB-479B-A3E6-6FAA4FA03EED}"/>
</file>

<file path=customXml/itemProps3.xml><?xml version="1.0" encoding="utf-8"?>
<ds:datastoreItem xmlns:ds="http://schemas.openxmlformats.org/officeDocument/2006/customXml" ds:itemID="{1077B4AE-F82D-4D99-84B9-ED8D375A9A51}"/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447</Words>
  <Application>Microsoft Office PowerPoint</Application>
  <PresentationFormat>Panorámica</PresentationFormat>
  <Paragraphs>54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JULIA ISABEL ROBERTO</cp:lastModifiedBy>
  <cp:revision>38</cp:revision>
  <dcterms:created xsi:type="dcterms:W3CDTF">2021-10-19T14:19:34Z</dcterms:created>
  <dcterms:modified xsi:type="dcterms:W3CDTF">2022-07-03T05:59:55Z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0x0101009BA69CCE19797543AAB5DE63E320ACE2</vt:lpwstr>
  </property>
  <property fmtid="{D5CDD505-2E9C-101B-9397-08002B2CF9AE}" pid="3" name="Order">
    <vt:r8>16930000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