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7" r:id="rId2"/>
    <p:sldId id="279" r:id="rId3"/>
    <p:sldId id="258" r:id="rId4"/>
    <p:sldId id="277" r:id="rId5"/>
    <p:sldId id="259" r:id="rId6"/>
    <p:sldId id="276" r:id="rId7"/>
    <p:sldId id="278" r:id="rId8"/>
    <p:sldId id="280" r:id="rId9"/>
    <p:sldId id="27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hkn8Xp4CMQ+4gJfX4eKNiCzBO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B82EFD-F369-48DB-8996-69D8BD038DD5}">
  <a:tblStyle styleId="{DDB82EFD-F369-48DB-8996-69D8BD038DD5}"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6137"/>
  </p:normalViewPr>
  <p:slideViewPr>
    <p:cSldViewPr snapToGrid="0">
      <p:cViewPr>
        <p:scale>
          <a:sx n="100" d="100"/>
          <a:sy n="100" d="100"/>
        </p:scale>
        <p:origin x="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customschemas.google.com/relationships/presentationmetadata" Target="meta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06008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403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237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790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603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212" name="Google Shape;21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21"/>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22"/>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2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es/vector-gratis/contrato-digital-inteligente-concepto-icono-isometrico-firma-electronica-tecnologia-blockchain_4102875.htm#query=blockchain%20contratos%20inteligentes&amp;position=5&amp;from_view=search"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buscabiografias.com/img/people/Nick-Szabo.jp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www.freepik.es/vector-premium/contrato-negocios-linea-haciendo-dinero-internet-concepto-vector-ilustracion_24174504.htm#query=blockchain%20contratos%20inteligentes&amp;position=7&amp;from_view=search"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www.freepik.es/vector-gratis/cursos-comercio-criptomonedas-ilustracion-concepto-abstracto_12291142.htm#query=blockchain%20contratos%20inteligentes&amp;position=0&amp;from_view=search" TargetMode="External"/><Relationship Id="rId4" Type="http://schemas.openxmlformats.org/officeDocument/2006/relationships/image" Target="../media/image5.png"/><Relationship Id="rId9" Type="http://schemas.openxmlformats.org/officeDocument/2006/relationships/hyperlink" Target="https://www.freepik.es/vector-premium/digital-world-flat-illustration-nft-concepto-color-verde-amarillo-negro-minimo-estilo-linea-moderna_24061521.htm#query=blockchain%20contratos%20inteligentes&amp;position=31&amp;from_view=search"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hyperlink" Target="https://www.freepik.es/vector-gratis/composicion-isometrica-diagrama-flujo-cables-apuntando-computadoras-pinturas-ilustracion_17714698.htm#query=token&amp;position=27&amp;from_view=search"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freepik.es/vector-gratis/set-monedas-rupias-indias_3487933.htm#query=token&amp;position=15&amp;from_view=search"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hyperlink" Target="https://www.quonext.com/blog/wp-content/uploads/Cloud_computing-1.pn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iadianas.files.wordpress.com/2012/06/d.jpg?w=584" TargetMode="External"/><Relationship Id="rId9" Type="http://schemas.openxmlformats.org/officeDocument/2006/relationships/hyperlink" Target="https://www.bbva.com/wp-content/uploads/2018/06/smart-contracts-blockchain-bbva-1920x1180.jpg?theia_smart_thumbnails_file_version=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3148149" y="2813502"/>
            <a:ext cx="6209554" cy="8963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Vídeo</a:t>
            </a:r>
          </a:p>
          <a:p>
            <a:pPr marL="0" marR="0" lvl="0" indent="0" algn="ctr" rtl="0">
              <a:lnSpc>
                <a:spcPct val="100000"/>
              </a:lnSpc>
              <a:spcBef>
                <a:spcPts val="0"/>
              </a:spcBef>
              <a:spcAft>
                <a:spcPts val="0"/>
              </a:spcAft>
              <a:buClr>
                <a:schemeClr val="lt1"/>
              </a:buClr>
              <a:buSzPts val="450"/>
              <a:buFont typeface="Arial"/>
              <a:buNone/>
            </a:pPr>
            <a:r>
              <a:rPr lang="es-CO" sz="1800" b="0" i="0" u="none" strike="noStrike" cap="none" dirty="0">
                <a:solidFill>
                  <a:schemeClr val="lt1"/>
                </a:solidFill>
                <a:latin typeface="Arial"/>
                <a:ea typeface="Arial"/>
                <a:cs typeface="Arial"/>
                <a:sym typeface="Arial"/>
              </a:rPr>
              <a:t>DI_CF01_Introducción</a:t>
            </a:r>
            <a:endParaRPr sz="1800" b="0" i="0" u="none" strike="noStrike" cap="none" dirty="0">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dirty="0">
                <a:solidFill>
                  <a:srgbClr val="FF0000"/>
                </a:solidFill>
              </a:rPr>
              <a:t>El video inicia con el logo animado del SENA.</a:t>
            </a:r>
            <a:endParaRPr sz="1400" b="0" i="0" u="none" strike="noStrike" cap="none" dirty="0">
              <a:solidFill>
                <a:srgbClr val="FF0000"/>
              </a:solidFill>
              <a:sym typeface="Aria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a:t>
            </a:r>
            <a:endParaRPr/>
          </a:p>
        </p:txBody>
      </p:sp>
      <p:sp>
        <p:nvSpPr>
          <p:cNvPr id="93" name="Google Shape;93;p3"/>
          <p:cNvSpPr/>
          <p:nvPr/>
        </p:nvSpPr>
        <p:spPr>
          <a:xfrm>
            <a:off x="0" y="4197699"/>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endParaRPr sz="1400" b="0" i="0" u="none" strike="noStrike" cap="none" dirty="0">
              <a:solidFill>
                <a:schemeClr val="dk1"/>
              </a:solidFill>
              <a:latin typeface="Arial"/>
              <a:ea typeface="Arial"/>
              <a:cs typeface="Arial"/>
              <a:sym typeface="Arial"/>
            </a:endParaRP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dirty="0">
                <a:solidFill>
                  <a:schemeClr val="tx2">
                    <a:lumMod val="75000"/>
                  </a:schemeClr>
                </a:solidFill>
                <a:latin typeface="Arial" panose="020B0604020202020204" pitchFamily="34" charset="0"/>
                <a:cs typeface="Arial" panose="020B0604020202020204" pitchFamily="34" charset="0"/>
              </a:rPr>
              <a:t>Referencias de las imágenes: Logo SENA.</a:t>
            </a:r>
          </a:p>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 </a:t>
            </a: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98" name="Google Shape;98;p3"/>
          <p:cNvGrpSpPr/>
          <p:nvPr/>
        </p:nvGrpSpPr>
        <p:grpSpPr>
          <a:xfrm>
            <a:off x="-42401" y="-64613"/>
            <a:ext cx="6909926" cy="3859056"/>
            <a:chOff x="-42401" y="-24097"/>
            <a:chExt cx="6909926" cy="3859056"/>
          </a:xfrm>
        </p:grpSpPr>
        <p:pic>
          <p:nvPicPr>
            <p:cNvPr id="99"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01" name="Google Shape;101;p3"/>
          <p:cNvPicPr preferRelativeResize="0"/>
          <p:nvPr/>
        </p:nvPicPr>
        <p:blipFill rotWithShape="1">
          <a:blip r:embed="rId4">
            <a:alphaModFix/>
          </a:blip>
          <a:srcRect t="3393" r="224" b="5016"/>
          <a:stretch/>
        </p:blipFill>
        <p:spPr>
          <a:xfrm>
            <a:off x="1344706" y="444198"/>
            <a:ext cx="4464424" cy="2384612"/>
          </a:xfrm>
          <a:prstGeom prst="rect">
            <a:avLst/>
          </a:prstGeom>
          <a:noFill/>
          <a:ln>
            <a:noFill/>
          </a:ln>
        </p:spPr>
      </p:pic>
    </p:spTree>
    <p:extLst>
      <p:ext uri="{BB962C8B-B14F-4D97-AF65-F5344CB8AC3E}">
        <p14:creationId xmlns:p14="http://schemas.microsoft.com/office/powerpoint/2010/main" val="402565403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904593" y="757805"/>
            <a:ext cx="5314800" cy="36393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lang="es-ES" dirty="0">
              <a:solidFill>
                <a:srgbClr val="FF0000"/>
              </a:solidFill>
            </a:endParaRP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rgbClr val="FF0000"/>
                </a:solidFill>
                <a:latin typeface="Arial"/>
                <a:ea typeface="Arial"/>
                <a:cs typeface="Arial"/>
                <a:sym typeface="Arial"/>
              </a:rPr>
              <a:t>Título inicial.</a:t>
            </a:r>
          </a:p>
          <a:p>
            <a:pPr marL="0" marR="0" lvl="0" indent="0" algn="l" rtl="0">
              <a:lnSpc>
                <a:spcPct val="100000"/>
              </a:lnSpc>
              <a:spcBef>
                <a:spcPts val="0"/>
              </a:spcBef>
              <a:spcAft>
                <a:spcPts val="0"/>
              </a:spcAft>
              <a:buClr>
                <a:schemeClr val="dk1"/>
              </a:buClr>
              <a:buSzPts val="350"/>
              <a:buFont typeface="Arial"/>
              <a:buNone/>
            </a:pPr>
            <a:endParaRPr lang="es-ES" dirty="0">
              <a:solidFill>
                <a:srgbClr val="FF0000"/>
              </a:solidFill>
            </a:endParaRPr>
          </a:p>
          <a:p>
            <a:pPr lvl="0">
              <a:buClr>
                <a:schemeClr val="dk1"/>
              </a:buClr>
              <a:buSzPts val="350"/>
            </a:pPr>
            <a:r>
              <a:rPr lang="es-ES" i="1" dirty="0">
                <a:solidFill>
                  <a:srgbClr val="FF0000"/>
                </a:solidFill>
              </a:rPr>
              <a:t>Blockchain: </a:t>
            </a:r>
            <a:r>
              <a:rPr lang="es-ES" dirty="0">
                <a:solidFill>
                  <a:srgbClr val="FF0000"/>
                </a:solidFill>
              </a:rPr>
              <a:t>contratos inteligentes</a:t>
            </a:r>
          </a:p>
          <a:p>
            <a:pPr lvl="0">
              <a:buClr>
                <a:schemeClr val="dk1"/>
              </a:buClr>
              <a:buSzPts val="350"/>
            </a:pPr>
            <a:endParaRPr lang="es-ES" dirty="0">
              <a:solidFill>
                <a:srgbClr val="FF0000"/>
              </a:solidFill>
            </a:endParaRPr>
          </a:p>
          <a:p>
            <a:pPr lvl="0">
              <a:buClr>
                <a:schemeClr val="dk1"/>
              </a:buClr>
              <a:buSzPts val="350"/>
            </a:pPr>
            <a:r>
              <a:rPr lang="es-ES" dirty="0">
                <a:solidFill>
                  <a:srgbClr val="FF0000"/>
                </a:solidFill>
              </a:rPr>
              <a:t>Se solicita colocar la imagen de referencia de </a:t>
            </a:r>
            <a:r>
              <a:rPr lang="es-ES" i="1" dirty="0" err="1">
                <a:solidFill>
                  <a:srgbClr val="FF0000"/>
                </a:solidFill>
              </a:rPr>
              <a:t>Blockchain</a:t>
            </a:r>
            <a:r>
              <a:rPr lang="es-ES" dirty="0">
                <a:solidFill>
                  <a:srgbClr val="FF0000"/>
                </a:solidFill>
              </a:rPr>
              <a:t> con la voz en off cumpliendo así con el propósito pedagógico.</a:t>
            </a:r>
          </a:p>
          <a:p>
            <a:pPr lvl="0">
              <a:buClr>
                <a:schemeClr val="dk1"/>
              </a:buClr>
              <a:buSzPts val="350"/>
            </a:pPr>
            <a:endParaRPr lang="es-ES" dirty="0">
              <a:solidFill>
                <a:srgbClr val="FF0000"/>
              </a:solidFill>
            </a:endParaRPr>
          </a:p>
          <a:p>
            <a:pPr marL="0" marR="0" lvl="0" indent="0" algn="l" rtl="0">
              <a:lnSpc>
                <a:spcPct val="100000"/>
              </a:lnSpc>
              <a:spcBef>
                <a:spcPts val="0"/>
              </a:spcBef>
              <a:spcAft>
                <a:spcPts val="0"/>
              </a:spcAft>
              <a:buClr>
                <a:schemeClr val="dk1"/>
              </a:buClr>
              <a:buSzPts val="350"/>
              <a:buFont typeface="Arial"/>
              <a:buNone/>
            </a:pPr>
            <a:endParaRPr lang="es-ES" dirty="0">
              <a:solidFill>
                <a:srgbClr val="FF0000"/>
              </a:solidFill>
            </a:endParaRP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rgbClr val="FF0000"/>
              </a:solidFill>
              <a:latin typeface="Arial"/>
              <a:ea typeface="Arial"/>
              <a:cs typeface="Arial"/>
              <a:sym typeface="Aria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82753" y="4245170"/>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485618" y="4813138"/>
            <a:ext cx="6053839" cy="1107995"/>
          </a:xfrm>
          <a:prstGeom prst="rect">
            <a:avLst/>
          </a:prstGeom>
          <a:noFill/>
          <a:ln>
            <a:noFill/>
          </a:ln>
        </p:spPr>
        <p:txBody>
          <a:bodyPr spcFirstLastPara="1" wrap="square" lIns="91425" tIns="45700" rIns="91425" bIns="45700" anchor="t" anchorCtr="0">
            <a:noAutofit/>
          </a:bodyPr>
          <a:lstStyle/>
          <a:p>
            <a:pPr>
              <a:lnSpc>
                <a:spcPct val="114000"/>
              </a:lnSpc>
            </a:pPr>
            <a:r>
              <a:rPr lang="es-CO" dirty="0"/>
              <a:t>El termino </a:t>
            </a:r>
            <a:r>
              <a:rPr lang="es-CO" i="1" dirty="0"/>
              <a:t>blockchain</a:t>
            </a:r>
            <a:r>
              <a:rPr lang="es-CO" dirty="0"/>
              <a:t> en los últimos años se ha ido apropiando y posicionando en diferentes sectores, además de aumentar de forma considerable su consulta en la red. Así como su aplicación en diferentes ámbitos laborales y de la administración pública, que auguran un total éxito a este nuevo sistema.</a:t>
            </a: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4397160"/>
            <a:ext cx="5333999" cy="2460838"/>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lvl="0">
              <a:buClr>
                <a:schemeClr val="dk1"/>
              </a:buClr>
              <a:buSzPts val="300"/>
            </a:pPr>
            <a:r>
              <a:rPr lang="es-ES" sz="1200" dirty="0">
                <a:solidFill>
                  <a:schemeClr val="tx1"/>
                </a:solidFill>
                <a:hlinkClick r:id="rId3"/>
              </a:rPr>
              <a:t>https://www.freepik.es/vector-gratis/contrato-digital-inteligente-concepto-icono-isometrico-firma-electronica-tecnologia-blockchain_4102875.htm#query=blockchain%20contratos%20inteligentes&amp;position=5&amp;from_view=search</a:t>
            </a:r>
            <a:r>
              <a:rPr lang="es-ES" sz="1200" dirty="0">
                <a:solidFill>
                  <a:schemeClr val="tx1"/>
                </a:solidFill>
              </a:rPr>
              <a:t> </a:t>
            </a:r>
          </a:p>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marL="0" marR="0" lvl="0" indent="0" algn="l" rtl="0">
              <a:lnSpc>
                <a:spcPct val="100000"/>
              </a:lnSpc>
              <a:spcBef>
                <a:spcPts val="0"/>
              </a:spcBef>
              <a:spcAft>
                <a:spcPts val="0"/>
              </a:spcAft>
              <a:buClr>
                <a:schemeClr val="dk1"/>
              </a:buClr>
              <a:buSzPts val="3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dirty="0"/>
          </a:p>
        </p:txBody>
      </p:sp>
      <p:grpSp>
        <p:nvGrpSpPr>
          <p:cNvPr id="98" name="Google Shape;98;p3"/>
          <p:cNvGrpSpPr/>
          <p:nvPr/>
        </p:nvGrpSpPr>
        <p:grpSpPr>
          <a:xfrm>
            <a:off x="-32876" y="-41570"/>
            <a:ext cx="6909926" cy="3859056"/>
            <a:chOff x="-42401" y="-24097"/>
            <a:chExt cx="6909926" cy="3859056"/>
          </a:xfrm>
        </p:grpSpPr>
        <p:pic>
          <p:nvPicPr>
            <p:cNvPr id="99" name="Google Shape;99;p3"/>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01" name="Google Shape;101;p3"/>
          <p:cNvSpPr/>
          <p:nvPr/>
        </p:nvSpPr>
        <p:spPr>
          <a:xfrm>
            <a:off x="82753" y="1402607"/>
            <a:ext cx="6341548" cy="462308"/>
          </a:xfrm>
          <a:prstGeom prst="roundRect">
            <a:avLst>
              <a:gd name="adj" fmla="val 16667"/>
            </a:avLst>
          </a:prstGeom>
          <a:noFill/>
          <a:ln w="12700" cap="flat" cmpd="sng">
            <a:noFill/>
            <a:prstDash val="solid"/>
            <a:miter lim="8000"/>
            <a:headEnd type="none" w="sm" len="sm"/>
            <a:tailEnd type="none" w="sm" len="sm"/>
          </a:ln>
        </p:spPr>
        <p:txBody>
          <a:bodyPr spcFirstLastPara="1" wrap="square" lIns="91425" tIns="45700" rIns="91425" bIns="45700" anchor="ctr" anchorCtr="0">
            <a:noAutofit/>
          </a:bodyPr>
          <a:lstStyle/>
          <a:p>
            <a:pPr lvl="0" algn="ctr"/>
            <a:endParaRPr lang="es-CO" sz="3600" b="1" dirty="0">
              <a:solidFill>
                <a:schemeClr val="tx1"/>
              </a:solidFill>
            </a:endParaRPr>
          </a:p>
        </p:txBody>
      </p:sp>
      <p:sp>
        <p:nvSpPr>
          <p:cNvPr id="4" name="CuadroTexto 3">
            <a:extLst>
              <a:ext uri="{FF2B5EF4-FFF2-40B4-BE49-F238E27FC236}">
                <a16:creationId xmlns:a16="http://schemas.microsoft.com/office/drawing/2014/main" id="{5F168336-0F64-47B0-864A-B91CEC8D344B}"/>
              </a:ext>
            </a:extLst>
          </p:cNvPr>
          <p:cNvSpPr txBox="1"/>
          <p:nvPr/>
        </p:nvSpPr>
        <p:spPr>
          <a:xfrm>
            <a:off x="1105591" y="147799"/>
            <a:ext cx="4431323" cy="400110"/>
          </a:xfrm>
          <a:prstGeom prst="rect">
            <a:avLst/>
          </a:prstGeom>
          <a:noFill/>
        </p:spPr>
        <p:txBody>
          <a:bodyPr wrap="square" rtlCol="0">
            <a:spAutoFit/>
          </a:bodyPr>
          <a:lstStyle/>
          <a:p>
            <a:pPr lvl="0" algn="ctr">
              <a:defRPr/>
            </a:pPr>
            <a:r>
              <a:rPr lang="es-ES" sz="2000" b="1" i="1" dirty="0"/>
              <a:t>Blockchain: contratos inteligentes</a:t>
            </a:r>
            <a:endParaRPr kumimoji="0" lang="es-CO" sz="2000" b="1" i="1" u="none" strike="noStrike" kern="0" cap="none" spc="0" normalizeH="0" baseline="0" noProof="0" dirty="0">
              <a:ln>
                <a:noFill/>
              </a:ln>
              <a:solidFill>
                <a:srgbClr val="000000"/>
              </a:solidFill>
              <a:effectLst/>
              <a:uLnTx/>
              <a:uFillTx/>
              <a:sym typeface="Arial"/>
            </a:endParaRPr>
          </a:p>
        </p:txBody>
      </p:sp>
      <p:pic>
        <p:nvPicPr>
          <p:cNvPr id="2" name="Imagen 1"/>
          <p:cNvPicPr>
            <a:picLocks noChangeAspect="1"/>
          </p:cNvPicPr>
          <p:nvPr/>
        </p:nvPicPr>
        <p:blipFill>
          <a:blip r:embed="rId5"/>
          <a:stretch>
            <a:fillRect/>
          </a:stretch>
        </p:blipFill>
        <p:spPr>
          <a:xfrm>
            <a:off x="1518805" y="672606"/>
            <a:ext cx="3296518" cy="2196194"/>
          </a:xfrm>
          <a:prstGeom prst="rect">
            <a:avLst/>
          </a:prstGeom>
        </p:spPr>
      </p:pic>
      <p:sp>
        <p:nvSpPr>
          <p:cNvPr id="3" name="Rectángulo 2"/>
          <p:cNvSpPr/>
          <p:nvPr/>
        </p:nvSpPr>
        <p:spPr>
          <a:xfrm>
            <a:off x="1764303" y="1402607"/>
            <a:ext cx="952771" cy="661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904593" y="757805"/>
            <a:ext cx="5314800" cy="3639353"/>
          </a:xfrm>
          <a:prstGeom prst="rect">
            <a:avLst/>
          </a:prstGeom>
          <a:noFill/>
          <a:ln>
            <a:noFill/>
          </a:ln>
        </p:spPr>
        <p:txBody>
          <a:bodyPr spcFirstLastPara="1" wrap="square" lIns="91425" tIns="45700" rIns="91425" bIns="45700" anchor="t" anchorCtr="0">
            <a:noAutofit/>
          </a:bodyPr>
          <a:lstStyle/>
          <a:p>
            <a:pPr lvl="0">
              <a:buClr>
                <a:schemeClr val="dk1"/>
              </a:buClr>
              <a:buSzPts val="350"/>
            </a:pPr>
            <a:endParaRPr lang="es-ES" dirty="0">
              <a:solidFill>
                <a:srgbClr val="FF0000"/>
              </a:solidFill>
            </a:endParaRPr>
          </a:p>
          <a:p>
            <a:pPr lvl="0">
              <a:buClr>
                <a:schemeClr val="dk1"/>
              </a:buClr>
              <a:buSzPts val="350"/>
            </a:pPr>
            <a:r>
              <a:rPr lang="es-ES" dirty="0">
                <a:solidFill>
                  <a:srgbClr val="FF0000"/>
                </a:solidFill>
              </a:rPr>
              <a:t>Se solicita colocar la imagen de referencia de </a:t>
            </a:r>
            <a:r>
              <a:rPr lang="es-ES" i="1" dirty="0" err="1">
                <a:solidFill>
                  <a:srgbClr val="FF0000"/>
                </a:solidFill>
              </a:rPr>
              <a:t>Blockchain</a:t>
            </a:r>
            <a:r>
              <a:rPr lang="es-ES" dirty="0">
                <a:solidFill>
                  <a:srgbClr val="FF0000"/>
                </a:solidFill>
              </a:rPr>
              <a:t> con la voz en off cumpliendo así con el propósito pedagógico.</a:t>
            </a:r>
          </a:p>
          <a:p>
            <a:pPr lvl="0">
              <a:buClr>
                <a:schemeClr val="dk1"/>
              </a:buClr>
              <a:buSzPts val="350"/>
            </a:pPr>
            <a:endParaRPr lang="es-ES" dirty="0">
              <a:solidFill>
                <a:srgbClr val="FF0000"/>
              </a:solidFill>
            </a:endParaRPr>
          </a:p>
          <a:p>
            <a:pPr lvl="0">
              <a:buClr>
                <a:schemeClr val="dk1"/>
              </a:buClr>
              <a:buSzPts val="350"/>
            </a:pPr>
            <a:r>
              <a:rPr lang="es-ES" dirty="0">
                <a:solidFill>
                  <a:srgbClr val="FF0000"/>
                </a:solidFill>
              </a:rPr>
              <a:t>Y con esta imagen en el momento de mencionar en voz en off el texto, aparezca en pantalla la frase entre comillas, pronunciada por Nick </a:t>
            </a:r>
            <a:r>
              <a:rPr lang="es-ES" dirty="0" err="1">
                <a:solidFill>
                  <a:srgbClr val="FF0000"/>
                </a:solidFill>
              </a:rPr>
              <a:t>Szabo</a:t>
            </a:r>
            <a:r>
              <a:rPr lang="es-ES" dirty="0">
                <a:solidFill>
                  <a:srgbClr val="FF0000"/>
                </a:solidFill>
              </a:rPr>
              <a:t>, que focaliza y da veracidad a la necesidad de buscar alternativas seguras de sistemas de intercambio económico</a:t>
            </a:r>
          </a:p>
          <a:p>
            <a:pPr marL="0" marR="0" lvl="0" indent="0" algn="l" rtl="0">
              <a:lnSpc>
                <a:spcPct val="100000"/>
              </a:lnSpc>
              <a:spcBef>
                <a:spcPts val="0"/>
              </a:spcBef>
              <a:spcAft>
                <a:spcPts val="0"/>
              </a:spcAft>
              <a:buClr>
                <a:schemeClr val="dk1"/>
              </a:buClr>
              <a:buSzPts val="350"/>
              <a:buFont typeface="Arial"/>
              <a:buNone/>
            </a:pPr>
            <a:endParaRPr lang="es-ES" dirty="0">
              <a:solidFill>
                <a:srgbClr val="FF0000"/>
              </a:solidFill>
            </a:endParaRPr>
          </a:p>
          <a:p>
            <a:pPr marL="0" marR="0" lvl="0" indent="0" algn="l" rtl="0">
              <a:lnSpc>
                <a:spcPct val="100000"/>
              </a:lnSpc>
              <a:spcBef>
                <a:spcPts val="0"/>
              </a:spcBef>
              <a:spcAft>
                <a:spcPts val="0"/>
              </a:spcAft>
              <a:buClr>
                <a:schemeClr val="dk1"/>
              </a:buClr>
              <a:buSzPts val="350"/>
              <a:buFont typeface="Arial"/>
              <a:buNone/>
            </a:pPr>
            <a:endParaRPr lang="es-ES" sz="1400" b="0"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rgbClr val="FF0000"/>
              </a:solidFill>
              <a:latin typeface="Arial"/>
              <a:ea typeface="Arial"/>
              <a:cs typeface="Arial"/>
              <a:sym typeface="Aria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23296" y="417200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527112" y="4892973"/>
            <a:ext cx="589719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ES" dirty="0"/>
              <a:t>Con el surgimiento del </a:t>
            </a:r>
            <a:r>
              <a:rPr lang="es-ES" i="1" dirty="0"/>
              <a:t>blockchain</a:t>
            </a:r>
            <a:r>
              <a:rPr lang="es-ES" dirty="0"/>
              <a:t> a mediados de los años 90, cuando el criptólogo </a:t>
            </a:r>
            <a:r>
              <a:rPr lang="es-ES" i="1" dirty="0"/>
              <a:t>Nick </a:t>
            </a:r>
            <a:r>
              <a:rPr lang="es-ES" i="1" dirty="0" err="1"/>
              <a:t>Szabo</a:t>
            </a:r>
            <a:r>
              <a:rPr lang="es-ES" i="1" dirty="0"/>
              <a:t> </a:t>
            </a:r>
            <a:r>
              <a:rPr lang="es-ES" dirty="0"/>
              <a:t>buscó una forma alterna de dinamizar las transacciones entre personas o demás sistemas para el intercambio de información.</a:t>
            </a:r>
            <a:endParaRPr lang="es-ES" sz="1400" b="0" i="0" u="none" strike="noStrike" cap="none" dirty="0">
              <a:solidFill>
                <a:schemeClr val="dk1"/>
              </a:solidFill>
              <a:latin typeface="Arial"/>
              <a:ea typeface="Arial"/>
              <a:cs typeface="Arial"/>
              <a:sym typeface="Arial"/>
            </a:endParaRP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6191794"/>
            <a:ext cx="5333999" cy="66620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lvl="0">
              <a:buClr>
                <a:schemeClr val="dk1"/>
              </a:buClr>
              <a:buSzPts val="300"/>
            </a:pPr>
            <a:r>
              <a:rPr lang="es-ES" sz="1200" dirty="0">
                <a:solidFill>
                  <a:schemeClr val="tx1"/>
                </a:solidFill>
                <a:hlinkClick r:id="rId3"/>
              </a:rPr>
              <a:t>https://www.buscabiografias.com/img/people/Nick-Szabo.jpg</a:t>
            </a:r>
            <a:r>
              <a:rPr lang="es-ES" sz="1200" dirty="0">
                <a:solidFill>
                  <a:schemeClr val="tx1"/>
                </a:solidFill>
              </a:rPr>
              <a:t> </a:t>
            </a:r>
          </a:p>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marL="0" marR="0" lvl="0" indent="0" algn="l" rtl="0">
              <a:lnSpc>
                <a:spcPct val="100000"/>
              </a:lnSpc>
              <a:spcBef>
                <a:spcPts val="0"/>
              </a:spcBef>
              <a:spcAft>
                <a:spcPts val="0"/>
              </a:spcAft>
              <a:buClr>
                <a:schemeClr val="dk1"/>
              </a:buClr>
              <a:buSzPts val="3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790520"/>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dirty="0"/>
          </a:p>
        </p:txBody>
      </p:sp>
      <p:grpSp>
        <p:nvGrpSpPr>
          <p:cNvPr id="98" name="Google Shape;98;p3"/>
          <p:cNvGrpSpPr/>
          <p:nvPr/>
        </p:nvGrpSpPr>
        <p:grpSpPr>
          <a:xfrm>
            <a:off x="-32876" y="-41570"/>
            <a:ext cx="6909926" cy="3859056"/>
            <a:chOff x="-42401" y="-24097"/>
            <a:chExt cx="6909926" cy="3859056"/>
          </a:xfrm>
        </p:grpSpPr>
        <p:pic>
          <p:nvPicPr>
            <p:cNvPr id="99" name="Google Shape;99;p3"/>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01" name="Google Shape;101;p3"/>
          <p:cNvSpPr/>
          <p:nvPr/>
        </p:nvSpPr>
        <p:spPr>
          <a:xfrm>
            <a:off x="82753" y="1402607"/>
            <a:ext cx="6341548" cy="462308"/>
          </a:xfrm>
          <a:prstGeom prst="roundRect">
            <a:avLst>
              <a:gd name="adj" fmla="val 16667"/>
            </a:avLst>
          </a:prstGeom>
          <a:noFill/>
          <a:ln w="12700" cap="flat" cmpd="sng">
            <a:noFill/>
            <a:prstDash val="solid"/>
            <a:miter lim="8000"/>
            <a:headEnd type="none" w="sm" len="sm"/>
            <a:tailEnd type="none" w="sm" len="sm"/>
          </a:ln>
        </p:spPr>
        <p:txBody>
          <a:bodyPr spcFirstLastPara="1" wrap="square" lIns="91425" tIns="45700" rIns="91425" bIns="45700" anchor="ctr" anchorCtr="0">
            <a:noAutofit/>
          </a:bodyPr>
          <a:lstStyle/>
          <a:p>
            <a:pPr lvl="0" algn="ctr"/>
            <a:endParaRPr lang="es-CO" sz="3600" b="1" dirty="0">
              <a:solidFill>
                <a:schemeClr val="tx1"/>
              </a:solidFill>
            </a:endParaRPr>
          </a:p>
        </p:txBody>
      </p:sp>
      <p:pic>
        <p:nvPicPr>
          <p:cNvPr id="3" name="Imagen 2"/>
          <p:cNvPicPr>
            <a:picLocks noChangeAspect="1"/>
          </p:cNvPicPr>
          <p:nvPr/>
        </p:nvPicPr>
        <p:blipFill>
          <a:blip r:embed="rId5"/>
          <a:stretch>
            <a:fillRect/>
          </a:stretch>
        </p:blipFill>
        <p:spPr>
          <a:xfrm>
            <a:off x="4855010" y="133282"/>
            <a:ext cx="1714500" cy="2771775"/>
          </a:xfrm>
          <a:prstGeom prst="rect">
            <a:avLst/>
          </a:prstGeom>
        </p:spPr>
      </p:pic>
      <p:sp>
        <p:nvSpPr>
          <p:cNvPr id="5" name="Rectángulo 4"/>
          <p:cNvSpPr/>
          <p:nvPr/>
        </p:nvSpPr>
        <p:spPr>
          <a:xfrm>
            <a:off x="3393010" y="2445099"/>
            <a:ext cx="1141659" cy="307777"/>
          </a:xfrm>
          <a:prstGeom prst="rect">
            <a:avLst/>
          </a:prstGeom>
        </p:spPr>
        <p:txBody>
          <a:bodyPr wrap="none">
            <a:spAutoFit/>
          </a:bodyPr>
          <a:lstStyle/>
          <a:p>
            <a:r>
              <a:rPr lang="es-CO" dirty="0"/>
              <a:t>Nick </a:t>
            </a:r>
            <a:r>
              <a:rPr lang="es-CO" dirty="0" err="1"/>
              <a:t>Szabo</a:t>
            </a:r>
            <a:r>
              <a:rPr lang="es-CO" dirty="0"/>
              <a:t> </a:t>
            </a:r>
          </a:p>
        </p:txBody>
      </p:sp>
      <p:sp>
        <p:nvSpPr>
          <p:cNvPr id="6" name="Rectángulo 5"/>
          <p:cNvSpPr/>
          <p:nvPr/>
        </p:nvSpPr>
        <p:spPr>
          <a:xfrm>
            <a:off x="465276" y="475435"/>
            <a:ext cx="4426579" cy="1815882"/>
          </a:xfrm>
          <a:prstGeom prst="rect">
            <a:avLst/>
          </a:prstGeom>
        </p:spPr>
        <p:txBody>
          <a:bodyPr wrap="square">
            <a:spAutoFit/>
          </a:bodyPr>
          <a:lstStyle/>
          <a:p>
            <a:r>
              <a:rPr lang="es-ES" dirty="0"/>
              <a:t>"...todo el dinero que la humanidad ha usado alguna vez ha sido inseguro de una forma u otra. Esta inseguridad se ha manifestado en una amplia variedad de formas, desde la falsificación hasta el robo, pero la más perniciosa de las cuales probablemente haya sido la inflación. Bit Gold puede proporcionarnos un dinero de seguridad sin precedentes frente a estos peligros“.</a:t>
            </a:r>
            <a:endParaRPr lang="es-CO" dirty="0"/>
          </a:p>
        </p:txBody>
      </p:sp>
    </p:spTree>
    <p:extLst>
      <p:ext uri="{BB962C8B-B14F-4D97-AF65-F5344CB8AC3E}">
        <p14:creationId xmlns:p14="http://schemas.microsoft.com/office/powerpoint/2010/main" val="180805408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4"/>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4"/>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4"/>
          <p:cNvSpPr txBox="1"/>
          <p:nvPr/>
        </p:nvSpPr>
        <p:spPr>
          <a:xfrm>
            <a:off x="200025" y="4662908"/>
            <a:ext cx="6457950" cy="1735626"/>
          </a:xfrm>
          <a:prstGeom prst="rect">
            <a:avLst/>
          </a:prstGeom>
          <a:noFill/>
          <a:ln>
            <a:noFill/>
          </a:ln>
        </p:spPr>
        <p:txBody>
          <a:bodyPr spcFirstLastPara="1" wrap="square" lIns="91425" tIns="45700" rIns="91425" bIns="45700" anchor="t" anchorCtr="0">
            <a:noAutofit/>
          </a:bodyPr>
          <a:lstStyle/>
          <a:p>
            <a:pPr marL="228600" algn="just">
              <a:lnSpc>
                <a:spcPct val="115000"/>
              </a:lnSpc>
            </a:pPr>
            <a:r>
              <a:rPr lang="es-ES" dirty="0">
                <a:ea typeface="Arial" panose="020B0604020202020204" pitchFamily="34" charset="0"/>
              </a:rPr>
              <a:t>Esta búsqueda de soluciones se había tomado mucho tiempo, ya que no se contaba con un medio, ni arquitectura clara y segura; sin embargo, con la aparición del </a:t>
            </a:r>
            <a:r>
              <a:rPr lang="es-ES" i="1" dirty="0" err="1">
                <a:ea typeface="Arial" panose="020B0604020202020204" pitchFamily="34" charset="0"/>
              </a:rPr>
              <a:t>blockchain</a:t>
            </a:r>
            <a:r>
              <a:rPr lang="es-ES" dirty="0">
                <a:ea typeface="Arial" panose="020B0604020202020204" pitchFamily="34" charset="0"/>
              </a:rPr>
              <a:t> y sus bondades se encontró una </a:t>
            </a:r>
            <a:r>
              <a:rPr lang="es-ES" dirty="0"/>
              <a:t>forma de generar aplicaciones que de forma autónoma y anónima, permitiera mantener el control de cualquier transacción que intercambie información.</a:t>
            </a:r>
            <a:r>
              <a:rPr lang="es-ES" dirty="0">
                <a:ea typeface="Arial" panose="020B0604020202020204" pitchFamily="34" charset="0"/>
              </a:rPr>
              <a:t> </a:t>
            </a:r>
            <a:endParaRPr lang="es-ES" sz="1400" dirty="0">
              <a:effectLst/>
              <a:latin typeface="Arial" panose="020B0604020202020204" pitchFamily="34" charset="0"/>
              <a:ea typeface="Arial" panose="020B0604020202020204" pitchFamily="34" charset="0"/>
            </a:endParaRPr>
          </a:p>
        </p:txBody>
      </p:sp>
      <p:sp>
        <p:nvSpPr>
          <p:cNvPr id="111" name="Google Shape;111;p4"/>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4"/>
          <p:cNvSpPr/>
          <p:nvPr/>
        </p:nvSpPr>
        <p:spPr>
          <a:xfrm>
            <a:off x="6904593" y="3816577"/>
            <a:ext cx="5296931" cy="3041421"/>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r>
              <a:rPr lang="es-ES" sz="1000" b="1" i="0" u="none" strike="noStrike" cap="none" dirty="0">
                <a:solidFill>
                  <a:schemeClr val="dk1"/>
                </a:solidFill>
                <a:sym typeface="Arial"/>
              </a:rPr>
              <a:t>Referencias de las imágenes.</a:t>
            </a:r>
          </a:p>
        </p:txBody>
      </p:sp>
      <p:sp>
        <p:nvSpPr>
          <p:cNvPr id="113" name="Google Shape;113;p4"/>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14" name="Google Shape;114;p4"/>
          <p:cNvGrpSpPr/>
          <p:nvPr/>
        </p:nvGrpSpPr>
        <p:grpSpPr>
          <a:xfrm>
            <a:off x="-42401" y="-64613"/>
            <a:ext cx="6909926" cy="3859056"/>
            <a:chOff x="-42401" y="-24097"/>
            <a:chExt cx="6909926" cy="3859056"/>
          </a:xfrm>
        </p:grpSpPr>
        <p:pic>
          <p:nvPicPr>
            <p:cNvPr id="115" name="Google Shape;115;p4"/>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16" name="Google Shape;116;p4"/>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sp>
        <p:nvSpPr>
          <p:cNvPr id="4" name="CuadroTexto 3">
            <a:extLst>
              <a:ext uri="{FF2B5EF4-FFF2-40B4-BE49-F238E27FC236}">
                <a16:creationId xmlns:a16="http://schemas.microsoft.com/office/drawing/2014/main" id="{2647CDBC-4DD8-486C-B36C-99EA90020143}"/>
              </a:ext>
            </a:extLst>
          </p:cNvPr>
          <p:cNvSpPr txBox="1"/>
          <p:nvPr/>
        </p:nvSpPr>
        <p:spPr>
          <a:xfrm>
            <a:off x="234405" y="45635"/>
            <a:ext cx="1744393" cy="461665"/>
          </a:xfrm>
          <a:prstGeom prst="rect">
            <a:avLst/>
          </a:prstGeom>
          <a:noFill/>
        </p:spPr>
        <p:txBody>
          <a:bodyPr wrap="square" rtlCol="0">
            <a:spAutoFit/>
          </a:bodyPr>
          <a:lstStyle/>
          <a:p>
            <a:pPr algn="ctr"/>
            <a:r>
              <a:rPr lang="es-ES" sz="1200" dirty="0"/>
              <a:t>Procesos automatizados</a:t>
            </a:r>
          </a:p>
        </p:txBody>
      </p:sp>
      <p:sp>
        <p:nvSpPr>
          <p:cNvPr id="25" name="CuadroTexto 24">
            <a:extLst>
              <a:ext uri="{FF2B5EF4-FFF2-40B4-BE49-F238E27FC236}">
                <a16:creationId xmlns:a16="http://schemas.microsoft.com/office/drawing/2014/main" id="{99E9121A-C45C-4450-A8BC-F139D0333326}"/>
              </a:ext>
            </a:extLst>
          </p:cNvPr>
          <p:cNvSpPr txBox="1"/>
          <p:nvPr/>
        </p:nvSpPr>
        <p:spPr>
          <a:xfrm>
            <a:off x="2547279" y="570980"/>
            <a:ext cx="1744393" cy="461665"/>
          </a:xfrm>
          <a:prstGeom prst="rect">
            <a:avLst/>
          </a:prstGeom>
          <a:noFill/>
        </p:spPr>
        <p:txBody>
          <a:bodyPr wrap="square" rtlCol="0">
            <a:spAutoFit/>
          </a:bodyPr>
          <a:lstStyle/>
          <a:p>
            <a:pPr algn="ctr"/>
            <a:r>
              <a:rPr lang="es-ES" sz="1200" dirty="0"/>
              <a:t>Compartir y transferir información</a:t>
            </a:r>
          </a:p>
        </p:txBody>
      </p:sp>
      <p:sp>
        <p:nvSpPr>
          <p:cNvPr id="28" name="CuadroTexto 27">
            <a:extLst>
              <a:ext uri="{FF2B5EF4-FFF2-40B4-BE49-F238E27FC236}">
                <a16:creationId xmlns:a16="http://schemas.microsoft.com/office/drawing/2014/main" id="{6D28D5AE-B234-4596-A9E0-63210F4C39F6}"/>
              </a:ext>
            </a:extLst>
          </p:cNvPr>
          <p:cNvSpPr txBox="1"/>
          <p:nvPr/>
        </p:nvSpPr>
        <p:spPr>
          <a:xfrm>
            <a:off x="4736766" y="1587560"/>
            <a:ext cx="1744393" cy="276999"/>
          </a:xfrm>
          <a:prstGeom prst="rect">
            <a:avLst/>
          </a:prstGeom>
          <a:noFill/>
        </p:spPr>
        <p:txBody>
          <a:bodyPr wrap="square" rtlCol="0">
            <a:spAutoFit/>
          </a:bodyPr>
          <a:lstStyle/>
          <a:p>
            <a:r>
              <a:rPr lang="es-ES" sz="1200" dirty="0"/>
              <a:t>Seguridad reforzada</a:t>
            </a:r>
          </a:p>
        </p:txBody>
      </p:sp>
      <p:sp>
        <p:nvSpPr>
          <p:cNvPr id="107" name="Google Shape;107;p4"/>
          <p:cNvSpPr txBox="1"/>
          <p:nvPr/>
        </p:nvSpPr>
        <p:spPr>
          <a:xfrm>
            <a:off x="6916802" y="831607"/>
            <a:ext cx="5314800" cy="298496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200" b="0" i="0" u="none" strike="noStrike" cap="none" dirty="0">
                <a:solidFill>
                  <a:srgbClr val="FF0000"/>
                </a:solidFill>
                <a:latin typeface="Arial"/>
                <a:ea typeface="Arial"/>
                <a:cs typeface="Arial"/>
                <a:sym typeface="Arial"/>
              </a:rPr>
              <a:t>A medida que se realiza la narració</a:t>
            </a:r>
            <a:r>
              <a:rPr lang="es-ES" sz="1200" dirty="0">
                <a:solidFill>
                  <a:srgbClr val="FF0000"/>
                </a:solidFill>
              </a:rPr>
              <a:t>n presentar las imágenes en transición, tener en cuenta la descripción de la imagen para su presentación en coherencia con la narración. </a:t>
            </a:r>
          </a:p>
          <a:p>
            <a:pPr marL="0" marR="0" lvl="0" indent="0" algn="l" rtl="0">
              <a:lnSpc>
                <a:spcPct val="100000"/>
              </a:lnSpc>
              <a:spcBef>
                <a:spcPts val="0"/>
              </a:spcBef>
              <a:spcAft>
                <a:spcPts val="0"/>
              </a:spcAft>
              <a:buClr>
                <a:schemeClr val="dk1"/>
              </a:buClr>
              <a:buSzPts val="350"/>
              <a:buFont typeface="Arial"/>
              <a:buNone/>
            </a:pPr>
            <a:endParaRPr lang="es-ES" sz="1200" b="0"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ES" sz="1200" b="1" dirty="0">
                <a:solidFill>
                  <a:srgbClr val="FF0000"/>
                </a:solidFill>
              </a:rPr>
              <a:t>Incluir los textos en pantalla:</a:t>
            </a:r>
          </a:p>
          <a:p>
            <a:pPr lvl="0">
              <a:buClr>
                <a:schemeClr val="dk1"/>
              </a:buClr>
              <a:buSzPts val="350"/>
            </a:pPr>
            <a:r>
              <a:rPr lang="es-419" sz="1200" dirty="0">
                <a:solidFill>
                  <a:srgbClr val="FF0000"/>
                </a:solidFill>
              </a:rPr>
              <a:t>1. Procesos automatizados </a:t>
            </a:r>
          </a:p>
          <a:p>
            <a:pPr>
              <a:buClr>
                <a:schemeClr val="dk1"/>
              </a:buClr>
              <a:buSzPts val="350"/>
            </a:pPr>
            <a:r>
              <a:rPr lang="es-419" sz="1200" dirty="0">
                <a:solidFill>
                  <a:srgbClr val="FF0000"/>
                </a:solidFill>
              </a:rPr>
              <a:t>2. </a:t>
            </a:r>
            <a:r>
              <a:rPr lang="es-ES" sz="1200" dirty="0">
                <a:solidFill>
                  <a:srgbClr val="FF0000"/>
                </a:solidFill>
              </a:rPr>
              <a:t>Compartir y transferir información</a:t>
            </a:r>
          </a:p>
          <a:p>
            <a:pPr>
              <a:buClr>
                <a:schemeClr val="dk1"/>
              </a:buClr>
              <a:buSzPts val="350"/>
            </a:pPr>
            <a:r>
              <a:rPr lang="es-419" sz="1200" dirty="0">
                <a:solidFill>
                  <a:srgbClr val="FF0000"/>
                </a:solidFill>
              </a:rPr>
              <a:t>3. </a:t>
            </a:r>
            <a:r>
              <a:rPr lang="es-ES" sz="1200" dirty="0">
                <a:solidFill>
                  <a:srgbClr val="FF0000"/>
                </a:solidFill>
              </a:rPr>
              <a:t>Seguridad reforzada</a:t>
            </a:r>
          </a:p>
          <a:p>
            <a:pPr>
              <a:buClr>
                <a:schemeClr val="dk1"/>
              </a:buClr>
              <a:buSzPts val="350"/>
            </a:pPr>
            <a:r>
              <a:rPr lang="es-419" sz="1200" dirty="0">
                <a:solidFill>
                  <a:srgbClr val="FF0000"/>
                </a:solidFill>
              </a:rPr>
              <a:t>.</a:t>
            </a:r>
            <a:endParaRPr lang="es-ES" sz="1200" dirty="0">
              <a:solidFill>
                <a:srgbClr val="FF0000"/>
              </a:solidFill>
            </a:endParaRPr>
          </a:p>
        </p:txBody>
      </p:sp>
      <p:pic>
        <p:nvPicPr>
          <p:cNvPr id="2" name="Imagen 1"/>
          <p:cNvPicPr>
            <a:picLocks noChangeAspect="1"/>
          </p:cNvPicPr>
          <p:nvPr/>
        </p:nvPicPr>
        <p:blipFill rotWithShape="1">
          <a:blip r:embed="rId4"/>
          <a:srcRect l="9289" t="10246" r="10278" b="10248"/>
          <a:stretch/>
        </p:blipFill>
        <p:spPr>
          <a:xfrm>
            <a:off x="345287" y="565615"/>
            <a:ext cx="1476103" cy="1459098"/>
          </a:xfrm>
          <a:prstGeom prst="rect">
            <a:avLst/>
          </a:prstGeom>
        </p:spPr>
      </p:pic>
      <p:pic>
        <p:nvPicPr>
          <p:cNvPr id="27" name="Imagen 26"/>
          <p:cNvPicPr>
            <a:picLocks noChangeAspect="1"/>
          </p:cNvPicPr>
          <p:nvPr/>
        </p:nvPicPr>
        <p:blipFill rotWithShape="1">
          <a:blip r:embed="rId4"/>
          <a:srcRect l="9289" t="10246" r="10278" b="10248"/>
          <a:stretch/>
        </p:blipFill>
        <p:spPr>
          <a:xfrm>
            <a:off x="6946086" y="4203521"/>
            <a:ext cx="560404" cy="553948"/>
          </a:xfrm>
          <a:prstGeom prst="rect">
            <a:avLst/>
          </a:prstGeom>
        </p:spPr>
      </p:pic>
      <p:sp>
        <p:nvSpPr>
          <p:cNvPr id="3" name="Rectángulo 2"/>
          <p:cNvSpPr/>
          <p:nvPr/>
        </p:nvSpPr>
        <p:spPr>
          <a:xfrm>
            <a:off x="7576879" y="4123480"/>
            <a:ext cx="4427887" cy="769441"/>
          </a:xfrm>
          <a:prstGeom prst="rect">
            <a:avLst/>
          </a:prstGeom>
        </p:spPr>
        <p:txBody>
          <a:bodyPr wrap="square">
            <a:spAutoFit/>
          </a:bodyPr>
          <a:lstStyle/>
          <a:p>
            <a:r>
              <a:rPr lang="es-CO" sz="1100" dirty="0">
                <a:hlinkClick r:id="rId5"/>
              </a:rPr>
              <a:t>https://www.freepik.es/vector-gratis/cursos-comercio-criptomonedas-ilustracion-concepto-abstracto_12291142.htm#query=blockchain%20contratos%20inteligentes&amp;position=0&amp;from_view=search</a:t>
            </a:r>
            <a:r>
              <a:rPr lang="es-CO" sz="1100" dirty="0"/>
              <a:t> </a:t>
            </a:r>
          </a:p>
        </p:txBody>
      </p:sp>
      <p:pic>
        <p:nvPicPr>
          <p:cNvPr id="5" name="Imagen 4"/>
          <p:cNvPicPr>
            <a:picLocks noChangeAspect="1"/>
          </p:cNvPicPr>
          <p:nvPr/>
        </p:nvPicPr>
        <p:blipFill>
          <a:blip r:embed="rId6"/>
          <a:stretch>
            <a:fillRect/>
          </a:stretch>
        </p:blipFill>
        <p:spPr>
          <a:xfrm>
            <a:off x="2323055" y="1042631"/>
            <a:ext cx="1862750" cy="1366856"/>
          </a:xfrm>
          <a:prstGeom prst="rect">
            <a:avLst/>
          </a:prstGeom>
        </p:spPr>
      </p:pic>
      <p:pic>
        <p:nvPicPr>
          <p:cNvPr id="29" name="Imagen 28"/>
          <p:cNvPicPr>
            <a:picLocks noChangeAspect="1"/>
          </p:cNvPicPr>
          <p:nvPr/>
        </p:nvPicPr>
        <p:blipFill>
          <a:blip r:embed="rId6"/>
          <a:stretch>
            <a:fillRect/>
          </a:stretch>
        </p:blipFill>
        <p:spPr>
          <a:xfrm>
            <a:off x="6946086" y="5022959"/>
            <a:ext cx="836055" cy="613484"/>
          </a:xfrm>
          <a:prstGeom prst="rect">
            <a:avLst/>
          </a:prstGeom>
        </p:spPr>
      </p:pic>
      <p:sp>
        <p:nvSpPr>
          <p:cNvPr id="6" name="Rectángulo 5"/>
          <p:cNvSpPr/>
          <p:nvPr/>
        </p:nvSpPr>
        <p:spPr>
          <a:xfrm>
            <a:off x="7782141" y="5029308"/>
            <a:ext cx="4310711" cy="769441"/>
          </a:xfrm>
          <a:prstGeom prst="rect">
            <a:avLst/>
          </a:prstGeom>
        </p:spPr>
        <p:txBody>
          <a:bodyPr wrap="square">
            <a:spAutoFit/>
          </a:bodyPr>
          <a:lstStyle/>
          <a:p>
            <a:r>
              <a:rPr lang="es-CO" sz="1100" dirty="0">
                <a:hlinkClick r:id="rId7"/>
              </a:rPr>
              <a:t>https://www.freepik.es/vector-premium/contrato-negocios-linea-haciendo-dinero-internet-concepto-vector-ilustracion_24174504.htm#query=blockchain%20contratos%20inteligentes&amp;position=7&amp;from_view=search</a:t>
            </a:r>
            <a:r>
              <a:rPr lang="es-CO" sz="1100" dirty="0"/>
              <a:t> </a:t>
            </a:r>
          </a:p>
        </p:txBody>
      </p:sp>
      <p:pic>
        <p:nvPicPr>
          <p:cNvPr id="7" name="Imagen 6"/>
          <p:cNvPicPr>
            <a:picLocks noChangeAspect="1"/>
          </p:cNvPicPr>
          <p:nvPr/>
        </p:nvPicPr>
        <p:blipFill rotWithShape="1">
          <a:blip r:embed="rId8"/>
          <a:srcRect t="19329" b="19143"/>
          <a:stretch/>
        </p:blipFill>
        <p:spPr>
          <a:xfrm>
            <a:off x="4359498" y="1917294"/>
            <a:ext cx="2158211" cy="1327925"/>
          </a:xfrm>
          <a:prstGeom prst="rect">
            <a:avLst/>
          </a:prstGeom>
        </p:spPr>
      </p:pic>
      <p:sp>
        <p:nvSpPr>
          <p:cNvPr id="8" name="Rectángulo 7"/>
          <p:cNvSpPr/>
          <p:nvPr/>
        </p:nvSpPr>
        <p:spPr>
          <a:xfrm>
            <a:off x="7782140" y="5901933"/>
            <a:ext cx="4310711" cy="769441"/>
          </a:xfrm>
          <a:prstGeom prst="rect">
            <a:avLst/>
          </a:prstGeom>
        </p:spPr>
        <p:txBody>
          <a:bodyPr wrap="square">
            <a:spAutoFit/>
          </a:bodyPr>
          <a:lstStyle/>
          <a:p>
            <a:r>
              <a:rPr lang="es-CO" sz="1100" dirty="0">
                <a:hlinkClick r:id="rId9"/>
              </a:rPr>
              <a:t>https://www.freepik.es/vector-premium/digital-world-flat-illustration-nft-concepto-color-verde-amarillo-negro-minimo-estilo-linea-moderna_24061521.htm#query=blockchain%20contratos%20inteligentes&amp;position=31&amp;from_view=search</a:t>
            </a:r>
            <a:r>
              <a:rPr lang="es-CO" sz="1100" dirty="0"/>
              <a:t> </a:t>
            </a:r>
          </a:p>
        </p:txBody>
      </p:sp>
      <p:pic>
        <p:nvPicPr>
          <p:cNvPr id="32" name="Imagen 31"/>
          <p:cNvPicPr>
            <a:picLocks noChangeAspect="1"/>
          </p:cNvPicPr>
          <p:nvPr/>
        </p:nvPicPr>
        <p:blipFill rotWithShape="1">
          <a:blip r:embed="rId8"/>
          <a:srcRect t="19329" b="19143"/>
          <a:stretch/>
        </p:blipFill>
        <p:spPr>
          <a:xfrm>
            <a:off x="6961670" y="6115142"/>
            <a:ext cx="804886" cy="495238"/>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916974" y="694688"/>
            <a:ext cx="5314800" cy="3639353"/>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ES" dirty="0">
                <a:solidFill>
                  <a:srgbClr val="FF0000"/>
                </a:solidFill>
              </a:rPr>
              <a:t>A medida que se realiza la narración presentar las imágenes en transición, tener en cuenta la descripción de la imagen para su presentación en coherencia con la narración. </a:t>
            </a:r>
          </a:p>
          <a:p>
            <a:pPr lvl="0">
              <a:buClr>
                <a:schemeClr val="dk1"/>
              </a:buClr>
              <a:buSzPts val="350"/>
            </a:pPr>
            <a:endParaRPr lang="es-ES" dirty="0">
              <a:solidFill>
                <a:srgbClr val="FF0000"/>
              </a:solidFill>
            </a:endParaRPr>
          </a:p>
          <a:p>
            <a:pPr lvl="0">
              <a:buClr>
                <a:schemeClr val="dk1"/>
              </a:buClr>
              <a:buSzPts val="350"/>
            </a:pPr>
            <a:r>
              <a:rPr lang="es-ES" b="1" dirty="0">
                <a:solidFill>
                  <a:srgbClr val="FF0000"/>
                </a:solidFill>
              </a:rPr>
              <a:t>Incluir los textos en pantalla:</a:t>
            </a:r>
          </a:p>
          <a:p>
            <a:pPr lvl="0">
              <a:buClr>
                <a:schemeClr val="dk1"/>
              </a:buClr>
              <a:buSzPts val="350"/>
            </a:pPr>
            <a:r>
              <a:rPr lang="es-CO" dirty="0">
                <a:solidFill>
                  <a:srgbClr val="FF0000"/>
                </a:solidFill>
              </a:rPr>
              <a:t>1. </a:t>
            </a:r>
            <a:r>
              <a:rPr lang="es-ES" dirty="0">
                <a:solidFill>
                  <a:srgbClr val="FF0000"/>
                </a:solidFill>
              </a:rPr>
              <a:t>Minimizan la complejidad de los métodos tradicionales</a:t>
            </a:r>
          </a:p>
          <a:p>
            <a:pPr>
              <a:buClr>
                <a:schemeClr val="dk1"/>
              </a:buClr>
              <a:buSzPts val="350"/>
            </a:pPr>
            <a:r>
              <a:rPr lang="es-CO" dirty="0">
                <a:solidFill>
                  <a:srgbClr val="FF0000"/>
                </a:solidFill>
              </a:rPr>
              <a:t>2. Automatizan la ejecución </a:t>
            </a:r>
            <a:r>
              <a:rPr lang="es-ES" dirty="0">
                <a:solidFill>
                  <a:srgbClr val="FF0000"/>
                </a:solidFill>
              </a:rPr>
              <a:t>y  el flujo de trabajo</a:t>
            </a:r>
          </a:p>
          <a:p>
            <a:pPr>
              <a:buClr>
                <a:schemeClr val="dk1"/>
              </a:buClr>
              <a:buSzPts val="350"/>
            </a:pPr>
            <a:r>
              <a:rPr lang="es-CO" dirty="0">
                <a:solidFill>
                  <a:srgbClr val="FF0000"/>
                </a:solidFill>
              </a:rPr>
              <a:t>3. Evitan intermediarios</a:t>
            </a:r>
          </a:p>
          <a:p>
            <a:pPr>
              <a:buClr>
                <a:schemeClr val="dk1"/>
              </a:buClr>
              <a:buSzPts val="350"/>
            </a:pPr>
            <a:endParaRPr lang="es-CO" dirty="0">
              <a:solidFill>
                <a:srgbClr val="FF0000"/>
              </a:solidFill>
            </a:endParaRPr>
          </a:p>
          <a:p>
            <a:pPr>
              <a:buClr>
                <a:schemeClr val="dk1"/>
              </a:buClr>
              <a:buSzPts val="350"/>
            </a:pPr>
            <a:endParaRPr dirty="0">
              <a:solidFill>
                <a:srgbClr val="FF0000"/>
              </a:solidFil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9525" y="4181344"/>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279736" y="4776983"/>
            <a:ext cx="6457950" cy="1349498"/>
          </a:xfrm>
          <a:prstGeom prst="rect">
            <a:avLst/>
          </a:prstGeom>
          <a:noFill/>
          <a:ln>
            <a:noFill/>
          </a:ln>
        </p:spPr>
        <p:txBody>
          <a:bodyPr spcFirstLastPara="1" wrap="square" lIns="91425" tIns="45700" rIns="91425" bIns="45700" anchor="t" anchorCtr="0">
            <a:noAutofit/>
          </a:bodyPr>
          <a:lstStyle/>
          <a:p>
            <a:pPr fontAlgn="base">
              <a:lnSpc>
                <a:spcPct val="114000"/>
              </a:lnSpc>
            </a:pPr>
            <a:r>
              <a:rPr lang="es-ES" dirty="0"/>
              <a:t>Y es en este momento cuando surgen los contratos inteligentes o </a:t>
            </a:r>
            <a:r>
              <a:rPr lang="es-ES" i="1" dirty="0" err="1"/>
              <a:t>smart</a:t>
            </a:r>
            <a:r>
              <a:rPr lang="es-ES" i="1" dirty="0"/>
              <a:t> </a:t>
            </a:r>
            <a:r>
              <a:rPr lang="es-ES" i="1" dirty="0" err="1"/>
              <a:t>contract</a:t>
            </a:r>
            <a:r>
              <a:rPr lang="es-ES" dirty="0"/>
              <a:t>, los cuales permiten establecer una lógica para adaptar protocolos y generar una comunicación entre 2 partes.</a:t>
            </a: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89916" y="5198239"/>
            <a:ext cx="5269115" cy="163750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lvl="0">
              <a:buClr>
                <a:schemeClr val="dk1"/>
              </a:buClr>
              <a:buSzPts val="300"/>
            </a:pPr>
            <a:endParaRPr lang="es-ES" sz="1200" dirty="0">
              <a:solidFill>
                <a:schemeClr val="tx1"/>
              </a:solidFill>
            </a:endParaRPr>
          </a:p>
          <a:p>
            <a:pPr lvl="0">
              <a:buClr>
                <a:schemeClr val="dk1"/>
              </a:buClr>
              <a:buSzPts val="300"/>
            </a:pPr>
            <a:r>
              <a:rPr lang="es-ES" sz="1200" dirty="0">
                <a:solidFill>
                  <a:srgbClr val="0033CC"/>
                </a:solidFill>
              </a:rPr>
              <a:t>https://www.freepik.es/vector-gratis/pagina-inicio-isometrica-contrato-inteligente-concepto-firma-electronica-tecnologia-cifrado-blockchain-apreton-manos-empresarios-tableta-enorme-documento-contrato-electronico-linea-digital-banner-web-vector-3d_21584856.htm#query=smart%20contract&amp;position=15&amp;from_view=search  </a:t>
            </a:r>
            <a:endParaRPr lang="es-ES" sz="1200" b="0" i="0" u="none" strike="noStrike" cap="none" dirty="0">
              <a:solidFill>
                <a:srgbClr val="0033CC"/>
              </a:solidFill>
              <a:sym typeface="Arial"/>
            </a:endParaRP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marL="0" marR="0" lvl="0" indent="0" algn="l" rtl="0">
              <a:lnSpc>
                <a:spcPct val="100000"/>
              </a:lnSpc>
              <a:spcBef>
                <a:spcPts val="0"/>
              </a:spcBef>
              <a:spcAft>
                <a:spcPts val="0"/>
              </a:spcAft>
              <a:buClr>
                <a:schemeClr val="dk1"/>
              </a:buClr>
              <a:buSzPts val="3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dirty="0"/>
          </a:p>
        </p:txBody>
      </p:sp>
      <p:grpSp>
        <p:nvGrpSpPr>
          <p:cNvPr id="98" name="Google Shape;98;p3"/>
          <p:cNvGrpSpPr/>
          <p:nvPr/>
        </p:nvGrpSpPr>
        <p:grpSpPr>
          <a:xfrm>
            <a:off x="-32877" y="-50859"/>
            <a:ext cx="6995183" cy="3868345"/>
            <a:chOff x="-42401" y="-24097"/>
            <a:chExt cx="6909926" cy="3859056"/>
          </a:xfrm>
        </p:grpSpPr>
        <p:pic>
          <p:nvPicPr>
            <p:cNvPr id="99"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01" name="Google Shape;101;p3"/>
          <p:cNvSpPr/>
          <p:nvPr/>
        </p:nvSpPr>
        <p:spPr>
          <a:xfrm>
            <a:off x="82753" y="1402607"/>
            <a:ext cx="6341548" cy="462308"/>
          </a:xfrm>
          <a:prstGeom prst="roundRect">
            <a:avLst>
              <a:gd name="adj" fmla="val 16667"/>
            </a:avLst>
          </a:prstGeom>
          <a:noFill/>
          <a:ln w="12700" cap="flat" cmpd="sng">
            <a:noFill/>
            <a:prstDash val="solid"/>
            <a:miter lim="8000"/>
            <a:headEnd type="none" w="sm" len="sm"/>
            <a:tailEnd type="none" w="sm" len="sm"/>
          </a:ln>
        </p:spPr>
        <p:txBody>
          <a:bodyPr spcFirstLastPara="1" wrap="square" lIns="91425" tIns="45700" rIns="91425" bIns="45700" anchor="ctr" anchorCtr="0">
            <a:noAutofit/>
          </a:bodyPr>
          <a:lstStyle/>
          <a:p>
            <a:pPr lvl="0" algn="ctr"/>
            <a:endParaRPr lang="es-CO" sz="3600" b="1" dirty="0">
              <a:solidFill>
                <a:schemeClr val="tx1"/>
              </a:solidFill>
            </a:endParaRPr>
          </a:p>
        </p:txBody>
      </p:sp>
      <p:pic>
        <p:nvPicPr>
          <p:cNvPr id="6" name="Imagen 5"/>
          <p:cNvPicPr>
            <a:picLocks noChangeAspect="1"/>
          </p:cNvPicPr>
          <p:nvPr/>
        </p:nvPicPr>
        <p:blipFill>
          <a:blip r:embed="rId4"/>
          <a:stretch>
            <a:fillRect/>
          </a:stretch>
        </p:blipFill>
        <p:spPr>
          <a:xfrm>
            <a:off x="1486598" y="312654"/>
            <a:ext cx="3884804" cy="2572370"/>
          </a:xfrm>
          <a:prstGeom prst="rect">
            <a:avLst/>
          </a:prstGeom>
        </p:spPr>
      </p:pic>
      <p:sp>
        <p:nvSpPr>
          <p:cNvPr id="7" name="Rectángulo 6"/>
          <p:cNvSpPr/>
          <p:nvPr/>
        </p:nvSpPr>
        <p:spPr>
          <a:xfrm>
            <a:off x="1802674" y="1186172"/>
            <a:ext cx="1450853" cy="862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279736" y="592333"/>
            <a:ext cx="2452916" cy="523220"/>
          </a:xfrm>
          <a:prstGeom prst="rect">
            <a:avLst/>
          </a:prstGeom>
        </p:spPr>
        <p:txBody>
          <a:bodyPr wrap="none">
            <a:spAutoFit/>
          </a:bodyPr>
          <a:lstStyle/>
          <a:p>
            <a:r>
              <a:rPr lang="es-ES" dirty="0"/>
              <a:t>Minimizan la complejidad </a:t>
            </a:r>
          </a:p>
          <a:p>
            <a:r>
              <a:rPr lang="es-ES" dirty="0"/>
              <a:t>de los métodos tradicionales</a:t>
            </a:r>
            <a:endParaRPr lang="es-CO" dirty="0"/>
          </a:p>
        </p:txBody>
      </p:sp>
      <p:cxnSp>
        <p:nvCxnSpPr>
          <p:cNvPr id="10" name="Conector recto de flecha 9"/>
          <p:cNvCxnSpPr/>
          <p:nvPr/>
        </p:nvCxnSpPr>
        <p:spPr>
          <a:xfrm flipH="1">
            <a:off x="2769326" y="809799"/>
            <a:ext cx="7393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72621" y="1381237"/>
            <a:ext cx="2364750" cy="523220"/>
          </a:xfrm>
          <a:prstGeom prst="rect">
            <a:avLst/>
          </a:prstGeom>
        </p:spPr>
        <p:txBody>
          <a:bodyPr wrap="none">
            <a:spAutoFit/>
          </a:bodyPr>
          <a:lstStyle/>
          <a:p>
            <a:r>
              <a:rPr lang="es-CO" dirty="0"/>
              <a:t>Automatizan la ejecución y </a:t>
            </a:r>
          </a:p>
          <a:p>
            <a:r>
              <a:rPr lang="es-CO" dirty="0"/>
              <a:t>el flujo de trabajo</a:t>
            </a:r>
          </a:p>
        </p:txBody>
      </p:sp>
      <p:cxnSp>
        <p:nvCxnSpPr>
          <p:cNvPr id="44" name="Conector recto de flecha 43"/>
          <p:cNvCxnSpPr/>
          <p:nvPr/>
        </p:nvCxnSpPr>
        <p:spPr>
          <a:xfrm flipH="1">
            <a:off x="2689615" y="1535125"/>
            <a:ext cx="7393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ángulo 44"/>
          <p:cNvSpPr/>
          <p:nvPr/>
        </p:nvSpPr>
        <p:spPr>
          <a:xfrm>
            <a:off x="279736" y="2187370"/>
            <a:ext cx="1856598" cy="307777"/>
          </a:xfrm>
          <a:prstGeom prst="rect">
            <a:avLst/>
          </a:prstGeom>
        </p:spPr>
        <p:txBody>
          <a:bodyPr wrap="none">
            <a:spAutoFit/>
          </a:bodyPr>
          <a:lstStyle/>
          <a:p>
            <a:r>
              <a:rPr lang="es-CO" dirty="0"/>
              <a:t>Evitan intermediarios</a:t>
            </a:r>
          </a:p>
        </p:txBody>
      </p:sp>
      <p:cxnSp>
        <p:nvCxnSpPr>
          <p:cNvPr id="46" name="Conector recto de flecha 45"/>
          <p:cNvCxnSpPr/>
          <p:nvPr/>
        </p:nvCxnSpPr>
        <p:spPr>
          <a:xfrm flipH="1">
            <a:off x="2638206" y="2336484"/>
            <a:ext cx="7393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72966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7015789" y="0"/>
            <a:ext cx="517621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916974" y="694688"/>
            <a:ext cx="5314800" cy="3639353"/>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ES" dirty="0">
                <a:solidFill>
                  <a:srgbClr val="FF0000"/>
                </a:solidFill>
              </a:rPr>
              <a:t>A medida que se realiza la narración presentar las imágenes en transición, tener en cuenta la descripción de la imagen para su presentación en coherencia con la narración. </a:t>
            </a:r>
          </a:p>
          <a:p>
            <a:pPr lvl="0">
              <a:buClr>
                <a:schemeClr val="dk1"/>
              </a:buClr>
              <a:buSzPts val="350"/>
            </a:pPr>
            <a:endParaRPr lang="es-ES" dirty="0">
              <a:solidFill>
                <a:srgbClr val="FF0000"/>
              </a:solidFill>
            </a:endParaRPr>
          </a:p>
          <a:p>
            <a:pPr lvl="0">
              <a:buClr>
                <a:schemeClr val="dk1"/>
              </a:buClr>
              <a:buSzPts val="350"/>
            </a:pPr>
            <a:r>
              <a:rPr lang="es-ES" b="1" dirty="0">
                <a:solidFill>
                  <a:srgbClr val="FF0000"/>
                </a:solidFill>
              </a:rPr>
              <a:t>Incluir los textos en pantalla:</a:t>
            </a:r>
          </a:p>
          <a:p>
            <a:pPr lvl="0">
              <a:buClr>
                <a:schemeClr val="dk1"/>
              </a:buClr>
              <a:buSzPts val="350"/>
            </a:pPr>
            <a:r>
              <a:rPr lang="es-CO" dirty="0">
                <a:solidFill>
                  <a:srgbClr val="FF0000"/>
                </a:solidFill>
              </a:rPr>
              <a:t>1. Información</a:t>
            </a:r>
          </a:p>
          <a:p>
            <a:pPr>
              <a:buClr>
                <a:schemeClr val="dk1"/>
              </a:buClr>
              <a:buSzPts val="350"/>
            </a:pPr>
            <a:r>
              <a:rPr lang="es-CO" dirty="0">
                <a:solidFill>
                  <a:srgbClr val="FF0000"/>
                </a:solidFill>
              </a:rPr>
              <a:t>2. Confiabilidad </a:t>
            </a:r>
          </a:p>
          <a:p>
            <a:pPr>
              <a:buClr>
                <a:schemeClr val="dk1"/>
              </a:buClr>
              <a:buSzPts val="350"/>
            </a:pPr>
            <a:r>
              <a:rPr lang="es-CO" dirty="0">
                <a:solidFill>
                  <a:srgbClr val="FF0000"/>
                </a:solidFill>
              </a:rPr>
              <a:t>3. Seguridad </a:t>
            </a:r>
          </a:p>
          <a:p>
            <a:pPr>
              <a:buClr>
                <a:schemeClr val="dk1"/>
              </a:buClr>
              <a:buSzPts val="350"/>
            </a:pPr>
            <a:endParaRPr dirty="0">
              <a:solidFill>
                <a:srgbClr val="FF0000"/>
              </a:solidFil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9525" y="4181344"/>
            <a:ext cx="699792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251757" y="4566472"/>
            <a:ext cx="6457950" cy="1349498"/>
          </a:xfrm>
          <a:prstGeom prst="rect">
            <a:avLst/>
          </a:prstGeom>
          <a:noFill/>
          <a:ln>
            <a:noFill/>
          </a:ln>
        </p:spPr>
        <p:txBody>
          <a:bodyPr spcFirstLastPara="1" wrap="square" lIns="91425" tIns="45700" rIns="91425" bIns="45700" anchor="t" anchorCtr="0">
            <a:noAutofit/>
          </a:bodyPr>
          <a:lstStyle/>
          <a:p>
            <a:pPr fontAlgn="base">
              <a:lnSpc>
                <a:spcPct val="114000"/>
              </a:lnSpc>
            </a:pPr>
            <a:r>
              <a:rPr lang="es-ES" dirty="0"/>
              <a:t>Estos contratos inteligentes suelen crearse a partir de lenguajes de programación que posteriormente se despliegan sobre las redes de </a:t>
            </a:r>
            <a:r>
              <a:rPr lang="es-ES" i="1" dirty="0" err="1"/>
              <a:t>blockchain</a:t>
            </a:r>
            <a:r>
              <a:rPr lang="es-ES" i="1" dirty="0"/>
              <a:t>, </a:t>
            </a:r>
            <a:r>
              <a:rPr lang="es-ES" dirty="0"/>
              <a:t>para posteriormente desplegarse sobre redes de </a:t>
            </a:r>
            <a:r>
              <a:rPr lang="es-ES" i="1" dirty="0" err="1"/>
              <a:t>blockchain</a:t>
            </a:r>
            <a:r>
              <a:rPr lang="es-ES" i="1" dirty="0"/>
              <a:t>,</a:t>
            </a:r>
            <a:r>
              <a:rPr lang="es-ES" dirty="0"/>
              <a:t> los cuales requieren de recursos o </a:t>
            </a:r>
            <a:r>
              <a:rPr lang="es-ES" i="1" dirty="0"/>
              <a:t>token</a:t>
            </a:r>
            <a:r>
              <a:rPr lang="es-ES" dirty="0"/>
              <a:t> para garantizar el derecho al uso de las mismas, con un bajo costo y alta confiabilidad.</a:t>
            </a:r>
          </a:p>
          <a:p>
            <a:pPr fontAlgn="base">
              <a:lnSpc>
                <a:spcPct val="114000"/>
              </a:lnSpc>
            </a:pPr>
            <a:endParaRPr lang="es-ES" i="1" dirty="0"/>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7015789" y="4181345"/>
            <a:ext cx="5203604" cy="2655178"/>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lvl="0">
              <a:buClr>
                <a:schemeClr val="dk1"/>
              </a:buClr>
              <a:buSzPts val="300"/>
            </a:pPr>
            <a:endParaRPr lang="es-ES" sz="1200" dirty="0">
              <a:solidFill>
                <a:schemeClr val="tx1"/>
              </a:solidFill>
            </a:endParaRPr>
          </a:p>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marL="0" marR="0" lvl="0" indent="0" algn="l" rtl="0">
              <a:lnSpc>
                <a:spcPct val="100000"/>
              </a:lnSpc>
              <a:spcBef>
                <a:spcPts val="0"/>
              </a:spcBef>
              <a:spcAft>
                <a:spcPts val="0"/>
              </a:spcAft>
              <a:buClr>
                <a:schemeClr val="dk1"/>
              </a:buClr>
              <a:buSzPts val="3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dirty="0"/>
          </a:p>
        </p:txBody>
      </p:sp>
      <p:grpSp>
        <p:nvGrpSpPr>
          <p:cNvPr id="98" name="Google Shape;98;p3"/>
          <p:cNvGrpSpPr/>
          <p:nvPr/>
        </p:nvGrpSpPr>
        <p:grpSpPr>
          <a:xfrm>
            <a:off x="-32877" y="-50859"/>
            <a:ext cx="6995183" cy="3868345"/>
            <a:chOff x="-42401" y="-24097"/>
            <a:chExt cx="6909926" cy="3859056"/>
          </a:xfrm>
        </p:grpSpPr>
        <p:pic>
          <p:nvPicPr>
            <p:cNvPr id="99"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01" name="Google Shape;101;p3"/>
          <p:cNvSpPr/>
          <p:nvPr/>
        </p:nvSpPr>
        <p:spPr>
          <a:xfrm>
            <a:off x="82753" y="1402607"/>
            <a:ext cx="6341548" cy="462308"/>
          </a:xfrm>
          <a:prstGeom prst="roundRect">
            <a:avLst>
              <a:gd name="adj" fmla="val 16667"/>
            </a:avLst>
          </a:prstGeom>
          <a:noFill/>
          <a:ln w="12700" cap="flat" cmpd="sng">
            <a:noFill/>
            <a:prstDash val="solid"/>
            <a:miter lim="8000"/>
            <a:headEnd type="none" w="sm" len="sm"/>
            <a:tailEnd type="none" w="sm" len="sm"/>
          </a:ln>
        </p:spPr>
        <p:txBody>
          <a:bodyPr spcFirstLastPara="1" wrap="square" lIns="91425" tIns="45700" rIns="91425" bIns="45700" anchor="ctr" anchorCtr="0">
            <a:noAutofit/>
          </a:bodyPr>
          <a:lstStyle/>
          <a:p>
            <a:pPr lvl="0" algn="ctr"/>
            <a:endParaRPr lang="es-CO" sz="3600" b="1" dirty="0">
              <a:solidFill>
                <a:schemeClr val="tx1"/>
              </a:solidFill>
            </a:endParaRPr>
          </a:p>
        </p:txBody>
      </p:sp>
      <p:sp>
        <p:nvSpPr>
          <p:cNvPr id="23" name="CuadroTexto 22">
            <a:extLst>
              <a:ext uri="{FF2B5EF4-FFF2-40B4-BE49-F238E27FC236}">
                <a16:creationId xmlns:a16="http://schemas.microsoft.com/office/drawing/2014/main" id="{2647CDBC-4DD8-486C-B36C-99EA90020143}"/>
              </a:ext>
            </a:extLst>
          </p:cNvPr>
          <p:cNvSpPr txBox="1"/>
          <p:nvPr/>
        </p:nvSpPr>
        <p:spPr>
          <a:xfrm>
            <a:off x="4679908" y="150893"/>
            <a:ext cx="1744393" cy="276999"/>
          </a:xfrm>
          <a:prstGeom prst="rect">
            <a:avLst/>
          </a:prstGeom>
          <a:noFill/>
        </p:spPr>
        <p:txBody>
          <a:bodyPr wrap="square" rtlCol="0">
            <a:spAutoFit/>
          </a:bodyPr>
          <a:lstStyle/>
          <a:p>
            <a:pPr lvl="0" algn="ctr">
              <a:buClr>
                <a:schemeClr val="dk1"/>
              </a:buClr>
              <a:buSzPts val="350"/>
            </a:pPr>
            <a:r>
              <a:rPr lang="es-CO" sz="1200" dirty="0">
                <a:solidFill>
                  <a:schemeClr val="tx1"/>
                </a:solidFill>
              </a:rPr>
              <a:t>Seguridad</a:t>
            </a:r>
          </a:p>
        </p:txBody>
      </p:sp>
      <p:sp>
        <p:nvSpPr>
          <p:cNvPr id="24" name="CuadroTexto 23">
            <a:extLst>
              <a:ext uri="{FF2B5EF4-FFF2-40B4-BE49-F238E27FC236}">
                <a16:creationId xmlns:a16="http://schemas.microsoft.com/office/drawing/2014/main" id="{ABCFA772-4892-4022-A2A0-724AB2D70E7E}"/>
              </a:ext>
            </a:extLst>
          </p:cNvPr>
          <p:cNvSpPr txBox="1"/>
          <p:nvPr/>
        </p:nvSpPr>
        <p:spPr>
          <a:xfrm>
            <a:off x="2413786" y="1077706"/>
            <a:ext cx="1744393" cy="276999"/>
          </a:xfrm>
          <a:prstGeom prst="rect">
            <a:avLst/>
          </a:prstGeom>
          <a:noFill/>
        </p:spPr>
        <p:txBody>
          <a:bodyPr wrap="square" rtlCol="0">
            <a:spAutoFit/>
          </a:bodyPr>
          <a:lstStyle/>
          <a:p>
            <a:pPr algn="ctr">
              <a:buClr>
                <a:schemeClr val="dk1"/>
              </a:buClr>
              <a:buSzPts val="350"/>
            </a:pPr>
            <a:r>
              <a:rPr lang="es-CO" sz="1200" dirty="0">
                <a:solidFill>
                  <a:schemeClr val="tx1"/>
                </a:solidFill>
              </a:rPr>
              <a:t>Confiabilidad</a:t>
            </a:r>
          </a:p>
        </p:txBody>
      </p:sp>
      <p:sp>
        <p:nvSpPr>
          <p:cNvPr id="25" name="CuadroTexto 24">
            <a:extLst>
              <a:ext uri="{FF2B5EF4-FFF2-40B4-BE49-F238E27FC236}">
                <a16:creationId xmlns:a16="http://schemas.microsoft.com/office/drawing/2014/main" id="{99E9121A-C45C-4450-A8BC-F139D0333326}"/>
              </a:ext>
            </a:extLst>
          </p:cNvPr>
          <p:cNvSpPr txBox="1"/>
          <p:nvPr/>
        </p:nvSpPr>
        <p:spPr>
          <a:xfrm>
            <a:off x="456161" y="254105"/>
            <a:ext cx="1744393" cy="276999"/>
          </a:xfrm>
          <a:prstGeom prst="rect">
            <a:avLst/>
          </a:prstGeom>
          <a:noFill/>
        </p:spPr>
        <p:txBody>
          <a:bodyPr wrap="square" rtlCol="0">
            <a:spAutoFit/>
          </a:bodyPr>
          <a:lstStyle/>
          <a:p>
            <a:pPr algn="ctr"/>
            <a:r>
              <a:rPr lang="es-CO" sz="1200" dirty="0">
                <a:solidFill>
                  <a:schemeClr val="tx1"/>
                </a:solidFill>
              </a:rPr>
              <a:t>Información</a:t>
            </a:r>
            <a:endParaRPr lang="es-ES" sz="1200" dirty="0">
              <a:solidFill>
                <a:schemeClr val="tx1"/>
              </a:solidFill>
            </a:endParaRPr>
          </a:p>
        </p:txBody>
      </p:sp>
      <p:pic>
        <p:nvPicPr>
          <p:cNvPr id="2" name="Imagen 1"/>
          <p:cNvPicPr>
            <a:picLocks noChangeAspect="1"/>
          </p:cNvPicPr>
          <p:nvPr/>
        </p:nvPicPr>
        <p:blipFill>
          <a:blip r:embed="rId4"/>
          <a:stretch>
            <a:fillRect/>
          </a:stretch>
        </p:blipFill>
        <p:spPr>
          <a:xfrm>
            <a:off x="154899" y="513832"/>
            <a:ext cx="1965416" cy="1965416"/>
          </a:xfrm>
          <a:prstGeom prst="rect">
            <a:avLst/>
          </a:prstGeom>
        </p:spPr>
      </p:pic>
      <p:sp>
        <p:nvSpPr>
          <p:cNvPr id="4" name="Rectángulo 3"/>
          <p:cNvSpPr/>
          <p:nvPr/>
        </p:nvSpPr>
        <p:spPr>
          <a:xfrm>
            <a:off x="7809523" y="4446590"/>
            <a:ext cx="4201752" cy="600164"/>
          </a:xfrm>
          <a:prstGeom prst="rect">
            <a:avLst/>
          </a:prstGeom>
        </p:spPr>
        <p:txBody>
          <a:bodyPr wrap="square">
            <a:spAutoFit/>
          </a:bodyPr>
          <a:lstStyle/>
          <a:p>
            <a:r>
              <a:rPr lang="es-CO" sz="1100" dirty="0">
                <a:hlinkClick r:id="rId5"/>
              </a:rPr>
              <a:t>https://www.freepik.es/vector-gratis/set-monedas-rupias-indias_3487933.htm#query=token&amp;position=15&amp;from_view=search</a:t>
            </a:r>
            <a:r>
              <a:rPr lang="es-CO" sz="1100" dirty="0"/>
              <a:t> </a:t>
            </a:r>
          </a:p>
        </p:txBody>
      </p:sp>
      <p:pic>
        <p:nvPicPr>
          <p:cNvPr id="38" name="Imagen 37"/>
          <p:cNvPicPr>
            <a:picLocks noChangeAspect="1"/>
          </p:cNvPicPr>
          <p:nvPr/>
        </p:nvPicPr>
        <p:blipFill>
          <a:blip r:embed="rId4"/>
          <a:stretch>
            <a:fillRect/>
          </a:stretch>
        </p:blipFill>
        <p:spPr>
          <a:xfrm>
            <a:off x="7154420" y="4446590"/>
            <a:ext cx="556288" cy="556288"/>
          </a:xfrm>
          <a:prstGeom prst="rect">
            <a:avLst/>
          </a:prstGeom>
        </p:spPr>
      </p:pic>
      <p:pic>
        <p:nvPicPr>
          <p:cNvPr id="5" name="Imagen 4"/>
          <p:cNvPicPr>
            <a:picLocks noChangeAspect="1"/>
          </p:cNvPicPr>
          <p:nvPr/>
        </p:nvPicPr>
        <p:blipFill>
          <a:blip r:embed="rId6"/>
          <a:stretch>
            <a:fillRect/>
          </a:stretch>
        </p:blipFill>
        <p:spPr>
          <a:xfrm>
            <a:off x="2221694" y="1427758"/>
            <a:ext cx="2137545" cy="1753365"/>
          </a:xfrm>
          <a:prstGeom prst="rect">
            <a:avLst/>
          </a:prstGeom>
        </p:spPr>
      </p:pic>
      <p:pic>
        <p:nvPicPr>
          <p:cNvPr id="39" name="Imagen 38"/>
          <p:cNvPicPr>
            <a:picLocks noChangeAspect="1"/>
          </p:cNvPicPr>
          <p:nvPr/>
        </p:nvPicPr>
        <p:blipFill>
          <a:blip r:embed="rId6"/>
          <a:stretch>
            <a:fillRect/>
          </a:stretch>
        </p:blipFill>
        <p:spPr>
          <a:xfrm>
            <a:off x="7154420" y="5119249"/>
            <a:ext cx="584875" cy="479756"/>
          </a:xfrm>
          <a:prstGeom prst="rect">
            <a:avLst/>
          </a:prstGeom>
        </p:spPr>
      </p:pic>
      <p:sp>
        <p:nvSpPr>
          <p:cNvPr id="6" name="Rectángulo 5"/>
          <p:cNvSpPr/>
          <p:nvPr/>
        </p:nvSpPr>
        <p:spPr>
          <a:xfrm>
            <a:off x="7766689" y="5065712"/>
            <a:ext cx="4434275" cy="769441"/>
          </a:xfrm>
          <a:prstGeom prst="rect">
            <a:avLst/>
          </a:prstGeom>
        </p:spPr>
        <p:txBody>
          <a:bodyPr wrap="square">
            <a:spAutoFit/>
          </a:bodyPr>
          <a:lstStyle/>
          <a:p>
            <a:r>
              <a:rPr lang="es-CO" sz="1100" dirty="0">
                <a:hlinkClick r:id="rId7"/>
              </a:rPr>
              <a:t>https://www.freepik.es/vector-gratis/composicion-isometrica-diagrama-flujo-cables-apuntando-computadoras-pinturas-ilustracion_17714698.htm#query=token&amp;position=27&amp;from_view=search</a:t>
            </a:r>
            <a:r>
              <a:rPr lang="es-CO" sz="1100" dirty="0"/>
              <a:t> </a:t>
            </a:r>
          </a:p>
        </p:txBody>
      </p:sp>
      <p:pic>
        <p:nvPicPr>
          <p:cNvPr id="7" name="Imagen 6"/>
          <p:cNvPicPr>
            <a:picLocks noChangeAspect="1"/>
          </p:cNvPicPr>
          <p:nvPr/>
        </p:nvPicPr>
        <p:blipFill>
          <a:blip r:embed="rId8"/>
          <a:stretch>
            <a:fillRect/>
          </a:stretch>
        </p:blipFill>
        <p:spPr>
          <a:xfrm>
            <a:off x="4239985" y="392604"/>
            <a:ext cx="2533040" cy="1690975"/>
          </a:xfrm>
          <a:prstGeom prst="rect">
            <a:avLst/>
          </a:prstGeom>
        </p:spPr>
      </p:pic>
      <p:pic>
        <p:nvPicPr>
          <p:cNvPr id="42" name="Imagen 41"/>
          <p:cNvPicPr>
            <a:picLocks noChangeAspect="1"/>
          </p:cNvPicPr>
          <p:nvPr/>
        </p:nvPicPr>
        <p:blipFill>
          <a:blip r:embed="rId8"/>
          <a:stretch>
            <a:fillRect/>
          </a:stretch>
        </p:blipFill>
        <p:spPr>
          <a:xfrm>
            <a:off x="7128086" y="5981984"/>
            <a:ext cx="931033" cy="621527"/>
          </a:xfrm>
          <a:prstGeom prst="rect">
            <a:avLst/>
          </a:prstGeom>
        </p:spPr>
      </p:pic>
      <p:sp>
        <p:nvSpPr>
          <p:cNvPr id="8" name="Rectángulo 7"/>
          <p:cNvSpPr/>
          <p:nvPr/>
        </p:nvSpPr>
        <p:spPr>
          <a:xfrm>
            <a:off x="7809523" y="5841180"/>
            <a:ext cx="4478793" cy="900246"/>
          </a:xfrm>
          <a:prstGeom prst="rect">
            <a:avLst/>
          </a:prstGeom>
        </p:spPr>
        <p:txBody>
          <a:bodyPr wrap="square">
            <a:spAutoFit/>
          </a:bodyPr>
          <a:lstStyle/>
          <a:p>
            <a:r>
              <a:rPr lang="es-CO" sz="1050" dirty="0">
                <a:solidFill>
                  <a:srgbClr val="0033CC"/>
                </a:solidFill>
              </a:rPr>
              <a:t>https://www.freepik.es/vector-gratis/hombres-negocios-dandose-mano-traves-visualizacion-videollamadas-telefonos-inteligentes-concepto-negocio-internet-personaje-dibujos-animados-ilustracion-vectorial_22821992.htm#query=contratos%20inteligentes&amp;position=11&amp;from_view=search  </a:t>
            </a:r>
          </a:p>
        </p:txBody>
      </p:sp>
    </p:spTree>
    <p:extLst>
      <p:ext uri="{BB962C8B-B14F-4D97-AF65-F5344CB8AC3E}">
        <p14:creationId xmlns:p14="http://schemas.microsoft.com/office/powerpoint/2010/main" val="68481022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916974" y="694688"/>
            <a:ext cx="5314800" cy="3639353"/>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ES" dirty="0">
                <a:solidFill>
                  <a:srgbClr val="FF0000"/>
                </a:solidFill>
              </a:rPr>
              <a:t>A medida que se realiza la narración presentar las imágenes en transición, tener en cuenta la descripción de la imagen para su presentación en coherencia con la narración. </a:t>
            </a:r>
          </a:p>
          <a:p>
            <a:pPr lvl="0">
              <a:buClr>
                <a:schemeClr val="dk1"/>
              </a:buClr>
              <a:buSzPts val="350"/>
            </a:pPr>
            <a:endParaRPr lang="es-ES" dirty="0">
              <a:solidFill>
                <a:srgbClr val="FF0000"/>
              </a:solidFill>
            </a:endParaRPr>
          </a:p>
          <a:p>
            <a:pPr lvl="0">
              <a:buClr>
                <a:schemeClr val="dk1"/>
              </a:buClr>
              <a:buSzPts val="350"/>
            </a:pPr>
            <a:r>
              <a:rPr lang="es-ES" b="1" dirty="0">
                <a:solidFill>
                  <a:srgbClr val="FF0000"/>
                </a:solidFill>
              </a:rPr>
              <a:t>Incluir los textos en pantalla:</a:t>
            </a:r>
          </a:p>
          <a:p>
            <a:pPr lvl="0">
              <a:buClr>
                <a:schemeClr val="dk1"/>
              </a:buClr>
              <a:buSzPts val="350"/>
            </a:pPr>
            <a:r>
              <a:rPr lang="es-CO" dirty="0">
                <a:solidFill>
                  <a:srgbClr val="FF0000"/>
                </a:solidFill>
              </a:rPr>
              <a:t>1. Sistema distribuido</a:t>
            </a:r>
          </a:p>
          <a:p>
            <a:pPr>
              <a:buClr>
                <a:schemeClr val="dk1"/>
              </a:buClr>
              <a:buSzPts val="350"/>
            </a:pPr>
            <a:r>
              <a:rPr lang="es-CO" dirty="0">
                <a:solidFill>
                  <a:srgbClr val="FF0000"/>
                </a:solidFill>
              </a:rPr>
              <a:t>2. Red extendida</a:t>
            </a:r>
          </a:p>
          <a:p>
            <a:pPr>
              <a:buClr>
                <a:schemeClr val="dk1"/>
              </a:buClr>
              <a:buSzPts val="350"/>
            </a:pPr>
            <a:r>
              <a:rPr lang="es-CO" dirty="0">
                <a:solidFill>
                  <a:srgbClr val="FF0000"/>
                </a:solidFill>
              </a:rPr>
              <a:t>3. Contratos Inteligentes </a:t>
            </a:r>
          </a:p>
          <a:p>
            <a:pPr>
              <a:buClr>
                <a:schemeClr val="dk1"/>
              </a:buClr>
              <a:buSzPts val="350"/>
            </a:pPr>
            <a:endParaRPr lang="es-CO" dirty="0">
              <a:solidFill>
                <a:srgbClr val="FF0000"/>
              </a:solidFill>
            </a:endParaRPr>
          </a:p>
          <a:p>
            <a:pPr>
              <a:buClr>
                <a:schemeClr val="dk1"/>
              </a:buClr>
              <a:buSzPts val="350"/>
            </a:pPr>
            <a:endParaRPr dirty="0">
              <a:solidFill>
                <a:srgbClr val="FF0000"/>
              </a:solidFil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9525" y="4181344"/>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251757" y="4566472"/>
            <a:ext cx="6457950" cy="1349498"/>
          </a:xfrm>
          <a:prstGeom prst="rect">
            <a:avLst/>
          </a:prstGeom>
          <a:noFill/>
          <a:ln>
            <a:noFill/>
          </a:ln>
        </p:spPr>
        <p:txBody>
          <a:bodyPr spcFirstLastPara="1" wrap="square" lIns="91425" tIns="45700" rIns="91425" bIns="45700" anchor="t" anchorCtr="0">
            <a:noAutofit/>
          </a:bodyPr>
          <a:lstStyle/>
          <a:p>
            <a:pPr fontAlgn="base">
              <a:lnSpc>
                <a:spcPct val="114000"/>
              </a:lnSpc>
            </a:pPr>
            <a:r>
              <a:rPr lang="es-ES" dirty="0"/>
              <a:t>En este componente formativo podrá reconocer los fundamentos y conceptos más importantes para llevar a cabo la planificación y diseño de un contrato inteligente, así como lo relacionado con el sistema distribuido y la red extendida, conceptos presentes en la ejecución de este tipo de contratos.</a:t>
            </a:r>
            <a:endParaRPr lang="es-ES" i="1" dirty="0"/>
          </a:p>
        </p:txBody>
      </p:sp>
      <p:sp>
        <p:nvSpPr>
          <p:cNvPr id="96" name="Google Shape;96;p3"/>
          <p:cNvSpPr/>
          <p:nvPr/>
        </p:nvSpPr>
        <p:spPr>
          <a:xfrm>
            <a:off x="6848475" y="4547883"/>
            <a:ext cx="5353050" cy="228863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a:t>
            </a:r>
          </a:p>
          <a:p>
            <a:pPr lvl="0">
              <a:buClr>
                <a:schemeClr val="dk1"/>
              </a:buClr>
              <a:buSzPts val="300"/>
            </a:pPr>
            <a:endParaRPr lang="es-ES" sz="1200" dirty="0">
              <a:solidFill>
                <a:schemeClr val="tx1"/>
              </a:solidFill>
            </a:endParaRPr>
          </a:p>
          <a:p>
            <a:pPr marL="0" marR="0" lvl="0" indent="0" algn="l" rtl="0">
              <a:lnSpc>
                <a:spcPct val="100000"/>
              </a:lnSpc>
              <a:spcBef>
                <a:spcPts val="0"/>
              </a:spcBef>
              <a:spcAft>
                <a:spcPts val="0"/>
              </a:spcAft>
              <a:buClr>
                <a:schemeClr val="dk1"/>
              </a:buClr>
              <a:buSzPts val="300"/>
              <a:buFont typeface="Arial"/>
              <a:buNone/>
            </a:pPr>
            <a:endParaRPr lang="es-E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lang="es-ES" sz="1200" dirty="0">
              <a:solidFill>
                <a:schemeClr val="dk1"/>
              </a:solidFill>
            </a:endParaRPr>
          </a:p>
          <a:p>
            <a:pPr marL="0" marR="0" lvl="0" indent="0" algn="l" rtl="0">
              <a:lnSpc>
                <a:spcPct val="100000"/>
              </a:lnSpc>
              <a:spcBef>
                <a:spcPts val="0"/>
              </a:spcBef>
              <a:spcAft>
                <a:spcPts val="0"/>
              </a:spcAft>
              <a:buClr>
                <a:schemeClr val="dk1"/>
              </a:buClr>
              <a:buSzPts val="3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dirty="0">
                <a:solidFill>
                  <a:schemeClr val="lt1"/>
                </a:solidFill>
                <a:latin typeface="Arial"/>
                <a:ea typeface="Arial"/>
                <a:cs typeface="Arial"/>
                <a:sym typeface="Arial"/>
              </a:rPr>
              <a:t>Audio/ Narración </a:t>
            </a:r>
            <a:endParaRPr dirty="0"/>
          </a:p>
        </p:txBody>
      </p:sp>
      <p:grpSp>
        <p:nvGrpSpPr>
          <p:cNvPr id="98" name="Google Shape;98;p3"/>
          <p:cNvGrpSpPr/>
          <p:nvPr/>
        </p:nvGrpSpPr>
        <p:grpSpPr>
          <a:xfrm>
            <a:off x="0" y="-18245"/>
            <a:ext cx="6995183" cy="3868345"/>
            <a:chOff x="-42401" y="-24097"/>
            <a:chExt cx="6909926" cy="3859056"/>
          </a:xfrm>
        </p:grpSpPr>
        <p:pic>
          <p:nvPicPr>
            <p:cNvPr id="99"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01" name="Google Shape;101;p3"/>
          <p:cNvSpPr/>
          <p:nvPr/>
        </p:nvSpPr>
        <p:spPr>
          <a:xfrm>
            <a:off x="82753" y="1402607"/>
            <a:ext cx="6341548" cy="462308"/>
          </a:xfrm>
          <a:prstGeom prst="roundRect">
            <a:avLst>
              <a:gd name="adj" fmla="val 16667"/>
            </a:avLst>
          </a:prstGeom>
          <a:noFill/>
          <a:ln w="12700" cap="flat" cmpd="sng">
            <a:noFill/>
            <a:prstDash val="solid"/>
            <a:miter lim="8000"/>
            <a:headEnd type="none" w="sm" len="sm"/>
            <a:tailEnd type="none" w="sm" len="sm"/>
          </a:ln>
        </p:spPr>
        <p:txBody>
          <a:bodyPr spcFirstLastPara="1" wrap="square" lIns="91425" tIns="45700" rIns="91425" bIns="45700" anchor="ctr" anchorCtr="0">
            <a:noAutofit/>
          </a:bodyPr>
          <a:lstStyle/>
          <a:p>
            <a:pPr lvl="0" algn="ctr"/>
            <a:endParaRPr lang="es-CO" sz="3600" b="1" dirty="0">
              <a:solidFill>
                <a:schemeClr val="tx1"/>
              </a:solidFill>
            </a:endParaRPr>
          </a:p>
        </p:txBody>
      </p:sp>
      <p:sp>
        <p:nvSpPr>
          <p:cNvPr id="4" name="Rectángulo 3"/>
          <p:cNvSpPr/>
          <p:nvPr/>
        </p:nvSpPr>
        <p:spPr>
          <a:xfrm>
            <a:off x="7920452" y="4961867"/>
            <a:ext cx="4419841" cy="261610"/>
          </a:xfrm>
          <a:prstGeom prst="rect">
            <a:avLst/>
          </a:prstGeom>
        </p:spPr>
        <p:txBody>
          <a:bodyPr wrap="square">
            <a:spAutoFit/>
          </a:bodyPr>
          <a:lstStyle/>
          <a:p>
            <a:r>
              <a:rPr lang="es-CO" sz="1100" dirty="0">
                <a:hlinkClick r:id="rId4"/>
              </a:rPr>
              <a:t>https://iadianas.files.wordpress.com/2012/06/d.jpg?w=584</a:t>
            </a:r>
            <a:r>
              <a:rPr lang="es-CO" sz="1100" dirty="0"/>
              <a:t> </a:t>
            </a:r>
          </a:p>
        </p:txBody>
      </p:sp>
      <p:pic>
        <p:nvPicPr>
          <p:cNvPr id="6" name="Imagen 5"/>
          <p:cNvPicPr>
            <a:picLocks noChangeAspect="1"/>
          </p:cNvPicPr>
          <p:nvPr/>
        </p:nvPicPr>
        <p:blipFill>
          <a:blip r:embed="rId5"/>
          <a:stretch>
            <a:fillRect/>
          </a:stretch>
        </p:blipFill>
        <p:spPr>
          <a:xfrm>
            <a:off x="753558" y="520987"/>
            <a:ext cx="1853352" cy="1167612"/>
          </a:xfrm>
          <a:prstGeom prst="rect">
            <a:avLst/>
          </a:prstGeom>
        </p:spPr>
      </p:pic>
      <p:sp>
        <p:nvSpPr>
          <p:cNvPr id="7" name="Rectángulo 6"/>
          <p:cNvSpPr/>
          <p:nvPr/>
        </p:nvSpPr>
        <p:spPr>
          <a:xfrm>
            <a:off x="557123" y="158037"/>
            <a:ext cx="1747594" cy="307777"/>
          </a:xfrm>
          <a:prstGeom prst="rect">
            <a:avLst/>
          </a:prstGeom>
        </p:spPr>
        <p:txBody>
          <a:bodyPr wrap="none">
            <a:spAutoFit/>
          </a:bodyPr>
          <a:lstStyle/>
          <a:p>
            <a:r>
              <a:rPr lang="es-ES" dirty="0"/>
              <a:t>Sistema distribuido </a:t>
            </a:r>
            <a:endParaRPr lang="es-CO" dirty="0"/>
          </a:p>
        </p:txBody>
      </p:sp>
      <p:pic>
        <p:nvPicPr>
          <p:cNvPr id="8" name="Imagen 7"/>
          <p:cNvPicPr>
            <a:picLocks noChangeAspect="1"/>
          </p:cNvPicPr>
          <p:nvPr/>
        </p:nvPicPr>
        <p:blipFill>
          <a:blip r:embed="rId6"/>
          <a:stretch>
            <a:fillRect/>
          </a:stretch>
        </p:blipFill>
        <p:spPr>
          <a:xfrm>
            <a:off x="3783651" y="140198"/>
            <a:ext cx="2857500" cy="2819400"/>
          </a:xfrm>
          <a:prstGeom prst="rect">
            <a:avLst/>
          </a:prstGeom>
        </p:spPr>
      </p:pic>
      <p:sp>
        <p:nvSpPr>
          <p:cNvPr id="9" name="Rectángulo 8"/>
          <p:cNvSpPr/>
          <p:nvPr/>
        </p:nvSpPr>
        <p:spPr>
          <a:xfrm>
            <a:off x="5481280" y="250932"/>
            <a:ext cx="1338828" cy="307777"/>
          </a:xfrm>
          <a:prstGeom prst="rect">
            <a:avLst/>
          </a:prstGeom>
        </p:spPr>
        <p:txBody>
          <a:bodyPr wrap="none">
            <a:spAutoFit/>
          </a:bodyPr>
          <a:lstStyle/>
          <a:p>
            <a:r>
              <a:rPr lang="es-ES" dirty="0"/>
              <a:t>Red extendida</a:t>
            </a:r>
            <a:endParaRPr lang="es-CO" dirty="0"/>
          </a:p>
        </p:txBody>
      </p:sp>
      <p:sp>
        <p:nvSpPr>
          <p:cNvPr id="10" name="Rectángulo 9"/>
          <p:cNvSpPr/>
          <p:nvPr/>
        </p:nvSpPr>
        <p:spPr>
          <a:xfrm>
            <a:off x="8046939" y="5476758"/>
            <a:ext cx="4371435" cy="430887"/>
          </a:xfrm>
          <a:prstGeom prst="rect">
            <a:avLst/>
          </a:prstGeom>
        </p:spPr>
        <p:txBody>
          <a:bodyPr wrap="square">
            <a:spAutoFit/>
          </a:bodyPr>
          <a:lstStyle/>
          <a:p>
            <a:r>
              <a:rPr lang="es-CO" sz="1100" dirty="0">
                <a:hlinkClick r:id="rId7"/>
              </a:rPr>
              <a:t>https://www.quonext.com/blog/wp-content/uploads/Cloud_computing-1.png</a:t>
            </a:r>
            <a:r>
              <a:rPr lang="es-CO" sz="1100" dirty="0"/>
              <a:t> </a:t>
            </a:r>
          </a:p>
        </p:txBody>
      </p:sp>
      <p:pic>
        <p:nvPicPr>
          <p:cNvPr id="44" name="Imagen 43"/>
          <p:cNvPicPr>
            <a:picLocks noChangeAspect="1"/>
          </p:cNvPicPr>
          <p:nvPr/>
        </p:nvPicPr>
        <p:blipFill>
          <a:blip r:embed="rId5"/>
          <a:stretch>
            <a:fillRect/>
          </a:stretch>
        </p:blipFill>
        <p:spPr>
          <a:xfrm>
            <a:off x="7109757" y="4874117"/>
            <a:ext cx="789998" cy="497699"/>
          </a:xfrm>
          <a:prstGeom prst="rect">
            <a:avLst/>
          </a:prstGeom>
        </p:spPr>
      </p:pic>
      <p:pic>
        <p:nvPicPr>
          <p:cNvPr id="45" name="Imagen 44"/>
          <p:cNvPicPr>
            <a:picLocks noChangeAspect="1"/>
          </p:cNvPicPr>
          <p:nvPr/>
        </p:nvPicPr>
        <p:blipFill>
          <a:blip r:embed="rId6"/>
          <a:stretch>
            <a:fillRect/>
          </a:stretch>
        </p:blipFill>
        <p:spPr>
          <a:xfrm>
            <a:off x="7065324" y="5349368"/>
            <a:ext cx="876077" cy="864396"/>
          </a:xfrm>
          <a:prstGeom prst="rect">
            <a:avLst/>
          </a:prstGeom>
        </p:spPr>
      </p:pic>
      <p:pic>
        <p:nvPicPr>
          <p:cNvPr id="11" name="Imagen 10"/>
          <p:cNvPicPr>
            <a:picLocks noChangeAspect="1"/>
          </p:cNvPicPr>
          <p:nvPr/>
        </p:nvPicPr>
        <p:blipFill rotWithShape="1">
          <a:blip r:embed="rId8"/>
          <a:srcRect l="22203" r="19022" b="31112"/>
          <a:stretch/>
        </p:blipFill>
        <p:spPr>
          <a:xfrm>
            <a:off x="847736" y="1981688"/>
            <a:ext cx="1664995" cy="1199338"/>
          </a:xfrm>
          <a:prstGeom prst="rect">
            <a:avLst/>
          </a:prstGeom>
        </p:spPr>
      </p:pic>
      <p:sp>
        <p:nvSpPr>
          <p:cNvPr id="47" name="Rectángulo 46"/>
          <p:cNvSpPr/>
          <p:nvPr/>
        </p:nvSpPr>
        <p:spPr>
          <a:xfrm>
            <a:off x="2535453" y="2293098"/>
            <a:ext cx="1140056" cy="523220"/>
          </a:xfrm>
          <a:prstGeom prst="rect">
            <a:avLst/>
          </a:prstGeom>
        </p:spPr>
        <p:txBody>
          <a:bodyPr wrap="none">
            <a:spAutoFit/>
          </a:bodyPr>
          <a:lstStyle/>
          <a:p>
            <a:r>
              <a:rPr lang="es-ES" dirty="0"/>
              <a:t>Contratos </a:t>
            </a:r>
          </a:p>
          <a:p>
            <a:r>
              <a:rPr lang="es-ES" dirty="0"/>
              <a:t>inteligentes </a:t>
            </a:r>
            <a:endParaRPr lang="es-CO" dirty="0"/>
          </a:p>
        </p:txBody>
      </p:sp>
      <p:pic>
        <p:nvPicPr>
          <p:cNvPr id="48" name="Imagen 47"/>
          <p:cNvPicPr>
            <a:picLocks noChangeAspect="1"/>
          </p:cNvPicPr>
          <p:nvPr/>
        </p:nvPicPr>
        <p:blipFill rotWithShape="1">
          <a:blip r:embed="rId8"/>
          <a:srcRect l="22203" r="19022" b="31112"/>
          <a:stretch/>
        </p:blipFill>
        <p:spPr>
          <a:xfrm>
            <a:off x="7097104" y="6181041"/>
            <a:ext cx="867126" cy="624613"/>
          </a:xfrm>
          <a:prstGeom prst="rect">
            <a:avLst/>
          </a:prstGeom>
        </p:spPr>
      </p:pic>
      <p:sp>
        <p:nvSpPr>
          <p:cNvPr id="12" name="Rectángulo 11"/>
          <p:cNvSpPr/>
          <p:nvPr/>
        </p:nvSpPr>
        <p:spPr>
          <a:xfrm>
            <a:off x="8022199" y="6133883"/>
            <a:ext cx="4111830" cy="600164"/>
          </a:xfrm>
          <a:prstGeom prst="rect">
            <a:avLst/>
          </a:prstGeom>
        </p:spPr>
        <p:txBody>
          <a:bodyPr wrap="square">
            <a:spAutoFit/>
          </a:bodyPr>
          <a:lstStyle/>
          <a:p>
            <a:r>
              <a:rPr lang="es-CO" sz="1100" dirty="0">
                <a:hlinkClick r:id="rId9"/>
              </a:rPr>
              <a:t>https://www.bbva.com/wp-content/uploads/2018/06/smart-contracts-blockchain-bbva-1920x1180.jpg?theia_smart_thumbnails_file_version=2</a:t>
            </a:r>
            <a:r>
              <a:rPr lang="es-CO" sz="1100" dirty="0"/>
              <a:t> </a:t>
            </a:r>
          </a:p>
        </p:txBody>
      </p:sp>
      <p:sp>
        <p:nvSpPr>
          <p:cNvPr id="13" name="Forma libre 12"/>
          <p:cNvSpPr/>
          <p:nvPr/>
        </p:nvSpPr>
        <p:spPr>
          <a:xfrm>
            <a:off x="2233749" y="248194"/>
            <a:ext cx="2332333" cy="604889"/>
          </a:xfrm>
          <a:custGeom>
            <a:avLst/>
            <a:gdLst>
              <a:gd name="connsiteX0" fmla="*/ 0 w 2332333"/>
              <a:gd name="connsiteY0" fmla="*/ 0 h 604889"/>
              <a:gd name="connsiteX1" fmla="*/ 979714 w 2332333"/>
              <a:gd name="connsiteY1" fmla="*/ 130629 h 604889"/>
              <a:gd name="connsiteX2" fmla="*/ 613954 w 2332333"/>
              <a:gd name="connsiteY2" fmla="*/ 574766 h 604889"/>
              <a:gd name="connsiteX3" fmla="*/ 2181497 w 2332333"/>
              <a:gd name="connsiteY3" fmla="*/ 561703 h 604889"/>
              <a:gd name="connsiteX4" fmla="*/ 2181497 w 2332333"/>
              <a:gd name="connsiteY4" fmla="*/ 535577 h 60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33" h="604889">
                <a:moveTo>
                  <a:pt x="0" y="0"/>
                </a:moveTo>
                <a:cubicBezTo>
                  <a:pt x="438694" y="17417"/>
                  <a:pt x="877388" y="34835"/>
                  <a:pt x="979714" y="130629"/>
                </a:cubicBezTo>
                <a:cubicBezTo>
                  <a:pt x="1082040" y="226423"/>
                  <a:pt x="413657" y="502920"/>
                  <a:pt x="613954" y="574766"/>
                </a:cubicBezTo>
                <a:cubicBezTo>
                  <a:pt x="814251" y="646612"/>
                  <a:pt x="1920240" y="568235"/>
                  <a:pt x="2181497" y="561703"/>
                </a:cubicBezTo>
                <a:cubicBezTo>
                  <a:pt x="2442754" y="555172"/>
                  <a:pt x="2312125" y="545374"/>
                  <a:pt x="2181497" y="53557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Forma libre 53"/>
          <p:cNvSpPr/>
          <p:nvPr/>
        </p:nvSpPr>
        <p:spPr>
          <a:xfrm flipH="1">
            <a:off x="2584874" y="1832751"/>
            <a:ext cx="1825434" cy="450881"/>
          </a:xfrm>
          <a:custGeom>
            <a:avLst/>
            <a:gdLst>
              <a:gd name="connsiteX0" fmla="*/ 0 w 2332333"/>
              <a:gd name="connsiteY0" fmla="*/ 0 h 604889"/>
              <a:gd name="connsiteX1" fmla="*/ 979714 w 2332333"/>
              <a:gd name="connsiteY1" fmla="*/ 130629 h 604889"/>
              <a:gd name="connsiteX2" fmla="*/ 613954 w 2332333"/>
              <a:gd name="connsiteY2" fmla="*/ 574766 h 604889"/>
              <a:gd name="connsiteX3" fmla="*/ 2181497 w 2332333"/>
              <a:gd name="connsiteY3" fmla="*/ 561703 h 604889"/>
              <a:gd name="connsiteX4" fmla="*/ 2181497 w 2332333"/>
              <a:gd name="connsiteY4" fmla="*/ 535577 h 60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33" h="604889">
                <a:moveTo>
                  <a:pt x="0" y="0"/>
                </a:moveTo>
                <a:cubicBezTo>
                  <a:pt x="438694" y="17417"/>
                  <a:pt x="877388" y="34835"/>
                  <a:pt x="979714" y="130629"/>
                </a:cubicBezTo>
                <a:cubicBezTo>
                  <a:pt x="1082040" y="226423"/>
                  <a:pt x="413657" y="502920"/>
                  <a:pt x="613954" y="574766"/>
                </a:cubicBezTo>
                <a:cubicBezTo>
                  <a:pt x="814251" y="646612"/>
                  <a:pt x="1920240" y="568235"/>
                  <a:pt x="2181497" y="561703"/>
                </a:cubicBezTo>
                <a:cubicBezTo>
                  <a:pt x="2442754" y="555172"/>
                  <a:pt x="2312125" y="545374"/>
                  <a:pt x="2181497" y="53557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9522249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5" name="Google Shape;215;p32"/>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Escena de cierre de </a:t>
            </a:r>
            <a:r>
              <a:rPr lang="es-ES" dirty="0">
                <a:solidFill>
                  <a:schemeClr val="dk1"/>
                </a:solidFill>
              </a:rPr>
              <a:t>los videos institucionales del </a:t>
            </a:r>
            <a:r>
              <a:rPr lang="es-ES" sz="1400" b="0" i="0" u="none" strike="noStrike" cap="none" dirty="0">
                <a:solidFill>
                  <a:schemeClr val="dk1"/>
                </a:solidFill>
                <a:latin typeface="Arial"/>
                <a:ea typeface="Arial"/>
                <a:cs typeface="Arial"/>
                <a:sym typeface="Arial"/>
              </a:rPr>
              <a:t>SENA.</a:t>
            </a:r>
            <a:endParaRPr sz="1400" b="0" i="0" u="none" strike="noStrike" cap="none" dirty="0">
              <a:solidFill>
                <a:schemeClr val="dk1"/>
              </a:solidFill>
              <a:latin typeface="Arial"/>
              <a:ea typeface="Arial"/>
              <a:cs typeface="Arial"/>
              <a:sym typeface="Arial"/>
            </a:endParaRPr>
          </a:p>
        </p:txBody>
      </p:sp>
      <p:sp>
        <p:nvSpPr>
          <p:cNvPr id="216" name="Google Shape;216;p32"/>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a:t>
            </a:r>
            <a:endParaRPr sz="1400" b="0" i="0" u="none" strike="noStrike" cap="none">
              <a:solidFill>
                <a:srgbClr val="000000"/>
              </a:solidFill>
              <a:latin typeface="Arial"/>
              <a:ea typeface="Arial"/>
              <a:cs typeface="Arial"/>
              <a:sym typeface="Arial"/>
            </a:endParaRPr>
          </a:p>
        </p:txBody>
      </p:sp>
      <p:sp>
        <p:nvSpPr>
          <p:cNvPr id="217" name="Google Shape;217;p32"/>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 name="Google Shape;218;p32"/>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Música de cierre.  </a:t>
            </a:r>
            <a:endParaRPr sz="1400" b="0" i="0" u="none" strike="noStrike" cap="none" dirty="0">
              <a:solidFill>
                <a:schemeClr val="dk1"/>
              </a:solidFill>
              <a:latin typeface="Arial"/>
              <a:ea typeface="Arial"/>
              <a:cs typeface="Arial"/>
              <a:sym typeface="Arial"/>
            </a:endParaRPr>
          </a:p>
        </p:txBody>
      </p:sp>
      <p:sp>
        <p:nvSpPr>
          <p:cNvPr id="219" name="Google Shape;219;p32"/>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Google Shape;220;p32"/>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 Logo SENA. </a:t>
            </a: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21" name="Google Shape;221;p32"/>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grpSp>
        <p:nvGrpSpPr>
          <p:cNvPr id="222" name="Google Shape;222;p32"/>
          <p:cNvGrpSpPr/>
          <p:nvPr/>
        </p:nvGrpSpPr>
        <p:grpSpPr>
          <a:xfrm>
            <a:off x="-42401" y="-64613"/>
            <a:ext cx="6909926" cy="3859056"/>
            <a:chOff x="-42401" y="-24097"/>
            <a:chExt cx="6909926" cy="3859056"/>
          </a:xfrm>
        </p:grpSpPr>
        <p:pic>
          <p:nvPicPr>
            <p:cNvPr id="223" name="Google Shape;223;p32"/>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224" name="Google Shape;224;p32"/>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25" name="Google Shape;225;p32"/>
          <p:cNvPicPr preferRelativeResize="0"/>
          <p:nvPr/>
        </p:nvPicPr>
        <p:blipFill rotWithShape="1">
          <a:blip r:embed="rId4">
            <a:alphaModFix/>
          </a:blip>
          <a:srcRect/>
          <a:stretch/>
        </p:blipFill>
        <p:spPr>
          <a:xfrm>
            <a:off x="503250" y="-34250"/>
            <a:ext cx="5812027" cy="3405476"/>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BA69CCE19797543AAB5DE63E320ACE2" ma:contentTypeVersion="13" ma:contentTypeDescription="Crear nuevo documento." ma:contentTypeScope="" ma:versionID="c27e9dff27dbbef6126b7e1a03a96eaf">
  <xsd:schema xmlns:xsd="http://www.w3.org/2001/XMLSchema" xmlns:xs="http://www.w3.org/2001/XMLSchema" xmlns:p="http://schemas.microsoft.com/office/2006/metadata/properties" xmlns:ns2="1d52d4bc-3f95-4709-b359-1b96840d7671" xmlns:ns3="8d1bea48-6525-4b05-8cf5-c6ad0dd5b02f" targetNamespace="http://schemas.microsoft.com/office/2006/metadata/properties" ma:root="true" ma:fieldsID="5282fca2a66791c7f7987122c07bb49b" ns2:_="" ns3:_="">
    <xsd:import namespace="1d52d4bc-3f95-4709-b359-1b96840d7671"/>
    <xsd:import namespace="8d1bea48-6525-4b05-8cf5-c6ad0dd5b02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Location" minOccurs="0"/>
                <xsd:element ref="ns3:MediaServiceGenerationTime" minOccurs="0"/>
                <xsd:element ref="ns3:MediaServiceEventHashCode"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52d4bc-3f95-4709-b359-1b96840d7671"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19" nillable="true" ma:displayName="Taxonomy Catch All Column" ma:hidden="true" ma:list="{86b9d2d1-95d9-404f-a0e9-5b204eef34e2}" ma:internalName="TaxCatchAll" ma:showField="CatchAllData" ma:web="1d52d4bc-3f95-4709-b359-1b96840d76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1bea48-6525-4b05-8cf5-c6ad0dd5b02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d52d4bc-3f95-4709-b359-1b96840d7671" xsi:nil="true"/>
    <lcf76f155ced4ddcb4097134ff3c332f xmlns="8d1bea48-6525-4b05-8cf5-c6ad0dd5b02f">
      <Terms xmlns="http://schemas.microsoft.com/office/infopath/2007/PartnerControls"/>
    </lcf76f155ced4ddcb4097134ff3c332f>
    <SharedWithUsers xmlns="1d52d4bc-3f95-4709-b359-1b96840d7671">
      <UserInfo>
        <DisplayName/>
        <AccountId xsi:nil="true"/>
        <AccountType/>
      </UserInfo>
    </SharedWithUsers>
    <MediaLengthInSeconds xmlns="8d1bea48-6525-4b05-8cf5-c6ad0dd5b02f" xsi:nil="true"/>
  </documentManagement>
</p:properties>
</file>

<file path=customXml/itemProps1.xml><?xml version="1.0" encoding="utf-8"?>
<ds:datastoreItem xmlns:ds="http://schemas.openxmlformats.org/officeDocument/2006/customXml" ds:itemID="{9E93EC1A-C0B7-4F10-9801-9F7600216416}"/>
</file>

<file path=customXml/itemProps2.xml><?xml version="1.0" encoding="utf-8"?>
<ds:datastoreItem xmlns:ds="http://schemas.openxmlformats.org/officeDocument/2006/customXml" ds:itemID="{63382B76-A312-4AB8-A313-0D5B843536D7}"/>
</file>

<file path=customXml/itemProps3.xml><?xml version="1.0" encoding="utf-8"?>
<ds:datastoreItem xmlns:ds="http://schemas.openxmlformats.org/officeDocument/2006/customXml" ds:itemID="{1FE7E8BB-1DEB-4495-B56D-092E28EBAEE8}"/>
</file>

<file path=docProps/app.xml><?xml version="1.0" encoding="utf-8"?>
<Properties xmlns="http://schemas.openxmlformats.org/officeDocument/2006/extended-properties" xmlns:vt="http://schemas.openxmlformats.org/officeDocument/2006/docPropsVTypes">
  <TotalTime>1174</TotalTime>
  <Words>1150</Words>
  <Application>Microsoft Office PowerPoint</Application>
  <PresentationFormat>Panorámica</PresentationFormat>
  <Paragraphs>113</Paragraphs>
  <Slides>9</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CLAUDIA VASQUEZ</dc:creator>
  <cp:lastModifiedBy>JULIA ISABEL ROBERTO</cp:lastModifiedBy>
  <cp:revision>95</cp:revision>
  <dcterms:modified xsi:type="dcterms:W3CDTF">2022-07-03T06:04:52Z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0x0101009BA69CCE19797543AAB5DE63E320ACE2</vt:lpwstr>
  </property>
  <property fmtid="{D5CDD505-2E9C-101B-9397-08002B2CF9AE}" pid="3" name="Order">
    <vt:r8>16930200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