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comments/comment2.xml" ContentType="application/vnd.openxmlformats-officedocument.presentationml.comments+xml"/>
  <Override PartName="/ppt/comments/comment1.xml" ContentType="application/vnd.openxmlformats-officedocument.presentationml.comment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ndara" panose="020E0502030303020204" pitchFamily="34" charset="0"/>
      <p:regular r:id="rId17"/>
      <p:bold r:id="rId18"/>
      <p:italic r:id="rId19"/>
      <p:boldItalic r:id="rId20"/>
    </p:embeddedFont>
    <p:embeddedFont>
      <p:font typeface="Geo" panose="020B0604020202020204"/>
      <p:regular r:id="rId21"/>
      <p: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13+sTeBDWtc8UD5U6sd4Ra18tO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x Cecilia Chinchilla Rueda" initials="" lastIdx="3" clrIdx="0"/>
  <p:cmAuthor id="1" name="Paola Alexandra Moya Peralta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2172" y="-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customXml" Target="../customXml/item3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commentAuthors" Target="commentAuthor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7-22T03:44:04.995" idx="1">
    <p:pos x="6000" y="0"/>
    <p:text>Falta la orientación para abordar la actividad didáctica.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b-aH5MQ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7-25T16:05:38.141" idx="2">
    <p:pos x="1415" y="849"/>
    <p:text>en el método....</p:text>
    <p:extLst mod="1"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b-aH5MU"/>
      </p:ext>
    </p:extLst>
  </p:cm>
  <p:cm authorId="1" dt="2022-07-25T16:05:38.141" idx="1">
    <p:pos x="1415" y="849"/>
    <p:text>ajustado</p:text>
    <p:extLst mod="1">
      <p:ext uri="{C676402C-5697-4E1C-873F-D02D1690AC5C}">
        <p15:threadingInfo xmlns:p15="http://schemas.microsoft.com/office/powerpoint/2012/main" timeZoneBias="0">
          <p15:parentCm authorId="0" idx="2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c6QihVk"/>
      </p:ext>
    </p:extLst>
  </p:cm>
  <p:cm authorId="0" dt="2022-07-25T16:05:41.740" idx="3">
    <p:pos x="515" y="3473"/>
    <p:text>La realimentación debe realizarse para cada ítem.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b-aH5MY"/>
      </p:ext>
    </p:extLst>
  </p:cm>
  <p:cm authorId="1" dt="2022-07-25T16:05:41.740" idx="2">
    <p:pos x="515" y="3473"/>
    <p:text>ajustado</p:text>
    <p:extLst>
      <p:ext uri="{C676402C-5697-4E1C-873F-D02D1690AC5C}">
        <p15:threadingInfo xmlns:p15="http://schemas.microsoft.com/office/powerpoint/2012/main" timeZoneBias="0">
          <p15:parentCm authorId="0" idx="3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c6QihVo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6805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994875" y="1291724"/>
            <a:ext cx="9679500" cy="28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lang="es-ES" sz="8000" dirty="0" err="1">
                <a:solidFill>
                  <a:srgbClr val="FFFFFF"/>
                </a:solidFill>
              </a:rPr>
              <a:t>Tribia</a:t>
            </a:r>
            <a:r>
              <a:rPr lang="es-ES" sz="8000" dirty="0">
                <a:solidFill>
                  <a:srgbClr val="FFFFFF"/>
                </a:solidFill>
              </a:rPr>
              <a:t>: Orientaciones pedagógicas en RIAS </a:t>
            </a:r>
            <a:endParaRPr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8878" y="806470"/>
            <a:ext cx="8453437" cy="0"/>
          </a:xfrm>
          <a:prstGeom prst="straightConnector1">
            <a:avLst/>
          </a:prstGeom>
          <a:noFill/>
          <a:ln w="25400" cap="sq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87" name="Google Shape;87;p1"/>
          <p:cNvSpPr/>
          <p:nvPr/>
        </p:nvSpPr>
        <p:spPr>
          <a:xfrm>
            <a:off x="544954" y="2875093"/>
            <a:ext cx="139039" cy="139039"/>
          </a:xfrm>
          <a:custGeom>
            <a:avLst/>
            <a:gdLst/>
            <a:ahLst/>
            <a:cxnLst/>
            <a:rect l="l" t="t" r="r" b="b"/>
            <a:pathLst>
              <a:path w="139039" h="139039" extrusionOk="0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03734" y="3104388"/>
            <a:ext cx="91138" cy="91138"/>
          </a:xfrm>
          <a:custGeom>
            <a:avLst/>
            <a:gdLst/>
            <a:ahLst/>
            <a:cxnLst/>
            <a:rect l="l" t="t" r="r" b="b"/>
            <a:pathLst>
              <a:path w="91138" h="91138" extrusionOk="0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29414" y="3619532"/>
            <a:ext cx="127714" cy="127714"/>
          </a:xfrm>
          <a:custGeom>
            <a:avLst/>
            <a:gdLst/>
            <a:ahLst/>
            <a:cxnLst/>
            <a:rect l="l" t="t" r="r" b="b"/>
            <a:pathLst>
              <a:path w="127714" h="127714" extrusionOk="0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43650" y="5225150"/>
            <a:ext cx="10178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 aprendiz a continuación encontrará diferentes preguntas relacionadas con el componente formativo , el propósito es que responda cada una de ellas. 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1"/>
          <p:cNvSpPr/>
          <p:nvPr/>
        </p:nvSpPr>
        <p:spPr>
          <a:xfrm>
            <a:off x="0" y="0"/>
            <a:ext cx="12192000" cy="29294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1"/>
          <p:cNvSpPr txBox="1"/>
          <p:nvPr/>
        </p:nvSpPr>
        <p:spPr>
          <a:xfrm>
            <a:off x="0" y="223522"/>
            <a:ext cx="12192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Pregunta 10</a:t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91" name="Google Shape;391;p11"/>
          <p:cNvGrpSpPr/>
          <p:nvPr/>
        </p:nvGrpSpPr>
        <p:grpSpPr>
          <a:xfrm>
            <a:off x="705073" y="3122452"/>
            <a:ext cx="11059549" cy="2816676"/>
            <a:chOff x="241284" y="3462202"/>
            <a:chExt cx="11059549" cy="2816676"/>
          </a:xfrm>
        </p:grpSpPr>
        <p:grpSp>
          <p:nvGrpSpPr>
            <p:cNvPr id="392" name="Google Shape;392;p11"/>
            <p:cNvGrpSpPr/>
            <p:nvPr/>
          </p:nvGrpSpPr>
          <p:grpSpPr>
            <a:xfrm>
              <a:off x="6168708" y="3462202"/>
              <a:ext cx="5132125" cy="2816676"/>
              <a:chOff x="6168708" y="3462202"/>
              <a:chExt cx="5132125" cy="2816676"/>
            </a:xfrm>
          </p:grpSpPr>
          <p:grpSp>
            <p:nvGrpSpPr>
              <p:cNvPr id="393" name="Google Shape;393;p11"/>
              <p:cNvGrpSpPr/>
              <p:nvPr/>
            </p:nvGrpSpPr>
            <p:grpSpPr>
              <a:xfrm>
                <a:off x="6216956" y="3462202"/>
                <a:ext cx="5083877" cy="533467"/>
                <a:chOff x="4232758" y="1959361"/>
                <a:chExt cx="7443305" cy="781050"/>
              </a:xfrm>
            </p:grpSpPr>
            <p:sp>
              <p:nvSpPr>
                <p:cNvPr id="394" name="Google Shape;394;p11"/>
                <p:cNvSpPr/>
                <p:nvPr/>
              </p:nvSpPr>
              <p:spPr>
                <a:xfrm>
                  <a:off x="4232758" y="1959361"/>
                  <a:ext cx="7443305" cy="7810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1"/>
                <p:cNvSpPr/>
                <p:nvPr/>
              </p:nvSpPr>
              <p:spPr>
                <a:xfrm flipH="1">
                  <a:off x="4342213" y="2124576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396" name="Google Shape;396;p11"/>
                <p:cNvSpPr txBox="1"/>
                <p:nvPr/>
              </p:nvSpPr>
              <p:spPr>
                <a:xfrm>
                  <a:off x="4927321" y="2000095"/>
                  <a:ext cx="6491813" cy="63086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100" dirty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Construcción del camino pedagógico y análisis de información para la acción por parte del facilitador.</a:t>
                  </a:r>
                  <a:endParaRPr sz="11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7" name="Google Shape;397;p11"/>
              <p:cNvGrpSpPr/>
              <p:nvPr/>
            </p:nvGrpSpPr>
            <p:grpSpPr>
              <a:xfrm>
                <a:off x="6168708" y="5342350"/>
                <a:ext cx="5083877" cy="936528"/>
                <a:chOff x="4162118" y="3201966"/>
                <a:chExt cx="7443305" cy="1371173"/>
              </a:xfrm>
            </p:grpSpPr>
            <p:sp>
              <p:nvSpPr>
                <p:cNvPr id="398" name="Google Shape;398;p11"/>
                <p:cNvSpPr/>
                <p:nvPr/>
              </p:nvSpPr>
              <p:spPr>
                <a:xfrm>
                  <a:off x="4162118" y="3201966"/>
                  <a:ext cx="7443305" cy="10785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C3F5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Intercambio de saberes, vivencias y experiencias y se configura el campo de enseñanza, donde se parte del reconocimiento de esos resultados que se necesitan incorporar, interpretar  o aquello de lo que se necesita prescindir.</a:t>
                  </a: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1"/>
                <p:cNvSpPr/>
                <p:nvPr/>
              </p:nvSpPr>
              <p:spPr>
                <a:xfrm flipH="1">
                  <a:off x="4385456" y="4122522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</p:grpSp>
        </p:grpSp>
        <p:grpSp>
          <p:nvGrpSpPr>
            <p:cNvPr id="400" name="Google Shape;400;p11"/>
            <p:cNvGrpSpPr/>
            <p:nvPr/>
          </p:nvGrpSpPr>
          <p:grpSpPr>
            <a:xfrm>
              <a:off x="241284" y="3500144"/>
              <a:ext cx="5694021" cy="2389342"/>
              <a:chOff x="241284" y="3500144"/>
              <a:chExt cx="5694021" cy="2389342"/>
            </a:xfrm>
          </p:grpSpPr>
          <p:grpSp>
            <p:nvGrpSpPr>
              <p:cNvPr id="401" name="Google Shape;401;p11"/>
              <p:cNvGrpSpPr/>
              <p:nvPr/>
            </p:nvGrpSpPr>
            <p:grpSpPr>
              <a:xfrm>
                <a:off x="241284" y="3500144"/>
                <a:ext cx="5083877" cy="1108594"/>
                <a:chOff x="4147537" y="1067476"/>
                <a:chExt cx="7443305" cy="1623094"/>
              </a:xfrm>
            </p:grpSpPr>
            <p:sp>
              <p:nvSpPr>
                <p:cNvPr id="402" name="Google Shape;402;p11"/>
                <p:cNvSpPr/>
                <p:nvPr/>
              </p:nvSpPr>
              <p:spPr>
                <a:xfrm>
                  <a:off x="4147537" y="1067477"/>
                  <a:ext cx="7443305" cy="7810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800" b="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Momento previo:</a:t>
                  </a: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403;p11"/>
                <p:cNvSpPr/>
                <p:nvPr/>
              </p:nvSpPr>
              <p:spPr>
                <a:xfrm>
                  <a:off x="4215165" y="1067476"/>
                  <a:ext cx="781051" cy="78105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749300" dist="38100" dir="2700000" algn="t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404;p11"/>
                <p:cNvSpPr/>
                <p:nvPr/>
              </p:nvSpPr>
              <p:spPr>
                <a:xfrm flipH="1">
                  <a:off x="4367864" y="1234870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2000" b="1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A</a:t>
                  </a: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405" name="Google Shape;405;p11"/>
                <p:cNvSpPr txBox="1"/>
                <p:nvPr/>
              </p:nvSpPr>
              <p:spPr>
                <a:xfrm>
                  <a:off x="5099029" y="2239953"/>
                  <a:ext cx="6491813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400" b="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Pedagogía tradicional </a:t>
                  </a:r>
                  <a:endParaRPr/>
                </a:p>
              </p:txBody>
            </p:sp>
          </p:grpSp>
          <p:grpSp>
            <p:nvGrpSpPr>
              <p:cNvPr id="406" name="Google Shape;406;p11"/>
              <p:cNvGrpSpPr/>
              <p:nvPr/>
            </p:nvGrpSpPr>
            <p:grpSpPr>
              <a:xfrm>
                <a:off x="245242" y="5344329"/>
                <a:ext cx="5690063" cy="545157"/>
                <a:chOff x="4153332" y="4152295"/>
                <a:chExt cx="8330822" cy="798165"/>
              </a:xfrm>
            </p:grpSpPr>
            <p:sp>
              <p:nvSpPr>
                <p:cNvPr id="407" name="Google Shape;407;p11"/>
                <p:cNvSpPr/>
                <p:nvPr/>
              </p:nvSpPr>
              <p:spPr>
                <a:xfrm>
                  <a:off x="4153332" y="4169410"/>
                  <a:ext cx="7443305" cy="7810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C3F5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1"/>
                <p:cNvSpPr/>
                <p:nvPr/>
              </p:nvSpPr>
              <p:spPr>
                <a:xfrm>
                  <a:off x="4232758" y="4152295"/>
                  <a:ext cx="781051" cy="78105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749300" dist="38100" dir="2700000" algn="t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1"/>
                <p:cNvSpPr/>
                <p:nvPr/>
              </p:nvSpPr>
              <p:spPr>
                <a:xfrm flipH="1">
                  <a:off x="4367864" y="4277092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2000" b="1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C</a:t>
                  </a: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410" name="Google Shape;410;p11"/>
                <p:cNvSpPr txBox="1"/>
                <p:nvPr/>
              </p:nvSpPr>
              <p:spPr>
                <a:xfrm>
                  <a:off x="5992341" y="4228952"/>
                  <a:ext cx="6491813" cy="5407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800" b="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Momento central:</a:t>
                  </a:r>
                  <a:endParaRPr sz="11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11" name="Google Shape;411;p11"/>
          <p:cNvGrpSpPr/>
          <p:nvPr/>
        </p:nvGrpSpPr>
        <p:grpSpPr>
          <a:xfrm>
            <a:off x="0" y="1244532"/>
            <a:ext cx="12192000" cy="939937"/>
            <a:chOff x="0" y="1719179"/>
            <a:chExt cx="12192000" cy="939937"/>
          </a:xfrm>
        </p:grpSpPr>
        <p:grpSp>
          <p:nvGrpSpPr>
            <p:cNvPr id="412" name="Google Shape;412;p11"/>
            <p:cNvGrpSpPr/>
            <p:nvPr/>
          </p:nvGrpSpPr>
          <p:grpSpPr>
            <a:xfrm>
              <a:off x="1898073" y="1719179"/>
              <a:ext cx="8395854" cy="939937"/>
              <a:chOff x="1759178" y="1437550"/>
              <a:chExt cx="8395854" cy="939937"/>
            </a:xfrm>
          </p:grpSpPr>
          <p:grpSp>
            <p:nvGrpSpPr>
              <p:cNvPr id="413" name="Google Shape;413;p11"/>
              <p:cNvGrpSpPr/>
              <p:nvPr/>
            </p:nvGrpSpPr>
            <p:grpSpPr>
              <a:xfrm>
                <a:off x="1759178" y="1437550"/>
                <a:ext cx="8395854" cy="939937"/>
                <a:chOff x="1759178" y="1437550"/>
                <a:chExt cx="8395854" cy="939937"/>
              </a:xfrm>
            </p:grpSpPr>
            <p:sp>
              <p:nvSpPr>
                <p:cNvPr id="414" name="Google Shape;414;p11"/>
                <p:cNvSpPr/>
                <p:nvPr/>
              </p:nvSpPr>
              <p:spPr>
                <a:xfrm>
                  <a:off x="5957105" y="1437550"/>
                  <a:ext cx="4197927" cy="939937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1"/>
                <p:cNvSpPr/>
                <p:nvPr/>
              </p:nvSpPr>
              <p:spPr>
                <a:xfrm flipH="1">
                  <a:off x="1759178" y="1437550"/>
                  <a:ext cx="4197927" cy="939937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6" name="Google Shape;416;p11"/>
              <p:cNvSpPr/>
              <p:nvPr/>
            </p:nvSpPr>
            <p:spPr>
              <a:xfrm>
                <a:off x="2771683" y="1630520"/>
                <a:ext cx="6370845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Relacione los métodos para la </a:t>
                </a:r>
                <a:r>
                  <a:rPr lang="es-ES" sz="1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educación</a:t>
                </a:r>
                <a:r>
                  <a:rPr lang="es-E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en salud con su acción correspondiente: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17" name="Google Shape;417;p11"/>
            <p:cNvCxnSpPr/>
            <p:nvPr/>
          </p:nvCxnSpPr>
          <p:spPr>
            <a:xfrm>
              <a:off x="10293927" y="2189147"/>
              <a:ext cx="189807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8" name="Google Shape;418;p11"/>
            <p:cNvCxnSpPr/>
            <p:nvPr/>
          </p:nvCxnSpPr>
          <p:spPr>
            <a:xfrm>
              <a:off x="0" y="2189147"/>
              <a:ext cx="189807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19" name="Google Shape;419;p11"/>
          <p:cNvSpPr/>
          <p:nvPr/>
        </p:nvSpPr>
        <p:spPr>
          <a:xfrm>
            <a:off x="705072" y="4204180"/>
            <a:ext cx="5083877" cy="53346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Momento inicial: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1"/>
          <p:cNvSpPr/>
          <p:nvPr/>
        </p:nvSpPr>
        <p:spPr>
          <a:xfrm>
            <a:off x="6574972" y="4000519"/>
            <a:ext cx="5083877" cy="86439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Permite la generación de una dinámica de apropiación, partiendo de un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escenario para la construcción de acuerdos y la planeación que permite plantear el núcleo temático y motivar la participación social.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1"/>
          <p:cNvSpPr/>
          <p:nvPr/>
        </p:nvSpPr>
        <p:spPr>
          <a:xfrm>
            <a:off x="811251" y="4208662"/>
            <a:ext cx="533468" cy="533467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493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cxnSp>
        <p:nvCxnSpPr>
          <p:cNvPr id="422" name="Google Shape;422;p11"/>
          <p:cNvCxnSpPr/>
          <p:nvPr/>
        </p:nvCxnSpPr>
        <p:spPr>
          <a:xfrm>
            <a:off x="5847157" y="3427127"/>
            <a:ext cx="73092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3" name="Google Shape;423;p11"/>
          <p:cNvCxnSpPr/>
          <p:nvPr/>
        </p:nvCxnSpPr>
        <p:spPr>
          <a:xfrm>
            <a:off x="5844047" y="4470912"/>
            <a:ext cx="73092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4" name="Google Shape;424;p11"/>
          <p:cNvCxnSpPr/>
          <p:nvPr/>
        </p:nvCxnSpPr>
        <p:spPr>
          <a:xfrm>
            <a:off x="5901572" y="5241603"/>
            <a:ext cx="73092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5" name="Google Shape;425;p11"/>
          <p:cNvSpPr txBox="1"/>
          <p:nvPr/>
        </p:nvSpPr>
        <p:spPr>
          <a:xfrm>
            <a:off x="619057" y="5653626"/>
            <a:ext cx="10953886" cy="105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RETROALIMENTACIÓN CORRECTO: </a:t>
            </a: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¡Correcto! Muy bien.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1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RETROALIMENTACIÓN INCORRECTO:</a:t>
            </a:r>
            <a:r>
              <a:rPr lang="es-E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¡Incorrecto! Recuerde que el momento previo es la construcción del camino pedagógico y análisis de información para la acción por parte del facilitador, el momento inicial permite la generación de una dinámica de apropiación, partiendo de un escenario para la construcción de acuerdos y la planeación que permite plantear el núcleo temático y motivar la participación social, y el momento central es el intercambio de saberes, vivencias y experiencias y se configura el campo de enseñanza, donde se parte del reconocimiento de esos resultados que se necesitan interpretar  o aquello de lo que se necesita prescindir.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0"/>
            <a:ext cx="12192000" cy="29294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0" y="223522"/>
            <a:ext cx="12192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Pregunta 1</a:t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>
            <a:off x="595329" y="3835684"/>
            <a:ext cx="11001342" cy="1678544"/>
            <a:chOff x="299491" y="4199251"/>
            <a:chExt cx="11001342" cy="1678544"/>
          </a:xfrm>
        </p:grpSpPr>
        <p:grpSp>
          <p:nvGrpSpPr>
            <p:cNvPr id="98" name="Google Shape;98;p2"/>
            <p:cNvGrpSpPr/>
            <p:nvPr/>
          </p:nvGrpSpPr>
          <p:grpSpPr>
            <a:xfrm>
              <a:off x="6216956" y="4199251"/>
              <a:ext cx="5083877" cy="1575613"/>
              <a:chOff x="6216956" y="4199251"/>
              <a:chExt cx="5083877" cy="1575613"/>
            </a:xfrm>
          </p:grpSpPr>
          <p:grpSp>
            <p:nvGrpSpPr>
              <p:cNvPr id="99" name="Google Shape;99;p2"/>
              <p:cNvGrpSpPr/>
              <p:nvPr/>
            </p:nvGrpSpPr>
            <p:grpSpPr>
              <a:xfrm>
                <a:off x="6216956" y="4199251"/>
                <a:ext cx="5083877" cy="533468"/>
                <a:chOff x="4232758" y="3038475"/>
                <a:chExt cx="7443305" cy="781051"/>
              </a:xfrm>
            </p:grpSpPr>
            <p:sp>
              <p:nvSpPr>
                <p:cNvPr id="100" name="Google Shape;100;p2"/>
                <p:cNvSpPr/>
                <p:nvPr/>
              </p:nvSpPr>
              <p:spPr>
                <a:xfrm>
                  <a:off x="4232758" y="3038475"/>
                  <a:ext cx="7443305" cy="7810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C3F5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4232759" y="3038476"/>
                  <a:ext cx="781050" cy="78105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749300" dist="38100" dir="2700000" algn="t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 flipH="1">
                  <a:off x="4385456" y="3175084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2000" b="1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B</a:t>
                  </a: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103" name="Google Shape;103;p2"/>
                <p:cNvSpPr txBox="1"/>
                <p:nvPr/>
              </p:nvSpPr>
              <p:spPr>
                <a:xfrm>
                  <a:off x="5099029" y="3254982"/>
                  <a:ext cx="6491813" cy="383023"/>
                </a:xfrm>
                <a:prstGeom prst="rect">
                  <a:avLst/>
                </a:prstGeom>
                <a:solidFill>
                  <a:srgbClr val="2C3F5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100" b="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Pedagogía de la problematización</a:t>
                  </a:r>
                  <a:endParaRPr/>
                </a:p>
              </p:txBody>
            </p:sp>
          </p:grpSp>
          <p:grpSp>
            <p:nvGrpSpPr>
              <p:cNvPr id="104" name="Google Shape;104;p2"/>
              <p:cNvGrpSpPr/>
              <p:nvPr/>
            </p:nvGrpSpPr>
            <p:grpSpPr>
              <a:xfrm>
                <a:off x="6216956" y="5241396"/>
                <a:ext cx="5083877" cy="533468"/>
                <a:chOff x="4232758" y="3054156"/>
                <a:chExt cx="7443305" cy="781051"/>
              </a:xfrm>
            </p:grpSpPr>
            <p:sp>
              <p:nvSpPr>
                <p:cNvPr id="105" name="Google Shape;105;p2"/>
                <p:cNvSpPr/>
                <p:nvPr/>
              </p:nvSpPr>
              <p:spPr>
                <a:xfrm>
                  <a:off x="4232758" y="3054157"/>
                  <a:ext cx="7443305" cy="7810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C3F5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4317977" y="3054156"/>
                  <a:ext cx="781051" cy="78105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749300" dist="38100" dir="2700000" algn="t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 flipH="1">
                  <a:off x="4428158" y="3165674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2000" b="1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C</a:t>
                  </a: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108" name="Google Shape;108;p2"/>
                <p:cNvSpPr txBox="1"/>
                <p:nvPr/>
              </p:nvSpPr>
              <p:spPr>
                <a:xfrm>
                  <a:off x="5099028" y="3295177"/>
                  <a:ext cx="6491813" cy="3830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100" b="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Constructivismo</a:t>
                  </a:r>
                  <a:endParaRPr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9" name="Google Shape;109;p2"/>
            <p:cNvGrpSpPr/>
            <p:nvPr/>
          </p:nvGrpSpPr>
          <p:grpSpPr>
            <a:xfrm>
              <a:off x="299491" y="4199251"/>
              <a:ext cx="5083877" cy="1678544"/>
              <a:chOff x="299491" y="4199251"/>
              <a:chExt cx="5083877" cy="1678544"/>
            </a:xfrm>
          </p:grpSpPr>
          <p:grpSp>
            <p:nvGrpSpPr>
              <p:cNvPr id="110" name="Google Shape;110;p2"/>
              <p:cNvGrpSpPr/>
              <p:nvPr/>
            </p:nvGrpSpPr>
            <p:grpSpPr>
              <a:xfrm>
                <a:off x="299491" y="4199251"/>
                <a:ext cx="5083877" cy="533468"/>
                <a:chOff x="4232758" y="2091039"/>
                <a:chExt cx="7443305" cy="781051"/>
              </a:xfrm>
            </p:grpSpPr>
            <p:sp>
              <p:nvSpPr>
                <p:cNvPr id="111" name="Google Shape;111;p2"/>
                <p:cNvSpPr/>
                <p:nvPr/>
              </p:nvSpPr>
              <p:spPr>
                <a:xfrm>
                  <a:off x="4232758" y="2091039"/>
                  <a:ext cx="7443305" cy="7810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4232759" y="2091040"/>
                  <a:ext cx="781050" cy="78105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749300" dist="38100" dir="2700000" algn="t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 flipH="1">
                  <a:off x="4385456" y="2227648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2000" b="1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A</a:t>
                  </a: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114" name="Google Shape;114;p2"/>
                <p:cNvSpPr txBox="1"/>
                <p:nvPr/>
              </p:nvSpPr>
              <p:spPr>
                <a:xfrm>
                  <a:off x="5099029" y="2239953"/>
                  <a:ext cx="6491813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400" b="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Pedagogía tradicional </a:t>
                  </a:r>
                  <a:endParaRPr/>
                </a:p>
              </p:txBody>
            </p:sp>
          </p:grpSp>
          <p:grpSp>
            <p:nvGrpSpPr>
              <p:cNvPr id="115" name="Google Shape;115;p2"/>
              <p:cNvGrpSpPr/>
              <p:nvPr/>
            </p:nvGrpSpPr>
            <p:grpSpPr>
              <a:xfrm>
                <a:off x="299491" y="5297675"/>
                <a:ext cx="5083877" cy="580120"/>
                <a:chOff x="4232758" y="4083993"/>
                <a:chExt cx="7443305" cy="849355"/>
              </a:xfrm>
            </p:grpSpPr>
            <p:sp>
              <p:nvSpPr>
                <p:cNvPr id="116" name="Google Shape;116;p2"/>
                <p:cNvSpPr/>
                <p:nvPr/>
              </p:nvSpPr>
              <p:spPr>
                <a:xfrm>
                  <a:off x="4232758" y="4083993"/>
                  <a:ext cx="7443305" cy="7810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C3F5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4275368" y="4152298"/>
                  <a:ext cx="781051" cy="78105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749300" dist="38100" dir="2700000" algn="t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 flipH="1">
                  <a:off x="4428066" y="4249208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2000" b="1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D</a:t>
                  </a: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119" name="Google Shape;119;p2"/>
                <p:cNvSpPr txBox="1"/>
                <p:nvPr/>
              </p:nvSpPr>
              <p:spPr>
                <a:xfrm>
                  <a:off x="5099028" y="4283005"/>
                  <a:ext cx="6491813" cy="3830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100" b="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Pedagogía conductista</a:t>
                  </a:r>
                  <a:endParaRPr/>
                </a:p>
              </p:txBody>
            </p:sp>
          </p:grpSp>
        </p:grpSp>
      </p:grpSp>
      <p:grpSp>
        <p:nvGrpSpPr>
          <p:cNvPr id="120" name="Google Shape;120;p2"/>
          <p:cNvGrpSpPr/>
          <p:nvPr/>
        </p:nvGrpSpPr>
        <p:grpSpPr>
          <a:xfrm>
            <a:off x="0" y="1244532"/>
            <a:ext cx="12192000" cy="939937"/>
            <a:chOff x="0" y="1719179"/>
            <a:chExt cx="12192000" cy="939937"/>
          </a:xfrm>
        </p:grpSpPr>
        <p:grpSp>
          <p:nvGrpSpPr>
            <p:cNvPr id="121" name="Google Shape;121;p2"/>
            <p:cNvGrpSpPr/>
            <p:nvPr/>
          </p:nvGrpSpPr>
          <p:grpSpPr>
            <a:xfrm>
              <a:off x="1898073" y="1719179"/>
              <a:ext cx="8395854" cy="939937"/>
              <a:chOff x="1759178" y="1437550"/>
              <a:chExt cx="8395854" cy="939937"/>
            </a:xfrm>
          </p:grpSpPr>
          <p:grpSp>
            <p:nvGrpSpPr>
              <p:cNvPr id="122" name="Google Shape;122;p2"/>
              <p:cNvGrpSpPr/>
              <p:nvPr/>
            </p:nvGrpSpPr>
            <p:grpSpPr>
              <a:xfrm>
                <a:off x="1759178" y="1437550"/>
                <a:ext cx="8395854" cy="939937"/>
                <a:chOff x="1759178" y="1437550"/>
                <a:chExt cx="8395854" cy="939937"/>
              </a:xfrm>
            </p:grpSpPr>
            <p:sp>
              <p:nvSpPr>
                <p:cNvPr id="123" name="Google Shape;123;p2"/>
                <p:cNvSpPr/>
                <p:nvPr/>
              </p:nvSpPr>
              <p:spPr>
                <a:xfrm>
                  <a:off x="5957105" y="1437550"/>
                  <a:ext cx="4197927" cy="939937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 flipH="1">
                  <a:off x="1759178" y="1437550"/>
                  <a:ext cx="4197927" cy="939937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5" name="Google Shape;125;p2"/>
              <p:cNvSpPr/>
              <p:nvPr/>
            </p:nvSpPr>
            <p:spPr>
              <a:xfrm>
                <a:off x="2771683" y="1492020"/>
                <a:ext cx="637084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8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La enseñanza y el aprendizaje se concentran en e</a:t>
                </a:r>
                <a:r>
                  <a:rPr lang="es-ES" sz="1800" dirty="0">
                    <a:solidFill>
                      <a:schemeClr val="dk1"/>
                    </a:solidFill>
                  </a:rPr>
                  <a:t>l</a:t>
                </a:r>
                <a:r>
                  <a:rPr lang="es-ES" sz="18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s-ES" sz="18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    </a:ext>
                    </a:extLst>
                  </a:rPr>
                  <a:t>método</a:t>
                </a:r>
                <a:r>
                  <a:rPr lang="es-ES" sz="18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teórico más que en aspectos prácticos. Es una característica de: </a:t>
                </a: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26" name="Google Shape;126;p2"/>
            <p:cNvCxnSpPr/>
            <p:nvPr/>
          </p:nvCxnSpPr>
          <p:spPr>
            <a:xfrm>
              <a:off x="10293927" y="2189147"/>
              <a:ext cx="189807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7" name="Google Shape;127;p2"/>
            <p:cNvCxnSpPr/>
            <p:nvPr/>
          </p:nvCxnSpPr>
          <p:spPr>
            <a:xfrm>
              <a:off x="0" y="2189147"/>
              <a:ext cx="189807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8" name="Google Shape;128;p2"/>
          <p:cNvSpPr txBox="1"/>
          <p:nvPr/>
        </p:nvSpPr>
        <p:spPr>
          <a:xfrm>
            <a:off x="819024" y="5514175"/>
            <a:ext cx="10869600" cy="12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RETROALIMENTACIÓN CORRECTO: </a:t>
            </a:r>
            <a:r>
              <a:rPr lang="es-E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¡Correcto! Muy bien.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RETROALIMENTACIÓN INCORRECTO:</a:t>
            </a:r>
            <a:r>
              <a:rPr lang="es-ES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¡Incorrecto! Recuerde que la pedagogía tradicional se centra en un método teórico más que en aspectos </a:t>
            </a:r>
            <a:r>
              <a:rPr lang="es-ES" dirty="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prácticos</a:t>
            </a:r>
            <a:r>
              <a:rPr lang="es-ES" dirty="0">
                <a:solidFill>
                  <a:schemeClr val="dk1"/>
                </a:solidFill>
              </a:rPr>
              <a:t>, la conductista se centra en transmitir saberes aceptados socialmente , la pedagogía de la problematización en el aprendizaje significativo basado en problemas, privilegia la formación "en" y "para" la práctica, y el constructivismo en la construcción del conocimiento. 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429490" y="3447124"/>
            <a:ext cx="5666510" cy="1214980"/>
          </a:xfrm>
          <a:prstGeom prst="rect">
            <a:avLst/>
          </a:prstGeom>
          <a:noFill/>
          <a:ln w="57150" cap="flat" cmpd="sng">
            <a:solidFill>
              <a:srgbClr val="F8C3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0" y="0"/>
            <a:ext cx="12192000" cy="29294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0" y="223522"/>
            <a:ext cx="12192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Pregunta 2</a:t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0" y="1244532"/>
            <a:ext cx="12192000" cy="939937"/>
            <a:chOff x="0" y="1719179"/>
            <a:chExt cx="12192000" cy="939937"/>
          </a:xfrm>
        </p:grpSpPr>
        <p:grpSp>
          <p:nvGrpSpPr>
            <p:cNvPr id="137" name="Google Shape;137;p3"/>
            <p:cNvGrpSpPr/>
            <p:nvPr/>
          </p:nvGrpSpPr>
          <p:grpSpPr>
            <a:xfrm>
              <a:off x="1898073" y="1719179"/>
              <a:ext cx="8395854" cy="939937"/>
              <a:chOff x="1759178" y="1437550"/>
              <a:chExt cx="8395854" cy="939937"/>
            </a:xfrm>
          </p:grpSpPr>
          <p:grpSp>
            <p:nvGrpSpPr>
              <p:cNvPr id="138" name="Google Shape;138;p3"/>
              <p:cNvGrpSpPr/>
              <p:nvPr/>
            </p:nvGrpSpPr>
            <p:grpSpPr>
              <a:xfrm>
                <a:off x="1759178" y="1437550"/>
                <a:ext cx="8395854" cy="939937"/>
                <a:chOff x="1759178" y="1437550"/>
                <a:chExt cx="8395854" cy="939937"/>
              </a:xfrm>
            </p:grpSpPr>
            <p:sp>
              <p:nvSpPr>
                <p:cNvPr id="139" name="Google Shape;139;p3"/>
                <p:cNvSpPr/>
                <p:nvPr/>
              </p:nvSpPr>
              <p:spPr>
                <a:xfrm>
                  <a:off x="5957105" y="1437550"/>
                  <a:ext cx="4197927" cy="939937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 flipH="1">
                  <a:off x="1759178" y="1437550"/>
                  <a:ext cx="4197927" cy="939937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1" name="Google Shape;141;p3"/>
              <p:cNvSpPr/>
              <p:nvPr/>
            </p:nvSpPr>
            <p:spPr>
              <a:xfrm>
                <a:off x="2771683" y="1492020"/>
                <a:ext cx="637084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El eje dinamizador que se basa en el reconocimiento y valoración de prácticas culturales propias en entornos rurales y/o étnicos es: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2" name="Google Shape;142;p3"/>
            <p:cNvCxnSpPr/>
            <p:nvPr/>
          </p:nvCxnSpPr>
          <p:spPr>
            <a:xfrm>
              <a:off x="10293927" y="2189147"/>
              <a:ext cx="189807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" name="Google Shape;143;p3"/>
            <p:cNvCxnSpPr/>
            <p:nvPr/>
          </p:nvCxnSpPr>
          <p:spPr>
            <a:xfrm>
              <a:off x="0" y="2189147"/>
              <a:ext cx="189807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4" name="Google Shape;144;p3"/>
          <p:cNvSpPr txBox="1"/>
          <p:nvPr/>
        </p:nvSpPr>
        <p:spPr>
          <a:xfrm>
            <a:off x="859824" y="5514275"/>
            <a:ext cx="11001300" cy="1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RETROALIMENTACIÓN CORRECTO: </a:t>
            </a:r>
            <a:r>
              <a:rPr lang="es-E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¡Correcto! Muy bien.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RETROALIMENTACIÓN INCORRECTO:</a:t>
            </a:r>
            <a:r>
              <a:rPr lang="es-ES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¡Incorrecto! Recuerde que el eje </a:t>
            </a:r>
            <a:r>
              <a:rPr lang="es-ES" dirty="0">
                <a:solidFill>
                  <a:schemeClr val="dk1"/>
                </a:solidFill>
              </a:rPr>
              <a:t>dinamizador se</a:t>
            </a:r>
            <a:r>
              <a:rPr lang="es-E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basa en el reconocimiento y valoración de prácticas culturales propias en entornos rurales y/o étnicos</a:t>
            </a:r>
            <a:r>
              <a:rPr lang="es-ES" dirty="0">
                <a:solidFill>
                  <a:schemeClr val="dk1"/>
                </a:solidFill>
              </a:rPr>
              <a:t>, la perspectiva de género  busca mostrar que las diferencias entre mujeres y hombres se dan no solo por su determinación biológica, y las redes, relaciones y vínculos son las que tiene cada individuo.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429490" y="3447124"/>
            <a:ext cx="5666510" cy="1214980"/>
          </a:xfrm>
          <a:prstGeom prst="rect">
            <a:avLst/>
          </a:prstGeom>
          <a:noFill/>
          <a:ln w="57150" cap="flat" cmpd="sng">
            <a:solidFill>
              <a:srgbClr val="F8C3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3"/>
          <p:cNvGrpSpPr/>
          <p:nvPr/>
        </p:nvGrpSpPr>
        <p:grpSpPr>
          <a:xfrm>
            <a:off x="595272" y="3835644"/>
            <a:ext cx="11001239" cy="1678625"/>
            <a:chOff x="299434" y="4199211"/>
            <a:chExt cx="11001239" cy="1678625"/>
          </a:xfrm>
        </p:grpSpPr>
        <p:grpSp>
          <p:nvGrpSpPr>
            <p:cNvPr id="147" name="Google Shape;147;p3"/>
            <p:cNvGrpSpPr/>
            <p:nvPr/>
          </p:nvGrpSpPr>
          <p:grpSpPr>
            <a:xfrm>
              <a:off x="6216899" y="4199211"/>
              <a:ext cx="5083774" cy="533560"/>
              <a:chOff x="4232758" y="3038475"/>
              <a:chExt cx="7443300" cy="781201"/>
            </a:xfrm>
          </p:grpSpPr>
          <p:sp>
            <p:nvSpPr>
              <p:cNvPr id="148" name="Google Shape;148;p3"/>
              <p:cNvSpPr/>
              <p:nvPr/>
            </p:nvSpPr>
            <p:spPr>
              <a:xfrm>
                <a:off x="4232758" y="3038475"/>
                <a:ext cx="7443300" cy="781200"/>
              </a:xfrm>
              <a:prstGeom prst="roundRect">
                <a:avLst>
                  <a:gd name="adj" fmla="val 50000"/>
                </a:avLst>
              </a:prstGeom>
              <a:solidFill>
                <a:srgbClr val="2C3F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4232759" y="3038476"/>
                <a:ext cx="781200" cy="781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749300"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 flipH="1">
                <a:off x="4385310" y="3175084"/>
                <a:ext cx="475800" cy="45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B</a:t>
                </a:r>
                <a:endParaRPr sz="2000" b="1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51" name="Google Shape;151;p3"/>
              <p:cNvSpPr txBox="1"/>
              <p:nvPr/>
            </p:nvSpPr>
            <p:spPr>
              <a:xfrm>
                <a:off x="5099029" y="3254982"/>
                <a:ext cx="6491700" cy="383100"/>
              </a:xfrm>
              <a:prstGeom prst="rect">
                <a:avLst/>
              </a:prstGeom>
              <a:solidFill>
                <a:srgbClr val="2C3F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1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Redes, relaciones y vínculos</a:t>
                </a:r>
                <a:endParaRPr/>
              </a:p>
            </p:txBody>
          </p:sp>
        </p:grpSp>
        <p:grpSp>
          <p:nvGrpSpPr>
            <p:cNvPr id="152" name="Google Shape;152;p3"/>
            <p:cNvGrpSpPr/>
            <p:nvPr/>
          </p:nvGrpSpPr>
          <p:grpSpPr>
            <a:xfrm>
              <a:off x="299434" y="4199224"/>
              <a:ext cx="5083774" cy="1678612"/>
              <a:chOff x="299434" y="4199224"/>
              <a:chExt cx="5083774" cy="1678612"/>
            </a:xfrm>
          </p:grpSpPr>
          <p:grpSp>
            <p:nvGrpSpPr>
              <p:cNvPr id="153" name="Google Shape;153;p3"/>
              <p:cNvGrpSpPr/>
              <p:nvPr/>
            </p:nvGrpSpPr>
            <p:grpSpPr>
              <a:xfrm>
                <a:off x="299434" y="4199224"/>
                <a:ext cx="5083774" cy="533560"/>
                <a:chOff x="4232758" y="2091039"/>
                <a:chExt cx="7443300" cy="781201"/>
              </a:xfrm>
            </p:grpSpPr>
            <p:sp>
              <p:nvSpPr>
                <p:cNvPr id="154" name="Google Shape;154;p3"/>
                <p:cNvSpPr/>
                <p:nvPr/>
              </p:nvSpPr>
              <p:spPr>
                <a:xfrm>
                  <a:off x="4232758" y="2091039"/>
                  <a:ext cx="7443300" cy="781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155;p3"/>
                <p:cNvSpPr/>
                <p:nvPr/>
              </p:nvSpPr>
              <p:spPr>
                <a:xfrm>
                  <a:off x="4232759" y="2091040"/>
                  <a:ext cx="781200" cy="781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749300" dist="38100" dir="2700000" algn="t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3"/>
                <p:cNvSpPr/>
                <p:nvPr/>
              </p:nvSpPr>
              <p:spPr>
                <a:xfrm flipH="1">
                  <a:off x="4385310" y="2227648"/>
                  <a:ext cx="475800" cy="450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2000" b="1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A</a:t>
                  </a: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157" name="Google Shape;157;p3"/>
                <p:cNvSpPr txBox="1"/>
                <p:nvPr/>
              </p:nvSpPr>
              <p:spPr>
                <a:xfrm>
                  <a:off x="5099029" y="2239953"/>
                  <a:ext cx="6491700" cy="450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400" b="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Educación propia y etnoeducación</a:t>
                  </a:r>
                  <a:endParaRPr/>
                </a:p>
              </p:txBody>
            </p:sp>
          </p:grpSp>
          <p:grpSp>
            <p:nvGrpSpPr>
              <p:cNvPr id="158" name="Google Shape;158;p3"/>
              <p:cNvGrpSpPr/>
              <p:nvPr/>
            </p:nvGrpSpPr>
            <p:grpSpPr>
              <a:xfrm>
                <a:off x="299434" y="5297624"/>
                <a:ext cx="5083774" cy="580212"/>
                <a:chOff x="4232758" y="4083993"/>
                <a:chExt cx="7443300" cy="849505"/>
              </a:xfrm>
            </p:grpSpPr>
            <p:sp>
              <p:nvSpPr>
                <p:cNvPr id="159" name="Google Shape;159;p3"/>
                <p:cNvSpPr/>
                <p:nvPr/>
              </p:nvSpPr>
              <p:spPr>
                <a:xfrm>
                  <a:off x="4232758" y="4083993"/>
                  <a:ext cx="7443300" cy="7812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C3F5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4275368" y="4152298"/>
                  <a:ext cx="781200" cy="781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749300" dist="38100" dir="2700000" algn="t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 flipH="1">
                  <a:off x="4427920" y="4249208"/>
                  <a:ext cx="475800" cy="450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2000" b="1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C</a:t>
                  </a: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162" name="Google Shape;162;p3"/>
                <p:cNvSpPr txBox="1"/>
                <p:nvPr/>
              </p:nvSpPr>
              <p:spPr>
                <a:xfrm>
                  <a:off x="5099028" y="4283005"/>
                  <a:ext cx="6491700" cy="38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100" b="1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Perspectiva de género</a:t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/>
          <p:nvPr/>
        </p:nvSpPr>
        <p:spPr>
          <a:xfrm>
            <a:off x="0" y="0"/>
            <a:ext cx="12192000" cy="29294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0" y="223522"/>
            <a:ext cx="12192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Pregunta 3</a:t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69" name="Google Shape;169;p4"/>
          <p:cNvGrpSpPr/>
          <p:nvPr/>
        </p:nvGrpSpPr>
        <p:grpSpPr>
          <a:xfrm>
            <a:off x="537121" y="3101709"/>
            <a:ext cx="11117756" cy="2365867"/>
            <a:chOff x="241283" y="3465276"/>
            <a:chExt cx="11117756" cy="2365867"/>
          </a:xfrm>
        </p:grpSpPr>
        <p:grpSp>
          <p:nvGrpSpPr>
            <p:cNvPr id="170" name="Google Shape;170;p4"/>
            <p:cNvGrpSpPr/>
            <p:nvPr/>
          </p:nvGrpSpPr>
          <p:grpSpPr>
            <a:xfrm>
              <a:off x="6216957" y="4188609"/>
              <a:ext cx="5142082" cy="1436732"/>
              <a:chOff x="6216957" y="4188609"/>
              <a:chExt cx="5142082" cy="1436732"/>
            </a:xfrm>
          </p:grpSpPr>
          <p:grpSp>
            <p:nvGrpSpPr>
              <p:cNvPr id="171" name="Google Shape;171;p4"/>
              <p:cNvGrpSpPr/>
              <p:nvPr/>
            </p:nvGrpSpPr>
            <p:grpSpPr>
              <a:xfrm>
                <a:off x="6216957" y="4188609"/>
                <a:ext cx="5142082" cy="544110"/>
                <a:chOff x="4232759" y="3022894"/>
                <a:chExt cx="7528523" cy="796632"/>
              </a:xfrm>
            </p:grpSpPr>
            <p:sp>
              <p:nvSpPr>
                <p:cNvPr id="172" name="Google Shape;172;p4"/>
                <p:cNvSpPr/>
                <p:nvPr/>
              </p:nvSpPr>
              <p:spPr>
                <a:xfrm>
                  <a:off x="4317977" y="3022894"/>
                  <a:ext cx="7443305" cy="7810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12F3C"/>
                </a:solidFill>
                <a:ln w="12700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4"/>
                <p:cNvSpPr/>
                <p:nvPr/>
              </p:nvSpPr>
              <p:spPr>
                <a:xfrm>
                  <a:off x="4232759" y="3038476"/>
                  <a:ext cx="781050" cy="78105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749300" dist="38100" dir="2700000" algn="t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4"/>
                <p:cNvSpPr/>
                <p:nvPr/>
              </p:nvSpPr>
              <p:spPr>
                <a:xfrm flipH="1">
                  <a:off x="4385456" y="3175084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2000" b="1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B</a:t>
                  </a: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175" name="Google Shape;175;p4"/>
                <p:cNvSpPr txBox="1"/>
                <p:nvPr/>
              </p:nvSpPr>
              <p:spPr>
                <a:xfrm>
                  <a:off x="5099029" y="3254982"/>
                  <a:ext cx="6491813" cy="383023"/>
                </a:xfrm>
                <a:prstGeom prst="rect">
                  <a:avLst/>
                </a:prstGeom>
                <a:solidFill>
                  <a:srgbClr val="212F3C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100" b="0" i="0" dirty="0">
                      <a:solidFill>
                        <a:srgbClr val="F2F2F2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Entender el porqué tiene que cuidar su cuerpo.</a:t>
                  </a:r>
                  <a:endParaRPr sz="1100" dirty="0">
                    <a:solidFill>
                      <a:srgbClr val="F2F2F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6" name="Google Shape;176;p4"/>
              <p:cNvSpPr/>
              <p:nvPr/>
            </p:nvSpPr>
            <p:spPr>
              <a:xfrm flipH="1">
                <a:off x="6350417" y="5317564"/>
                <a:ext cx="32487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grpSp>
          <p:nvGrpSpPr>
            <p:cNvPr id="177" name="Google Shape;177;p4"/>
            <p:cNvGrpSpPr/>
            <p:nvPr/>
          </p:nvGrpSpPr>
          <p:grpSpPr>
            <a:xfrm>
              <a:off x="241283" y="3465276"/>
              <a:ext cx="5142085" cy="2365867"/>
              <a:chOff x="241283" y="3465276"/>
              <a:chExt cx="5142085" cy="2365867"/>
            </a:xfrm>
          </p:grpSpPr>
          <p:grpSp>
            <p:nvGrpSpPr>
              <p:cNvPr id="178" name="Google Shape;178;p4"/>
              <p:cNvGrpSpPr/>
              <p:nvPr/>
            </p:nvGrpSpPr>
            <p:grpSpPr>
              <a:xfrm>
                <a:off x="241283" y="3465276"/>
                <a:ext cx="5083877" cy="1063749"/>
                <a:chOff x="4147536" y="1016425"/>
                <a:chExt cx="7443305" cy="1557436"/>
              </a:xfrm>
            </p:grpSpPr>
            <p:sp>
              <p:nvSpPr>
                <p:cNvPr id="179" name="Google Shape;179;p4"/>
                <p:cNvSpPr/>
                <p:nvPr/>
              </p:nvSpPr>
              <p:spPr>
                <a:xfrm>
                  <a:off x="4147536" y="1054925"/>
                  <a:ext cx="7443305" cy="15189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Google Shape;180;p4"/>
                <p:cNvSpPr/>
                <p:nvPr/>
              </p:nvSpPr>
              <p:spPr>
                <a:xfrm>
                  <a:off x="4232758" y="1108597"/>
                  <a:ext cx="781051" cy="78105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749300" dist="38100" dir="2700000" algn="t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4"/>
                <p:cNvSpPr/>
                <p:nvPr/>
              </p:nvSpPr>
              <p:spPr>
                <a:xfrm flipH="1">
                  <a:off x="4385457" y="1240558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2000" b="1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A</a:t>
                  </a: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182" name="Google Shape;182;p4"/>
                <p:cNvSpPr txBox="1"/>
                <p:nvPr/>
              </p:nvSpPr>
              <p:spPr>
                <a:xfrm>
                  <a:off x="4928589" y="1016425"/>
                  <a:ext cx="6491813" cy="1216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200" dirty="0">
                      <a:solidFill>
                        <a:srgbClr val="222222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E</a:t>
                  </a:r>
                  <a:r>
                    <a:rPr lang="es-ES" sz="1200" b="0" i="0" dirty="0">
                      <a:solidFill>
                        <a:srgbClr val="222222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s el desarrollo de estrategias individuales, grupales, institucionales, comunitarias y sistémicas para mejorar el conocimiento, las actitudes, las habilidades y el comportamiento en materia de salud.</a:t>
                  </a:r>
                  <a:endParaRPr sz="12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3" name="Google Shape;183;p4"/>
              <p:cNvGrpSpPr/>
              <p:nvPr/>
            </p:nvGrpSpPr>
            <p:grpSpPr>
              <a:xfrm>
                <a:off x="299491" y="4832547"/>
                <a:ext cx="5083877" cy="998596"/>
                <a:chOff x="4232758" y="3402998"/>
                <a:chExt cx="7443305" cy="1462047"/>
              </a:xfrm>
            </p:grpSpPr>
            <p:sp>
              <p:nvSpPr>
                <p:cNvPr id="184" name="Google Shape;184;p4"/>
                <p:cNvSpPr/>
                <p:nvPr/>
              </p:nvSpPr>
              <p:spPr>
                <a:xfrm>
                  <a:off x="4232758" y="3402998"/>
                  <a:ext cx="7443305" cy="146204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12F3C"/>
                </a:solidFill>
                <a:ln w="12700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4"/>
                <p:cNvSpPr/>
                <p:nvPr/>
              </p:nvSpPr>
              <p:spPr>
                <a:xfrm>
                  <a:off x="4271006" y="3610860"/>
                  <a:ext cx="781051" cy="78105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749300" dist="38100" dir="2700000" algn="t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4"/>
                <p:cNvSpPr/>
                <p:nvPr/>
              </p:nvSpPr>
              <p:spPr>
                <a:xfrm flipH="1">
                  <a:off x="4423704" y="3683404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2000" b="1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C</a:t>
                  </a: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187" name="Google Shape;187;p4"/>
                <p:cNvSpPr txBox="1"/>
                <p:nvPr/>
              </p:nvSpPr>
              <p:spPr>
                <a:xfrm>
                  <a:off x="5118155" y="3596120"/>
                  <a:ext cx="6302248" cy="8787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100" b="0" i="0">
                      <a:solidFill>
                        <a:srgbClr val="F2F2F2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Comprender que la educación para la salud es fundamental para todos los individuos y que es necesaria para la comprensión del cuerpo.</a:t>
                  </a:r>
                  <a:r>
                    <a:rPr lang="es-ES" sz="1100">
                      <a:solidFill>
                        <a:srgbClr val="F2F2F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sz="110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88" name="Google Shape;188;p4"/>
          <p:cNvGrpSpPr/>
          <p:nvPr/>
        </p:nvGrpSpPr>
        <p:grpSpPr>
          <a:xfrm>
            <a:off x="0" y="1244532"/>
            <a:ext cx="12192000" cy="939937"/>
            <a:chOff x="0" y="1719179"/>
            <a:chExt cx="12192000" cy="939937"/>
          </a:xfrm>
        </p:grpSpPr>
        <p:grpSp>
          <p:nvGrpSpPr>
            <p:cNvPr id="189" name="Google Shape;189;p4"/>
            <p:cNvGrpSpPr/>
            <p:nvPr/>
          </p:nvGrpSpPr>
          <p:grpSpPr>
            <a:xfrm>
              <a:off x="1898073" y="1719179"/>
              <a:ext cx="8485580" cy="939937"/>
              <a:chOff x="1759178" y="1437550"/>
              <a:chExt cx="8485580" cy="939937"/>
            </a:xfrm>
          </p:grpSpPr>
          <p:grpSp>
            <p:nvGrpSpPr>
              <p:cNvPr id="190" name="Google Shape;190;p4"/>
              <p:cNvGrpSpPr/>
              <p:nvPr/>
            </p:nvGrpSpPr>
            <p:grpSpPr>
              <a:xfrm>
                <a:off x="1759178" y="1437550"/>
                <a:ext cx="8395854" cy="939937"/>
                <a:chOff x="1759178" y="1437550"/>
                <a:chExt cx="8395854" cy="939937"/>
              </a:xfrm>
            </p:grpSpPr>
            <p:sp>
              <p:nvSpPr>
                <p:cNvPr id="191" name="Google Shape;191;p4"/>
                <p:cNvSpPr/>
                <p:nvPr/>
              </p:nvSpPr>
              <p:spPr>
                <a:xfrm>
                  <a:off x="5957105" y="1437550"/>
                  <a:ext cx="4197927" cy="939937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4"/>
                <p:cNvSpPr/>
                <p:nvPr/>
              </p:nvSpPr>
              <p:spPr>
                <a:xfrm flipH="1">
                  <a:off x="1759178" y="1437550"/>
                  <a:ext cx="4197927" cy="939937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3" name="Google Shape;193;p4"/>
              <p:cNvSpPr/>
              <p:nvPr/>
            </p:nvSpPr>
            <p:spPr>
              <a:xfrm>
                <a:off x="3152920" y="1719372"/>
                <a:ext cx="7091838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</a:t>
                </a:r>
                <a:r>
                  <a:rPr lang="es-ES" sz="1800" b="0" i="0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Cuál es el objetivo de la educación para la salud?</a:t>
                </a:r>
                <a:endParaRPr lang="es-ES" dirty="0"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94" name="Google Shape;194;p4"/>
            <p:cNvCxnSpPr/>
            <p:nvPr/>
          </p:nvCxnSpPr>
          <p:spPr>
            <a:xfrm>
              <a:off x="10293927" y="2189147"/>
              <a:ext cx="189807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" name="Google Shape;195;p4"/>
            <p:cNvCxnSpPr/>
            <p:nvPr/>
          </p:nvCxnSpPr>
          <p:spPr>
            <a:xfrm>
              <a:off x="0" y="2189147"/>
              <a:ext cx="189807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6" name="Google Shape;196;p4"/>
          <p:cNvSpPr txBox="1"/>
          <p:nvPr/>
        </p:nvSpPr>
        <p:spPr>
          <a:xfrm>
            <a:off x="621452" y="5704957"/>
            <a:ext cx="11293739" cy="128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RETROALIMENTACIÓN CORRECTO: </a:t>
            </a:r>
            <a:r>
              <a:rPr lang="es-E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¡Correcto! Muy bien.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RETROALIMENTACIÓN INCORRECTO:</a:t>
            </a:r>
            <a:r>
              <a:rPr lang="es-ES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¡Incorrecto! Recuerde que la educación en salud es </a:t>
            </a:r>
            <a:r>
              <a:rPr lang="es-ES" sz="1400" b="0" i="0" dirty="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el desarrollo de estrategias individuales, grupales, institucionales, comunitarias y sistémicas para mejorar el conocimiento, las actitudes, las habilidades y el comportamiento en materia de salud.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245804" y="3071453"/>
            <a:ext cx="5666510" cy="1214980"/>
          </a:xfrm>
          <a:prstGeom prst="rect">
            <a:avLst/>
          </a:prstGeom>
          <a:noFill/>
          <a:ln w="57150" cap="flat" cmpd="sng">
            <a:solidFill>
              <a:srgbClr val="F8C3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/>
          <p:nvPr/>
        </p:nvSpPr>
        <p:spPr>
          <a:xfrm>
            <a:off x="0" y="0"/>
            <a:ext cx="12192000" cy="29294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5"/>
          <p:cNvSpPr txBox="1"/>
          <p:nvPr/>
        </p:nvSpPr>
        <p:spPr>
          <a:xfrm>
            <a:off x="0" y="223522"/>
            <a:ext cx="12192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Pregunta 4</a:t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04" name="Google Shape;204;p5"/>
          <p:cNvGrpSpPr/>
          <p:nvPr/>
        </p:nvGrpSpPr>
        <p:grpSpPr>
          <a:xfrm>
            <a:off x="537121" y="3128005"/>
            <a:ext cx="11117756" cy="2339571"/>
            <a:chOff x="241283" y="3491572"/>
            <a:chExt cx="11117756" cy="2339571"/>
          </a:xfrm>
        </p:grpSpPr>
        <p:grpSp>
          <p:nvGrpSpPr>
            <p:cNvPr id="205" name="Google Shape;205;p5"/>
            <p:cNvGrpSpPr/>
            <p:nvPr/>
          </p:nvGrpSpPr>
          <p:grpSpPr>
            <a:xfrm>
              <a:off x="6216957" y="4188609"/>
              <a:ext cx="5142082" cy="1436732"/>
              <a:chOff x="6216957" y="4188609"/>
              <a:chExt cx="5142082" cy="1436732"/>
            </a:xfrm>
          </p:grpSpPr>
          <p:grpSp>
            <p:nvGrpSpPr>
              <p:cNvPr id="206" name="Google Shape;206;p5"/>
              <p:cNvGrpSpPr/>
              <p:nvPr/>
            </p:nvGrpSpPr>
            <p:grpSpPr>
              <a:xfrm>
                <a:off x="6216957" y="4188609"/>
                <a:ext cx="5142082" cy="544110"/>
                <a:chOff x="4232759" y="3022894"/>
                <a:chExt cx="7528523" cy="796632"/>
              </a:xfrm>
            </p:grpSpPr>
            <p:sp>
              <p:nvSpPr>
                <p:cNvPr id="207" name="Google Shape;207;p5"/>
                <p:cNvSpPr/>
                <p:nvPr/>
              </p:nvSpPr>
              <p:spPr>
                <a:xfrm>
                  <a:off x="4317977" y="3022894"/>
                  <a:ext cx="7443305" cy="7810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12F3C"/>
                </a:solidFill>
                <a:ln w="12700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5"/>
                <p:cNvSpPr/>
                <p:nvPr/>
              </p:nvSpPr>
              <p:spPr>
                <a:xfrm>
                  <a:off x="4232759" y="3038476"/>
                  <a:ext cx="781050" cy="78105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749300" dist="38100" dir="2700000" algn="t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5"/>
                <p:cNvSpPr/>
                <p:nvPr/>
              </p:nvSpPr>
              <p:spPr>
                <a:xfrm flipH="1">
                  <a:off x="4385456" y="3175084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2000" b="1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B</a:t>
                  </a: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210" name="Google Shape;210;p5"/>
                <p:cNvSpPr txBox="1"/>
                <p:nvPr/>
              </p:nvSpPr>
              <p:spPr>
                <a:xfrm>
                  <a:off x="5144306" y="3115137"/>
                  <a:ext cx="6491813" cy="540739"/>
                </a:xfrm>
                <a:prstGeom prst="rect">
                  <a:avLst/>
                </a:prstGeom>
                <a:solidFill>
                  <a:srgbClr val="212F3C"/>
                </a:solidFill>
                <a:ln w="9525" cap="flat" cmpd="sng">
                  <a:solidFill>
                    <a:srgbClr val="00206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800" b="0" i="0">
                      <a:solidFill>
                        <a:srgbClr val="F2F2F2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Adolescentes </a:t>
                  </a:r>
                  <a:endParaRPr sz="1800">
                    <a:solidFill>
                      <a:srgbClr val="F2F2F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1" name="Google Shape;211;p5"/>
              <p:cNvSpPr/>
              <p:nvPr/>
            </p:nvSpPr>
            <p:spPr>
              <a:xfrm flipH="1">
                <a:off x="6350417" y="5317564"/>
                <a:ext cx="32487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grpSp>
          <p:nvGrpSpPr>
            <p:cNvPr id="212" name="Google Shape;212;p5"/>
            <p:cNvGrpSpPr/>
            <p:nvPr/>
          </p:nvGrpSpPr>
          <p:grpSpPr>
            <a:xfrm>
              <a:off x="241283" y="3491572"/>
              <a:ext cx="5229535" cy="2339571"/>
              <a:chOff x="241283" y="3491572"/>
              <a:chExt cx="5229535" cy="2339571"/>
            </a:xfrm>
          </p:grpSpPr>
          <p:grpSp>
            <p:nvGrpSpPr>
              <p:cNvPr id="213" name="Google Shape;213;p5"/>
              <p:cNvGrpSpPr/>
              <p:nvPr/>
            </p:nvGrpSpPr>
            <p:grpSpPr>
              <a:xfrm>
                <a:off x="241283" y="3491572"/>
                <a:ext cx="5229535" cy="1037453"/>
                <a:chOff x="4147536" y="1054925"/>
                <a:chExt cx="7656563" cy="1518936"/>
              </a:xfrm>
            </p:grpSpPr>
            <p:sp>
              <p:nvSpPr>
                <p:cNvPr id="214" name="Google Shape;214;p5"/>
                <p:cNvSpPr/>
                <p:nvPr/>
              </p:nvSpPr>
              <p:spPr>
                <a:xfrm>
                  <a:off x="4147536" y="1054925"/>
                  <a:ext cx="7443305" cy="15189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5"/>
                <p:cNvSpPr/>
                <p:nvPr/>
              </p:nvSpPr>
              <p:spPr>
                <a:xfrm>
                  <a:off x="4232758" y="1108597"/>
                  <a:ext cx="781051" cy="78105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749300" dist="38100" dir="2700000" algn="t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5"/>
                <p:cNvSpPr/>
                <p:nvPr/>
              </p:nvSpPr>
              <p:spPr>
                <a:xfrm flipH="1">
                  <a:off x="4385457" y="1240558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2000" b="1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A</a:t>
                  </a: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217" name="Google Shape;217;p5"/>
                <p:cNvSpPr txBox="1"/>
                <p:nvPr/>
              </p:nvSpPr>
              <p:spPr>
                <a:xfrm>
                  <a:off x="5312286" y="1484093"/>
                  <a:ext cx="6491813" cy="5858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2000">
                      <a:solidFill>
                        <a:srgbClr val="222222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Jóvenes </a:t>
                  </a:r>
                  <a:endParaRPr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8" name="Google Shape;218;p5"/>
              <p:cNvGrpSpPr/>
              <p:nvPr/>
            </p:nvGrpSpPr>
            <p:grpSpPr>
              <a:xfrm>
                <a:off x="299491" y="4832547"/>
                <a:ext cx="5083877" cy="998596"/>
                <a:chOff x="4232758" y="3402998"/>
                <a:chExt cx="7443305" cy="1462047"/>
              </a:xfrm>
            </p:grpSpPr>
            <p:sp>
              <p:nvSpPr>
                <p:cNvPr id="219" name="Google Shape;219;p5"/>
                <p:cNvSpPr/>
                <p:nvPr/>
              </p:nvSpPr>
              <p:spPr>
                <a:xfrm>
                  <a:off x="4232758" y="3402998"/>
                  <a:ext cx="7443305" cy="146204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12F3C"/>
                </a:solidFill>
                <a:ln w="12700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220;p5"/>
                <p:cNvSpPr/>
                <p:nvPr/>
              </p:nvSpPr>
              <p:spPr>
                <a:xfrm>
                  <a:off x="4271006" y="3610860"/>
                  <a:ext cx="781051" cy="78105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749300" dist="38100" dir="2700000" algn="t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221;p5"/>
                <p:cNvSpPr/>
                <p:nvPr/>
              </p:nvSpPr>
              <p:spPr>
                <a:xfrm flipH="1">
                  <a:off x="4423704" y="3683404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2000" b="1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C</a:t>
                  </a: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222" name="Google Shape;222;p5"/>
                <p:cNvSpPr txBox="1"/>
                <p:nvPr/>
              </p:nvSpPr>
              <p:spPr>
                <a:xfrm>
                  <a:off x="5090305" y="3862710"/>
                  <a:ext cx="6302248" cy="5407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800" b="0" i="0">
                      <a:solidFill>
                        <a:srgbClr val="F2F2F2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Adultos</a:t>
                  </a:r>
                  <a:endParaRPr sz="1800">
                    <a:solidFill>
                      <a:srgbClr val="F2F2F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23" name="Google Shape;223;p5"/>
          <p:cNvGrpSpPr/>
          <p:nvPr/>
        </p:nvGrpSpPr>
        <p:grpSpPr>
          <a:xfrm>
            <a:off x="0" y="1244531"/>
            <a:ext cx="12192000" cy="1425732"/>
            <a:chOff x="0" y="1719179"/>
            <a:chExt cx="12192000" cy="947740"/>
          </a:xfrm>
        </p:grpSpPr>
        <p:grpSp>
          <p:nvGrpSpPr>
            <p:cNvPr id="224" name="Google Shape;224;p5"/>
            <p:cNvGrpSpPr/>
            <p:nvPr/>
          </p:nvGrpSpPr>
          <p:grpSpPr>
            <a:xfrm>
              <a:off x="1898073" y="1719179"/>
              <a:ext cx="8395854" cy="947740"/>
              <a:chOff x="1759178" y="1437550"/>
              <a:chExt cx="8395854" cy="947740"/>
            </a:xfrm>
          </p:grpSpPr>
          <p:grpSp>
            <p:nvGrpSpPr>
              <p:cNvPr id="225" name="Google Shape;225;p5"/>
              <p:cNvGrpSpPr/>
              <p:nvPr/>
            </p:nvGrpSpPr>
            <p:grpSpPr>
              <a:xfrm>
                <a:off x="1759178" y="1437550"/>
                <a:ext cx="8395854" cy="947740"/>
                <a:chOff x="1759178" y="1437550"/>
                <a:chExt cx="8395854" cy="947740"/>
              </a:xfrm>
            </p:grpSpPr>
            <p:sp>
              <p:nvSpPr>
                <p:cNvPr id="226" name="Google Shape;226;p5"/>
                <p:cNvSpPr/>
                <p:nvPr/>
              </p:nvSpPr>
              <p:spPr>
                <a:xfrm>
                  <a:off x="5957105" y="1437550"/>
                  <a:ext cx="4197927" cy="939937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5"/>
                <p:cNvSpPr/>
                <p:nvPr/>
              </p:nvSpPr>
              <p:spPr>
                <a:xfrm flipH="1">
                  <a:off x="1759178" y="1445353"/>
                  <a:ext cx="4197927" cy="939937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8" name="Google Shape;228;p5"/>
              <p:cNvSpPr/>
              <p:nvPr/>
            </p:nvSpPr>
            <p:spPr>
              <a:xfrm>
                <a:off x="2387419" y="1493905"/>
                <a:ext cx="7185722" cy="8183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Es importante realizar actividad física durante al menos 150 minutos a la semana como correr, trotar o caminar en espacios abiertos o como baile y rutinas dirigidas en espacios cerrados, es importante incluir actividades que fortalezcan los músculos y huesos como levantar pesas, por lo menos 3 veces por semana. Esto es una recomendación para que etapa del curso de vida: 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29" name="Google Shape;229;p5"/>
            <p:cNvCxnSpPr/>
            <p:nvPr/>
          </p:nvCxnSpPr>
          <p:spPr>
            <a:xfrm>
              <a:off x="10293927" y="2189147"/>
              <a:ext cx="189807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0" name="Google Shape;230;p5"/>
            <p:cNvCxnSpPr/>
            <p:nvPr/>
          </p:nvCxnSpPr>
          <p:spPr>
            <a:xfrm>
              <a:off x="0" y="2189147"/>
              <a:ext cx="189807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1" name="Google Shape;231;p5"/>
          <p:cNvSpPr txBox="1"/>
          <p:nvPr/>
        </p:nvSpPr>
        <p:spPr>
          <a:xfrm>
            <a:off x="621452" y="5704957"/>
            <a:ext cx="11293739" cy="85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RETROALIMENTACIÓN CORRECTO: </a:t>
            </a:r>
            <a:r>
              <a:rPr lang="es-E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¡Correcto! Muy bien.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RETROALIMENTACIÓN INCORRECTO:</a:t>
            </a:r>
            <a:r>
              <a:rPr lang="es-ES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¡Incorrecto! Recuerde que los jóvenes se les recomienda realizar actividad física durante al menos 150 minutos a la semana como correr, trotar o caminar en espacios abiertos o como baile y rutinas dirigidas en espacios cerrados.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5"/>
          <p:cNvSpPr/>
          <p:nvPr/>
        </p:nvSpPr>
        <p:spPr>
          <a:xfrm>
            <a:off x="245804" y="3071453"/>
            <a:ext cx="5666510" cy="1214980"/>
          </a:xfrm>
          <a:prstGeom prst="rect">
            <a:avLst/>
          </a:prstGeom>
          <a:noFill/>
          <a:ln w="57150" cap="flat" cmpd="sng">
            <a:solidFill>
              <a:srgbClr val="F8C3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"/>
          <p:cNvSpPr/>
          <p:nvPr/>
        </p:nvSpPr>
        <p:spPr>
          <a:xfrm>
            <a:off x="0" y="13855"/>
            <a:ext cx="12192000" cy="29294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6"/>
          <p:cNvSpPr txBox="1"/>
          <p:nvPr/>
        </p:nvSpPr>
        <p:spPr>
          <a:xfrm>
            <a:off x="0" y="223522"/>
            <a:ext cx="12192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Pregunta </a:t>
            </a:r>
            <a:r>
              <a:rPr lang="es-E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5</a:t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39" name="Google Shape;239;p6"/>
          <p:cNvGrpSpPr/>
          <p:nvPr/>
        </p:nvGrpSpPr>
        <p:grpSpPr>
          <a:xfrm>
            <a:off x="197193" y="3822419"/>
            <a:ext cx="11001341" cy="2079627"/>
            <a:chOff x="299492" y="4199251"/>
            <a:chExt cx="11001341" cy="2079627"/>
          </a:xfrm>
        </p:grpSpPr>
        <p:grpSp>
          <p:nvGrpSpPr>
            <p:cNvPr id="240" name="Google Shape;240;p6"/>
            <p:cNvGrpSpPr/>
            <p:nvPr/>
          </p:nvGrpSpPr>
          <p:grpSpPr>
            <a:xfrm>
              <a:off x="937254" y="4199251"/>
              <a:ext cx="10363579" cy="2079627"/>
              <a:chOff x="937254" y="4199251"/>
              <a:chExt cx="10363579" cy="2079627"/>
            </a:xfrm>
          </p:grpSpPr>
          <p:grpSp>
            <p:nvGrpSpPr>
              <p:cNvPr id="241" name="Google Shape;241;p6"/>
              <p:cNvGrpSpPr/>
              <p:nvPr/>
            </p:nvGrpSpPr>
            <p:grpSpPr>
              <a:xfrm>
                <a:off x="937254" y="4199251"/>
                <a:ext cx="10363579" cy="533468"/>
                <a:chOff x="-3497254" y="3038475"/>
                <a:chExt cx="15173317" cy="781051"/>
              </a:xfrm>
            </p:grpSpPr>
            <p:sp>
              <p:nvSpPr>
                <p:cNvPr id="242" name="Google Shape;242;p6"/>
                <p:cNvSpPr/>
                <p:nvPr/>
              </p:nvSpPr>
              <p:spPr>
                <a:xfrm>
                  <a:off x="4232758" y="3038475"/>
                  <a:ext cx="7443305" cy="7810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6"/>
                <p:cNvSpPr/>
                <p:nvPr/>
              </p:nvSpPr>
              <p:spPr>
                <a:xfrm>
                  <a:off x="4232759" y="3038476"/>
                  <a:ext cx="781050" cy="78105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749300" dist="38100" dir="2700000" algn="t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6"/>
                <p:cNvSpPr/>
                <p:nvPr/>
              </p:nvSpPr>
              <p:spPr>
                <a:xfrm flipH="1">
                  <a:off x="4385456" y="3175084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2000" b="1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B</a:t>
                  </a: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245" name="Google Shape;245;p6"/>
                <p:cNvSpPr txBox="1"/>
                <p:nvPr/>
              </p:nvSpPr>
              <p:spPr>
                <a:xfrm>
                  <a:off x="-3497254" y="3236140"/>
                  <a:ext cx="6491813" cy="3830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100">
                      <a:solidFill>
                        <a:schemeClr val="lt1"/>
                      </a:solidFill>
                      <a:latin typeface="Geo"/>
                      <a:ea typeface="Geo"/>
                      <a:cs typeface="Geo"/>
                      <a:sym typeface="Geo"/>
                    </a:rPr>
                    <a:t>VERDADERO</a:t>
                  </a:r>
                  <a:endParaRPr sz="11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</p:grpSp>
          <p:grpSp>
            <p:nvGrpSpPr>
              <p:cNvPr id="246" name="Google Shape;246;p6"/>
              <p:cNvGrpSpPr/>
              <p:nvPr/>
            </p:nvGrpSpPr>
            <p:grpSpPr>
              <a:xfrm>
                <a:off x="6321251" y="5971101"/>
                <a:ext cx="4921375" cy="307777"/>
                <a:chOff x="4385456" y="4122522"/>
                <a:chExt cx="7205386" cy="450617"/>
              </a:xfrm>
            </p:grpSpPr>
            <p:sp>
              <p:nvSpPr>
                <p:cNvPr id="247" name="Google Shape;247;p6"/>
                <p:cNvSpPr/>
                <p:nvPr/>
              </p:nvSpPr>
              <p:spPr>
                <a:xfrm flipH="1">
                  <a:off x="4385456" y="4122522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248" name="Google Shape;248;p6"/>
                <p:cNvSpPr txBox="1"/>
                <p:nvPr/>
              </p:nvSpPr>
              <p:spPr>
                <a:xfrm>
                  <a:off x="5099029" y="4178552"/>
                  <a:ext cx="6491813" cy="3830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100">
                      <a:solidFill>
                        <a:schemeClr val="lt1"/>
                      </a:solidFill>
                      <a:latin typeface="Geo"/>
                      <a:ea typeface="Geo"/>
                      <a:cs typeface="Geo"/>
                      <a:sym typeface="Geo"/>
                    </a:rPr>
                    <a:t>Lorem ipsum dolor sit amet, consectetur adipiscing elit, sed do eiusmod.</a:t>
                  </a:r>
                  <a:endParaRPr sz="11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</p:grpSp>
        </p:grpSp>
        <p:grpSp>
          <p:nvGrpSpPr>
            <p:cNvPr id="249" name="Google Shape;249;p6"/>
            <p:cNvGrpSpPr/>
            <p:nvPr/>
          </p:nvGrpSpPr>
          <p:grpSpPr>
            <a:xfrm>
              <a:off x="299492" y="4199251"/>
              <a:ext cx="5246315" cy="2071731"/>
              <a:chOff x="299492" y="4199251"/>
              <a:chExt cx="5246315" cy="2071731"/>
            </a:xfrm>
          </p:grpSpPr>
          <p:grpSp>
            <p:nvGrpSpPr>
              <p:cNvPr id="250" name="Google Shape;250;p6"/>
              <p:cNvGrpSpPr/>
              <p:nvPr/>
            </p:nvGrpSpPr>
            <p:grpSpPr>
              <a:xfrm>
                <a:off x="299492" y="4199251"/>
                <a:ext cx="5246315" cy="533468"/>
                <a:chOff x="4232759" y="2091039"/>
                <a:chExt cx="7681131" cy="781051"/>
              </a:xfrm>
            </p:grpSpPr>
            <p:sp>
              <p:nvSpPr>
                <p:cNvPr id="251" name="Google Shape;251;p6"/>
                <p:cNvSpPr/>
                <p:nvPr/>
              </p:nvSpPr>
              <p:spPr>
                <a:xfrm>
                  <a:off x="4470585" y="2091039"/>
                  <a:ext cx="7443305" cy="7810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6"/>
                <p:cNvSpPr/>
                <p:nvPr/>
              </p:nvSpPr>
              <p:spPr>
                <a:xfrm>
                  <a:off x="4232759" y="2091040"/>
                  <a:ext cx="781050" cy="78105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749300" dist="38100" dir="2700000" algn="t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6"/>
                <p:cNvSpPr/>
                <p:nvPr/>
              </p:nvSpPr>
              <p:spPr>
                <a:xfrm flipH="1">
                  <a:off x="4385456" y="2227648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2000" b="1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A</a:t>
                  </a: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254" name="Google Shape;254;p6"/>
                <p:cNvSpPr txBox="1"/>
                <p:nvPr/>
              </p:nvSpPr>
              <p:spPr>
                <a:xfrm>
                  <a:off x="5214415" y="2237489"/>
                  <a:ext cx="6491813" cy="3830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100">
                      <a:solidFill>
                        <a:schemeClr val="lt1"/>
                      </a:solidFill>
                      <a:latin typeface="Geo"/>
                      <a:ea typeface="Geo"/>
                      <a:cs typeface="Geo"/>
                      <a:sym typeface="Geo"/>
                    </a:rPr>
                    <a:t>FALSO </a:t>
                  </a:r>
                  <a:endParaRPr sz="11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</p:grpSp>
          <p:sp>
            <p:nvSpPr>
              <p:cNvPr id="255" name="Google Shape;255;p6"/>
              <p:cNvSpPr txBox="1"/>
              <p:nvPr/>
            </p:nvSpPr>
            <p:spPr>
              <a:xfrm>
                <a:off x="891166" y="6009372"/>
                <a:ext cx="443399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100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Lorem ipsum dolor sit amet, consectetur adipiscing elit, sed do eiusmod.</a:t>
                </a:r>
                <a:endParaRPr sz="11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</p:grpSp>
      </p:grpSp>
      <p:grpSp>
        <p:nvGrpSpPr>
          <p:cNvPr id="256" name="Google Shape;256;p6"/>
          <p:cNvGrpSpPr/>
          <p:nvPr/>
        </p:nvGrpSpPr>
        <p:grpSpPr>
          <a:xfrm>
            <a:off x="0" y="1244532"/>
            <a:ext cx="12192000" cy="1175081"/>
            <a:chOff x="0" y="1719179"/>
            <a:chExt cx="12192000" cy="1175081"/>
          </a:xfrm>
        </p:grpSpPr>
        <p:grpSp>
          <p:nvGrpSpPr>
            <p:cNvPr id="257" name="Google Shape;257;p6"/>
            <p:cNvGrpSpPr/>
            <p:nvPr/>
          </p:nvGrpSpPr>
          <p:grpSpPr>
            <a:xfrm>
              <a:off x="1898073" y="1719179"/>
              <a:ext cx="8395854" cy="1175081"/>
              <a:chOff x="1759178" y="1437550"/>
              <a:chExt cx="8395854" cy="1175081"/>
            </a:xfrm>
          </p:grpSpPr>
          <p:grpSp>
            <p:nvGrpSpPr>
              <p:cNvPr id="258" name="Google Shape;258;p6"/>
              <p:cNvGrpSpPr/>
              <p:nvPr/>
            </p:nvGrpSpPr>
            <p:grpSpPr>
              <a:xfrm>
                <a:off x="1759178" y="1437550"/>
                <a:ext cx="8395854" cy="1175081"/>
                <a:chOff x="1759178" y="1437550"/>
                <a:chExt cx="8395854" cy="1175081"/>
              </a:xfrm>
            </p:grpSpPr>
            <p:sp>
              <p:nvSpPr>
                <p:cNvPr id="259" name="Google Shape;259;p6"/>
                <p:cNvSpPr/>
                <p:nvPr/>
              </p:nvSpPr>
              <p:spPr>
                <a:xfrm>
                  <a:off x="5957105" y="1437550"/>
                  <a:ext cx="4197927" cy="1171844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6"/>
                <p:cNvSpPr/>
                <p:nvPr/>
              </p:nvSpPr>
              <p:spPr>
                <a:xfrm flipH="1">
                  <a:off x="1759178" y="1437550"/>
                  <a:ext cx="4197926" cy="1175081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1" name="Google Shape;261;p6"/>
              <p:cNvSpPr/>
              <p:nvPr/>
            </p:nvSpPr>
            <p:spPr>
              <a:xfrm>
                <a:off x="2496838" y="1529030"/>
                <a:ext cx="6370845" cy="9848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 b="0" i="0" dirty="0">
                    <a:solidFill>
                      <a:srgbClr val="22222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 Responda falso o verdadero a la siguiente afirmación:</a:t>
                </a:r>
                <a:endParaRPr dirty="0"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Para la creación de un ambiente el facilitador debe </a:t>
                </a:r>
                <a:r>
                  <a:rPr lang="es-ES" sz="16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hacer un estudio consiente de los contenidos que va a trasmitir, para así mismo, identificar los recursos que necesita.</a:t>
                </a:r>
                <a:endParaRPr sz="1600" b="1" dirty="0">
                  <a:solidFill>
                    <a:srgbClr val="0C0C0C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cxnSp>
          <p:nvCxnSpPr>
            <p:cNvPr id="262" name="Google Shape;262;p6"/>
            <p:cNvCxnSpPr/>
            <p:nvPr/>
          </p:nvCxnSpPr>
          <p:spPr>
            <a:xfrm>
              <a:off x="10293927" y="2189147"/>
              <a:ext cx="189807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0" y="2189147"/>
              <a:ext cx="189807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4" name="Google Shape;264;p6"/>
          <p:cNvSpPr txBox="1"/>
          <p:nvPr/>
        </p:nvSpPr>
        <p:spPr>
          <a:xfrm>
            <a:off x="4240336" y="3875900"/>
            <a:ext cx="643812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VERDADERO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6"/>
          <p:cNvSpPr txBox="1"/>
          <p:nvPr/>
        </p:nvSpPr>
        <p:spPr>
          <a:xfrm>
            <a:off x="728727" y="5429434"/>
            <a:ext cx="93390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RETROALIMENTACIÓN CORRECTO: </a:t>
            </a:r>
            <a:r>
              <a:rPr lang="es-E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¡Correcto! Muy bien.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RETROALIMENTACIÓN INCORRECTO:</a:t>
            </a:r>
            <a:r>
              <a:rPr lang="es-E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¡Incorrecto! Recuerde que </a:t>
            </a:r>
            <a:r>
              <a:rPr lang="es-E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hacer un estudio </a:t>
            </a:r>
            <a:r>
              <a:rPr lang="es-ES" sz="1800" dirty="0"/>
              <a:t>consciente</a:t>
            </a:r>
            <a:r>
              <a:rPr lang="es-E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los contenidos que va a </a:t>
            </a:r>
            <a:r>
              <a:rPr lang="es-ES" sz="1800" dirty="0"/>
              <a:t>transmitir</a:t>
            </a:r>
            <a:r>
              <a:rPr lang="es-E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para así mismo identificar los recursos que necesita.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6"/>
          <p:cNvSpPr/>
          <p:nvPr/>
        </p:nvSpPr>
        <p:spPr>
          <a:xfrm>
            <a:off x="5722902" y="3445761"/>
            <a:ext cx="5666510" cy="1214980"/>
          </a:xfrm>
          <a:prstGeom prst="rect">
            <a:avLst/>
          </a:prstGeom>
          <a:noFill/>
          <a:ln w="57150" cap="flat" cmpd="sng">
            <a:solidFill>
              <a:srgbClr val="F8C3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"/>
          <p:cNvSpPr/>
          <p:nvPr/>
        </p:nvSpPr>
        <p:spPr>
          <a:xfrm>
            <a:off x="0" y="0"/>
            <a:ext cx="12192000" cy="29294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7"/>
          <p:cNvSpPr txBox="1"/>
          <p:nvPr/>
        </p:nvSpPr>
        <p:spPr>
          <a:xfrm>
            <a:off x="0" y="223522"/>
            <a:ext cx="12192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Pregunta 6</a:t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73" name="Google Shape;273;p7"/>
          <p:cNvGrpSpPr/>
          <p:nvPr/>
        </p:nvGrpSpPr>
        <p:grpSpPr>
          <a:xfrm>
            <a:off x="197193" y="3822419"/>
            <a:ext cx="11001341" cy="2079627"/>
            <a:chOff x="299492" y="4199251"/>
            <a:chExt cx="11001341" cy="2079627"/>
          </a:xfrm>
        </p:grpSpPr>
        <p:grpSp>
          <p:nvGrpSpPr>
            <p:cNvPr id="274" name="Google Shape;274;p7"/>
            <p:cNvGrpSpPr/>
            <p:nvPr/>
          </p:nvGrpSpPr>
          <p:grpSpPr>
            <a:xfrm>
              <a:off x="937254" y="4199251"/>
              <a:ext cx="10363579" cy="2079627"/>
              <a:chOff x="937254" y="4199251"/>
              <a:chExt cx="10363579" cy="2079627"/>
            </a:xfrm>
          </p:grpSpPr>
          <p:grpSp>
            <p:nvGrpSpPr>
              <p:cNvPr id="275" name="Google Shape;275;p7"/>
              <p:cNvGrpSpPr/>
              <p:nvPr/>
            </p:nvGrpSpPr>
            <p:grpSpPr>
              <a:xfrm>
                <a:off x="937254" y="4199251"/>
                <a:ext cx="10363579" cy="533468"/>
                <a:chOff x="-3497254" y="3038475"/>
                <a:chExt cx="15173317" cy="781051"/>
              </a:xfrm>
            </p:grpSpPr>
            <p:sp>
              <p:nvSpPr>
                <p:cNvPr id="276" name="Google Shape;276;p7"/>
                <p:cNvSpPr/>
                <p:nvPr/>
              </p:nvSpPr>
              <p:spPr>
                <a:xfrm>
                  <a:off x="4232758" y="3038475"/>
                  <a:ext cx="7443305" cy="7810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7"/>
                <p:cNvSpPr/>
                <p:nvPr/>
              </p:nvSpPr>
              <p:spPr>
                <a:xfrm>
                  <a:off x="4232759" y="3038476"/>
                  <a:ext cx="781050" cy="78105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749300" dist="38100" dir="2700000" algn="t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7"/>
                <p:cNvSpPr/>
                <p:nvPr/>
              </p:nvSpPr>
              <p:spPr>
                <a:xfrm flipH="1">
                  <a:off x="4385456" y="3175084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2000" b="1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B</a:t>
                  </a: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279" name="Google Shape;279;p7"/>
                <p:cNvSpPr txBox="1"/>
                <p:nvPr/>
              </p:nvSpPr>
              <p:spPr>
                <a:xfrm>
                  <a:off x="-3497254" y="3236140"/>
                  <a:ext cx="6491813" cy="3830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100">
                      <a:solidFill>
                        <a:schemeClr val="lt1"/>
                      </a:solidFill>
                      <a:latin typeface="Geo"/>
                      <a:ea typeface="Geo"/>
                      <a:cs typeface="Geo"/>
                      <a:sym typeface="Geo"/>
                    </a:rPr>
                    <a:t>VERDADERO</a:t>
                  </a:r>
                  <a:endParaRPr sz="11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</p:grpSp>
          <p:grpSp>
            <p:nvGrpSpPr>
              <p:cNvPr id="280" name="Google Shape;280;p7"/>
              <p:cNvGrpSpPr/>
              <p:nvPr/>
            </p:nvGrpSpPr>
            <p:grpSpPr>
              <a:xfrm>
                <a:off x="6321251" y="5971101"/>
                <a:ext cx="4921375" cy="307777"/>
                <a:chOff x="4385456" y="4122522"/>
                <a:chExt cx="7205386" cy="450617"/>
              </a:xfrm>
            </p:grpSpPr>
            <p:sp>
              <p:nvSpPr>
                <p:cNvPr id="281" name="Google Shape;281;p7"/>
                <p:cNvSpPr/>
                <p:nvPr/>
              </p:nvSpPr>
              <p:spPr>
                <a:xfrm flipH="1">
                  <a:off x="4385456" y="4122522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282" name="Google Shape;282;p7"/>
                <p:cNvSpPr txBox="1"/>
                <p:nvPr/>
              </p:nvSpPr>
              <p:spPr>
                <a:xfrm>
                  <a:off x="5099029" y="4178552"/>
                  <a:ext cx="6491813" cy="3830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100">
                      <a:solidFill>
                        <a:schemeClr val="lt1"/>
                      </a:solidFill>
                      <a:latin typeface="Geo"/>
                      <a:ea typeface="Geo"/>
                      <a:cs typeface="Geo"/>
                      <a:sym typeface="Geo"/>
                    </a:rPr>
                    <a:t>Lorem ipsum dolor sit amet, consectetur adipiscing elit, sed do eiusmod.</a:t>
                  </a:r>
                  <a:endParaRPr sz="11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</p:grpSp>
        </p:grpSp>
        <p:grpSp>
          <p:nvGrpSpPr>
            <p:cNvPr id="283" name="Google Shape;283;p7"/>
            <p:cNvGrpSpPr/>
            <p:nvPr/>
          </p:nvGrpSpPr>
          <p:grpSpPr>
            <a:xfrm>
              <a:off x="299492" y="4199251"/>
              <a:ext cx="5246315" cy="2071731"/>
              <a:chOff x="299492" y="4199251"/>
              <a:chExt cx="5246315" cy="2071731"/>
            </a:xfrm>
          </p:grpSpPr>
          <p:grpSp>
            <p:nvGrpSpPr>
              <p:cNvPr id="284" name="Google Shape;284;p7"/>
              <p:cNvGrpSpPr/>
              <p:nvPr/>
            </p:nvGrpSpPr>
            <p:grpSpPr>
              <a:xfrm>
                <a:off x="299492" y="4199251"/>
                <a:ext cx="5246315" cy="533468"/>
                <a:chOff x="4232759" y="2091039"/>
                <a:chExt cx="7681131" cy="781051"/>
              </a:xfrm>
            </p:grpSpPr>
            <p:sp>
              <p:nvSpPr>
                <p:cNvPr id="285" name="Google Shape;285;p7"/>
                <p:cNvSpPr/>
                <p:nvPr/>
              </p:nvSpPr>
              <p:spPr>
                <a:xfrm>
                  <a:off x="4470585" y="2091039"/>
                  <a:ext cx="7443305" cy="7810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7"/>
                <p:cNvSpPr/>
                <p:nvPr/>
              </p:nvSpPr>
              <p:spPr>
                <a:xfrm>
                  <a:off x="4232759" y="2091040"/>
                  <a:ext cx="781050" cy="78105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749300" dist="38100" dir="2700000" algn="t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7"/>
                <p:cNvSpPr/>
                <p:nvPr/>
              </p:nvSpPr>
              <p:spPr>
                <a:xfrm flipH="1">
                  <a:off x="4385456" y="2227648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2000" b="1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A</a:t>
                  </a: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288" name="Google Shape;288;p7"/>
                <p:cNvSpPr txBox="1"/>
                <p:nvPr/>
              </p:nvSpPr>
              <p:spPr>
                <a:xfrm>
                  <a:off x="5214415" y="2237489"/>
                  <a:ext cx="6491813" cy="3830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100">
                      <a:solidFill>
                        <a:schemeClr val="lt1"/>
                      </a:solidFill>
                      <a:latin typeface="Geo"/>
                      <a:ea typeface="Geo"/>
                      <a:cs typeface="Geo"/>
                      <a:sym typeface="Geo"/>
                    </a:rPr>
                    <a:t>FALSO </a:t>
                  </a:r>
                  <a:endParaRPr sz="11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</p:grpSp>
          <p:sp>
            <p:nvSpPr>
              <p:cNvPr id="289" name="Google Shape;289;p7"/>
              <p:cNvSpPr txBox="1"/>
              <p:nvPr/>
            </p:nvSpPr>
            <p:spPr>
              <a:xfrm>
                <a:off x="891166" y="6009372"/>
                <a:ext cx="443399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100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Lorem ipsum dolor sit amet, consectetur adipiscing elit, sed do eiusmod.</a:t>
                </a:r>
                <a:endParaRPr sz="11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</p:grpSp>
      </p:grpSp>
      <p:grpSp>
        <p:nvGrpSpPr>
          <p:cNvPr id="290" name="Google Shape;290;p7"/>
          <p:cNvGrpSpPr/>
          <p:nvPr/>
        </p:nvGrpSpPr>
        <p:grpSpPr>
          <a:xfrm>
            <a:off x="0" y="1244532"/>
            <a:ext cx="12192000" cy="1175081"/>
            <a:chOff x="0" y="1719179"/>
            <a:chExt cx="12192000" cy="1175081"/>
          </a:xfrm>
        </p:grpSpPr>
        <p:grpSp>
          <p:nvGrpSpPr>
            <p:cNvPr id="291" name="Google Shape;291;p7"/>
            <p:cNvGrpSpPr/>
            <p:nvPr/>
          </p:nvGrpSpPr>
          <p:grpSpPr>
            <a:xfrm>
              <a:off x="1898073" y="1719179"/>
              <a:ext cx="8395854" cy="1175081"/>
              <a:chOff x="1759178" y="1437550"/>
              <a:chExt cx="8395854" cy="1175081"/>
            </a:xfrm>
          </p:grpSpPr>
          <p:grpSp>
            <p:nvGrpSpPr>
              <p:cNvPr id="292" name="Google Shape;292;p7"/>
              <p:cNvGrpSpPr/>
              <p:nvPr/>
            </p:nvGrpSpPr>
            <p:grpSpPr>
              <a:xfrm>
                <a:off x="1759178" y="1437550"/>
                <a:ext cx="8395854" cy="1175081"/>
                <a:chOff x="1759178" y="1437550"/>
                <a:chExt cx="8395854" cy="1175081"/>
              </a:xfrm>
            </p:grpSpPr>
            <p:sp>
              <p:nvSpPr>
                <p:cNvPr id="293" name="Google Shape;293;p7"/>
                <p:cNvSpPr/>
                <p:nvPr/>
              </p:nvSpPr>
              <p:spPr>
                <a:xfrm>
                  <a:off x="5957105" y="1437550"/>
                  <a:ext cx="4197927" cy="1171844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7"/>
                <p:cNvSpPr/>
                <p:nvPr/>
              </p:nvSpPr>
              <p:spPr>
                <a:xfrm flipH="1">
                  <a:off x="1759178" y="1437550"/>
                  <a:ext cx="4197926" cy="1175081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5" name="Google Shape;295;p7"/>
              <p:cNvSpPr/>
              <p:nvPr/>
            </p:nvSpPr>
            <p:spPr>
              <a:xfrm>
                <a:off x="2496838" y="1529030"/>
                <a:ext cx="6370845" cy="9848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 b="0" i="0" dirty="0">
                    <a:solidFill>
                      <a:srgbClr val="22222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 Responda falso o verdadero a la siguiente afirmación:</a:t>
                </a:r>
                <a:endParaRPr dirty="0"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Para la educación en salud se resaltan como métodos didácticos  el diálogo de saberes, la escucha activa, y el respeto por saberes y prácticas de cuidado en salud.</a:t>
                </a:r>
                <a:endParaRPr sz="1600" b="1" dirty="0">
                  <a:solidFill>
                    <a:srgbClr val="0C0C0C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cxnSp>
          <p:nvCxnSpPr>
            <p:cNvPr id="296" name="Google Shape;296;p7"/>
            <p:cNvCxnSpPr/>
            <p:nvPr/>
          </p:nvCxnSpPr>
          <p:spPr>
            <a:xfrm>
              <a:off x="10293927" y="2189147"/>
              <a:ext cx="189807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7" name="Google Shape;297;p7"/>
            <p:cNvCxnSpPr/>
            <p:nvPr/>
          </p:nvCxnSpPr>
          <p:spPr>
            <a:xfrm>
              <a:off x="0" y="2189147"/>
              <a:ext cx="189807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98" name="Google Shape;298;p7"/>
          <p:cNvSpPr txBox="1"/>
          <p:nvPr/>
        </p:nvSpPr>
        <p:spPr>
          <a:xfrm>
            <a:off x="4240336" y="3875900"/>
            <a:ext cx="643812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VERDADERO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7"/>
          <p:cNvSpPr txBox="1"/>
          <p:nvPr/>
        </p:nvSpPr>
        <p:spPr>
          <a:xfrm>
            <a:off x="728727" y="5429434"/>
            <a:ext cx="93390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RETROALIMENTACIÓN CORRECTO: </a:t>
            </a:r>
            <a:r>
              <a:rPr lang="es-E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¡Correcto! Muy bien.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RETROALIMENTACIÓN INCORRECTO:</a:t>
            </a:r>
            <a:r>
              <a:rPr lang="es-E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¡Incorrecto! Recuerde que los</a:t>
            </a:r>
            <a:r>
              <a:rPr lang="es-E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métodos didácticos para la educación en salud son  el </a:t>
            </a:r>
            <a:r>
              <a:rPr lang="es-ES" sz="1800" dirty="0"/>
              <a:t>diálogo</a:t>
            </a:r>
            <a:r>
              <a:rPr lang="es-E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saberes, la escucha activa, y el respeto por saberes y prácticas de cuidado en salud.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7"/>
          <p:cNvSpPr/>
          <p:nvPr/>
        </p:nvSpPr>
        <p:spPr>
          <a:xfrm>
            <a:off x="5722902" y="3445761"/>
            <a:ext cx="5666510" cy="1214980"/>
          </a:xfrm>
          <a:prstGeom prst="rect">
            <a:avLst/>
          </a:prstGeom>
          <a:noFill/>
          <a:ln w="57150" cap="flat" cmpd="sng">
            <a:solidFill>
              <a:srgbClr val="F8C3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"/>
          <p:cNvSpPr/>
          <p:nvPr/>
        </p:nvSpPr>
        <p:spPr>
          <a:xfrm>
            <a:off x="0" y="0"/>
            <a:ext cx="12192000" cy="29294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9"/>
          <p:cNvSpPr txBox="1"/>
          <p:nvPr/>
        </p:nvSpPr>
        <p:spPr>
          <a:xfrm>
            <a:off x="0" y="223522"/>
            <a:ext cx="12192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Pregunta 8</a:t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41" name="Google Shape;341;p9"/>
          <p:cNvGrpSpPr/>
          <p:nvPr/>
        </p:nvGrpSpPr>
        <p:grpSpPr>
          <a:xfrm>
            <a:off x="197193" y="3822419"/>
            <a:ext cx="11001341" cy="2079627"/>
            <a:chOff x="299492" y="4199251"/>
            <a:chExt cx="11001341" cy="2079627"/>
          </a:xfrm>
        </p:grpSpPr>
        <p:grpSp>
          <p:nvGrpSpPr>
            <p:cNvPr id="342" name="Google Shape;342;p9"/>
            <p:cNvGrpSpPr/>
            <p:nvPr/>
          </p:nvGrpSpPr>
          <p:grpSpPr>
            <a:xfrm>
              <a:off x="937254" y="4199251"/>
              <a:ext cx="10363579" cy="2079627"/>
              <a:chOff x="937254" y="4199251"/>
              <a:chExt cx="10363579" cy="2079627"/>
            </a:xfrm>
          </p:grpSpPr>
          <p:grpSp>
            <p:nvGrpSpPr>
              <p:cNvPr id="343" name="Google Shape;343;p9"/>
              <p:cNvGrpSpPr/>
              <p:nvPr/>
            </p:nvGrpSpPr>
            <p:grpSpPr>
              <a:xfrm>
                <a:off x="937254" y="4199251"/>
                <a:ext cx="10363579" cy="533468"/>
                <a:chOff x="-3497254" y="3038475"/>
                <a:chExt cx="15173317" cy="781051"/>
              </a:xfrm>
            </p:grpSpPr>
            <p:sp>
              <p:nvSpPr>
                <p:cNvPr id="344" name="Google Shape;344;p9"/>
                <p:cNvSpPr/>
                <p:nvPr/>
              </p:nvSpPr>
              <p:spPr>
                <a:xfrm>
                  <a:off x="4232758" y="3038475"/>
                  <a:ext cx="7443305" cy="7810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9"/>
                <p:cNvSpPr/>
                <p:nvPr/>
              </p:nvSpPr>
              <p:spPr>
                <a:xfrm>
                  <a:off x="4232759" y="3038476"/>
                  <a:ext cx="781050" cy="78105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749300" dist="38100" dir="2700000" algn="t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9"/>
                <p:cNvSpPr/>
                <p:nvPr/>
              </p:nvSpPr>
              <p:spPr>
                <a:xfrm flipH="1">
                  <a:off x="4385456" y="3175084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2000" b="1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B</a:t>
                  </a: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347" name="Google Shape;347;p9"/>
                <p:cNvSpPr txBox="1"/>
                <p:nvPr/>
              </p:nvSpPr>
              <p:spPr>
                <a:xfrm>
                  <a:off x="-3497254" y="3236140"/>
                  <a:ext cx="6491813" cy="3830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100">
                      <a:solidFill>
                        <a:schemeClr val="lt1"/>
                      </a:solidFill>
                      <a:latin typeface="Geo"/>
                      <a:ea typeface="Geo"/>
                      <a:cs typeface="Geo"/>
                      <a:sym typeface="Geo"/>
                    </a:rPr>
                    <a:t>VERDADERO</a:t>
                  </a:r>
                  <a:endParaRPr sz="11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</p:grpSp>
          <p:grpSp>
            <p:nvGrpSpPr>
              <p:cNvPr id="348" name="Google Shape;348;p9"/>
              <p:cNvGrpSpPr/>
              <p:nvPr/>
            </p:nvGrpSpPr>
            <p:grpSpPr>
              <a:xfrm>
                <a:off x="6321251" y="5971101"/>
                <a:ext cx="4921375" cy="307777"/>
                <a:chOff x="4385456" y="4122522"/>
                <a:chExt cx="7205386" cy="450617"/>
              </a:xfrm>
            </p:grpSpPr>
            <p:sp>
              <p:nvSpPr>
                <p:cNvPr id="349" name="Google Shape;349;p9"/>
                <p:cNvSpPr/>
                <p:nvPr/>
              </p:nvSpPr>
              <p:spPr>
                <a:xfrm flipH="1">
                  <a:off x="4385456" y="4122522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350" name="Google Shape;350;p9"/>
                <p:cNvSpPr txBox="1"/>
                <p:nvPr/>
              </p:nvSpPr>
              <p:spPr>
                <a:xfrm>
                  <a:off x="5099029" y="4178552"/>
                  <a:ext cx="6491813" cy="3830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100">
                      <a:solidFill>
                        <a:schemeClr val="lt1"/>
                      </a:solidFill>
                      <a:latin typeface="Geo"/>
                      <a:ea typeface="Geo"/>
                      <a:cs typeface="Geo"/>
                      <a:sym typeface="Geo"/>
                    </a:rPr>
                    <a:t>Lorem ipsum dolor sit amet, consectetur adipiscing elit, sed do eiusmod.</a:t>
                  </a:r>
                  <a:endParaRPr sz="11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</p:grpSp>
        </p:grpSp>
        <p:grpSp>
          <p:nvGrpSpPr>
            <p:cNvPr id="351" name="Google Shape;351;p9"/>
            <p:cNvGrpSpPr/>
            <p:nvPr/>
          </p:nvGrpSpPr>
          <p:grpSpPr>
            <a:xfrm>
              <a:off x="299492" y="4199251"/>
              <a:ext cx="5246315" cy="2071731"/>
              <a:chOff x="299492" y="4199251"/>
              <a:chExt cx="5246315" cy="2071731"/>
            </a:xfrm>
          </p:grpSpPr>
          <p:grpSp>
            <p:nvGrpSpPr>
              <p:cNvPr id="352" name="Google Shape;352;p9"/>
              <p:cNvGrpSpPr/>
              <p:nvPr/>
            </p:nvGrpSpPr>
            <p:grpSpPr>
              <a:xfrm>
                <a:off x="299492" y="4199251"/>
                <a:ext cx="5246315" cy="533468"/>
                <a:chOff x="4232759" y="2091039"/>
                <a:chExt cx="7681131" cy="781051"/>
              </a:xfrm>
            </p:grpSpPr>
            <p:sp>
              <p:nvSpPr>
                <p:cNvPr id="353" name="Google Shape;353;p9"/>
                <p:cNvSpPr/>
                <p:nvPr/>
              </p:nvSpPr>
              <p:spPr>
                <a:xfrm>
                  <a:off x="4470585" y="2091039"/>
                  <a:ext cx="7443305" cy="7810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9"/>
                <p:cNvSpPr/>
                <p:nvPr/>
              </p:nvSpPr>
              <p:spPr>
                <a:xfrm>
                  <a:off x="4232759" y="2091040"/>
                  <a:ext cx="781050" cy="78105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749300" dist="38100" dir="2700000" algn="tl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9"/>
                <p:cNvSpPr/>
                <p:nvPr/>
              </p:nvSpPr>
              <p:spPr>
                <a:xfrm flipH="1">
                  <a:off x="4385456" y="2227648"/>
                  <a:ext cx="475654" cy="4506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2000" b="1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A</a:t>
                  </a:r>
                  <a:endParaRPr sz="20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  <p:sp>
              <p:nvSpPr>
                <p:cNvPr id="356" name="Google Shape;356;p9"/>
                <p:cNvSpPr txBox="1"/>
                <p:nvPr/>
              </p:nvSpPr>
              <p:spPr>
                <a:xfrm>
                  <a:off x="5214415" y="2237489"/>
                  <a:ext cx="6491813" cy="3830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ES" sz="1100">
                      <a:solidFill>
                        <a:schemeClr val="lt1"/>
                      </a:solidFill>
                      <a:latin typeface="Geo"/>
                      <a:ea typeface="Geo"/>
                      <a:cs typeface="Geo"/>
                      <a:sym typeface="Geo"/>
                    </a:rPr>
                    <a:t>FALSO </a:t>
                  </a:r>
                  <a:endParaRPr sz="1100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</p:grpSp>
          <p:sp>
            <p:nvSpPr>
              <p:cNvPr id="357" name="Google Shape;357;p9"/>
              <p:cNvSpPr txBox="1"/>
              <p:nvPr/>
            </p:nvSpPr>
            <p:spPr>
              <a:xfrm>
                <a:off x="891166" y="6009372"/>
                <a:ext cx="4433995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100">
                    <a:solidFill>
                      <a:schemeClr val="lt1"/>
                    </a:solidFill>
                    <a:latin typeface="Geo"/>
                    <a:ea typeface="Geo"/>
                    <a:cs typeface="Geo"/>
                    <a:sym typeface="Geo"/>
                  </a:rPr>
                  <a:t>Lorem ipsum dolor sit amet, consectetur adipiscing elit, sed do eiusmod.</a:t>
                </a:r>
                <a:endParaRPr sz="1100">
                  <a:solidFill>
                    <a:schemeClr val="lt1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</p:grpSp>
      </p:grpSp>
      <p:grpSp>
        <p:nvGrpSpPr>
          <p:cNvPr id="358" name="Google Shape;358;p9"/>
          <p:cNvGrpSpPr/>
          <p:nvPr/>
        </p:nvGrpSpPr>
        <p:grpSpPr>
          <a:xfrm>
            <a:off x="0" y="1244532"/>
            <a:ext cx="12192000" cy="1175081"/>
            <a:chOff x="0" y="1719179"/>
            <a:chExt cx="12192000" cy="1175081"/>
          </a:xfrm>
        </p:grpSpPr>
        <p:grpSp>
          <p:nvGrpSpPr>
            <p:cNvPr id="359" name="Google Shape;359;p9"/>
            <p:cNvGrpSpPr/>
            <p:nvPr/>
          </p:nvGrpSpPr>
          <p:grpSpPr>
            <a:xfrm>
              <a:off x="1898073" y="1719179"/>
              <a:ext cx="8395854" cy="1175081"/>
              <a:chOff x="1759178" y="1437550"/>
              <a:chExt cx="8395854" cy="1175081"/>
            </a:xfrm>
          </p:grpSpPr>
          <p:grpSp>
            <p:nvGrpSpPr>
              <p:cNvPr id="360" name="Google Shape;360;p9"/>
              <p:cNvGrpSpPr/>
              <p:nvPr/>
            </p:nvGrpSpPr>
            <p:grpSpPr>
              <a:xfrm>
                <a:off x="1759178" y="1437550"/>
                <a:ext cx="8395854" cy="1175081"/>
                <a:chOff x="1759178" y="1437550"/>
                <a:chExt cx="8395854" cy="1175081"/>
              </a:xfrm>
            </p:grpSpPr>
            <p:sp>
              <p:nvSpPr>
                <p:cNvPr id="361" name="Google Shape;361;p9"/>
                <p:cNvSpPr/>
                <p:nvPr/>
              </p:nvSpPr>
              <p:spPr>
                <a:xfrm>
                  <a:off x="5957105" y="1437550"/>
                  <a:ext cx="4197927" cy="1171844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9"/>
                <p:cNvSpPr/>
                <p:nvPr/>
              </p:nvSpPr>
              <p:spPr>
                <a:xfrm flipH="1">
                  <a:off x="1759178" y="1437550"/>
                  <a:ext cx="4197926" cy="1175081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3" name="Google Shape;363;p9"/>
              <p:cNvSpPr/>
              <p:nvPr/>
            </p:nvSpPr>
            <p:spPr>
              <a:xfrm>
                <a:off x="2496838" y="1775251"/>
                <a:ext cx="6370845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 b="0" i="0" dirty="0">
                    <a:solidFill>
                      <a:srgbClr val="22222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 Responda falso o verdadero a la siguiente afirmación:</a:t>
                </a:r>
                <a:endParaRPr dirty="0"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Puerperio hace referencia los primeros días de gestación de la mujer. </a:t>
                </a:r>
                <a:endParaRPr sz="1600" b="1" dirty="0">
                  <a:solidFill>
                    <a:srgbClr val="0C0C0C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cxnSp>
          <p:nvCxnSpPr>
            <p:cNvPr id="364" name="Google Shape;364;p9"/>
            <p:cNvCxnSpPr/>
            <p:nvPr/>
          </p:nvCxnSpPr>
          <p:spPr>
            <a:xfrm>
              <a:off x="10293927" y="2189147"/>
              <a:ext cx="189807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0" y="2189147"/>
              <a:ext cx="189807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66" name="Google Shape;366;p9"/>
          <p:cNvSpPr txBox="1"/>
          <p:nvPr/>
        </p:nvSpPr>
        <p:spPr>
          <a:xfrm>
            <a:off x="4240336" y="3875900"/>
            <a:ext cx="643812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VERDADERO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9"/>
          <p:cNvSpPr txBox="1"/>
          <p:nvPr/>
        </p:nvSpPr>
        <p:spPr>
          <a:xfrm>
            <a:off x="728727" y="5429434"/>
            <a:ext cx="9339004" cy="1045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RETROALIMENTACIÓN CORRECTO: 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¡Correcto! Muy bien.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RETROALIMENTACIÓN INCORRECTO:</a:t>
            </a:r>
            <a:r>
              <a:rPr lang="es-E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¡Incorrecto! Recuerde que el puerperio o posparto​ es el período que inmediatamente sigue al parto.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9"/>
          <p:cNvSpPr/>
          <p:nvPr/>
        </p:nvSpPr>
        <p:spPr>
          <a:xfrm>
            <a:off x="112572" y="3365716"/>
            <a:ext cx="5666510" cy="1214980"/>
          </a:xfrm>
          <a:prstGeom prst="rect">
            <a:avLst/>
          </a:prstGeom>
          <a:noFill/>
          <a:ln w="57150" cap="flat" cmpd="sng">
            <a:solidFill>
              <a:srgbClr val="F8C3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"/>
          <p:cNvSpPr/>
          <p:nvPr/>
        </p:nvSpPr>
        <p:spPr>
          <a:xfrm>
            <a:off x="0" y="0"/>
            <a:ext cx="12192000" cy="29294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0"/>
          <p:cNvSpPr txBox="1"/>
          <p:nvPr/>
        </p:nvSpPr>
        <p:spPr>
          <a:xfrm>
            <a:off x="0" y="223522"/>
            <a:ext cx="12192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Pregunta </a:t>
            </a:r>
            <a:r>
              <a:rPr lang="es-E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9</a:t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75" name="Google Shape;375;p10"/>
          <p:cNvGrpSpPr/>
          <p:nvPr/>
        </p:nvGrpSpPr>
        <p:grpSpPr>
          <a:xfrm>
            <a:off x="0" y="1244532"/>
            <a:ext cx="12192000" cy="939937"/>
            <a:chOff x="0" y="1719179"/>
            <a:chExt cx="12192000" cy="939937"/>
          </a:xfrm>
        </p:grpSpPr>
        <p:grpSp>
          <p:nvGrpSpPr>
            <p:cNvPr id="376" name="Google Shape;376;p10"/>
            <p:cNvGrpSpPr/>
            <p:nvPr/>
          </p:nvGrpSpPr>
          <p:grpSpPr>
            <a:xfrm>
              <a:off x="1898073" y="1719179"/>
              <a:ext cx="8395854" cy="939937"/>
              <a:chOff x="1759178" y="1437550"/>
              <a:chExt cx="8395854" cy="939937"/>
            </a:xfrm>
          </p:grpSpPr>
          <p:grpSp>
            <p:nvGrpSpPr>
              <p:cNvPr id="377" name="Google Shape;377;p10"/>
              <p:cNvGrpSpPr/>
              <p:nvPr/>
            </p:nvGrpSpPr>
            <p:grpSpPr>
              <a:xfrm>
                <a:off x="1759178" y="1437550"/>
                <a:ext cx="8395854" cy="939937"/>
                <a:chOff x="1759178" y="1437550"/>
                <a:chExt cx="8395854" cy="939937"/>
              </a:xfrm>
            </p:grpSpPr>
            <p:sp>
              <p:nvSpPr>
                <p:cNvPr id="378" name="Google Shape;378;p10"/>
                <p:cNvSpPr/>
                <p:nvPr/>
              </p:nvSpPr>
              <p:spPr>
                <a:xfrm>
                  <a:off x="5957105" y="1437550"/>
                  <a:ext cx="4197927" cy="939937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" name="Google Shape;379;p10"/>
                <p:cNvSpPr/>
                <p:nvPr/>
              </p:nvSpPr>
              <p:spPr>
                <a:xfrm flipH="1">
                  <a:off x="1759178" y="1437550"/>
                  <a:ext cx="4197927" cy="939937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0" name="Google Shape;380;p10"/>
              <p:cNvSpPr/>
              <p:nvPr/>
            </p:nvSpPr>
            <p:spPr>
              <a:xfrm>
                <a:off x="2519756" y="1698490"/>
                <a:ext cx="70918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Complete la siguiente frase: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81" name="Google Shape;381;p10"/>
            <p:cNvCxnSpPr/>
            <p:nvPr/>
          </p:nvCxnSpPr>
          <p:spPr>
            <a:xfrm>
              <a:off x="10293927" y="2189147"/>
              <a:ext cx="189807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2" name="Google Shape;382;p10"/>
            <p:cNvCxnSpPr/>
            <p:nvPr/>
          </p:nvCxnSpPr>
          <p:spPr>
            <a:xfrm>
              <a:off x="0" y="2189147"/>
              <a:ext cx="189807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83" name="Google Shape;383;p10"/>
          <p:cNvSpPr txBox="1"/>
          <p:nvPr/>
        </p:nvSpPr>
        <p:spPr>
          <a:xfrm>
            <a:off x="3340359" y="3841494"/>
            <a:ext cx="61022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se educa en salud, se educa para la </a:t>
            </a:r>
            <a:r>
              <a:rPr lang="es-E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vida</a:t>
            </a: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0"/>
          <p:cNvSpPr txBox="1"/>
          <p:nvPr/>
        </p:nvSpPr>
        <p:spPr>
          <a:xfrm>
            <a:off x="803372" y="4845181"/>
            <a:ext cx="9339004" cy="1322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RETROALIMENTACIÓN CORRECTO: 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¡Correcto! Muy bien.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RETROALIMENTACIÓN INCORRECTO:</a:t>
            </a:r>
            <a:r>
              <a:rPr lang="es-E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¡Incorrecto! Recuerde que c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uando se educa en salud, se educa para que el conocimiento haga parte  de la  vida y se aplique.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2980B9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BA69CCE19797543AAB5DE63E320ACE2" ma:contentTypeVersion="13" ma:contentTypeDescription="Crear nuevo documento." ma:contentTypeScope="" ma:versionID="c27e9dff27dbbef6126b7e1a03a96eaf">
  <xsd:schema xmlns:xsd="http://www.w3.org/2001/XMLSchema" xmlns:xs="http://www.w3.org/2001/XMLSchema" xmlns:p="http://schemas.microsoft.com/office/2006/metadata/properties" xmlns:ns2="1d52d4bc-3f95-4709-b359-1b96840d7671" xmlns:ns3="8d1bea48-6525-4b05-8cf5-c6ad0dd5b02f" targetNamespace="http://schemas.microsoft.com/office/2006/metadata/properties" ma:root="true" ma:fieldsID="5282fca2a66791c7f7987122c07bb49b" ns2:_="" ns3:_="">
    <xsd:import namespace="1d52d4bc-3f95-4709-b359-1b96840d7671"/>
    <xsd:import namespace="8d1bea48-6525-4b05-8cf5-c6ad0dd5b02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52d4bc-3f95-4709-b359-1b96840d76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86b9d2d1-95d9-404f-a0e9-5b204eef34e2}" ma:internalName="TaxCatchAll" ma:showField="CatchAllData" ma:web="1d52d4bc-3f95-4709-b359-1b96840d76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bea48-6525-4b05-8cf5-c6ad0dd5b0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52d4bc-3f95-4709-b359-1b96840d7671" xsi:nil="true"/>
    <lcf76f155ced4ddcb4097134ff3c332f xmlns="8d1bea48-6525-4b05-8cf5-c6ad0dd5b02f">
      <Terms xmlns="http://schemas.microsoft.com/office/infopath/2007/PartnerControls"/>
    </lcf76f155ced4ddcb4097134ff3c332f>
    <SharedWithUsers xmlns="1d52d4bc-3f95-4709-b359-1b96840d7671">
      <UserInfo>
        <DisplayName/>
        <AccountId xsi:nil="true"/>
        <AccountType/>
      </UserInfo>
    </SharedWithUsers>
    <MediaLengthInSeconds xmlns="8d1bea48-6525-4b05-8cf5-c6ad0dd5b02f" xsi:nil="true"/>
  </documentManagement>
</p:properties>
</file>

<file path=customXml/itemProps1.xml><?xml version="1.0" encoding="utf-8"?>
<ds:datastoreItem xmlns:ds="http://schemas.openxmlformats.org/officeDocument/2006/customXml" ds:itemID="{177B99F9-284E-444B-B67C-15FF6A3471A5}"/>
</file>

<file path=customXml/itemProps2.xml><?xml version="1.0" encoding="utf-8"?>
<ds:datastoreItem xmlns:ds="http://schemas.openxmlformats.org/officeDocument/2006/customXml" ds:itemID="{2C87CBD4-EE2B-4214-8663-F0AD1891798A}"/>
</file>

<file path=customXml/itemProps3.xml><?xml version="1.0" encoding="utf-8"?>
<ds:datastoreItem xmlns:ds="http://schemas.openxmlformats.org/officeDocument/2006/customXml" ds:itemID="{6EFC6D22-772A-4C04-832E-0E236CB6888F}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1132</Words>
  <Application>Microsoft Office PowerPoint</Application>
  <PresentationFormat>Panorámica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Open Sans</vt:lpstr>
      <vt:lpstr>Calibri</vt:lpstr>
      <vt:lpstr>Georgia</vt:lpstr>
      <vt:lpstr>Geo</vt:lpstr>
      <vt:lpstr>Candara</vt:lpstr>
      <vt:lpstr>Office Theme</vt:lpstr>
      <vt:lpstr>Tribia: Orientaciones pedagógicas en RIAS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sandysanthiya1234@outlook.com</dc:creator>
  <cp:lastModifiedBy>JULIA ISABEL ROBERTO</cp:lastModifiedBy>
  <cp:revision>11</cp:revision>
  <dcterms:created xsi:type="dcterms:W3CDTF">2021-08-26T06:20:32Z</dcterms:created>
  <dcterms:modified xsi:type="dcterms:W3CDTF">2022-08-01T21:13:01Z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0x0101009BA69CCE19797543AAB5DE63E320ACE2</vt:lpwstr>
  </property>
  <property fmtid="{D5CDD505-2E9C-101B-9397-08002B2CF9AE}" pid="3" name="Order">
    <vt:r8>17187500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_ColorHex">
    <vt:lpwstr/>
  </property>
  <property fmtid="{D5CDD505-2E9C-101B-9397-08002B2CF9AE}" pid="8" name="_Emoji">
    <vt:lpwstr/>
  </property>
  <property fmtid="{D5CDD505-2E9C-101B-9397-08002B2CF9AE}" pid="9" name="ComplianceAssetId">
    <vt:lpwstr/>
  </property>
  <property fmtid="{D5CDD505-2E9C-101B-9397-08002B2CF9AE}" pid="10" name="_ExtendedDescription">
    <vt:lpwstr/>
  </property>
  <property fmtid="{D5CDD505-2E9C-101B-9397-08002B2CF9AE}" pid="11" name="_ColorTag">
    <vt:lpwstr/>
  </property>
</Properties>
</file>