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3" roundtripDataSignature="AMtx7mhnCAQJoiwvIPxLUyBEbl5rQITP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C20C33-DF52-42E7-B6B5-06A37B675176}">
  <a:tblStyle styleId="{36C20C33-DF52-42E7-B6B5-06A37B67517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customschemas.google.com/relationships/presentationmetadata" Target="meta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MX"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96" name="Google Shape;9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05" name="Google Shape;10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15" name="Google Shape;11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25" name="Google Shape;12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36" name="Google Shape;13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44" name="Google Shape;14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p:nvPr>
            <p:ph idx="2" type="pic"/>
          </p:nvPr>
        </p:nvSpPr>
        <p:spPr>
          <a:xfrm>
            <a:off x="5183188" y="987425"/>
            <a:ext cx="6172200" cy="4873625"/>
          </a:xfrm>
          <a:prstGeom prst="rect">
            <a:avLst/>
          </a:prstGeom>
          <a:noFill/>
          <a:ln>
            <a:noFill/>
          </a:ln>
        </p:spPr>
      </p:sp>
      <p:sp>
        <p:nvSpPr>
          <p:cNvPr id="68" name="Google Shape;68;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9" name="Google Shape;89;p1"/>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MX" sz="1800" u="none" cap="none" strike="noStrike">
                <a:solidFill>
                  <a:schemeClr val="lt1"/>
                </a:solidFill>
                <a:latin typeface="Arial"/>
                <a:ea typeface="Arial"/>
                <a:cs typeface="Arial"/>
                <a:sym typeface="Arial"/>
              </a:rPr>
              <a:t>Indicaciones para la producción</a:t>
            </a:r>
            <a:endParaRPr b="0" i="0" sz="1800" u="none" cap="none" strike="noStrike">
              <a:solidFill>
                <a:schemeClr val="dk1"/>
              </a:solidFill>
              <a:latin typeface="Calibri"/>
              <a:ea typeface="Calibri"/>
              <a:cs typeface="Calibri"/>
              <a:sym typeface="Calibri"/>
            </a:endParaRPr>
          </a:p>
        </p:txBody>
      </p:sp>
      <p:sp>
        <p:nvSpPr>
          <p:cNvPr id="90" name="Google Shape;90;p1"/>
          <p:cNvSpPr/>
          <p:nvPr/>
        </p:nvSpPr>
        <p:spPr>
          <a:xfrm>
            <a:off x="1535240" y="317082"/>
            <a:ext cx="5009820" cy="426175"/>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MX" sz="1400" u="none" cap="none" strike="noStrike">
                <a:solidFill>
                  <a:schemeClr val="lt1"/>
                </a:solidFill>
                <a:latin typeface="Arial"/>
                <a:ea typeface="Arial"/>
                <a:cs typeface="Arial"/>
                <a:sym typeface="Arial"/>
              </a:rPr>
              <a:t>CF05_1.2_Pestañas_Indicadores_financieros</a:t>
            </a:r>
            <a:endParaRPr b="0" i="0" sz="1400" u="none" cap="none" strike="noStrike">
              <a:solidFill>
                <a:schemeClr val="lt1"/>
              </a:solidFill>
              <a:latin typeface="Times New Roman"/>
              <a:ea typeface="Times New Roman"/>
              <a:cs typeface="Times New Roman"/>
              <a:sym typeface="Times New Roman"/>
            </a:endParaRPr>
          </a:p>
        </p:txBody>
      </p:sp>
      <p:pic>
        <p:nvPicPr>
          <p:cNvPr id="91" name="Google Shape;91;p1"/>
          <p:cNvPicPr preferRelativeResize="0"/>
          <p:nvPr/>
        </p:nvPicPr>
        <p:blipFill rotWithShape="1">
          <a:blip r:embed="rId3">
            <a:alphaModFix/>
          </a:blip>
          <a:srcRect b="16875" l="24733" r="3583" t="33661"/>
          <a:stretch/>
        </p:blipFill>
        <p:spPr>
          <a:xfrm>
            <a:off x="341818" y="1698270"/>
            <a:ext cx="7568091" cy="4026669"/>
          </a:xfrm>
          <a:prstGeom prst="rect">
            <a:avLst/>
          </a:prstGeom>
          <a:noFill/>
          <a:ln>
            <a:noFill/>
          </a:ln>
        </p:spPr>
      </p:pic>
      <p:sp>
        <p:nvSpPr>
          <p:cNvPr id="92" name="Google Shape;92;p1"/>
          <p:cNvSpPr txBox="1"/>
          <p:nvPr/>
        </p:nvSpPr>
        <p:spPr>
          <a:xfrm>
            <a:off x="8388626" y="1338470"/>
            <a:ext cx="36310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MX" sz="1800" u="none" cap="none" strike="noStrike">
                <a:solidFill>
                  <a:srgbClr val="FF0000"/>
                </a:solidFill>
                <a:latin typeface="Calibri"/>
                <a:ea typeface="Calibri"/>
                <a:cs typeface="Calibri"/>
                <a:sym typeface="Calibri"/>
              </a:rPr>
              <a:t>Aplicar recurso: pestañas A</a:t>
            </a:r>
            <a:endParaRPr b="1" sz="1800">
              <a:solidFill>
                <a:srgbClr val="FF0000"/>
              </a:solidFill>
              <a:latin typeface="Calibri"/>
              <a:ea typeface="Calibri"/>
              <a:cs typeface="Calibri"/>
              <a:sym typeface="Calibri"/>
            </a:endParaRPr>
          </a:p>
        </p:txBody>
      </p:sp>
      <p:cxnSp>
        <p:nvCxnSpPr>
          <p:cNvPr id="93" name="Google Shape;93;p1"/>
          <p:cNvCxnSpPr/>
          <p:nvPr/>
        </p:nvCxnSpPr>
        <p:spPr>
          <a:xfrm flipH="1">
            <a:off x="4638261" y="1524000"/>
            <a:ext cx="3750365" cy="1789043"/>
          </a:xfrm>
          <a:prstGeom prst="straightConnector1">
            <a:avLst/>
          </a:prstGeom>
          <a:noFill/>
          <a:ln cap="flat" cmpd="sng" w="57150">
            <a:solidFill>
              <a:srgbClr val="FF0000"/>
            </a:solidFill>
            <a:prstDash val="solid"/>
            <a:miter lim="800000"/>
            <a:headEnd len="sm" w="sm" type="none"/>
            <a:tailEnd len="med" w="med" type="triangle"/>
          </a:ln>
        </p:spPr>
      </p:cxn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MX" sz="1100" u="none" cap="none" strike="noStrike">
                <a:solidFill>
                  <a:schemeClr val="dk1"/>
                </a:solidFill>
                <a:latin typeface="Arial"/>
                <a:ea typeface="Arial"/>
                <a:cs typeface="Arial"/>
                <a:sym typeface="Arial"/>
              </a:rPr>
              <a:t>https://stock.adobe.com/co/search/images?filters%5Bcontent_type%3Aphoto%5D=1&amp;filters%5Bcontent_type%3Aillustration%5D=1&amp;filters%5Bcontent_type%3Azip_vector%5D=1&amp;filters%5Bcontent_type%3Aimage%5D=1&amp;k=obligaciones&amp;order=relevance&amp;price%5B%24%5D=1&amp;safe_search=1&amp;similar_content_id=393579394&amp;limit=100&amp;search_page=1&amp;search_type=usertyped&amp;acp=&amp;aco=obligaciones&amp;get_facets=1&amp;asset_id=507089566</a:t>
            </a:r>
            <a:endParaRPr/>
          </a:p>
        </p:txBody>
      </p:sp>
      <p:sp>
        <p:nvSpPr>
          <p:cNvPr id="99" name="Google Shape;99;p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MX"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00" name="Google Shape;100;p2"/>
          <p:cNvSpPr txBox="1"/>
          <p:nvPr/>
        </p:nvSpPr>
        <p:spPr>
          <a:xfrm>
            <a:off x="384313" y="419783"/>
            <a:ext cx="736820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800">
                <a:solidFill>
                  <a:schemeClr val="dk1"/>
                </a:solidFill>
                <a:latin typeface="Calibri"/>
                <a:ea typeface="Calibri"/>
                <a:cs typeface="Calibri"/>
                <a:sym typeface="Calibri"/>
              </a:rPr>
              <a:t>Indicadores de liquidez</a:t>
            </a:r>
            <a:endParaRPr/>
          </a:p>
          <a:p>
            <a:pPr indent="0" lvl="0" marL="0" marR="0" rtl="0" algn="l">
              <a:spcBef>
                <a:spcPts val="0"/>
              </a:spcBef>
              <a:spcAft>
                <a:spcPts val="0"/>
              </a:spcAft>
              <a:buNone/>
            </a:pPr>
            <a:r>
              <a:rPr lang="es-MX" sz="1800">
                <a:solidFill>
                  <a:schemeClr val="dk1"/>
                </a:solidFill>
                <a:latin typeface="Calibri"/>
                <a:ea typeface="Calibri"/>
                <a:cs typeface="Calibri"/>
                <a:sym typeface="Calibri"/>
              </a:rPr>
              <a:t>Razón corriente, capital neto de trabajo y prueba ácida son indicadores que en conjunto permiten evaluar la capacidad de la organización para pagar sus compromisos y obligaciones de corto plazo.</a:t>
            </a:r>
            <a:endParaRPr/>
          </a:p>
        </p:txBody>
      </p:sp>
      <p:sp>
        <p:nvSpPr>
          <p:cNvPr id="101" name="Google Shape;101;p2"/>
          <p:cNvSpPr txBox="1"/>
          <p:nvPr/>
        </p:nvSpPr>
        <p:spPr>
          <a:xfrm>
            <a:off x="8326073" y="5830240"/>
            <a:ext cx="323638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800">
                <a:solidFill>
                  <a:schemeClr val="dk1"/>
                </a:solidFill>
                <a:latin typeface="Calibri"/>
                <a:ea typeface="Calibri"/>
                <a:cs typeface="Calibri"/>
                <a:sym typeface="Calibri"/>
              </a:rPr>
              <a:t>Nota: Elaboración del instructor (2022)</a:t>
            </a:r>
            <a:endParaRPr sz="1800">
              <a:solidFill>
                <a:schemeClr val="dk1"/>
              </a:solidFill>
              <a:latin typeface="Calibri"/>
              <a:ea typeface="Calibri"/>
              <a:cs typeface="Calibri"/>
              <a:sym typeface="Calibri"/>
            </a:endParaRPr>
          </a:p>
        </p:txBody>
      </p:sp>
      <p:pic>
        <p:nvPicPr>
          <p:cNvPr id="102" name="Google Shape;102;p2"/>
          <p:cNvPicPr preferRelativeResize="0"/>
          <p:nvPr/>
        </p:nvPicPr>
        <p:blipFill rotWithShape="1">
          <a:blip r:embed="rId3">
            <a:alphaModFix/>
          </a:blip>
          <a:srcRect b="0" l="0" r="0" t="0"/>
          <a:stretch/>
        </p:blipFill>
        <p:spPr>
          <a:xfrm>
            <a:off x="1803634" y="1937773"/>
            <a:ext cx="5002984" cy="2401432"/>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8" name="Google Shape;108;p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MX"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09" name="Google Shape;109;p3"/>
          <p:cNvSpPr txBox="1"/>
          <p:nvPr/>
        </p:nvSpPr>
        <p:spPr>
          <a:xfrm>
            <a:off x="384313" y="419783"/>
            <a:ext cx="7368300" cy="258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800">
                <a:solidFill>
                  <a:schemeClr val="dk1"/>
                </a:solidFill>
                <a:latin typeface="Calibri"/>
                <a:ea typeface="Calibri"/>
                <a:cs typeface="Calibri"/>
                <a:sym typeface="Calibri"/>
              </a:rPr>
              <a:t>Indicadores de actividad</a:t>
            </a:r>
            <a:endParaRPr/>
          </a:p>
          <a:p>
            <a:pPr indent="0" lvl="0" marL="0" marR="0" rtl="0" algn="l">
              <a:spcBef>
                <a:spcPts val="0"/>
              </a:spcBef>
              <a:spcAft>
                <a:spcPts val="0"/>
              </a:spcAft>
              <a:buNone/>
            </a:pPr>
            <a:r>
              <a:rPr lang="es-MX" sz="1800">
                <a:solidFill>
                  <a:schemeClr val="dk1"/>
                </a:solidFill>
                <a:latin typeface="Calibri"/>
                <a:ea typeface="Calibri"/>
                <a:cs typeface="Calibri"/>
                <a:sym typeface="Calibri"/>
              </a:rPr>
              <a:t>En los Indicadores de actividad se tienen rotación de cartera, periodo promedio de cobro, descuento por pronto pago, rotación de inventarios, rotación de inventarios para empresas comerciales, rotación de inventarios para empresas industriales y ciclo de efectivo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MX" sz="1800">
                <a:solidFill>
                  <a:schemeClr val="dk1"/>
                </a:solidFill>
                <a:latin typeface="Calibri"/>
                <a:ea typeface="Calibri"/>
                <a:cs typeface="Calibri"/>
                <a:sym typeface="Calibri"/>
              </a:rPr>
              <a:t>La rotación de proveedores consiste en evaluar el número de días que la </a:t>
            </a:r>
            <a:r>
              <a:rPr lang="es-MX" sz="1800">
                <a:solidFill>
                  <a:schemeClr val="dk1"/>
                </a:solidFill>
                <a:latin typeface="Calibri"/>
                <a:ea typeface="Calibri"/>
                <a:cs typeface="Calibri"/>
                <a:sym typeface="Calibri"/>
              </a:rPr>
              <a:t>empresa toma</a:t>
            </a:r>
            <a:r>
              <a:rPr lang="es-MX" sz="1800">
                <a:solidFill>
                  <a:schemeClr val="dk1"/>
                </a:solidFill>
                <a:latin typeface="Calibri"/>
                <a:ea typeface="Calibri"/>
                <a:cs typeface="Calibri"/>
                <a:sym typeface="Calibri"/>
              </a:rPr>
              <a:t> para pagar a los proveedores, es decir, el número de días que los proveedores aportan a la financiación de la empresa.</a:t>
            </a:r>
            <a:endParaRPr/>
          </a:p>
        </p:txBody>
      </p:sp>
      <p:sp>
        <p:nvSpPr>
          <p:cNvPr id="110" name="Google Shape;110;p3"/>
          <p:cNvSpPr txBox="1"/>
          <p:nvPr/>
        </p:nvSpPr>
        <p:spPr>
          <a:xfrm>
            <a:off x="8326073" y="5830240"/>
            <a:ext cx="323638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800">
                <a:solidFill>
                  <a:schemeClr val="dk1"/>
                </a:solidFill>
                <a:latin typeface="Calibri"/>
                <a:ea typeface="Calibri"/>
                <a:cs typeface="Calibri"/>
                <a:sym typeface="Calibri"/>
              </a:rPr>
              <a:t>Nota: Elaboración del instructor (2022)</a:t>
            </a:r>
            <a:endParaRPr sz="1800">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b="0" l="0" r="0" t="0"/>
          <a:stretch/>
        </p:blipFill>
        <p:spPr>
          <a:xfrm>
            <a:off x="3187116" y="3212175"/>
            <a:ext cx="2618065" cy="2618065"/>
          </a:xfrm>
          <a:prstGeom prst="rect">
            <a:avLst/>
          </a:prstGeom>
          <a:noFill/>
          <a:ln>
            <a:noFill/>
          </a:ln>
        </p:spPr>
      </p:pic>
      <p:sp>
        <p:nvSpPr>
          <p:cNvPr id="112" name="Google Shape;112;p3"/>
          <p:cNvSpPr txBox="1"/>
          <p:nvPr/>
        </p:nvSpPr>
        <p:spPr>
          <a:xfrm>
            <a:off x="8326073" y="922195"/>
            <a:ext cx="3473041"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200">
                <a:solidFill>
                  <a:schemeClr val="dk1"/>
                </a:solidFill>
                <a:latin typeface="Calibri"/>
                <a:ea typeface="Calibri"/>
                <a:cs typeface="Calibri"/>
                <a:sym typeface="Calibri"/>
              </a:rPr>
              <a:t>https://stock.adobe.com/co/search/images?filters%5Bcontent_type%3Aphoto%5D=1&amp;filters%5Bcontent_type%3Aillustration%5D=1&amp;filters%5Bcontent_type%3Azip_vector%5D=1&amp;filters%5Bcontent_type%3Aimage%5D=1&amp;k=pronto+pago&amp;order=relevance&amp;price%5B%24%5D=1&amp;safe_search=1&amp;similar_content_id=393579394&amp;limit=100&amp;search_page=1&amp;search_type=usertyped&amp;acp=&amp;aco=pronto+pago&amp;get_facets=1&amp;asset_id=288289003</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8" name="Google Shape;118;p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MX"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19" name="Google Shape;119;p4"/>
          <p:cNvSpPr txBox="1"/>
          <p:nvPr/>
        </p:nvSpPr>
        <p:spPr>
          <a:xfrm>
            <a:off x="384313" y="419783"/>
            <a:ext cx="7368209"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800">
                <a:solidFill>
                  <a:schemeClr val="dk1"/>
                </a:solidFill>
                <a:latin typeface="Calibri"/>
                <a:ea typeface="Calibri"/>
                <a:cs typeface="Calibri"/>
                <a:sym typeface="Calibri"/>
              </a:rPr>
              <a:t>Indicadores de rentabilidad</a:t>
            </a:r>
            <a:endParaRPr/>
          </a:p>
          <a:p>
            <a:pPr indent="0" lvl="0" marL="0" marR="0" rtl="0" algn="l">
              <a:spcBef>
                <a:spcPts val="0"/>
              </a:spcBef>
              <a:spcAft>
                <a:spcPts val="0"/>
              </a:spcAft>
              <a:buNone/>
            </a:pPr>
            <a:r>
              <a:rPr lang="es-MX" sz="1800">
                <a:solidFill>
                  <a:schemeClr val="dk1"/>
                </a:solidFill>
                <a:latin typeface="Calibri"/>
                <a:ea typeface="Calibri"/>
                <a:cs typeface="Calibri"/>
                <a:sym typeface="Calibri"/>
              </a:rPr>
              <a:t>Conocidos también como indicadores de rendimiento, son útiles para evaluar la efectividad de la administración de la organización y controlar la inversión en la actividad económica y los egresos generados por la misma, así como su efectividad para convertirlos en ventas. En este grupo se encuentran margen bruto, margen operacional, margen neto, rendimiento del patrimonio, rendimiento del activo total, Ebitda y sistema Dupont.</a:t>
            </a:r>
            <a:endParaRPr/>
          </a:p>
        </p:txBody>
      </p:sp>
      <p:sp>
        <p:nvSpPr>
          <p:cNvPr id="120" name="Google Shape;120;p4"/>
          <p:cNvSpPr txBox="1"/>
          <p:nvPr/>
        </p:nvSpPr>
        <p:spPr>
          <a:xfrm>
            <a:off x="8326073" y="5830240"/>
            <a:ext cx="323638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800">
                <a:solidFill>
                  <a:schemeClr val="dk1"/>
                </a:solidFill>
                <a:latin typeface="Calibri"/>
                <a:ea typeface="Calibri"/>
                <a:cs typeface="Calibri"/>
                <a:sym typeface="Calibri"/>
              </a:rPr>
              <a:t>Nota: Elaboración del instructor (2022)</a:t>
            </a:r>
            <a:endParaRPr sz="1800">
              <a:solidFill>
                <a:schemeClr val="dk1"/>
              </a:solidFill>
              <a:latin typeface="Calibri"/>
              <a:ea typeface="Calibri"/>
              <a:cs typeface="Calibri"/>
              <a:sym typeface="Calibri"/>
            </a:endParaRPr>
          </a:p>
        </p:txBody>
      </p:sp>
      <p:pic>
        <p:nvPicPr>
          <p:cNvPr id="121" name="Google Shape;121;p4"/>
          <p:cNvPicPr preferRelativeResize="0"/>
          <p:nvPr/>
        </p:nvPicPr>
        <p:blipFill rotWithShape="1">
          <a:blip r:embed="rId3">
            <a:alphaModFix/>
          </a:blip>
          <a:srcRect b="0" l="0" r="0" t="0"/>
          <a:stretch/>
        </p:blipFill>
        <p:spPr>
          <a:xfrm>
            <a:off x="2536569" y="2659311"/>
            <a:ext cx="3559431" cy="2915174"/>
          </a:xfrm>
          <a:prstGeom prst="rect">
            <a:avLst/>
          </a:prstGeom>
          <a:noFill/>
          <a:ln>
            <a:noFill/>
          </a:ln>
        </p:spPr>
      </p:pic>
      <p:sp>
        <p:nvSpPr>
          <p:cNvPr id="122" name="Google Shape;122;p4"/>
          <p:cNvSpPr txBox="1"/>
          <p:nvPr/>
        </p:nvSpPr>
        <p:spPr>
          <a:xfrm>
            <a:off x="8309984" y="821527"/>
            <a:ext cx="3825379"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200">
                <a:solidFill>
                  <a:schemeClr val="dk1"/>
                </a:solidFill>
                <a:latin typeface="Calibri"/>
                <a:ea typeface="Calibri"/>
                <a:cs typeface="Calibri"/>
                <a:sym typeface="Calibri"/>
              </a:rPr>
              <a:t>https://stock.adobe.com/co/search/images?filters%5Bcontent_type%3Aphoto%5D=1&amp;filters%5Bcontent_type%3Aillustration%5D=1&amp;filters%5Bcontent_type%3Azip_vector%5D=1&amp;filters%5Bcontent_type%3Aimage%5D=1&amp;k=rentabilidad&amp;order=relevance&amp;price%5B%24%5D=1&amp;safe_search=1&amp;similar_content_id=393579394&amp;limit=100&amp;search_page=1&amp;search_type=usertyped&amp;acp=&amp;aco=rentabilidad&amp;get_facets=1&amp;asset_id=501060021</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p:nvPr/>
        </p:nvSpPr>
        <p:spPr>
          <a:xfrm>
            <a:off x="8261739"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MX" sz="1200" u="none" cap="none" strike="noStrike">
                <a:solidFill>
                  <a:schemeClr val="dk1"/>
                </a:solidFill>
                <a:latin typeface="Arial"/>
                <a:ea typeface="Arial"/>
                <a:cs typeface="Arial"/>
                <a:sym typeface="Arial"/>
              </a:rPr>
              <a:t>Texto</a:t>
            </a:r>
            <a:endParaRPr/>
          </a:p>
          <a:p>
            <a:pPr indent="0" lvl="0" marL="0" marR="0" rtl="0" algn="ctr">
              <a:lnSpc>
                <a:spcPct val="100000"/>
              </a:lnSpc>
              <a:spcBef>
                <a:spcPts val="0"/>
              </a:spcBef>
              <a:spcAft>
                <a:spcPts val="0"/>
              </a:spcAft>
              <a:buClr>
                <a:srgbClr val="000000"/>
              </a:buClr>
              <a:buSzPts val="1800"/>
              <a:buFont typeface="Arial"/>
              <a:buNone/>
            </a:pPr>
            <a:r>
              <a:t/>
            </a:r>
            <a:endParaRPr sz="1200">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s-MX" sz="1200" u="none" cap="none" strike="noStrike">
                <a:solidFill>
                  <a:schemeClr val="dk1"/>
                </a:solidFill>
                <a:latin typeface="Arial"/>
                <a:ea typeface="Arial"/>
                <a:cs typeface="Arial"/>
                <a:sym typeface="Arial"/>
              </a:rPr>
              <a:t> Tabla 4 </a:t>
            </a:r>
            <a:endParaRPr/>
          </a:p>
          <a:p>
            <a:pPr indent="0" lvl="0" marL="0" marR="0" rtl="0" algn="ctr">
              <a:lnSpc>
                <a:spcPct val="100000"/>
              </a:lnSpc>
              <a:spcBef>
                <a:spcPts val="0"/>
              </a:spcBef>
              <a:spcAft>
                <a:spcPts val="0"/>
              </a:spcAft>
              <a:buClr>
                <a:srgbClr val="000000"/>
              </a:buClr>
              <a:buSzPts val="1800"/>
              <a:buFont typeface="Arial"/>
              <a:buNone/>
            </a:pPr>
            <a:r>
              <a:rPr b="0" i="1" lang="es-MX" sz="1200" u="none" cap="none" strike="noStrike">
                <a:solidFill>
                  <a:schemeClr val="dk1"/>
                </a:solidFill>
                <a:latin typeface="Arial"/>
                <a:ea typeface="Arial"/>
                <a:cs typeface="Arial"/>
                <a:sym typeface="Arial"/>
              </a:rPr>
              <a:t>Indicadores de crisis</a:t>
            </a:r>
            <a:endParaRPr/>
          </a:p>
          <a:p>
            <a:pPr indent="0" lvl="0" marL="0" marR="0" rtl="0" algn="ctr">
              <a:lnSpc>
                <a:spcPct val="100000"/>
              </a:lnSpc>
              <a:spcBef>
                <a:spcPts val="0"/>
              </a:spcBef>
              <a:spcAft>
                <a:spcPts val="0"/>
              </a:spcAft>
              <a:buClr>
                <a:srgbClr val="000000"/>
              </a:buClr>
              <a:buSzPts val="1800"/>
              <a:buFont typeface="Arial"/>
              <a:buNone/>
            </a:pPr>
            <a:r>
              <a:t/>
            </a:r>
            <a:endParaRPr b="0" i="0" sz="1200" u="none" cap="none" strike="noStrike">
              <a:solidFill>
                <a:schemeClr val="dk1"/>
              </a:solidFill>
              <a:latin typeface="Arial"/>
              <a:ea typeface="Arial"/>
              <a:cs typeface="Arial"/>
              <a:sym typeface="Arial"/>
            </a:endParaRPr>
          </a:p>
        </p:txBody>
      </p:sp>
      <p:sp>
        <p:nvSpPr>
          <p:cNvPr id="128" name="Google Shape;128;p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MX"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29" name="Google Shape;129;p5"/>
          <p:cNvSpPr txBox="1"/>
          <p:nvPr/>
        </p:nvSpPr>
        <p:spPr>
          <a:xfrm>
            <a:off x="384313" y="419783"/>
            <a:ext cx="73683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800">
                <a:solidFill>
                  <a:schemeClr val="dk1"/>
                </a:solidFill>
                <a:latin typeface="Calibri"/>
                <a:ea typeface="Calibri"/>
                <a:cs typeface="Calibri"/>
                <a:sym typeface="Calibri"/>
              </a:rPr>
              <a:t>Indicadores de endeudamiento</a:t>
            </a:r>
            <a:endParaRPr/>
          </a:p>
          <a:p>
            <a:pPr indent="0" lvl="0" marL="0" marR="0" rtl="0" algn="l">
              <a:spcBef>
                <a:spcPts val="0"/>
              </a:spcBef>
              <a:spcAft>
                <a:spcPts val="0"/>
              </a:spcAft>
              <a:buNone/>
            </a:pPr>
            <a:r>
              <a:rPr lang="es-MX" sz="1800">
                <a:solidFill>
                  <a:schemeClr val="dk1"/>
                </a:solidFill>
                <a:latin typeface="Calibri"/>
                <a:ea typeface="Calibri"/>
                <a:cs typeface="Calibri"/>
                <a:sym typeface="Calibri"/>
              </a:rPr>
              <a:t>Son instrumentos que permiten evaluar el grado y en qué forma participan los acreedores en la financiación de la organización, y de esta manera conocer el riesgo de los inversionistas y la pertinencia de un endeudamiento. En este rango se encuentran los indicadores de crisis, a saber:</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30" name="Google Shape;130;p5"/>
          <p:cNvSpPr txBox="1"/>
          <p:nvPr/>
        </p:nvSpPr>
        <p:spPr>
          <a:xfrm>
            <a:off x="8789212" y="4558941"/>
            <a:ext cx="323638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800">
                <a:solidFill>
                  <a:schemeClr val="dk1"/>
                </a:solidFill>
                <a:latin typeface="Calibri"/>
                <a:ea typeface="Calibri"/>
                <a:cs typeface="Calibri"/>
                <a:sym typeface="Calibri"/>
              </a:rPr>
              <a:t>Nota. Tomada de Ortiz (2018).</a:t>
            </a:r>
            <a:endParaRPr sz="1800">
              <a:solidFill>
                <a:schemeClr val="dk1"/>
              </a:solidFill>
              <a:latin typeface="Calibri"/>
              <a:ea typeface="Calibri"/>
              <a:cs typeface="Calibri"/>
              <a:sym typeface="Calibri"/>
            </a:endParaRPr>
          </a:p>
        </p:txBody>
      </p:sp>
      <p:pic>
        <p:nvPicPr>
          <p:cNvPr id="131" name="Google Shape;131;p5"/>
          <p:cNvPicPr preferRelativeResize="0"/>
          <p:nvPr/>
        </p:nvPicPr>
        <p:blipFill rotWithShape="1">
          <a:blip r:embed="rId3">
            <a:alphaModFix/>
          </a:blip>
          <a:srcRect b="0" l="0" r="0" t="0"/>
          <a:stretch/>
        </p:blipFill>
        <p:spPr>
          <a:xfrm>
            <a:off x="947039" y="2430486"/>
            <a:ext cx="5983224" cy="1292352"/>
          </a:xfrm>
          <a:prstGeom prst="rect">
            <a:avLst/>
          </a:prstGeom>
          <a:noFill/>
          <a:ln>
            <a:noFill/>
          </a:ln>
        </p:spPr>
      </p:pic>
      <p:graphicFrame>
        <p:nvGraphicFramePr>
          <p:cNvPr id="132" name="Google Shape;132;p5"/>
          <p:cNvGraphicFramePr/>
          <p:nvPr/>
        </p:nvGraphicFramePr>
        <p:xfrm>
          <a:off x="8598678" y="3722838"/>
          <a:ext cx="3000000" cy="3000000"/>
        </p:xfrm>
        <a:graphic>
          <a:graphicData uri="http://schemas.openxmlformats.org/drawingml/2006/table">
            <a:tbl>
              <a:tblPr bandRow="1" firstCol="1" firstRow="1">
                <a:noFill/>
                <a:tableStyleId>{36C20C33-DF52-42E7-B6B5-06A37B675176}</a:tableStyleId>
              </a:tblPr>
              <a:tblGrid>
                <a:gridCol w="1890400"/>
              </a:tblGrid>
              <a:tr h="127000">
                <a:tc>
                  <a:txBody>
                    <a:bodyPr/>
                    <a:lstStyle/>
                    <a:p>
                      <a:pPr indent="0" lvl="0" marL="0" marR="0" rtl="0" algn="ctr">
                        <a:lnSpc>
                          <a:spcPct val="120000"/>
                        </a:lnSpc>
                        <a:spcBef>
                          <a:spcPts val="0"/>
                        </a:spcBef>
                        <a:spcAft>
                          <a:spcPts val="0"/>
                        </a:spcAft>
                        <a:buNone/>
                      </a:pPr>
                      <a:r>
                        <a:rPr lang="es-MX" sz="1000" u="none" cap="none" strike="noStrike"/>
                        <a:t> Indicador</a:t>
                      </a:r>
                      <a:endParaRPr sz="1100" u="none" cap="none" strike="noStrike">
                        <a:latin typeface="Arial"/>
                        <a:ea typeface="Arial"/>
                        <a:cs typeface="Arial"/>
                        <a:sym typeface="Arial"/>
                      </a:endParaRPr>
                    </a:p>
                  </a:txBody>
                  <a:tcPr marT="0" marB="0" marR="68575" marL="68575"/>
                </a:tc>
              </a:tr>
              <a:tr h="127000">
                <a:tc>
                  <a:txBody>
                    <a:bodyPr/>
                    <a:lstStyle/>
                    <a:p>
                      <a:pPr indent="0" lvl="0" marL="0" marR="0" rtl="0" algn="just">
                        <a:lnSpc>
                          <a:spcPct val="120000"/>
                        </a:lnSpc>
                        <a:spcBef>
                          <a:spcPts val="0"/>
                        </a:spcBef>
                        <a:spcAft>
                          <a:spcPts val="0"/>
                        </a:spcAft>
                        <a:buNone/>
                      </a:pPr>
                      <a:r>
                        <a:rPr b="0" lang="es-MX" sz="1000" u="none" cap="none" strike="noStrike"/>
                        <a:t>Endeudamiento financiero</a:t>
                      </a:r>
                      <a:endParaRPr b="0" sz="1100" u="none" cap="none" strike="noStrike">
                        <a:latin typeface="Arial"/>
                        <a:ea typeface="Arial"/>
                        <a:cs typeface="Arial"/>
                        <a:sym typeface="Arial"/>
                      </a:endParaRPr>
                    </a:p>
                  </a:txBody>
                  <a:tcPr marT="0" marB="0" marR="68575" marL="68575"/>
                </a:tc>
              </a:tr>
              <a:tr h="127000">
                <a:tc>
                  <a:txBody>
                    <a:bodyPr/>
                    <a:lstStyle/>
                    <a:p>
                      <a:pPr indent="0" lvl="0" marL="0" marR="0" rtl="0" algn="just">
                        <a:lnSpc>
                          <a:spcPct val="120000"/>
                        </a:lnSpc>
                        <a:spcBef>
                          <a:spcPts val="0"/>
                        </a:spcBef>
                        <a:spcAft>
                          <a:spcPts val="0"/>
                        </a:spcAft>
                        <a:buNone/>
                      </a:pPr>
                      <a:r>
                        <a:rPr b="0" lang="es-MX" sz="1000" u="none" cap="none" strike="noStrike"/>
                        <a:t>Impacto de la carga financiera</a:t>
                      </a:r>
                      <a:endParaRPr b="0" sz="1100" u="none" cap="none" strike="noStrike">
                        <a:latin typeface="Arial"/>
                        <a:ea typeface="Arial"/>
                        <a:cs typeface="Arial"/>
                        <a:sym typeface="Arial"/>
                      </a:endParaRPr>
                    </a:p>
                  </a:txBody>
                  <a:tcPr marT="0" marB="0" marR="68575" marL="68575"/>
                </a:tc>
              </a:tr>
              <a:tr h="127000">
                <a:tc>
                  <a:txBody>
                    <a:bodyPr/>
                    <a:lstStyle/>
                    <a:p>
                      <a:pPr indent="0" lvl="0" marL="0" marR="0" rtl="0" algn="just">
                        <a:lnSpc>
                          <a:spcPct val="120000"/>
                        </a:lnSpc>
                        <a:spcBef>
                          <a:spcPts val="0"/>
                        </a:spcBef>
                        <a:spcAft>
                          <a:spcPts val="0"/>
                        </a:spcAft>
                        <a:buNone/>
                      </a:pPr>
                      <a:r>
                        <a:rPr b="0" lang="es-MX" sz="1000" u="none" cap="none" strike="noStrike"/>
                        <a:t>Cobertura de intereses</a:t>
                      </a:r>
                      <a:endParaRPr b="0" sz="1100" u="none" cap="none" strike="noStrike">
                        <a:latin typeface="Arial"/>
                        <a:ea typeface="Arial"/>
                        <a:cs typeface="Arial"/>
                        <a:sym typeface="Arial"/>
                      </a:endParaRPr>
                    </a:p>
                  </a:txBody>
                  <a:tcPr marT="0" marB="0" marR="68575" marL="68575"/>
                </a:tc>
              </a:tr>
            </a:tbl>
          </a:graphicData>
        </a:graphic>
      </p:graphicFrame>
      <p:graphicFrame>
        <p:nvGraphicFramePr>
          <p:cNvPr id="133" name="Google Shape;133;p5"/>
          <p:cNvGraphicFramePr/>
          <p:nvPr/>
        </p:nvGraphicFramePr>
        <p:xfrm>
          <a:off x="10489073" y="3722838"/>
          <a:ext cx="3000000" cy="3000000"/>
        </p:xfrm>
        <a:graphic>
          <a:graphicData uri="http://schemas.openxmlformats.org/drawingml/2006/table">
            <a:tbl>
              <a:tblPr bandRow="1" firstCol="1" firstRow="1">
                <a:noFill/>
                <a:tableStyleId>{36C20C33-DF52-42E7-B6B5-06A37B675176}</a:tableStyleId>
              </a:tblPr>
              <a:tblGrid>
                <a:gridCol w="857875"/>
              </a:tblGrid>
              <a:tr h="127000">
                <a:tc>
                  <a:txBody>
                    <a:bodyPr/>
                    <a:lstStyle/>
                    <a:p>
                      <a:pPr indent="0" lvl="0" marL="0" marR="0" rtl="0" algn="ctr">
                        <a:lnSpc>
                          <a:spcPct val="120000"/>
                        </a:lnSpc>
                        <a:spcBef>
                          <a:spcPts val="0"/>
                        </a:spcBef>
                        <a:spcAft>
                          <a:spcPts val="0"/>
                        </a:spcAft>
                        <a:buNone/>
                      </a:pPr>
                      <a:r>
                        <a:rPr lang="es-MX" sz="1000" u="none" cap="none" strike="noStrike"/>
                        <a:t>Parámetro</a:t>
                      </a:r>
                      <a:endParaRPr sz="1100" u="none" cap="none" strike="noStrike">
                        <a:latin typeface="Arial"/>
                        <a:ea typeface="Arial"/>
                        <a:cs typeface="Arial"/>
                        <a:sym typeface="Arial"/>
                      </a:endParaRPr>
                    </a:p>
                  </a:txBody>
                  <a:tcPr marT="0" marB="0" marR="68575" marL="68575"/>
                </a:tc>
              </a:tr>
              <a:tr h="127000">
                <a:tc>
                  <a:txBody>
                    <a:bodyPr/>
                    <a:lstStyle/>
                    <a:p>
                      <a:pPr indent="0" lvl="0" marL="0" marR="0" rtl="0" algn="ctr">
                        <a:lnSpc>
                          <a:spcPct val="120000"/>
                        </a:lnSpc>
                        <a:spcBef>
                          <a:spcPts val="0"/>
                        </a:spcBef>
                        <a:spcAft>
                          <a:spcPts val="0"/>
                        </a:spcAft>
                        <a:buNone/>
                      </a:pPr>
                      <a:r>
                        <a:rPr b="0" lang="es-MX" sz="1000" u="none" cap="none" strike="noStrike"/>
                        <a:t>&lt; 30%</a:t>
                      </a:r>
                      <a:endParaRPr b="0" sz="1100" u="none" cap="none" strike="noStrike">
                        <a:latin typeface="Arial"/>
                        <a:ea typeface="Arial"/>
                        <a:cs typeface="Arial"/>
                        <a:sym typeface="Arial"/>
                      </a:endParaRPr>
                    </a:p>
                  </a:txBody>
                  <a:tcPr marT="0" marB="0" marR="68575" marL="68575"/>
                </a:tc>
              </a:tr>
              <a:tr h="127000">
                <a:tc>
                  <a:txBody>
                    <a:bodyPr/>
                    <a:lstStyle/>
                    <a:p>
                      <a:pPr indent="0" lvl="0" marL="0" marR="0" rtl="0" algn="ctr">
                        <a:lnSpc>
                          <a:spcPct val="120000"/>
                        </a:lnSpc>
                        <a:spcBef>
                          <a:spcPts val="0"/>
                        </a:spcBef>
                        <a:spcAft>
                          <a:spcPts val="0"/>
                        </a:spcAft>
                        <a:buNone/>
                      </a:pPr>
                      <a:r>
                        <a:rPr b="0" lang="es-MX" sz="1000" u="none" cap="none" strike="noStrike"/>
                        <a:t>&lt; 10%</a:t>
                      </a:r>
                      <a:endParaRPr b="0" sz="1100" u="none" cap="none" strike="noStrike">
                        <a:latin typeface="Arial"/>
                        <a:ea typeface="Arial"/>
                        <a:cs typeface="Arial"/>
                        <a:sym typeface="Arial"/>
                      </a:endParaRPr>
                    </a:p>
                  </a:txBody>
                  <a:tcPr marT="0" marB="0" marR="68575" marL="68575"/>
                </a:tc>
              </a:tr>
              <a:tr h="127000">
                <a:tc>
                  <a:txBody>
                    <a:bodyPr/>
                    <a:lstStyle/>
                    <a:p>
                      <a:pPr indent="0" lvl="0" marL="0" marR="0" rtl="0" algn="ctr">
                        <a:lnSpc>
                          <a:spcPct val="120000"/>
                        </a:lnSpc>
                        <a:spcBef>
                          <a:spcPts val="0"/>
                        </a:spcBef>
                        <a:spcAft>
                          <a:spcPts val="0"/>
                        </a:spcAft>
                        <a:buNone/>
                      </a:pPr>
                      <a:r>
                        <a:rPr b="0" lang="es-MX" sz="1000" u="none" cap="none" strike="noStrike"/>
                        <a:t>≥ 1 vez</a:t>
                      </a:r>
                      <a:endParaRPr b="0" sz="1100" u="none" cap="none" strike="noStrike">
                        <a:latin typeface="Arial"/>
                        <a:ea typeface="Arial"/>
                        <a:cs typeface="Arial"/>
                        <a:sym typeface="Arial"/>
                      </a:endParaRPr>
                    </a:p>
                  </a:txBody>
                  <a:tcPr marT="0" marB="0" marR="68575" marL="68575"/>
                </a:tc>
              </a:tr>
            </a:tbl>
          </a:graphicData>
        </a:graphic>
      </p:graphicFrame>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MX" sz="1200" u="none" cap="none" strike="noStrike">
                <a:solidFill>
                  <a:schemeClr val="dk1"/>
                </a:solidFill>
                <a:latin typeface="Arial"/>
                <a:ea typeface="Arial"/>
                <a:cs typeface="Arial"/>
                <a:sym typeface="Arial"/>
              </a:rPr>
              <a:t>https://stock.adobe.com/co/search/images?filters%5Bcontent_type%3Aphoto%5D=1&amp;filters%5Bcontent_type%3Aillustration%5D=1&amp;filters%5Bcontent_type%3Azip_vector%5D=1&amp;filters%5Bcontent_type%3Aimage%5D=1&amp;k=socios&amp;order=relevance&amp;price%5B%24%5D=1&amp;safe_search=1&amp;similar_content_id=393579394&amp;limit=100&amp;search_page=1&amp;search_type=usertyped&amp;acp=&amp;aco=socios&amp;get_facets=1&amp;asset_id=496518853</a:t>
            </a:r>
            <a:endParaRPr/>
          </a:p>
        </p:txBody>
      </p:sp>
      <p:sp>
        <p:nvSpPr>
          <p:cNvPr id="139" name="Google Shape;139;p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MX"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40" name="Google Shape;140;p6"/>
          <p:cNvSpPr txBox="1"/>
          <p:nvPr/>
        </p:nvSpPr>
        <p:spPr>
          <a:xfrm>
            <a:off x="384313" y="419783"/>
            <a:ext cx="7368209"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800">
                <a:solidFill>
                  <a:schemeClr val="dk1"/>
                </a:solidFill>
                <a:latin typeface="Calibri"/>
                <a:ea typeface="Calibri"/>
                <a:cs typeface="Calibri"/>
                <a:sym typeface="Calibri"/>
              </a:rPr>
              <a:t>Indicadores de Leverage</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s-MX" sz="1800">
                <a:solidFill>
                  <a:schemeClr val="dk1"/>
                </a:solidFill>
                <a:latin typeface="Calibri"/>
                <a:ea typeface="Calibri"/>
                <a:cs typeface="Calibri"/>
                <a:sym typeface="Calibri"/>
              </a:rPr>
              <a:t>Estos indicadores también conocidos como de apalancamiento comparan el financiamiento procedente de terceros con la inversión de los socios para determinar cuál de los dos grupos está corriendo el mayor riesgo. En este grupo se encuentran los indicadores Leverage total y Leverage a corto plazo.</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pic>
        <p:nvPicPr>
          <p:cNvPr id="141" name="Google Shape;141;p6"/>
          <p:cNvPicPr preferRelativeResize="0"/>
          <p:nvPr/>
        </p:nvPicPr>
        <p:blipFill rotWithShape="1">
          <a:blip r:embed="rId3">
            <a:alphaModFix/>
          </a:blip>
          <a:srcRect b="0" l="0" r="0" t="0"/>
          <a:stretch/>
        </p:blipFill>
        <p:spPr>
          <a:xfrm>
            <a:off x="2186708" y="2265027"/>
            <a:ext cx="4527629" cy="3019928"/>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7"/>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7"/>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MX" sz="1800" u="none" cap="none" strike="noStrike">
                <a:solidFill>
                  <a:schemeClr val="lt1"/>
                </a:solidFill>
                <a:latin typeface="Arial"/>
                <a:ea typeface="Arial"/>
                <a:cs typeface="Arial"/>
                <a:sym typeface="Arial"/>
              </a:rPr>
              <a:t>Indicaciones para la producción</a:t>
            </a:r>
            <a:endParaRPr sz="1800">
              <a:solidFill>
                <a:schemeClr val="dk1"/>
              </a:solidFill>
              <a:latin typeface="Calibri"/>
              <a:ea typeface="Calibri"/>
              <a:cs typeface="Calibri"/>
              <a:sym typeface="Calibri"/>
            </a:endParaRPr>
          </a:p>
        </p:txBody>
      </p:sp>
      <p:sp>
        <p:nvSpPr>
          <p:cNvPr id="148" name="Google Shape;148;p7"/>
          <p:cNvSpPr txBox="1"/>
          <p:nvPr/>
        </p:nvSpPr>
        <p:spPr>
          <a:xfrm>
            <a:off x="384313" y="419783"/>
            <a:ext cx="7368209"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800">
                <a:solidFill>
                  <a:schemeClr val="dk1"/>
                </a:solidFill>
                <a:latin typeface="Calibri"/>
                <a:ea typeface="Calibri"/>
                <a:cs typeface="Calibri"/>
                <a:sym typeface="Calibri"/>
              </a:rPr>
              <a:t>Indicadores de apalancamiento</a:t>
            </a:r>
            <a:endParaRPr/>
          </a:p>
          <a:p>
            <a:pPr indent="0" lvl="0" marL="0" marR="0" rtl="0" algn="l">
              <a:spcBef>
                <a:spcPts val="0"/>
              </a:spcBef>
              <a:spcAft>
                <a:spcPts val="0"/>
              </a:spcAft>
              <a:buNone/>
            </a:pPr>
            <a:r>
              <a:rPr lang="es-MX" sz="1800">
                <a:solidFill>
                  <a:schemeClr val="dk1"/>
                </a:solidFill>
                <a:latin typeface="Calibri"/>
                <a:ea typeface="Calibri"/>
                <a:cs typeface="Calibri"/>
                <a:sym typeface="Calibri"/>
              </a:rPr>
              <a:t>El apalancamiento en el entorno organizacional es una estrategia gerencial que facilita la reducción de costos con el fin de lograr una mayor rentabilidad de manera que ésta sea superior a las utilidades obtenidas con el capital propio. Existe el apalancamiento operativo o GAO, el apalancamiento financiero GAF y el apalancamiento total GAT.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pic>
        <p:nvPicPr>
          <p:cNvPr id="149" name="Google Shape;149;p7"/>
          <p:cNvPicPr preferRelativeResize="0"/>
          <p:nvPr/>
        </p:nvPicPr>
        <p:blipFill rotWithShape="1">
          <a:blip r:embed="rId3">
            <a:alphaModFix/>
          </a:blip>
          <a:srcRect b="0" l="0" r="0" t="0"/>
          <a:stretch/>
        </p:blipFill>
        <p:spPr>
          <a:xfrm>
            <a:off x="1316408" y="2497778"/>
            <a:ext cx="5445119" cy="2292395"/>
          </a:xfrm>
          <a:prstGeom prst="rect">
            <a:avLst/>
          </a:prstGeom>
          <a:noFill/>
          <a:ln>
            <a:noFill/>
          </a:ln>
        </p:spPr>
      </p:pic>
      <p:sp>
        <p:nvSpPr>
          <p:cNvPr id="150" name="Google Shape;150;p7"/>
          <p:cNvSpPr txBox="1"/>
          <p:nvPr/>
        </p:nvSpPr>
        <p:spPr>
          <a:xfrm>
            <a:off x="8342851" y="855083"/>
            <a:ext cx="3535960"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100">
                <a:solidFill>
                  <a:schemeClr val="dk1"/>
                </a:solidFill>
                <a:latin typeface="Calibri"/>
                <a:ea typeface="Calibri"/>
                <a:cs typeface="Calibri"/>
                <a:sym typeface="Calibri"/>
              </a:rPr>
              <a:t>https://stock.adobe.com/co/search/images?filters%5Bcontent_type%3Aphoto%5D=1&amp;filters%5Bcontent_type%3Aillustration%5D=1&amp;filters%5Bcontent_type%3Azip_vector%5D=1&amp;filters%5Bcontent_type%3Aimage%5D=1&amp;k=costos&amp;order=relevance&amp;price%5B%24%5D=1&amp;safe_search=1&amp;similar_content_id=393579394&amp;limit=100&amp;search_page=1&amp;search_type=usertyped&amp;acp=&amp;aco=costos&amp;get_facets=1&amp;asset_id=275665346</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2022-03-05T18:27:10Z</dcterms:created>
  <dc:creator>Fabian</dc:creator>
</cp:coreProperties>
</file>