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hWvWqz4OantsfSfXRlm0KvS+Wt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1" name="Google Shape;91;p1"/>
          <p:cNvSpPr/>
          <p:nvPr/>
        </p:nvSpPr>
        <p:spPr>
          <a:xfrm>
            <a:off x="1495483" y="409848"/>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MX" sz="1400" u="none" cap="none" strike="noStrike">
                <a:solidFill>
                  <a:schemeClr val="lt1"/>
                </a:solidFill>
                <a:latin typeface="Arial"/>
                <a:ea typeface="Arial"/>
                <a:cs typeface="Arial"/>
                <a:sym typeface="Arial"/>
              </a:rPr>
              <a:t>CF05_2_Matematica_Financiera</a:t>
            </a:r>
            <a:endParaRPr b="0" i="0" sz="1400" u="none" cap="none" strike="noStrike">
              <a:solidFill>
                <a:schemeClr val="lt1"/>
              </a:solidFill>
              <a:latin typeface="Arial"/>
              <a:ea typeface="Arial"/>
              <a:cs typeface="Arial"/>
              <a:sym typeface="Arial"/>
            </a:endParaRPr>
          </a:p>
        </p:txBody>
      </p:sp>
      <p:sp>
        <p:nvSpPr>
          <p:cNvPr id="92" name="Google Shape;92;p1"/>
          <p:cNvSpPr txBox="1"/>
          <p:nvPr/>
        </p:nvSpPr>
        <p:spPr>
          <a:xfrm>
            <a:off x="8631460" y="1630917"/>
            <a:ext cx="28979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rgbClr val="FF0000"/>
                </a:solidFill>
                <a:latin typeface="Calibri"/>
                <a:ea typeface="Calibri"/>
                <a:cs typeface="Calibri"/>
                <a:sym typeface="Calibri"/>
              </a:rPr>
              <a:t>Aplicar recurso: Slider B</a:t>
            </a:r>
            <a:endParaRPr b="0" i="0" sz="1400" u="none" cap="none" strike="noStrike">
              <a:solidFill>
                <a:srgbClr val="000000"/>
              </a:solidFill>
              <a:latin typeface="Arial"/>
              <a:ea typeface="Arial"/>
              <a:cs typeface="Arial"/>
              <a:sym typeface="Arial"/>
            </a:endParaRPr>
          </a:p>
        </p:txBody>
      </p:sp>
      <p:pic>
        <p:nvPicPr>
          <p:cNvPr id="93" name="Google Shape;93;p1"/>
          <p:cNvPicPr preferRelativeResize="0"/>
          <p:nvPr/>
        </p:nvPicPr>
        <p:blipFill rotWithShape="1">
          <a:blip r:embed="rId3">
            <a:alphaModFix/>
          </a:blip>
          <a:srcRect b="20625" l="24632" r="4084" t="30625"/>
          <a:stretch/>
        </p:blipFill>
        <p:spPr>
          <a:xfrm>
            <a:off x="525841" y="2104897"/>
            <a:ext cx="7313837" cy="4004355"/>
          </a:xfrm>
          <a:prstGeom prst="rect">
            <a:avLst/>
          </a:prstGeom>
          <a:noFill/>
          <a:ln>
            <a:noFill/>
          </a:ln>
        </p:spPr>
      </p:pic>
      <p:cxnSp>
        <p:nvCxnSpPr>
          <p:cNvPr id="94" name="Google Shape;94;p1"/>
          <p:cNvCxnSpPr/>
          <p:nvPr/>
        </p:nvCxnSpPr>
        <p:spPr>
          <a:xfrm flipH="1">
            <a:off x="5340626" y="2000249"/>
            <a:ext cx="4147931" cy="1882638"/>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826641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66666"/>
              </a:lnSpc>
              <a:spcBef>
                <a:spcPts val="115"/>
              </a:spcBef>
              <a:spcAft>
                <a:spcPts val="0"/>
              </a:spcAft>
              <a:buClr>
                <a:srgbClr val="000000"/>
              </a:buClr>
              <a:buSzPts val="1800"/>
              <a:buFont typeface="Arial"/>
              <a:buNone/>
            </a:pPr>
            <a:r>
              <a:rPr b="0" i="0" lang="es-MX" sz="1800" u="none" cap="none" strike="noStrike">
                <a:solidFill>
                  <a:schemeClr val="dk1"/>
                </a:solidFill>
                <a:latin typeface="Arial"/>
                <a:ea typeface="Arial"/>
                <a:cs typeface="Arial"/>
                <a:sym typeface="Arial"/>
              </a:rPr>
              <a:t>Texto</a:t>
            </a:r>
            <a:endParaRPr b="0" i="0" sz="1400" u="none" cap="none" strike="noStrike">
              <a:solidFill>
                <a:srgbClr val="000000"/>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rPr b="0" i="0" lang="es-MX" sz="1800" u="none" cap="none" strike="noStrike">
                <a:solidFill>
                  <a:schemeClr val="dk1"/>
                </a:solidFill>
                <a:latin typeface="Arial"/>
                <a:ea typeface="Arial"/>
                <a:cs typeface="Arial"/>
                <a:sym typeface="Arial"/>
              </a:rPr>
              <a:t>F: valor futuro.</a:t>
            </a:r>
            <a:endParaRPr b="0" i="0" sz="1400" u="none" cap="none" strike="noStrike">
              <a:solidFill>
                <a:srgbClr val="000000"/>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rPr b="0" i="0" lang="es-MX" sz="1800" u="none" cap="none" strike="noStrike">
                <a:solidFill>
                  <a:schemeClr val="dk1"/>
                </a:solidFill>
                <a:latin typeface="Arial"/>
                <a:ea typeface="Arial"/>
                <a:cs typeface="Arial"/>
                <a:sym typeface="Arial"/>
              </a:rPr>
              <a:t>P: valor presente.</a:t>
            </a:r>
            <a:endParaRPr b="0" i="0" sz="1400" u="none" cap="none" strike="noStrike">
              <a:solidFill>
                <a:srgbClr val="000000"/>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rPr b="0" i="0" lang="es-MX" sz="1800" u="none" cap="none" strike="noStrike">
                <a:solidFill>
                  <a:schemeClr val="dk1"/>
                </a:solidFill>
                <a:latin typeface="Arial"/>
                <a:ea typeface="Arial"/>
                <a:cs typeface="Arial"/>
                <a:sym typeface="Arial"/>
              </a:rPr>
              <a:t>i: tasa de interés.</a:t>
            </a:r>
            <a:endParaRPr b="0" i="0" sz="1400" u="none" cap="none" strike="noStrike">
              <a:solidFill>
                <a:srgbClr val="000000"/>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rPr b="0" i="0" lang="es-MX" sz="1800" u="none" cap="none" strike="noStrike">
                <a:solidFill>
                  <a:schemeClr val="dk1"/>
                </a:solidFill>
                <a:latin typeface="Arial"/>
                <a:ea typeface="Arial"/>
                <a:cs typeface="Arial"/>
                <a:sym typeface="Arial"/>
              </a:rPr>
              <a:t>n: número de períodos.</a:t>
            </a:r>
            <a:endParaRPr b="0" i="0" sz="1400" u="none" cap="none" strike="noStrike">
              <a:solidFill>
                <a:srgbClr val="000000"/>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66666"/>
              </a:lnSpc>
              <a:spcBef>
                <a:spcPts val="230"/>
              </a:spcBef>
              <a:spcAft>
                <a:spcPts val="115"/>
              </a:spcAft>
              <a:buClr>
                <a:srgbClr val="000000"/>
              </a:buClr>
              <a:buSzPts val="1800"/>
              <a:buFont typeface="Arial"/>
              <a:buNone/>
            </a:pPr>
            <a:r>
              <a:rPr b="1" i="0" lang="es-MX" sz="1800" u="none" cap="none" strike="noStrike">
                <a:solidFill>
                  <a:schemeClr val="dk1"/>
                </a:solidFill>
                <a:latin typeface="Arial"/>
                <a:ea typeface="Arial"/>
                <a:cs typeface="Arial"/>
                <a:sym typeface="Arial"/>
              </a:rPr>
              <a:t>F = P(1 + i)</a:t>
            </a:r>
            <a:r>
              <a:rPr b="1" baseline="30000" i="0" lang="es-MX" sz="1800" u="none" cap="none" strike="noStrike">
                <a:solidFill>
                  <a:schemeClr val="dk1"/>
                </a:solidFill>
                <a:latin typeface="Arial"/>
                <a:ea typeface="Arial"/>
                <a:cs typeface="Arial"/>
                <a:sym typeface="Arial"/>
              </a:rPr>
              <a:t>n</a:t>
            </a:r>
            <a:endParaRPr b="0" i="0" sz="1800" u="none" cap="none" strike="noStrike">
              <a:solidFill>
                <a:schemeClr val="dk1"/>
              </a:solidFill>
              <a:latin typeface="Arial"/>
              <a:ea typeface="Arial"/>
              <a:cs typeface="Arial"/>
              <a:sym typeface="Arial"/>
            </a:endParaRPr>
          </a:p>
        </p:txBody>
      </p:sp>
      <p:sp>
        <p:nvSpPr>
          <p:cNvPr id="100" name="Google Shape;100;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01" name="Google Shape;101;p2"/>
          <p:cNvSpPr txBox="1"/>
          <p:nvPr/>
        </p:nvSpPr>
        <p:spPr>
          <a:xfrm>
            <a:off x="543340" y="424482"/>
            <a:ext cx="6533400" cy="11268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Valor futuro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Hace alusión al dinero que esperamos recibir por una inversión en un período de tiempo. Sirve para establecer el beneficio que se obtendrá al invertir una xxx cantidad de dinero durante un periodo de tiempo, la fórmula para calcularlo es:</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1405704" y="1991138"/>
            <a:ext cx="5469622" cy="2187823"/>
          </a:xfrm>
          <a:prstGeom prst="rect">
            <a:avLst/>
          </a:prstGeom>
          <a:solidFill>
            <a:schemeClr val="accent6">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3" name="Google Shape;103;p2"/>
          <p:cNvPicPr preferRelativeResize="0"/>
          <p:nvPr/>
        </p:nvPicPr>
        <p:blipFill rotWithShape="1">
          <a:blip r:embed="rId3">
            <a:alphaModFix/>
          </a:blip>
          <a:srcRect b="0" l="0" r="0" t="0"/>
          <a:stretch/>
        </p:blipFill>
        <p:spPr>
          <a:xfrm>
            <a:off x="1587815" y="2384961"/>
            <a:ext cx="5105400" cy="14001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826641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66666"/>
              </a:lnSpc>
              <a:spcBef>
                <a:spcPts val="115"/>
              </a:spcBef>
              <a:spcAft>
                <a:spcPts val="0"/>
              </a:spcAft>
              <a:buClr>
                <a:srgbClr val="000000"/>
              </a:buClr>
              <a:buSzPts val="1800"/>
              <a:buFont typeface="Arial"/>
              <a:buNone/>
            </a:pPr>
            <a:r>
              <a:rPr b="0" i="0" lang="es-MX" sz="1800" u="none" cap="none" strike="noStrike">
                <a:solidFill>
                  <a:schemeClr val="dk1"/>
                </a:solidFill>
                <a:latin typeface="Arial"/>
                <a:ea typeface="Arial"/>
                <a:cs typeface="Arial"/>
                <a:sym typeface="Arial"/>
              </a:rPr>
              <a:t>Texto</a:t>
            </a:r>
            <a:endParaRPr b="0" i="0" sz="1400" u="none" cap="none" strike="noStrike">
              <a:solidFill>
                <a:srgbClr val="000000"/>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115"/>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10" name="Google Shape;110;p3"/>
          <p:cNvSpPr txBox="1"/>
          <p:nvPr/>
        </p:nvSpPr>
        <p:spPr>
          <a:xfrm>
            <a:off x="543340" y="424482"/>
            <a:ext cx="6533400" cy="11268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Valor presente</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Se refiere al valor que tiene hoy una cantidad de dinero, que esperamos recibir como beneficio de una inversión o que debemos cancelar en un futuro por el beneficio de haber recibido esa financiación. A continuación, se presenta la fórmula para su cálculo.</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1607040" y="1882082"/>
            <a:ext cx="5469622" cy="2187823"/>
          </a:xfrm>
          <a:prstGeom prst="rect">
            <a:avLst/>
          </a:prstGeom>
          <a:solidFill>
            <a:schemeClr val="accent5">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b="0" l="0" r="0" t="0"/>
          <a:stretch/>
        </p:blipFill>
        <p:spPr>
          <a:xfrm>
            <a:off x="1728132" y="2195970"/>
            <a:ext cx="5088140" cy="1468774"/>
          </a:xfrm>
          <a:prstGeom prst="rect">
            <a:avLst/>
          </a:prstGeom>
          <a:noFill/>
          <a:ln>
            <a:noFill/>
          </a:ln>
        </p:spPr>
      </p:pic>
      <p:sp>
        <p:nvSpPr>
          <p:cNvPr id="113" name="Google Shape;113;p3"/>
          <p:cNvSpPr txBox="1"/>
          <p:nvPr/>
        </p:nvSpPr>
        <p:spPr>
          <a:xfrm>
            <a:off x="10006114" y="3873085"/>
            <a:ext cx="1368425" cy="5334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s-MX" sz="1100" u="none" cap="none" strike="noStrike">
                <a:solidFill>
                  <a:schemeClr val="dk1"/>
                </a:solidFill>
                <a:latin typeface="Arial"/>
                <a:ea typeface="Arial"/>
                <a:cs typeface="Arial"/>
                <a:sym typeface="Arial"/>
              </a:rPr>
              <a:t>P =        1    </a:t>
            </a:r>
            <a:r>
              <a:rPr b="1" i="0" lang="es-MX" sz="1100" u="sng" cap="none" strike="noStrike">
                <a:solidFill>
                  <a:schemeClr val="dk1"/>
                </a:solidFill>
                <a:latin typeface="Arial"/>
                <a:ea typeface="Arial"/>
                <a:cs typeface="Arial"/>
                <a:sym typeface="Arial"/>
              </a:rPr>
              <a:t> </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1" i="0" lang="es-MX" sz="1100" u="none" cap="none" strike="noStrike">
                <a:solidFill>
                  <a:schemeClr val="dk1"/>
                </a:solidFill>
                <a:latin typeface="Arial"/>
                <a:ea typeface="Arial"/>
                <a:cs typeface="Arial"/>
                <a:sym typeface="Arial"/>
              </a:rPr>
              <a:t>              (1 + i)</a:t>
            </a:r>
            <a:r>
              <a:rPr b="1" baseline="30000" i="0" lang="es-MX" sz="1100" u="none" cap="none" strike="noStrike">
                <a:solidFill>
                  <a:schemeClr val="dk1"/>
                </a:solidFill>
                <a:latin typeface="Arial"/>
                <a:ea typeface="Arial"/>
                <a:cs typeface="Arial"/>
                <a:sym typeface="Arial"/>
              </a:rPr>
              <a:t>n</a:t>
            </a:r>
            <a:endParaRPr b="0" i="0" sz="1800" u="none" cap="none" strike="noStrike">
              <a:solidFill>
                <a:schemeClr val="dk1"/>
              </a:solidFill>
              <a:latin typeface="Arial"/>
              <a:ea typeface="Arial"/>
              <a:cs typeface="Arial"/>
              <a:sym typeface="Arial"/>
            </a:endParaRPr>
          </a:p>
        </p:txBody>
      </p:sp>
      <p:cxnSp>
        <p:nvCxnSpPr>
          <p:cNvPr id="114" name="Google Shape;114;p3"/>
          <p:cNvCxnSpPr/>
          <p:nvPr/>
        </p:nvCxnSpPr>
        <p:spPr>
          <a:xfrm>
            <a:off x="10649699" y="4069905"/>
            <a:ext cx="600075" cy="0"/>
          </a:xfrm>
          <a:prstGeom prst="straightConnector1">
            <a:avLst/>
          </a:prstGeom>
          <a:noFill/>
          <a:ln cap="flat" cmpd="sng" w="25400">
            <a:solidFill>
              <a:srgbClr val="000000"/>
            </a:solidFill>
            <a:prstDash val="solid"/>
            <a:round/>
            <a:headEnd len="sm" w="sm" type="none"/>
            <a:tailEnd len="sm" w="sm" type="none"/>
          </a:ln>
          <a:effectLst>
            <a:outerShdw rotWithShape="0" dir="5400000" dist="20000">
              <a:srgbClr val="000000">
                <a:alpha val="36862"/>
              </a:srgbClr>
            </a:outerShdw>
          </a:effectLst>
        </p:spPr>
      </p:cxnSp>
      <p:sp>
        <p:nvSpPr>
          <p:cNvPr id="115" name="Google Shape;115;p3"/>
          <p:cNvSpPr/>
          <p:nvPr/>
        </p:nvSpPr>
        <p:spPr>
          <a:xfrm>
            <a:off x="8347046" y="3308788"/>
            <a:ext cx="2685575" cy="83099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s-MX" sz="1000" u="none" cap="none" strike="noStrike">
                <a:solidFill>
                  <a:schemeClr val="dk1"/>
                </a:solidFill>
                <a:latin typeface="Arial"/>
                <a:ea typeface="Arial"/>
                <a:cs typeface="Arial"/>
                <a:sym typeface="Arial"/>
              </a:rPr>
              <a:t>P: valor presente.</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s-MX" sz="1000" u="none" cap="none" strike="noStrike">
                <a:solidFill>
                  <a:schemeClr val="dk1"/>
                </a:solidFill>
                <a:latin typeface="Arial"/>
                <a:ea typeface="Arial"/>
                <a:cs typeface="Arial"/>
                <a:sym typeface="Arial"/>
              </a:rPr>
              <a:t>i: tasa de interés.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s-MX" sz="1000" u="none" cap="none" strike="noStrike">
                <a:solidFill>
                  <a:schemeClr val="dk1"/>
                </a:solidFill>
                <a:latin typeface="Arial"/>
                <a:ea typeface="Arial"/>
                <a:cs typeface="Arial"/>
                <a:sym typeface="Arial"/>
              </a:rPr>
              <a:t>n: número de períodos.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0" y="4714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3"/>
          <p:cNvSpPr/>
          <p:nvPr/>
        </p:nvSpPr>
        <p:spPr>
          <a:xfrm>
            <a:off x="0" y="9286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p:nvPr/>
        </p:nvSpPr>
        <p:spPr>
          <a:xfrm>
            <a:off x="8347046"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66666"/>
              </a:lnSpc>
              <a:spcBef>
                <a:spcPts val="115"/>
              </a:spcBef>
              <a:spcAft>
                <a:spcPts val="0"/>
              </a:spcAft>
              <a:buClr>
                <a:srgbClr val="000000"/>
              </a:buClr>
              <a:buSzPts val="1400"/>
              <a:buFont typeface="Arial"/>
              <a:buNone/>
            </a:pPr>
            <a:r>
              <a:rPr b="0" i="0" lang="es-MX" sz="1400" u="none" cap="none" strike="noStrike">
                <a:solidFill>
                  <a:schemeClr val="dk1"/>
                </a:solidFill>
                <a:latin typeface="Arial"/>
                <a:ea typeface="Arial"/>
                <a:cs typeface="Arial"/>
                <a:sym typeface="Arial"/>
              </a:rPr>
              <a:t>Texto editable: </a:t>
            </a:r>
            <a:endParaRPr b="0" i="0" sz="1400" u="none" cap="none" strike="noStrike">
              <a:solidFill>
                <a:schemeClr val="dk1"/>
              </a:solidFill>
              <a:latin typeface="Arial"/>
              <a:ea typeface="Arial"/>
              <a:cs typeface="Arial"/>
              <a:sym typeface="Arial"/>
            </a:endParaRPr>
          </a:p>
          <a:p>
            <a:pPr indent="0" lvl="0" marL="0" marR="0" rtl="0" algn="l">
              <a:lnSpc>
                <a:spcPct val="66666"/>
              </a:lnSpc>
              <a:spcBef>
                <a:spcPts val="115"/>
              </a:spcBef>
              <a:spcAft>
                <a:spcPts val="0"/>
              </a:spcAft>
              <a:buClr>
                <a:srgbClr val="000000"/>
              </a:buClr>
              <a:buSzPts val="1000"/>
              <a:buFont typeface="Arial"/>
              <a:buNone/>
            </a:pPr>
            <a:r>
              <a:rPr b="0" i="0" lang="es-MX" sz="1000" u="none" cap="none" strike="noStrike">
                <a:solidFill>
                  <a:schemeClr val="dk1"/>
                </a:solidFill>
                <a:latin typeface="Arial"/>
                <a:ea typeface="Arial"/>
                <a:cs typeface="Arial"/>
                <a:sym typeface="Arial"/>
              </a:rPr>
              <a:t>Tasa de interés simple.</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de interés compuesto.</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de interés efectiva.</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de interés nominal.</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de interés equivalente.</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de interés discreta.</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de interés continua.</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de interés vencida.</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de interés anticipada.</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de interés compuestas.</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de inflación.</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de devaluación.</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de oportunidad.</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rPr b="0" i="0" lang="es-MX" sz="1000" u="none" cap="none" strike="noStrike">
                <a:solidFill>
                  <a:schemeClr val="dk1"/>
                </a:solidFill>
                <a:latin typeface="Arial"/>
                <a:ea typeface="Arial"/>
                <a:cs typeface="Arial"/>
                <a:sym typeface="Arial"/>
              </a:rPr>
              <a:t>Tasa interna de retorno.</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15"/>
              </a:spcBef>
              <a:spcAft>
                <a:spcPts val="0"/>
              </a:spcAft>
              <a:buClr>
                <a:schemeClr val="dk1"/>
              </a:buClr>
              <a:buSzPts val="11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66666"/>
              </a:lnSpc>
              <a:spcBef>
                <a:spcPts val="115"/>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115"/>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24" name="Google Shape;124;p4"/>
          <p:cNvSpPr txBox="1"/>
          <p:nvPr/>
        </p:nvSpPr>
        <p:spPr>
          <a:xfrm>
            <a:off x="543340" y="424482"/>
            <a:ext cx="6533400" cy="35034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Tasa de interés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MX" sz="1000" u="none" cap="none" strike="noStrike">
                <a:solidFill>
                  <a:schemeClr val="dk1"/>
                </a:solidFill>
                <a:latin typeface="Arial"/>
                <a:ea typeface="Arial"/>
                <a:cs typeface="Arial"/>
                <a:sym typeface="Arial"/>
              </a:rPr>
              <a:t>Corresponde al costo o renta correspondiente al uso de capital por determinado tiempo. Se representa con la letra “i” y su fórmula es: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000"/>
              <a:buFont typeface="Arial"/>
              <a:buNone/>
            </a:pPr>
            <a:r>
              <a:rPr b="1" i="0" lang="es-MX" sz="1000" u="none" cap="none" strike="noStrike">
                <a:solidFill>
                  <a:schemeClr val="dk1"/>
                </a:solidFill>
                <a:latin typeface="Arial"/>
                <a:ea typeface="Arial"/>
                <a:cs typeface="Arial"/>
                <a:sym typeface="Arial"/>
              </a:rPr>
              <a:t>I = F – P</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MX" sz="1000" u="none" cap="none" strike="noStrike">
                <a:solidFill>
                  <a:schemeClr val="dk1"/>
                </a:solidFill>
                <a:latin typeface="Arial"/>
                <a:ea typeface="Arial"/>
                <a:cs typeface="Arial"/>
                <a:sym typeface="Arial"/>
              </a:rPr>
              <a:t>Existen tres tipos relevantes de interés: simple, compuesto y continuo.</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MX" sz="1000" u="none" cap="none" strike="noStrike">
                <a:solidFill>
                  <a:schemeClr val="dk1"/>
                </a:solidFill>
                <a:latin typeface="Arial"/>
                <a:ea typeface="Arial"/>
                <a:cs typeface="Arial"/>
                <a:sym typeface="Arial"/>
              </a:rPr>
              <a:t>Interés simple: en la renta por el uso de un capital que no generan más intereses o no ganan más intereses en el periodo siguiente. Lo que quiere decir que los intereses se calculan siempre por el capital y este permanece constante durante el tiempo que esté vigente esta operación.</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MX" sz="1000" u="none" cap="none" strike="noStrike">
                <a:solidFill>
                  <a:schemeClr val="dk1"/>
                </a:solidFill>
                <a:latin typeface="Arial"/>
                <a:ea typeface="Arial"/>
                <a:cs typeface="Arial"/>
                <a:sym typeface="Arial"/>
              </a:rPr>
              <a:t>Interés compuesto: es el interés generado que al final del periodo capitaliza los intereses devengados en el periodo inmediatamente anterior. En esta operación los intereses ganan intereses, lo que implica que los intereses devengados en un período forman parte del capital en el periodo siguiente.</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MX" sz="1000" u="none" cap="none" strike="noStrike">
                <a:solidFill>
                  <a:schemeClr val="dk1"/>
                </a:solidFill>
                <a:latin typeface="Arial"/>
                <a:ea typeface="Arial"/>
                <a:cs typeface="Arial"/>
                <a:sym typeface="Arial"/>
              </a:rPr>
              <a:t>Un porcentaje que indica el valor del dinero en el tiempo, también puede definirse como la cifra que hace equivalentes dos valores diferentes, en diferentes momentos de tiempo. Existen diferentes tasas de interés, así:</a:t>
            </a:r>
            <a:endParaRPr b="0" i="0" sz="1400" u="none" cap="none" strike="noStrike">
              <a:solidFill>
                <a:srgbClr val="000000"/>
              </a:solidFill>
              <a:latin typeface="Arial"/>
              <a:ea typeface="Arial"/>
              <a:cs typeface="Arial"/>
              <a:sym typeface="Arial"/>
            </a:endParaRPr>
          </a:p>
        </p:txBody>
      </p:sp>
      <p:sp>
        <p:nvSpPr>
          <p:cNvPr id="125" name="Google Shape;125;p4"/>
          <p:cNvSpPr/>
          <p:nvPr/>
        </p:nvSpPr>
        <p:spPr>
          <a:xfrm>
            <a:off x="2882166" y="4010874"/>
            <a:ext cx="3459911" cy="2297647"/>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66666"/>
              </a:lnSpc>
              <a:spcBef>
                <a:spcPts val="115"/>
              </a:spcBef>
              <a:spcAft>
                <a:spcPts val="0"/>
              </a:spcAft>
              <a:buClr>
                <a:srgbClr val="000000"/>
              </a:buClr>
              <a:buSzPts val="1000"/>
              <a:buFont typeface="Arial"/>
              <a:buNone/>
            </a:pPr>
            <a:r>
              <a:rPr b="1" i="0" lang="es-MX" sz="1000" u="none" cap="none" strike="noStrike">
                <a:solidFill>
                  <a:schemeClr val="dk1"/>
                </a:solidFill>
                <a:latin typeface="Arial"/>
                <a:ea typeface="Arial"/>
                <a:cs typeface="Arial"/>
                <a:sym typeface="Arial"/>
              </a:rPr>
              <a:t>Tasa de interés simple.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de interés compuesto.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de interés efectiva.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de interés nominal.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de interés equivalente.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de interés discreta.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de interés continua.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de interés vencida.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de interés anticipada.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de interés compuestas.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de inflación.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de devaluación.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de oportunidad.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Tasa interna de retorno.</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p:nvPr/>
        </p:nvSpPr>
        <p:spPr>
          <a:xfrm>
            <a:off x="8253351"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66666"/>
              </a:lnSpc>
              <a:spcBef>
                <a:spcPts val="115"/>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115"/>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 name="Google Shape;131;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32" name="Google Shape;132;p5"/>
          <p:cNvSpPr txBox="1"/>
          <p:nvPr/>
        </p:nvSpPr>
        <p:spPr>
          <a:xfrm>
            <a:off x="543340" y="424482"/>
            <a:ext cx="6533400" cy="19101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Valor del dinero en el tiempo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MX" sz="1000" u="none" cap="none" strike="noStrike">
                <a:solidFill>
                  <a:schemeClr val="dk1"/>
                </a:solidFill>
                <a:latin typeface="Arial"/>
                <a:ea typeface="Arial"/>
                <a:cs typeface="Arial"/>
                <a:sym typeface="Arial"/>
              </a:rPr>
              <a:t>Se refiere a la capacidad del dinero en el tiempo de generar mayor valor al dinero, o en otras palabras, de generar riqueza. Este valor es el que nos permite hallar las matemáticas financieras a través de su fórmula de valor presente para conocer el valor del dinero hoy y de conocer el valor futuro de una inversión u obligación según fuere el caso.</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MX" sz="1000" u="none" cap="none" strike="noStrike">
                <a:solidFill>
                  <a:schemeClr val="dk1"/>
                </a:solidFill>
                <a:latin typeface="Arial"/>
                <a:ea typeface="Arial"/>
                <a:cs typeface="Arial"/>
                <a:sym typeface="Arial"/>
              </a:rPr>
              <a:t>Las matemáticas financieras son útiles para trabajar anualidades, es decir, con el fin de determinar las cuotas a pagar para cubrir una inversión que se espera recuperar junto con su beneficio o tasa de interés a un término definido y una  tasa de interés específica.</a:t>
            </a:r>
            <a:endParaRPr b="0" i="0" sz="1400" u="none" cap="none" strike="noStrike">
              <a:solidFill>
                <a:srgbClr val="000000"/>
              </a:solidFill>
              <a:latin typeface="Arial"/>
              <a:ea typeface="Arial"/>
              <a:cs typeface="Arial"/>
              <a:sym typeface="Arial"/>
            </a:endParaRPr>
          </a:p>
        </p:txBody>
      </p:sp>
      <p:sp>
        <p:nvSpPr>
          <p:cNvPr id="133" name="Google Shape;133;p5"/>
          <p:cNvSpPr/>
          <p:nvPr/>
        </p:nvSpPr>
        <p:spPr>
          <a:xfrm>
            <a:off x="2286548" y="2890483"/>
            <a:ext cx="4491757" cy="2763697"/>
          </a:xfrm>
          <a:prstGeom prst="rect">
            <a:avLst/>
          </a:prstGeom>
          <a:solidFill>
            <a:schemeClr val="accent5">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134" name="Google Shape;134;p5"/>
          <p:cNvSpPr/>
          <p:nvPr/>
        </p:nvSpPr>
        <p:spPr>
          <a:xfrm>
            <a:off x="0" y="4714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5"/>
          <p:cNvSpPr/>
          <p:nvPr/>
        </p:nvSpPr>
        <p:spPr>
          <a:xfrm>
            <a:off x="0" y="9286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b="0" l="0" r="0" t="0"/>
          <a:stretch/>
        </p:blipFill>
        <p:spPr>
          <a:xfrm>
            <a:off x="2537363" y="3097331"/>
            <a:ext cx="3990126" cy="2187733"/>
          </a:xfrm>
          <a:prstGeom prst="rect">
            <a:avLst/>
          </a:prstGeom>
          <a:noFill/>
          <a:ln>
            <a:noFill/>
          </a:ln>
        </p:spPr>
      </p:pic>
      <p:sp>
        <p:nvSpPr>
          <p:cNvPr id="137" name="Google Shape;137;p5"/>
          <p:cNvSpPr txBox="1"/>
          <p:nvPr/>
        </p:nvSpPr>
        <p:spPr>
          <a:xfrm>
            <a:off x="8510575" y="982850"/>
            <a:ext cx="2851200" cy="955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000"/>
              <a:buFont typeface="Arial"/>
              <a:buNone/>
            </a:pPr>
            <a:r>
              <a:rPr b="1" i="0" lang="es-MX" sz="1000" u="none" cap="none" strike="noStrike">
                <a:solidFill>
                  <a:schemeClr val="dk1"/>
                </a:solidFill>
                <a:latin typeface="Arial"/>
                <a:ea typeface="Arial"/>
                <a:cs typeface="Arial"/>
                <a:sym typeface="Arial"/>
              </a:rPr>
              <a:t>   (1 + I)</a:t>
            </a:r>
            <a:r>
              <a:rPr b="0" baseline="30000" i="0" lang="es-MX" sz="1100" u="none" cap="none" strike="noStrike">
                <a:solidFill>
                  <a:schemeClr val="dk1"/>
                </a:solidFill>
                <a:latin typeface="Arial"/>
                <a:ea typeface="Arial"/>
                <a:cs typeface="Arial"/>
                <a:sym typeface="Arial"/>
              </a:rPr>
              <a:t> n</a:t>
            </a:r>
            <a:r>
              <a:rPr b="0" i="0" lang="es-MX" sz="1100" u="none" cap="none" strike="noStrike">
                <a:solidFill>
                  <a:schemeClr val="dk1"/>
                </a:solidFill>
                <a:latin typeface="Arial"/>
                <a:ea typeface="Arial"/>
                <a:cs typeface="Arial"/>
                <a:sym typeface="Arial"/>
              </a:rPr>
              <a:t>  -1</a:t>
            </a:r>
            <a:endParaRPr b="0" i="0" sz="1100" u="none" cap="none" strike="noStrike">
              <a:solidFill>
                <a:schemeClr val="dk1"/>
              </a:solidFill>
              <a:latin typeface="Arial"/>
              <a:ea typeface="Arial"/>
              <a:cs typeface="Arial"/>
              <a:sym typeface="Arial"/>
            </a:endParaRPr>
          </a:p>
          <a:p>
            <a:pPr indent="0" lvl="0" marL="0" marR="0" rtl="0" algn="ctr">
              <a:lnSpc>
                <a:spcPct val="100000"/>
              </a:lnSpc>
              <a:spcBef>
                <a:spcPts val="115"/>
              </a:spcBef>
              <a:spcAft>
                <a:spcPts val="0"/>
              </a:spcAft>
              <a:buClr>
                <a:srgbClr val="000000"/>
              </a:buClr>
              <a:buSzPts val="1000"/>
              <a:buFont typeface="Arial"/>
              <a:buNone/>
            </a:pPr>
            <a:r>
              <a:rPr b="1" i="0" lang="es-MX" sz="1000" u="none" cap="none" strike="noStrike">
                <a:solidFill>
                  <a:schemeClr val="dk1"/>
                </a:solidFill>
                <a:latin typeface="Arial"/>
                <a:ea typeface="Arial"/>
                <a:cs typeface="Arial"/>
                <a:sym typeface="Arial"/>
              </a:rPr>
              <a:t>A = F               1</a:t>
            </a:r>
            <a:endParaRPr b="1" i="0" sz="1000" u="none" cap="none" strike="noStrike">
              <a:solidFill>
                <a:schemeClr val="dk1"/>
              </a:solidFill>
              <a:latin typeface="Arial"/>
              <a:ea typeface="Arial"/>
              <a:cs typeface="Arial"/>
              <a:sym typeface="Arial"/>
            </a:endParaRPr>
          </a:p>
          <a:p>
            <a:pPr indent="0" lvl="0" marL="0" marR="0" rtl="0" algn="ctr">
              <a:lnSpc>
                <a:spcPct val="115000"/>
              </a:lnSpc>
              <a:spcBef>
                <a:spcPts val="115"/>
              </a:spcBef>
              <a:spcAft>
                <a:spcPts val="0"/>
              </a:spcAft>
              <a:buClr>
                <a:schemeClr val="dk1"/>
              </a:buClr>
              <a:buSzPts val="11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8" name="Google Shape;138;p5"/>
          <p:cNvSpPr txBox="1"/>
          <p:nvPr/>
        </p:nvSpPr>
        <p:spPr>
          <a:xfrm>
            <a:off x="9423700" y="1906050"/>
            <a:ext cx="2120400" cy="93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A = P         i ( 1 + i )</a:t>
            </a:r>
            <a:r>
              <a:rPr b="1" baseline="30000" i="0" lang="es-MX" sz="1000" u="none" cap="none" strike="noStrike">
                <a:solidFill>
                  <a:schemeClr val="dk1"/>
                </a:solidFill>
                <a:latin typeface="Arial"/>
                <a:ea typeface="Arial"/>
                <a:cs typeface="Arial"/>
                <a:sym typeface="Arial"/>
              </a:rPr>
              <a:t>n</a:t>
            </a:r>
            <a:r>
              <a:rPr b="1" i="0" lang="es-MX" sz="10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just">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                    (1 + I)</a:t>
            </a:r>
            <a:r>
              <a:rPr b="0" baseline="30000" i="0" lang="es-MX" sz="1100" u="none" cap="none" strike="noStrike">
                <a:solidFill>
                  <a:schemeClr val="dk1"/>
                </a:solidFill>
                <a:latin typeface="Arial"/>
                <a:ea typeface="Arial"/>
                <a:cs typeface="Arial"/>
                <a:sym typeface="Arial"/>
              </a:rPr>
              <a:t> n</a:t>
            </a:r>
            <a:r>
              <a:rPr b="0" i="0" lang="es-MX" sz="1100" u="none" cap="none" strike="noStrike">
                <a:solidFill>
                  <a:schemeClr val="dk1"/>
                </a:solidFill>
                <a:latin typeface="Arial"/>
                <a:ea typeface="Arial"/>
                <a:cs typeface="Arial"/>
                <a:sym typeface="Arial"/>
              </a:rPr>
              <a:t>  -1</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p:nvPr/>
        </p:nvSpPr>
        <p:spPr>
          <a:xfrm>
            <a:off x="8253351"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66666"/>
              </a:lnSpc>
              <a:spcBef>
                <a:spcPts val="115"/>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66666"/>
              </a:lnSpc>
              <a:spcBef>
                <a:spcPts val="230"/>
              </a:spcBef>
              <a:spcAft>
                <a:spcPts val="115"/>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45" name="Google Shape;145;p6"/>
          <p:cNvSpPr/>
          <p:nvPr/>
        </p:nvSpPr>
        <p:spPr>
          <a:xfrm>
            <a:off x="0" y="4714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6"/>
          <p:cNvSpPr/>
          <p:nvPr/>
        </p:nvSpPr>
        <p:spPr>
          <a:xfrm>
            <a:off x="0" y="9286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6"/>
          <p:cNvSpPr txBox="1"/>
          <p:nvPr/>
        </p:nvSpPr>
        <p:spPr>
          <a:xfrm>
            <a:off x="535338" y="1114427"/>
            <a:ext cx="6925113" cy="1154122"/>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También es posible conocer el valor presente a invertir a partir de una serie de cuotas o anualidades y aplica en el caso de realizar una compra de un apartamento sobre planos, que tiene previsto su finalización entidad financiera por el 60% del valor total del inmueble y, por último, necesita saber el valor de las cuotas a pagar durante un año a la firma constructora para cubrir el excedente restante. En este caso la fórmula es:</a:t>
            </a:r>
            <a:endParaRPr b="0" i="0" sz="1200" u="none" cap="none" strike="noStrike">
              <a:solidFill>
                <a:schemeClr val="dk1"/>
              </a:solidFill>
              <a:latin typeface="Arial"/>
              <a:ea typeface="Arial"/>
              <a:cs typeface="Arial"/>
              <a:sym typeface="Arial"/>
            </a:endParaRPr>
          </a:p>
        </p:txBody>
      </p:sp>
      <p:pic>
        <p:nvPicPr>
          <p:cNvPr id="148" name="Google Shape;148;p6"/>
          <p:cNvPicPr preferRelativeResize="0"/>
          <p:nvPr/>
        </p:nvPicPr>
        <p:blipFill rotWithShape="1">
          <a:blip r:embed="rId3">
            <a:alphaModFix/>
          </a:blip>
          <a:srcRect b="0" l="0" r="0" t="0"/>
          <a:stretch/>
        </p:blipFill>
        <p:spPr>
          <a:xfrm>
            <a:off x="1793076" y="3197729"/>
            <a:ext cx="5667375" cy="1409700"/>
          </a:xfrm>
          <a:prstGeom prst="rect">
            <a:avLst/>
          </a:prstGeom>
          <a:noFill/>
          <a:ln>
            <a:noFill/>
          </a:ln>
        </p:spPr>
      </p:pic>
      <p:sp>
        <p:nvSpPr>
          <p:cNvPr id="149" name="Google Shape;149;p6"/>
          <p:cNvSpPr/>
          <p:nvPr/>
        </p:nvSpPr>
        <p:spPr>
          <a:xfrm>
            <a:off x="1135152" y="2732314"/>
            <a:ext cx="6484690" cy="2340529"/>
          </a:xfrm>
          <a:prstGeom prst="rect">
            <a:avLst/>
          </a:prstGeom>
          <a:solidFill>
            <a:schemeClr val="accent4">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p6"/>
          <p:cNvSpPr txBox="1"/>
          <p:nvPr/>
        </p:nvSpPr>
        <p:spPr>
          <a:xfrm>
            <a:off x="8617850" y="1211575"/>
            <a:ext cx="3202800" cy="69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P  = A     ( 1 + i )</a:t>
            </a:r>
            <a:r>
              <a:rPr b="1" baseline="30000" i="0" lang="es-MX" sz="1000" u="none" cap="none" strike="noStrike">
                <a:solidFill>
                  <a:schemeClr val="dk1"/>
                </a:solidFill>
                <a:latin typeface="Arial"/>
                <a:ea typeface="Arial"/>
                <a:cs typeface="Arial"/>
                <a:sym typeface="Arial"/>
              </a:rPr>
              <a:t>n </a:t>
            </a:r>
            <a:r>
              <a:rPr b="1" i="0" lang="es-MX" sz="1000" u="none" cap="none" strike="noStrike">
                <a:solidFill>
                  <a:schemeClr val="dk1"/>
                </a:solidFill>
                <a:latin typeface="Arial"/>
                <a:ea typeface="Arial"/>
                <a:cs typeface="Arial"/>
                <a:sym typeface="Arial"/>
              </a:rPr>
              <a:t>- 1</a:t>
            </a:r>
            <a:endParaRPr b="1" i="0" sz="1000" u="none" cap="none" strike="noStrike">
              <a:solidFill>
                <a:schemeClr val="dk1"/>
              </a:solidFill>
              <a:latin typeface="Arial"/>
              <a:ea typeface="Arial"/>
              <a:cs typeface="Arial"/>
              <a:sym typeface="Arial"/>
            </a:endParaRPr>
          </a:p>
          <a:p>
            <a:pPr indent="0" lvl="0" marL="0" marR="0" rtl="0" algn="ctr">
              <a:lnSpc>
                <a:spcPct val="100000"/>
              </a:lnSpc>
              <a:spcBef>
                <a:spcPts val="115"/>
              </a:spcBef>
              <a:spcAft>
                <a:spcPts val="0"/>
              </a:spcAft>
              <a:buClr>
                <a:schemeClr val="dk1"/>
              </a:buClr>
              <a:buSzPts val="1100"/>
              <a:buFont typeface="Arial"/>
              <a:buNone/>
            </a:pPr>
            <a:r>
              <a:t/>
            </a:r>
            <a:endParaRPr b="1" i="0" sz="1000" u="none" cap="none" strike="noStrike">
              <a:solidFill>
                <a:schemeClr val="dk1"/>
              </a:solidFill>
              <a:latin typeface="Arial"/>
              <a:ea typeface="Arial"/>
              <a:cs typeface="Arial"/>
              <a:sym typeface="Arial"/>
            </a:endParaRPr>
          </a:p>
          <a:p>
            <a:pPr indent="0" lvl="0" marL="0" marR="0" rtl="0" algn="ctr">
              <a:lnSpc>
                <a:spcPct val="115000"/>
              </a:lnSpc>
              <a:spcBef>
                <a:spcPts val="115"/>
              </a:spcBef>
              <a:spcAft>
                <a:spcPts val="0"/>
              </a:spcAft>
              <a:buClr>
                <a:schemeClr val="dk1"/>
              </a:buClr>
              <a:buSzPts val="1100"/>
              <a:buFont typeface="Arial"/>
              <a:buNone/>
            </a:pPr>
            <a:r>
              <a:rPr b="1" i="0" lang="es-MX" sz="1000" u="none" cap="none" strike="noStrike">
                <a:solidFill>
                  <a:schemeClr val="dk1"/>
                </a:solidFill>
                <a:latin typeface="Arial"/>
                <a:ea typeface="Arial"/>
                <a:cs typeface="Arial"/>
                <a:sym typeface="Arial"/>
              </a:rPr>
              <a:t>                  i(1 + I)</a:t>
            </a:r>
            <a:r>
              <a:rPr b="0" baseline="30000" i="0" lang="es-MX" sz="1100" u="none" cap="none" strike="noStrike">
                <a:solidFill>
                  <a:schemeClr val="dk1"/>
                </a:solidFill>
                <a:latin typeface="Arial"/>
                <a:ea typeface="Arial"/>
                <a:cs typeface="Arial"/>
                <a:sym typeface="Arial"/>
              </a:rPr>
              <a:t> n</a:t>
            </a:r>
            <a:r>
              <a:rPr b="0" i="0" lang="es-MX" sz="1100" u="none" cap="none" strike="noStrike">
                <a:solidFill>
                  <a:schemeClr val="dk1"/>
                </a:solidFill>
                <a:latin typeface="Arial"/>
                <a:ea typeface="Arial"/>
                <a:cs typeface="Arial"/>
                <a:sym typeface="Arial"/>
              </a:rPr>
              <a:t>  </a:t>
            </a:r>
            <a:endParaRPr b="0" i="0" sz="1400" u="none" cap="none" strike="noStrike">
              <a:solidFill>
                <a:srgbClr val="000000"/>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2022-03-06T21:48:08Z</dcterms:created>
  <dc:creator>Fabian</dc:creator>
</cp:coreProperties>
</file>