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ikcI/VQFTcnlg8R5Gue54z1Ic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
          <p:cNvSpPr/>
          <p:nvPr>
            <p:ph idx="2" type="pic"/>
          </p:nvPr>
        </p:nvSpPr>
        <p:spPr>
          <a:xfrm>
            <a:off x="5183188" y="987425"/>
            <a:ext cx="6172200" cy="4873625"/>
          </a:xfrm>
          <a:prstGeom prst="rect">
            <a:avLst/>
          </a:prstGeom>
          <a:noFill/>
          <a:ln>
            <a:noFill/>
          </a:ln>
        </p:spPr>
      </p:sp>
      <p:sp>
        <p:nvSpPr>
          <p:cNvPr id="68" name="Google Shape;68;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0" name="Google Shape;90;p1"/>
          <p:cNvSpPr/>
          <p:nvPr/>
        </p:nvSpPr>
        <p:spPr>
          <a:xfrm>
            <a:off x="1495483" y="409848"/>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MX" sz="1400" u="none" cap="none" strike="noStrike">
                <a:solidFill>
                  <a:schemeClr val="lt1"/>
                </a:solidFill>
                <a:latin typeface="Arial"/>
                <a:ea typeface="Arial"/>
                <a:cs typeface="Arial"/>
                <a:sym typeface="Arial"/>
              </a:rPr>
              <a:t>CF05_3_LineaTiempo_Estructura de Flujo de Caja</a:t>
            </a:r>
            <a:endParaRPr b="0" i="0" sz="1400" u="none" cap="none" strike="noStrike">
              <a:solidFill>
                <a:schemeClr val="lt1"/>
              </a:solidFill>
              <a:latin typeface="Times New Roman"/>
              <a:ea typeface="Times New Roman"/>
              <a:cs typeface="Times New Roman"/>
              <a:sym typeface="Times New Roman"/>
            </a:endParaRPr>
          </a:p>
        </p:txBody>
      </p:sp>
      <p:sp>
        <p:nvSpPr>
          <p:cNvPr id="91" name="Google Shape;91;p1"/>
          <p:cNvSpPr/>
          <p:nvPr/>
        </p:nvSpPr>
        <p:spPr>
          <a:xfrm>
            <a:off x="8494022" y="1561999"/>
            <a:ext cx="247877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MX" sz="1800" u="none" cap="none" strike="noStrike">
                <a:solidFill>
                  <a:srgbClr val="FF0000"/>
                </a:solidFill>
                <a:latin typeface="Calibri"/>
                <a:ea typeface="Calibri"/>
                <a:cs typeface="Calibri"/>
                <a:sym typeface="Calibri"/>
              </a:rPr>
              <a:t>Línea de tiempo D. Se anexa la captura de pantalla con el respectivo al que corresponde. </a:t>
            </a:r>
            <a:endParaRPr/>
          </a:p>
        </p:txBody>
      </p:sp>
      <p:pic>
        <p:nvPicPr>
          <p:cNvPr id="92" name="Google Shape;92;p1"/>
          <p:cNvPicPr preferRelativeResize="0"/>
          <p:nvPr/>
        </p:nvPicPr>
        <p:blipFill rotWithShape="1">
          <a:blip r:embed="rId3">
            <a:alphaModFix/>
          </a:blip>
          <a:srcRect b="9738" l="18261" r="701" t="32587"/>
          <a:stretch/>
        </p:blipFill>
        <p:spPr>
          <a:xfrm>
            <a:off x="265111" y="1186113"/>
            <a:ext cx="7913038" cy="4353295"/>
          </a:xfrm>
          <a:prstGeom prst="rect">
            <a:avLst/>
          </a:prstGeom>
          <a:noFill/>
          <a:ln>
            <a:noFill/>
          </a:ln>
        </p:spPr>
      </p:pic>
      <p:cxnSp>
        <p:nvCxnSpPr>
          <p:cNvPr id="93" name="Google Shape;93;p1"/>
          <p:cNvCxnSpPr/>
          <p:nvPr/>
        </p:nvCxnSpPr>
        <p:spPr>
          <a:xfrm flipH="1">
            <a:off x="3322340" y="1705045"/>
            <a:ext cx="5096481" cy="1021377"/>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00" name="Google Shape;100;p2"/>
          <p:cNvSpPr txBox="1"/>
          <p:nvPr/>
        </p:nvSpPr>
        <p:spPr>
          <a:xfrm>
            <a:off x="8485464" y="4966173"/>
            <a:ext cx="26838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Calibri"/>
                <a:ea typeface="Calibri"/>
                <a:cs typeface="Calibri"/>
                <a:sym typeface="Calibri"/>
              </a:rPr>
              <a:t>Nota: Datacredito 2022</a:t>
            </a:r>
            <a:endParaRPr/>
          </a:p>
        </p:txBody>
      </p:sp>
      <p:sp>
        <p:nvSpPr>
          <p:cNvPr id="101" name="Google Shape;101;p2"/>
          <p:cNvSpPr txBox="1"/>
          <p:nvPr/>
        </p:nvSpPr>
        <p:spPr>
          <a:xfrm>
            <a:off x="285225" y="557254"/>
            <a:ext cx="7524900" cy="526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400">
                <a:solidFill>
                  <a:schemeClr val="dk1"/>
                </a:solidFill>
                <a:latin typeface="Calibri"/>
                <a:ea typeface="Calibri"/>
                <a:cs typeface="Calibri"/>
                <a:sym typeface="Calibri"/>
              </a:rPr>
              <a:t>Ingresos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Ingresos sujetos de impuestos son todos los generados por la venta de productos y la venta de activos cuando se da su reemplazo.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s-MX" sz="1400">
                <a:solidFill>
                  <a:schemeClr val="dk1"/>
                </a:solidFill>
                <a:latin typeface="Calibri"/>
                <a:ea typeface="Calibri"/>
                <a:cs typeface="Calibri"/>
                <a:sym typeface="Calibri"/>
              </a:rPr>
              <a:t>Egresos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Los egresos no sujetos a impuestos son la inversión en terrenos, obras físicas y maquinaria, así como la ampliación de la planta o capacidad productiva, la inversión en activos de reemplazo y la inversión en capital de trabajo.</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En cuanto a los gastos no desembolsables son descontados en el rubro de impuestos, pero que no representan una erogación de dinero como la depreciación, la amortización de los activos intangibles o el valor de un activo en libros.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Para calcular la depreciación a pesar de existir diferentes métodos para calcularla, al construir flujos de caja el criterio para calcular este concepto se basa en el método de línea recta, es decir, supone que se deprecia todo activo en proporción similar cada año por entregar un escenario más conservador.</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s-MX" sz="1400">
                <a:solidFill>
                  <a:schemeClr val="dk1"/>
                </a:solidFill>
                <a:latin typeface="Calibri"/>
                <a:ea typeface="Calibri"/>
                <a:cs typeface="Calibri"/>
                <a:sym typeface="Calibri"/>
              </a:rPr>
              <a:t>Costos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MX" sz="1400">
                <a:solidFill>
                  <a:schemeClr val="dk1"/>
                </a:solidFill>
                <a:latin typeface="Calibri"/>
                <a:ea typeface="Calibri"/>
                <a:cs typeface="Calibri"/>
                <a:sym typeface="Calibri"/>
              </a:rPr>
              <a:t>Son erogaciones sujetas a impuesto y que corresponden a los costos correspondientes a la producción o fabricación de productos a comercializar.</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2022-03-06T20:38:15Z</dcterms:created>
  <dc:creator>Fabian</dc:creator>
</cp:coreProperties>
</file>