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6858000" cx="9144000"/>
  <p:notesSz cx="6858000" cy="9144000"/>
  <p:embeddedFontLst>
    <p:embeddedFont>
      <p:font typeface="Helvetica Neue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1" roundtripDataSignature="AMtx7mgxWTQbWs3t+U/QLBS/ep0eliM2l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HelveticaNeue-bold.fntdata"/><Relationship Id="rId27" Type="http://schemas.openxmlformats.org/officeDocument/2006/relationships/font" Target="fonts/HelveticaNeu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HelveticaNeue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customschemas.google.com/relationships/presentationmetadata" Target="metadata"/><Relationship Id="rId30" Type="http://schemas.openxmlformats.org/officeDocument/2006/relationships/font" Target="fonts/HelveticaNeue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8" name="Google Shape;24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¿Cómo se puede acompañar y apoyar a los procesos nichos?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Las investigaciones en la literatura científica han identificado a tres procesos claves que se inter-relacionan.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El objetivo básico es crear un espacio aparte de las normas del régimen, y donde las reglas del juego son diferente – mas comprometidos a justicia social y sostenibilidad ambiental. Y, al mismo tiempo, crear esta flecha de inter-mediación, es decir, plataformas, organizaciones, procesos y recursos para apoyar a la divulgación de experimentos e iniciativas y agregar y reflexionar sobre las experiencias y mejorar la operación del apoyo al nivel ‘global’.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 realizan esta objetivo básic a través de tres estrategías … </a:t>
            </a:r>
            <a:endParaRPr/>
          </a:p>
        </p:txBody>
      </p:sp>
      <p:sp>
        <p:nvSpPr>
          <p:cNvPr id="249" name="Google Shape;249;p1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0" name="Google Shape;26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Crear una visión sostenible que se vaya a movilizar al interés y apoyo de distintos actores y un entorno comprometido al desarrollo sostenible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El entorno pueda ser muy distribuido:</a:t>
            </a:r>
            <a:endParaRPr/>
          </a:p>
          <a:p>
            <a:pPr indent="-1714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n-US"/>
              <a:t>Grupos de consumidores ‘verdes’</a:t>
            </a:r>
            <a:endParaRPr/>
          </a:p>
          <a:p>
            <a:pPr indent="-1714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n-US"/>
              <a:t>Comunidades locales experimentando con iniciativas diferentes</a:t>
            </a:r>
            <a:endParaRPr/>
          </a:p>
          <a:p>
            <a:pPr indent="-1714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n-US"/>
              <a:t>Emprendadores sociales y comerciales</a:t>
            </a:r>
            <a:endParaRPr/>
          </a:p>
          <a:p>
            <a:pPr indent="-1714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n-US"/>
              <a:t>Inversores éticos</a:t>
            </a:r>
            <a:endParaRPr/>
          </a:p>
          <a:p>
            <a:pPr indent="-1714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n-US"/>
              <a:t>Unidades de investigación</a:t>
            </a:r>
            <a:endParaRPr/>
          </a:p>
          <a:p>
            <a:pPr indent="-1714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n-US"/>
              <a:t>Gobiernos locales</a:t>
            </a:r>
            <a:endParaRPr/>
          </a:p>
          <a:p>
            <a:pPr indent="-952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61" name="Google Shape;261;p1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2" name="Google Shape;33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Redes – diversidad: comunidades locales, usuarios, operadores de infraestructura, unidades de investigación, inversores, agencias del estado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Redes profundas – abierta a los cambios de la política, mercados, reformas de instituciones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1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9" name="Google Shape;339;p16:notes"/>
          <p:cNvSpPr txBox="1"/>
          <p:nvPr>
            <p:ph idx="1" type="body"/>
          </p:nvPr>
        </p:nvSpPr>
        <p:spPr>
          <a:xfrm>
            <a:off x="0" y="4400550"/>
            <a:ext cx="68580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Entonces, dado esta frontera en encuentro y intercambio, se puede simplificar las dinámicas complejas del desarrollo de los nichos en dos estrategias distintas …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Ajustar-y-conformar: es decir estrategias donde se convierte la innovación en forma más adecuada para las instituciones existentes … que tiene sentido y es fascinante para las normas y rutinas de la sociedad …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Estirar-y-transformar: es decir, intentos a cambiar las instituciones a formas mas sostenibles y adecuadas para la transformación hacia una sociedad que pueda aprovechar de la innovación social …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Ajustar-y-conformar</a:t>
            </a:r>
            <a:endParaRPr/>
          </a:p>
          <a:p>
            <a:pPr indent="-1714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/>
              <a:t>alinear elementos del nicho con las lógicas de las instituciones prevalentes</a:t>
            </a:r>
            <a:endParaRPr/>
          </a:p>
          <a:p>
            <a:pPr indent="-1714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/>
              <a:t>más enfoque en el ‘scaling-up’ de elementos que ya se encajan con las lógicas, p.e., artefactos, métodos, habilidades, modelos económicos</a:t>
            </a:r>
            <a:endParaRPr/>
          </a:p>
          <a:p>
            <a:pPr indent="-1714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/>
              <a:t>muestra de cómo se desempeña la innovación en términos de criterios convencionales</a:t>
            </a:r>
            <a:endParaRPr/>
          </a:p>
          <a:p>
            <a:pPr indent="-1714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/>
              <a:t>instituciones juegan un rol como un filtro</a:t>
            </a:r>
            <a:endParaRPr/>
          </a:p>
          <a:p>
            <a:pPr indent="-1714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/>
              <a:t>Innovación social más transformada que transformador</a:t>
            </a:r>
            <a:endParaRPr/>
          </a:p>
          <a:p>
            <a:pPr indent="-1714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/>
              <a:t>el conocimiento y saber hacer para la difusión de artefactos-servicios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Estirar-y-transformar</a:t>
            </a:r>
            <a:endParaRPr/>
          </a:p>
          <a:p>
            <a:pPr indent="-1714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/>
              <a:t>crear instituciones nuevas que sean mas apropiadas para convertir al nicho en sistema rutina</a:t>
            </a:r>
            <a:endParaRPr/>
          </a:p>
          <a:p>
            <a:pPr indent="-1714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/>
              <a:t>más enfoque en trasladar la experimentación hacia instituciones con, p.e., comunidades, narrativas, relaciones sociales, valores</a:t>
            </a:r>
            <a:endParaRPr/>
          </a:p>
          <a:p>
            <a:pPr indent="-1714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/>
              <a:t>contribuir y incorporar a nuevos tipos de normas y rutinas en las instituciones</a:t>
            </a:r>
            <a:endParaRPr/>
          </a:p>
          <a:p>
            <a:pPr indent="-1714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/>
              <a:t>Instituciones juegan un rol como mediador que lo invita a la experimentación</a:t>
            </a:r>
            <a:endParaRPr/>
          </a:p>
          <a:p>
            <a:pPr indent="-1714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/>
              <a:t>Innovación social que les alimenta a los movimientos para normas nuevas</a:t>
            </a:r>
            <a:endParaRPr/>
          </a:p>
          <a:p>
            <a:pPr indent="-1714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/>
              <a:t>el conocimiento y saber hacer para crear sistemas alternativos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1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6" name="Google Shape;356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1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3" name="Google Shape;363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1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0" name="Google Shape;390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Helvetica Neue"/>
                <a:ea typeface="Helvetica Neue"/>
                <a:cs typeface="Helvetica Neue"/>
                <a:sym typeface="Helvetica Neue"/>
              </a:rPr>
              <a:t>Diverse </a:t>
            </a:r>
            <a:r>
              <a:rPr lang="en-US" sz="1200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groups of people </a:t>
            </a:r>
            <a:r>
              <a:rPr lang="en-US" sz="1200">
                <a:latin typeface="Helvetica Neue"/>
                <a:ea typeface="Helvetica Neue"/>
                <a:cs typeface="Helvetica Neue"/>
                <a:sym typeface="Helvetica Neue"/>
              </a:rPr>
              <a:t>who meet up to </a:t>
            </a:r>
            <a:r>
              <a:rPr lang="en-US" sz="1200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make things</a:t>
            </a:r>
            <a:r>
              <a:rPr lang="en-US" sz="1200">
                <a:latin typeface="Helvetica Neue"/>
                <a:ea typeface="Helvetica Neue"/>
                <a:cs typeface="Helvetica Neue"/>
                <a:sym typeface="Helvetica Neue"/>
              </a:rPr>
              <a:t> together in </a:t>
            </a:r>
            <a:r>
              <a:rPr lang="en-US" sz="1200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workshops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Helvetica Neue"/>
                <a:ea typeface="Helvetica Neue"/>
                <a:cs typeface="Helvetica Neue"/>
                <a:sym typeface="Helvetica Neue"/>
              </a:rPr>
              <a:t>Use and provision of versatile </a:t>
            </a:r>
            <a:r>
              <a:rPr lang="en-US" sz="1200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digital design and manufacturing technologies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Support people to </a:t>
            </a:r>
            <a:r>
              <a:rPr lang="en-US" sz="1200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experiment and learn </a:t>
            </a:r>
            <a:r>
              <a:rPr lang="en-US" sz="1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with others through hands on involvement in self-directed projects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Within workshop but also </a:t>
            </a:r>
            <a:r>
              <a:rPr lang="en-US" sz="1200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on-line and events</a:t>
            </a:r>
            <a:endParaRPr sz="120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2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Bueno, espero que tenemos algún idea de pensar en la innovación como un proceso de inter-relacionar entre cambios sociotecnicos …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Ahora, quiero introducir la idea de las dinámicas atrás de la ceración de nichos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El movimiento básico es la expansión y profundización de redes entre iniciativas distintas, y la creación de un campo de apoyo, actividad, lobby, formación.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 que han notado los estudios históricos de la formación de nichos sociotecnicos (por ejemplo en la automobilidad en los primeros décadas del siglo 20) es como se expandan y se vinculan nuevas redes de iniciativas locales, y como se forman un cuerpo de conocimiento, de practicas, de demandas y alianzas al nivel ‘global’ digamos.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Basicamente, esta es la idea con el concepto nicho: la creación de un movimiento de innovación transformativa …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Os presento el ejemplo de agro-ecología no para persuadir os que sea la solución para alimentación sostenible, pero simplemente para ilustrar un nicho que lleve mas de 40 años de intentar a hacer alimentación a través de normas y practicas muy diferentes al régimen existente …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Un conjunto sociotecnico diferente en todas las dimensiones, pero que se ha agrupado a través de un proceso de vinculas entre iniciativas distintas. Aquí os doy algunos ejemplos de iniciativas …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Al principio, las inicitativas pueden estar aislados: por ejemplo preocupación con la biodiversidad y la búsqueda para practicas agrícolas que promueven la biodiversidad, o estudios de técnicas agrícolas, o salud y alimentación …</a:t>
            </a:r>
            <a:endParaRPr/>
          </a:p>
        </p:txBody>
      </p:sp>
      <p:sp>
        <p:nvSpPr>
          <p:cNvPr id="127" name="Google Shape;127;p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Las iniciativas iniciales se conjuntan en praticas para productores, y con mas investigación e actividad en su formación, pero quizás incitativas para semillas ecológicas y abiertas, promoción de variedades y líneas tradicionales, la creación de mercados y grupos de consumo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Al mismo tiempo, hay reconocimiento que existe un campo de producción-actividad que se llama agro-ecologia … </a:t>
            </a:r>
            <a:endParaRPr/>
          </a:p>
        </p:txBody>
      </p:sp>
      <p:sp>
        <p:nvSpPr>
          <p:cNvPr id="143" name="Google Shape;143;p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2" name="Google Shape;20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En todo el proceso, a distintas niveles y lugares diferentes, hay innovaciones de distintas formas.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Innovaciones en las que dan el enfoque en practicas sociales, o en artefactos tecnológicos, o en instituciones nuevas, científicos etc …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El reto para la política publica para transformaciones hacia la sostenibilidad se encuentra en como acompañar a esos procesos – como la CTI puede asistir y ser al servicio a los grupos diversos involucrados en esos procesos</a:t>
            </a:r>
            <a:endParaRPr/>
          </a:p>
        </p:txBody>
      </p:sp>
      <p:sp>
        <p:nvSpPr>
          <p:cNvPr id="203" name="Google Shape;203;p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2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2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3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3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3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3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5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5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8" name="Google Shape;28;p2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6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6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2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7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0" name="Google Shape;40;p27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1" name="Google Shape;41;p2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8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28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8" name="Google Shape;48;p28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28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0" name="Google Shape;50;p2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0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0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30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3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1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1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31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3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2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1.png"/><Relationship Id="rId4" Type="http://schemas.openxmlformats.org/officeDocument/2006/relationships/image" Target="../media/image10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ar.png" id="88" name="Google Shape;8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127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mall_logo.png" id="89" name="Google Shape;89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7126" y="6180808"/>
            <a:ext cx="1379472" cy="573861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"/>
          <p:cNvSpPr txBox="1"/>
          <p:nvPr/>
        </p:nvSpPr>
        <p:spPr>
          <a:xfrm>
            <a:off x="178203" y="281444"/>
            <a:ext cx="4755920" cy="29392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29008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Dr. Matias Ramirez</a:t>
            </a:r>
            <a:endParaRPr b="1" sz="1800">
              <a:solidFill>
                <a:srgbClr val="29008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8293D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Senior Lecturer, Science Policy Research Unit </a:t>
            </a:r>
            <a:br>
              <a:rPr lang="en-US" sz="1800">
                <a:solidFill>
                  <a:srgbClr val="8293DC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US" sz="1800">
                <a:solidFill>
                  <a:srgbClr val="8293D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University of Sussex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8293D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</a:t>
            </a:r>
            <a:endParaRPr sz="1800">
              <a:solidFill>
                <a:srgbClr val="8293DC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Adrian Smith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Catedrático de Tecnología y Sociedad, SPRU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8293DC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1" name="Google Shape;91;p1"/>
          <p:cNvSpPr txBox="1"/>
          <p:nvPr/>
        </p:nvSpPr>
        <p:spPr>
          <a:xfrm>
            <a:off x="5095752" y="1833200"/>
            <a:ext cx="4013008" cy="913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7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Content here in one or </a:t>
            </a:r>
            <a:br>
              <a:rPr lang="en-US" sz="2667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US" sz="2667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two columns</a:t>
            </a:r>
            <a:endParaRPr/>
          </a:p>
        </p:txBody>
      </p:sp>
      <p:sp>
        <p:nvSpPr>
          <p:cNvPr id="92" name="Google Shape;92;p1"/>
          <p:cNvSpPr txBox="1"/>
          <p:nvPr/>
        </p:nvSpPr>
        <p:spPr>
          <a:xfrm>
            <a:off x="6563154" y="453839"/>
            <a:ext cx="2465287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8293D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@MatiasRamirez50 </a:t>
            </a:r>
            <a:endParaRPr sz="1600">
              <a:solidFill>
                <a:srgbClr val="8293DC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8293D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@Tipconsortium</a:t>
            </a:r>
            <a:endParaRPr sz="1600">
              <a:solidFill>
                <a:srgbClr val="8293DC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8293D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www.tipconsortium.net  </a:t>
            </a:r>
            <a:endParaRPr/>
          </a:p>
        </p:txBody>
      </p:sp>
      <p:sp>
        <p:nvSpPr>
          <p:cNvPr id="93" name="Google Shape;93;p1"/>
          <p:cNvSpPr txBox="1"/>
          <p:nvPr/>
        </p:nvSpPr>
        <p:spPr>
          <a:xfrm>
            <a:off x="438665" y="2977232"/>
            <a:ext cx="7929948" cy="28315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700">
                <a:solidFill>
                  <a:srgbClr val="29008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La Innovación Transformadora</a:t>
            </a:r>
            <a:br>
              <a:rPr b="1" lang="en-US" sz="3500">
                <a:solidFill>
                  <a:srgbClr val="290088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br>
              <a:rPr b="1" lang="en-US" sz="2700">
                <a:solidFill>
                  <a:srgbClr val="290088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1" lang="en-US" sz="2700">
                <a:solidFill>
                  <a:srgbClr val="29008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Anticipando transformaciones sostenibles a través de nichos y experimentos</a:t>
            </a:r>
            <a:br>
              <a:rPr b="1" lang="en-US" sz="3000">
                <a:solidFill>
                  <a:srgbClr val="290088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br>
              <a:rPr b="1" lang="en-US" sz="3000">
                <a:solidFill>
                  <a:srgbClr val="290088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endParaRPr b="1" sz="3000">
              <a:solidFill>
                <a:srgbClr val="29008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" name="Google Shape;251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34656" y="110522"/>
            <a:ext cx="1432528" cy="179001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sp>
        <p:nvSpPr>
          <p:cNvPr id="252" name="Google Shape;252;p10"/>
          <p:cNvSpPr txBox="1"/>
          <p:nvPr/>
        </p:nvSpPr>
        <p:spPr>
          <a:xfrm>
            <a:off x="91440" y="97536"/>
            <a:ext cx="905256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Tres estrategias para crear los espacios transformativos</a:t>
            </a:r>
            <a:endParaRPr/>
          </a:p>
        </p:txBody>
      </p:sp>
      <p:pic>
        <p:nvPicPr>
          <p:cNvPr id="253" name="Google Shape;253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98359" y="3013240"/>
            <a:ext cx="5665148" cy="3567361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10"/>
          <p:cNvSpPr/>
          <p:nvPr/>
        </p:nvSpPr>
        <p:spPr>
          <a:xfrm>
            <a:off x="91440" y="2093226"/>
            <a:ext cx="8741664" cy="3146459"/>
          </a:xfrm>
          <a:custGeom>
            <a:rect b="b" l="l" r="r" t="t"/>
            <a:pathLst>
              <a:path extrusionOk="0" h="1278193" w="8750709">
                <a:moveTo>
                  <a:pt x="0" y="1278193"/>
                </a:moveTo>
                <a:cubicBezTo>
                  <a:pt x="1424039" y="668593"/>
                  <a:pt x="2848078" y="58994"/>
                  <a:pt x="4306529" y="29497"/>
                </a:cubicBezTo>
                <a:cubicBezTo>
                  <a:pt x="5764980" y="0"/>
                  <a:pt x="7257844" y="550606"/>
                  <a:pt x="8750709" y="1101213"/>
                </a:cubicBezTo>
              </a:path>
            </a:pathLst>
          </a:custGeom>
          <a:noFill/>
          <a:ln cap="flat" cmpd="sng" w="34925">
            <a:solidFill>
              <a:srgbClr val="7030A0"/>
            </a:solidFill>
            <a:prstDash val="dash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F622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10"/>
          <p:cNvSpPr/>
          <p:nvPr/>
        </p:nvSpPr>
        <p:spPr>
          <a:xfrm rot="-3141679">
            <a:off x="7540764" y="1281934"/>
            <a:ext cx="820852" cy="282245"/>
          </a:xfrm>
          <a:prstGeom prst="ellipse">
            <a:avLst/>
          </a:prstGeom>
          <a:noFill/>
          <a:ln cap="flat" cmpd="sng" w="28575">
            <a:solidFill>
              <a:srgbClr val="7030A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10"/>
          <p:cNvSpPr txBox="1"/>
          <p:nvPr/>
        </p:nvSpPr>
        <p:spPr>
          <a:xfrm rot="-2261259">
            <a:off x="-17712" y="4659143"/>
            <a:ext cx="168187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F6228"/>
                </a:solidFill>
                <a:latin typeface="Calibri"/>
                <a:ea typeface="Calibri"/>
                <a:cs typeface="Calibri"/>
                <a:sym typeface="Calibri"/>
              </a:rPr>
              <a:t>El espacio nicho</a:t>
            </a:r>
            <a:endParaRPr/>
          </a:p>
        </p:txBody>
      </p:sp>
      <p:sp>
        <p:nvSpPr>
          <p:cNvPr id="257" name="Google Shape;257;p10"/>
          <p:cNvSpPr txBox="1"/>
          <p:nvPr/>
        </p:nvSpPr>
        <p:spPr>
          <a:xfrm rot="-2270474">
            <a:off x="-374670" y="3916992"/>
            <a:ext cx="23957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632423"/>
                </a:solidFill>
                <a:latin typeface="Calibri"/>
                <a:ea typeface="Calibri"/>
                <a:cs typeface="Calibri"/>
                <a:sym typeface="Calibri"/>
              </a:rPr>
              <a:t>El regimén sociotecnico</a:t>
            </a:r>
            <a:endParaRPr sz="1800">
              <a:solidFill>
                <a:srgbClr val="63242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" name="Google Shape;263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34656" y="110522"/>
            <a:ext cx="1432529" cy="179001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pic>
        <p:nvPicPr>
          <p:cNvPr id="264" name="Google Shape;264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98359" y="3013240"/>
            <a:ext cx="5665148" cy="3567361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11"/>
          <p:cNvSpPr/>
          <p:nvPr/>
        </p:nvSpPr>
        <p:spPr>
          <a:xfrm>
            <a:off x="91440" y="2093226"/>
            <a:ext cx="8741664" cy="3146459"/>
          </a:xfrm>
          <a:custGeom>
            <a:rect b="b" l="l" r="r" t="t"/>
            <a:pathLst>
              <a:path extrusionOk="0" h="1278193" w="8750709">
                <a:moveTo>
                  <a:pt x="0" y="1278193"/>
                </a:moveTo>
                <a:cubicBezTo>
                  <a:pt x="1424039" y="668593"/>
                  <a:pt x="2848078" y="58994"/>
                  <a:pt x="4306529" y="29497"/>
                </a:cubicBezTo>
                <a:cubicBezTo>
                  <a:pt x="5764980" y="0"/>
                  <a:pt x="7257844" y="550606"/>
                  <a:pt x="8750709" y="1101213"/>
                </a:cubicBezTo>
              </a:path>
            </a:pathLst>
          </a:custGeom>
          <a:noFill/>
          <a:ln cap="flat" cmpd="sng" w="34925">
            <a:solidFill>
              <a:srgbClr val="7030A0"/>
            </a:solidFill>
            <a:prstDash val="dash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F622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66" name="Google Shape;266;p11"/>
          <p:cNvGrpSpPr/>
          <p:nvPr/>
        </p:nvGrpSpPr>
        <p:grpSpPr>
          <a:xfrm>
            <a:off x="1206366" y="1005646"/>
            <a:ext cx="1834048" cy="1817658"/>
            <a:chOff x="96680" y="508000"/>
            <a:chExt cx="2445397" cy="1817658"/>
          </a:xfrm>
        </p:grpSpPr>
        <p:sp>
          <p:nvSpPr>
            <p:cNvPr id="267" name="Google Shape;267;p11"/>
            <p:cNvSpPr txBox="1"/>
            <p:nvPr/>
          </p:nvSpPr>
          <p:spPr>
            <a:xfrm>
              <a:off x="96680" y="928783"/>
              <a:ext cx="2445397" cy="13849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Blindar:</a:t>
              </a:r>
              <a:r>
                <a:rPr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resistir contra las normas de regímenes no-sostenibles; reconocer y promover a las alternativas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68" name="Google Shape;268;p11"/>
            <p:cNvCxnSpPr/>
            <p:nvPr/>
          </p:nvCxnSpPr>
          <p:spPr>
            <a:xfrm>
              <a:off x="2000299" y="1904875"/>
              <a:ext cx="82498" cy="147793"/>
            </a:xfrm>
            <a:prstGeom prst="straightConnector1">
              <a:avLst/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med" w="med" type="stealth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269" name="Google Shape;269;p11"/>
            <p:cNvCxnSpPr/>
            <p:nvPr/>
          </p:nvCxnSpPr>
          <p:spPr>
            <a:xfrm>
              <a:off x="679508" y="508000"/>
              <a:ext cx="234881" cy="420783"/>
            </a:xfrm>
            <a:prstGeom prst="straightConnector1">
              <a:avLst/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med" w="med" type="stealth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270" name="Google Shape;270;p11"/>
            <p:cNvCxnSpPr/>
            <p:nvPr/>
          </p:nvCxnSpPr>
          <p:spPr>
            <a:xfrm>
              <a:off x="1221364" y="508000"/>
              <a:ext cx="234881" cy="420783"/>
            </a:xfrm>
            <a:prstGeom prst="straightConnector1">
              <a:avLst/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271" name="Google Shape;271;p11"/>
            <p:cNvCxnSpPr/>
            <p:nvPr/>
          </p:nvCxnSpPr>
          <p:spPr>
            <a:xfrm>
              <a:off x="916587" y="1904875"/>
              <a:ext cx="234881" cy="420783"/>
            </a:xfrm>
            <a:prstGeom prst="straightConnector1">
              <a:avLst/>
            </a:prstGeom>
            <a:noFill/>
            <a:ln cap="flat" cmpd="sng" w="25400">
              <a:solidFill>
                <a:schemeClr val="accent1"/>
              </a:solidFill>
              <a:prstDash val="dash"/>
              <a:round/>
              <a:headEnd len="sm" w="sm" type="none"/>
              <a:tailEnd len="med" w="med" type="stealth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272" name="Google Shape;272;p11"/>
            <p:cNvCxnSpPr/>
            <p:nvPr/>
          </p:nvCxnSpPr>
          <p:spPr>
            <a:xfrm>
              <a:off x="137652" y="508000"/>
              <a:ext cx="234881" cy="420783"/>
            </a:xfrm>
            <a:prstGeom prst="straightConnector1">
              <a:avLst/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</p:grpSp>
      <p:sp>
        <p:nvSpPr>
          <p:cNvPr id="273" name="Google Shape;273;p11"/>
          <p:cNvSpPr/>
          <p:nvPr/>
        </p:nvSpPr>
        <p:spPr>
          <a:xfrm rot="-3141679">
            <a:off x="7540764" y="1281934"/>
            <a:ext cx="820852" cy="282245"/>
          </a:xfrm>
          <a:prstGeom prst="ellipse">
            <a:avLst/>
          </a:prstGeom>
          <a:noFill/>
          <a:ln cap="flat" cmpd="sng" w="28575">
            <a:solidFill>
              <a:srgbClr val="7030A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p11"/>
          <p:cNvSpPr txBox="1"/>
          <p:nvPr/>
        </p:nvSpPr>
        <p:spPr>
          <a:xfrm rot="-2261259">
            <a:off x="-17712" y="4659143"/>
            <a:ext cx="168187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F6228"/>
                </a:solidFill>
                <a:latin typeface="Calibri"/>
                <a:ea typeface="Calibri"/>
                <a:cs typeface="Calibri"/>
                <a:sym typeface="Calibri"/>
              </a:rPr>
              <a:t>El espacio nicho</a:t>
            </a:r>
            <a:endParaRPr/>
          </a:p>
        </p:txBody>
      </p:sp>
      <p:sp>
        <p:nvSpPr>
          <p:cNvPr id="275" name="Google Shape;275;p11"/>
          <p:cNvSpPr txBox="1"/>
          <p:nvPr/>
        </p:nvSpPr>
        <p:spPr>
          <a:xfrm rot="-2270474">
            <a:off x="-374670" y="3916992"/>
            <a:ext cx="23957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632423"/>
                </a:solidFill>
                <a:latin typeface="Calibri"/>
                <a:ea typeface="Calibri"/>
                <a:cs typeface="Calibri"/>
                <a:sym typeface="Calibri"/>
              </a:rPr>
              <a:t>El regimén sociotecnico</a:t>
            </a:r>
            <a:endParaRPr sz="1800">
              <a:solidFill>
                <a:srgbClr val="63242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p11"/>
          <p:cNvSpPr txBox="1"/>
          <p:nvPr/>
        </p:nvSpPr>
        <p:spPr>
          <a:xfrm>
            <a:off x="91440" y="97536"/>
            <a:ext cx="905256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Tres estrategias para apoyar a los espacios transformativos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Porque blindar?</a:t>
            </a:r>
            <a:endParaRPr/>
          </a:p>
        </p:txBody>
      </p:sp>
      <p:sp>
        <p:nvSpPr>
          <p:cNvPr id="282" name="Google Shape;282;p1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80"/>
              <a:buChar char="•"/>
            </a:pPr>
            <a:r>
              <a:rPr lang="en-US" sz="2480"/>
              <a:t>Crear una visión sostenible que se vaya a movilizar al interés y apoyo de distintos actores y un entorno comprometido al desarrollo sostenible</a:t>
            </a:r>
            <a:endParaRPr/>
          </a:p>
          <a:p>
            <a:pPr indent="-185420" lvl="0" marL="34290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None/>
            </a:pPr>
            <a:r>
              <a:t/>
            </a:r>
            <a:endParaRPr sz="2480"/>
          </a:p>
          <a:p>
            <a:pPr indent="-342900" lvl="0" marL="34290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Char char="•"/>
            </a:pPr>
            <a:r>
              <a:rPr lang="en-US" sz="2480"/>
              <a:t>El entorno pueda ser muy distribuido:</a:t>
            </a:r>
            <a:endParaRPr/>
          </a:p>
          <a:p>
            <a:pPr indent="-171450" lvl="0" marL="17145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Font typeface="Calibri"/>
              <a:buChar char="-"/>
            </a:pPr>
            <a:r>
              <a:rPr lang="en-US" sz="2480"/>
              <a:t>Grupos de consumidores ‘verdes’</a:t>
            </a:r>
            <a:endParaRPr/>
          </a:p>
          <a:p>
            <a:pPr indent="-171450" lvl="0" marL="17145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Font typeface="Calibri"/>
              <a:buChar char="-"/>
            </a:pPr>
            <a:r>
              <a:rPr lang="en-US" sz="2480"/>
              <a:t>Comunidades locales experimentando con iniciativas diferentes</a:t>
            </a:r>
            <a:endParaRPr/>
          </a:p>
          <a:p>
            <a:pPr indent="-171450" lvl="0" marL="17145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Font typeface="Calibri"/>
              <a:buChar char="-"/>
            </a:pPr>
            <a:r>
              <a:rPr lang="en-US" sz="2480"/>
              <a:t>Emprendadores sociales y comerciales</a:t>
            </a:r>
            <a:endParaRPr/>
          </a:p>
          <a:p>
            <a:pPr indent="-171450" lvl="0" marL="17145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Font typeface="Calibri"/>
              <a:buChar char="-"/>
            </a:pPr>
            <a:r>
              <a:rPr lang="en-US" sz="2480"/>
              <a:t>Inversores éticos</a:t>
            </a:r>
            <a:endParaRPr/>
          </a:p>
          <a:p>
            <a:pPr indent="-171450" lvl="0" marL="17145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Font typeface="Calibri"/>
              <a:buChar char="-"/>
            </a:pPr>
            <a:r>
              <a:rPr lang="en-US" sz="2480"/>
              <a:t>Unidades de investigación</a:t>
            </a:r>
            <a:endParaRPr/>
          </a:p>
          <a:p>
            <a:pPr indent="-171450" lvl="0" marL="17145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Font typeface="Calibri"/>
              <a:buChar char="-"/>
            </a:pPr>
            <a:r>
              <a:rPr lang="en-US" sz="2480"/>
              <a:t>Gobiernos locales</a:t>
            </a:r>
            <a:endParaRPr/>
          </a:p>
          <a:p>
            <a:pPr indent="-185420" lvl="0" marL="34290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None/>
            </a:pPr>
            <a:r>
              <a:t/>
            </a:r>
            <a:endParaRPr sz="248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7" name="Google Shape;287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34656" y="110522"/>
            <a:ext cx="1432529" cy="179001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pic>
        <p:nvPicPr>
          <p:cNvPr id="288" name="Google Shape;288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98359" y="3013240"/>
            <a:ext cx="5665148" cy="3567361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13"/>
          <p:cNvSpPr/>
          <p:nvPr/>
        </p:nvSpPr>
        <p:spPr>
          <a:xfrm>
            <a:off x="91440" y="2093226"/>
            <a:ext cx="8741664" cy="3146459"/>
          </a:xfrm>
          <a:custGeom>
            <a:rect b="b" l="l" r="r" t="t"/>
            <a:pathLst>
              <a:path extrusionOk="0" h="1278193" w="8750709">
                <a:moveTo>
                  <a:pt x="0" y="1278193"/>
                </a:moveTo>
                <a:cubicBezTo>
                  <a:pt x="1424039" y="668593"/>
                  <a:pt x="2848078" y="58994"/>
                  <a:pt x="4306529" y="29497"/>
                </a:cubicBezTo>
                <a:cubicBezTo>
                  <a:pt x="5764980" y="0"/>
                  <a:pt x="7257844" y="550606"/>
                  <a:pt x="8750709" y="1101213"/>
                </a:cubicBezTo>
              </a:path>
            </a:pathLst>
          </a:custGeom>
          <a:noFill/>
          <a:ln cap="flat" cmpd="sng" w="34925">
            <a:solidFill>
              <a:srgbClr val="7030A0"/>
            </a:solidFill>
            <a:prstDash val="dash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F622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13"/>
          <p:cNvSpPr/>
          <p:nvPr/>
        </p:nvSpPr>
        <p:spPr>
          <a:xfrm rot="-3141679">
            <a:off x="7540764" y="1281934"/>
            <a:ext cx="820852" cy="282245"/>
          </a:xfrm>
          <a:prstGeom prst="ellipse">
            <a:avLst/>
          </a:prstGeom>
          <a:noFill/>
          <a:ln cap="flat" cmpd="sng" w="28575">
            <a:solidFill>
              <a:srgbClr val="7030A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91" name="Google Shape;291;p13"/>
          <p:cNvGrpSpPr/>
          <p:nvPr/>
        </p:nvGrpSpPr>
        <p:grpSpPr>
          <a:xfrm>
            <a:off x="1206366" y="1005646"/>
            <a:ext cx="1834048" cy="1817658"/>
            <a:chOff x="96680" y="508000"/>
            <a:chExt cx="2445397" cy="1817658"/>
          </a:xfrm>
        </p:grpSpPr>
        <p:sp>
          <p:nvSpPr>
            <p:cNvPr id="292" name="Google Shape;292;p13"/>
            <p:cNvSpPr txBox="1"/>
            <p:nvPr/>
          </p:nvSpPr>
          <p:spPr>
            <a:xfrm>
              <a:off x="96680" y="928783"/>
              <a:ext cx="2445397" cy="13849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Blindar:</a:t>
              </a:r>
              <a:r>
                <a:rPr lang="en-US" sz="1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 resistir contra las normas de regímenes no-sostenibles; reconocer y promover a las alternativas</a:t>
              </a:r>
              <a:endParaRPr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93" name="Google Shape;293;p13"/>
            <p:cNvCxnSpPr/>
            <p:nvPr/>
          </p:nvCxnSpPr>
          <p:spPr>
            <a:xfrm>
              <a:off x="2000299" y="1904875"/>
              <a:ext cx="82498" cy="147793"/>
            </a:xfrm>
            <a:prstGeom prst="straightConnector1">
              <a:avLst/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med" w="med" type="stealth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294" name="Google Shape;294;p13"/>
            <p:cNvCxnSpPr/>
            <p:nvPr/>
          </p:nvCxnSpPr>
          <p:spPr>
            <a:xfrm>
              <a:off x="679508" y="508000"/>
              <a:ext cx="234881" cy="420783"/>
            </a:xfrm>
            <a:prstGeom prst="straightConnector1">
              <a:avLst/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med" w="med" type="stealth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295" name="Google Shape;295;p13"/>
            <p:cNvCxnSpPr/>
            <p:nvPr/>
          </p:nvCxnSpPr>
          <p:spPr>
            <a:xfrm>
              <a:off x="1221364" y="508000"/>
              <a:ext cx="234881" cy="420783"/>
            </a:xfrm>
            <a:prstGeom prst="straightConnector1">
              <a:avLst/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296" name="Google Shape;296;p13"/>
            <p:cNvCxnSpPr/>
            <p:nvPr/>
          </p:nvCxnSpPr>
          <p:spPr>
            <a:xfrm>
              <a:off x="916587" y="1904875"/>
              <a:ext cx="234881" cy="420783"/>
            </a:xfrm>
            <a:prstGeom prst="straightConnector1">
              <a:avLst/>
            </a:prstGeom>
            <a:noFill/>
            <a:ln cap="flat" cmpd="sng" w="25400">
              <a:solidFill>
                <a:schemeClr val="accent1"/>
              </a:solidFill>
              <a:prstDash val="dash"/>
              <a:round/>
              <a:headEnd len="sm" w="sm" type="none"/>
              <a:tailEnd len="med" w="med" type="stealth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297" name="Google Shape;297;p13"/>
            <p:cNvCxnSpPr/>
            <p:nvPr/>
          </p:nvCxnSpPr>
          <p:spPr>
            <a:xfrm>
              <a:off x="137652" y="508000"/>
              <a:ext cx="234881" cy="420783"/>
            </a:xfrm>
            <a:prstGeom prst="straightConnector1">
              <a:avLst/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</p:grpSp>
      <p:grpSp>
        <p:nvGrpSpPr>
          <p:cNvPr id="298" name="Google Shape;298;p13"/>
          <p:cNvGrpSpPr/>
          <p:nvPr/>
        </p:nvGrpSpPr>
        <p:grpSpPr>
          <a:xfrm>
            <a:off x="3468641" y="2227190"/>
            <a:ext cx="2076525" cy="1169551"/>
            <a:chOff x="3113046" y="1729544"/>
            <a:chExt cx="2768701" cy="1169551"/>
          </a:xfrm>
        </p:grpSpPr>
        <p:sp>
          <p:nvSpPr>
            <p:cNvPr id="299" name="Google Shape;299;p13"/>
            <p:cNvSpPr/>
            <p:nvPr/>
          </p:nvSpPr>
          <p:spPr>
            <a:xfrm rot="5400000">
              <a:off x="4538147" y="1742205"/>
              <a:ext cx="935567" cy="1144228"/>
            </a:xfrm>
            <a:custGeom>
              <a:rect b="b" l="l" r="r" t="t"/>
              <a:pathLst>
                <a:path extrusionOk="0" h="120000" w="120000">
                  <a:moveTo>
                    <a:pt x="6880" y="60000"/>
                  </a:moveTo>
                  <a:lnTo>
                    <a:pt x="6880" y="60000"/>
                  </a:lnTo>
                  <a:cubicBezTo>
                    <a:pt x="6880" y="34176"/>
                    <a:pt x="25882" y="12187"/>
                    <a:pt x="51689" y="8147"/>
                  </a:cubicBezTo>
                  <a:cubicBezTo>
                    <a:pt x="77496" y="4106"/>
                    <a:pt x="102444" y="19215"/>
                    <a:pt x="110520" y="43774"/>
                  </a:cubicBezTo>
                  <a:lnTo>
                    <a:pt x="116889" y="43774"/>
                  </a:lnTo>
                  <a:lnTo>
                    <a:pt x="106241" y="60000"/>
                  </a:lnTo>
                  <a:lnTo>
                    <a:pt x="89371" y="43774"/>
                  </a:lnTo>
                  <a:lnTo>
                    <a:pt x="95486" y="43774"/>
                  </a:lnTo>
                  <a:cubicBezTo>
                    <a:pt x="87536" y="27993"/>
                    <a:pt x="69183" y="19551"/>
                    <a:pt x="51267" y="23435"/>
                  </a:cubicBezTo>
                  <a:cubicBezTo>
                    <a:pt x="33351" y="27319"/>
                    <a:pt x="20639" y="42495"/>
                    <a:pt x="20639" y="60000"/>
                  </a:cubicBezTo>
                  <a:close/>
                </a:path>
              </a:pathLst>
            </a:cu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00" scaled="0"/>
            </a:gradFill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" name="Google Shape;300;p13"/>
            <p:cNvSpPr/>
            <p:nvPr/>
          </p:nvSpPr>
          <p:spPr>
            <a:xfrm rot="-5400000">
              <a:off x="3217376" y="1742205"/>
              <a:ext cx="935567" cy="1144228"/>
            </a:xfrm>
            <a:custGeom>
              <a:rect b="b" l="l" r="r" t="t"/>
              <a:pathLst>
                <a:path extrusionOk="0" h="120000" w="120000">
                  <a:moveTo>
                    <a:pt x="6880" y="60000"/>
                  </a:moveTo>
                  <a:lnTo>
                    <a:pt x="6880" y="60000"/>
                  </a:lnTo>
                  <a:cubicBezTo>
                    <a:pt x="6880" y="34176"/>
                    <a:pt x="25882" y="12187"/>
                    <a:pt x="51689" y="8147"/>
                  </a:cubicBezTo>
                  <a:cubicBezTo>
                    <a:pt x="77496" y="4106"/>
                    <a:pt x="102444" y="19215"/>
                    <a:pt x="110520" y="43774"/>
                  </a:cubicBezTo>
                  <a:lnTo>
                    <a:pt x="116889" y="43774"/>
                  </a:lnTo>
                  <a:lnTo>
                    <a:pt x="106241" y="60000"/>
                  </a:lnTo>
                  <a:lnTo>
                    <a:pt x="89371" y="43774"/>
                  </a:lnTo>
                  <a:lnTo>
                    <a:pt x="95486" y="43774"/>
                  </a:lnTo>
                  <a:cubicBezTo>
                    <a:pt x="87536" y="27993"/>
                    <a:pt x="69183" y="19551"/>
                    <a:pt x="51267" y="23435"/>
                  </a:cubicBezTo>
                  <a:cubicBezTo>
                    <a:pt x="33351" y="27319"/>
                    <a:pt x="20639" y="42495"/>
                    <a:pt x="20639" y="60000"/>
                  </a:cubicBezTo>
                  <a:close/>
                </a:path>
              </a:pathLst>
            </a:cu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00" scaled="0"/>
            </a:gradFill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Google Shape;301;p13"/>
            <p:cNvSpPr txBox="1"/>
            <p:nvPr/>
          </p:nvSpPr>
          <p:spPr>
            <a:xfrm>
              <a:off x="3646546" y="1729544"/>
              <a:ext cx="2235200" cy="11695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Criar:</a:t>
              </a:r>
              <a:r>
                <a:rPr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/>
            </a:p>
            <a:p>
              <a:pPr indent="-8890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Char char="-"/>
              </a:pPr>
              <a:r>
                <a:rPr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visión y expectativas</a:t>
              </a:r>
              <a:endParaRPr/>
            </a:p>
            <a:p>
              <a:pPr indent="-8890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Char char="-"/>
              </a:pPr>
              <a:r>
                <a:rPr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redes de iniciativas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- aprendizaje social</a:t>
              </a:r>
              <a:endParaRPr/>
            </a:p>
          </p:txBody>
        </p:sp>
      </p:grpSp>
      <p:sp>
        <p:nvSpPr>
          <p:cNvPr id="302" name="Google Shape;302;p13"/>
          <p:cNvSpPr txBox="1"/>
          <p:nvPr/>
        </p:nvSpPr>
        <p:spPr>
          <a:xfrm rot="-2261259">
            <a:off x="-17712" y="4659143"/>
            <a:ext cx="168187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F6228"/>
                </a:solidFill>
                <a:latin typeface="Calibri"/>
                <a:ea typeface="Calibri"/>
                <a:cs typeface="Calibri"/>
                <a:sym typeface="Calibri"/>
              </a:rPr>
              <a:t>El espacio nicho</a:t>
            </a:r>
            <a:endParaRPr/>
          </a:p>
        </p:txBody>
      </p:sp>
      <p:sp>
        <p:nvSpPr>
          <p:cNvPr id="303" name="Google Shape;303;p13"/>
          <p:cNvSpPr txBox="1"/>
          <p:nvPr/>
        </p:nvSpPr>
        <p:spPr>
          <a:xfrm rot="-2270474">
            <a:off x="-374670" y="3916992"/>
            <a:ext cx="23957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632423"/>
                </a:solidFill>
                <a:latin typeface="Calibri"/>
                <a:ea typeface="Calibri"/>
                <a:cs typeface="Calibri"/>
                <a:sym typeface="Calibri"/>
              </a:rPr>
              <a:t>El regimén sociotecnico</a:t>
            </a:r>
            <a:endParaRPr sz="1800">
              <a:solidFill>
                <a:srgbClr val="63242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Google Shape;304;p13"/>
          <p:cNvSpPr txBox="1"/>
          <p:nvPr/>
        </p:nvSpPr>
        <p:spPr>
          <a:xfrm>
            <a:off x="91440" y="97536"/>
            <a:ext cx="905256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Tres estrategias para cultivación de espacios transformativos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9" name="Google Shape;30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34656" y="110522"/>
            <a:ext cx="1432529" cy="179001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pic>
        <p:nvPicPr>
          <p:cNvPr id="310" name="Google Shape;310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98359" y="3013240"/>
            <a:ext cx="5665148" cy="3567361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14"/>
          <p:cNvSpPr/>
          <p:nvPr/>
        </p:nvSpPr>
        <p:spPr>
          <a:xfrm>
            <a:off x="91440" y="2093226"/>
            <a:ext cx="8741664" cy="3146459"/>
          </a:xfrm>
          <a:custGeom>
            <a:rect b="b" l="l" r="r" t="t"/>
            <a:pathLst>
              <a:path extrusionOk="0" h="1278193" w="8750709">
                <a:moveTo>
                  <a:pt x="0" y="1278193"/>
                </a:moveTo>
                <a:cubicBezTo>
                  <a:pt x="1424039" y="668593"/>
                  <a:pt x="2848078" y="58994"/>
                  <a:pt x="4306529" y="29497"/>
                </a:cubicBezTo>
                <a:cubicBezTo>
                  <a:pt x="5764980" y="0"/>
                  <a:pt x="7257844" y="550606"/>
                  <a:pt x="8750709" y="1101213"/>
                </a:cubicBezTo>
              </a:path>
            </a:pathLst>
          </a:custGeom>
          <a:noFill/>
          <a:ln cap="flat" cmpd="sng" w="34925">
            <a:solidFill>
              <a:srgbClr val="7030A0"/>
            </a:solidFill>
            <a:prstDash val="dash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F622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12" name="Google Shape;312;p14"/>
          <p:cNvGrpSpPr/>
          <p:nvPr/>
        </p:nvGrpSpPr>
        <p:grpSpPr>
          <a:xfrm>
            <a:off x="5722791" y="1242877"/>
            <a:ext cx="2271834" cy="1353103"/>
            <a:chOff x="6118580" y="745231"/>
            <a:chExt cx="3029112" cy="1353103"/>
          </a:xfrm>
        </p:grpSpPr>
        <p:sp>
          <p:nvSpPr>
            <p:cNvPr id="313" name="Google Shape;313;p14"/>
            <p:cNvSpPr txBox="1"/>
            <p:nvPr/>
          </p:nvSpPr>
          <p:spPr>
            <a:xfrm>
              <a:off x="6912493" y="928783"/>
              <a:ext cx="2235199" cy="11695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92075" lvl="0" marL="92075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Empoderar:</a:t>
              </a:r>
              <a:r>
                <a:rPr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</a:t>
              </a:r>
              <a:endParaRPr/>
            </a:p>
            <a:p>
              <a:pPr indent="-92075" lvl="0" marL="92075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Char char="-"/>
              </a:pPr>
              <a:r>
                <a:rPr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Ajustar y conformar; </a:t>
              </a:r>
              <a:endParaRPr/>
            </a:p>
            <a:p>
              <a:pPr indent="-92075" lvl="0" marL="92075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Char char="-"/>
              </a:pPr>
              <a:r>
                <a:rPr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Estirar y transformar</a:t>
              </a:r>
              <a:endParaRPr/>
            </a:p>
          </p:txBody>
        </p:sp>
        <p:sp>
          <p:nvSpPr>
            <p:cNvPr id="314" name="Google Shape;314;p14"/>
            <p:cNvSpPr/>
            <p:nvPr/>
          </p:nvSpPr>
          <p:spPr>
            <a:xfrm rot="-4584714">
              <a:off x="6100023" y="931320"/>
              <a:ext cx="927338" cy="691716"/>
            </a:xfrm>
            <a:prstGeom prst="homePlate">
              <a:avLst>
                <a:gd fmla="val 50000" name="adj"/>
              </a:avLst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00" scaled="0"/>
            </a:gradFill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5" name="Google Shape;315;p14"/>
          <p:cNvSpPr/>
          <p:nvPr/>
        </p:nvSpPr>
        <p:spPr>
          <a:xfrm rot="-3141679">
            <a:off x="7540764" y="1281934"/>
            <a:ext cx="820852" cy="282245"/>
          </a:xfrm>
          <a:prstGeom prst="ellipse">
            <a:avLst/>
          </a:prstGeom>
          <a:noFill/>
          <a:ln cap="flat" cmpd="sng" w="28575">
            <a:solidFill>
              <a:srgbClr val="7030A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16" name="Google Shape;316;p14"/>
          <p:cNvGrpSpPr/>
          <p:nvPr/>
        </p:nvGrpSpPr>
        <p:grpSpPr>
          <a:xfrm>
            <a:off x="3468641" y="2227190"/>
            <a:ext cx="2076525" cy="1169551"/>
            <a:chOff x="3113046" y="1729544"/>
            <a:chExt cx="2768701" cy="1169551"/>
          </a:xfrm>
        </p:grpSpPr>
        <p:sp>
          <p:nvSpPr>
            <p:cNvPr id="317" name="Google Shape;317;p14"/>
            <p:cNvSpPr/>
            <p:nvPr/>
          </p:nvSpPr>
          <p:spPr>
            <a:xfrm rot="5400000">
              <a:off x="4538147" y="1742205"/>
              <a:ext cx="935567" cy="1144228"/>
            </a:xfrm>
            <a:custGeom>
              <a:rect b="b" l="l" r="r" t="t"/>
              <a:pathLst>
                <a:path extrusionOk="0" h="120000" w="120000">
                  <a:moveTo>
                    <a:pt x="6880" y="60000"/>
                  </a:moveTo>
                  <a:lnTo>
                    <a:pt x="6880" y="60000"/>
                  </a:lnTo>
                  <a:cubicBezTo>
                    <a:pt x="6880" y="34176"/>
                    <a:pt x="25882" y="12187"/>
                    <a:pt x="51689" y="8147"/>
                  </a:cubicBezTo>
                  <a:cubicBezTo>
                    <a:pt x="77496" y="4106"/>
                    <a:pt x="102444" y="19215"/>
                    <a:pt x="110520" y="43774"/>
                  </a:cubicBezTo>
                  <a:lnTo>
                    <a:pt x="116889" y="43774"/>
                  </a:lnTo>
                  <a:lnTo>
                    <a:pt x="106241" y="60000"/>
                  </a:lnTo>
                  <a:lnTo>
                    <a:pt x="89371" y="43774"/>
                  </a:lnTo>
                  <a:lnTo>
                    <a:pt x="95486" y="43774"/>
                  </a:lnTo>
                  <a:cubicBezTo>
                    <a:pt x="87536" y="27993"/>
                    <a:pt x="69183" y="19551"/>
                    <a:pt x="51267" y="23435"/>
                  </a:cubicBezTo>
                  <a:cubicBezTo>
                    <a:pt x="33351" y="27319"/>
                    <a:pt x="20639" y="42495"/>
                    <a:pt x="20639" y="60000"/>
                  </a:cubicBezTo>
                  <a:close/>
                </a:path>
              </a:pathLst>
            </a:cu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00" scaled="0"/>
            </a:gradFill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8" name="Google Shape;318;p14"/>
            <p:cNvSpPr/>
            <p:nvPr/>
          </p:nvSpPr>
          <p:spPr>
            <a:xfrm rot="-5400000">
              <a:off x="3217376" y="1742205"/>
              <a:ext cx="935567" cy="1144228"/>
            </a:xfrm>
            <a:custGeom>
              <a:rect b="b" l="l" r="r" t="t"/>
              <a:pathLst>
                <a:path extrusionOk="0" h="120000" w="120000">
                  <a:moveTo>
                    <a:pt x="6880" y="60000"/>
                  </a:moveTo>
                  <a:lnTo>
                    <a:pt x="6880" y="60000"/>
                  </a:lnTo>
                  <a:cubicBezTo>
                    <a:pt x="6880" y="34176"/>
                    <a:pt x="25882" y="12187"/>
                    <a:pt x="51689" y="8147"/>
                  </a:cubicBezTo>
                  <a:cubicBezTo>
                    <a:pt x="77496" y="4106"/>
                    <a:pt x="102444" y="19215"/>
                    <a:pt x="110520" y="43774"/>
                  </a:cubicBezTo>
                  <a:lnTo>
                    <a:pt x="116889" y="43774"/>
                  </a:lnTo>
                  <a:lnTo>
                    <a:pt x="106241" y="60000"/>
                  </a:lnTo>
                  <a:lnTo>
                    <a:pt x="89371" y="43774"/>
                  </a:lnTo>
                  <a:lnTo>
                    <a:pt x="95486" y="43774"/>
                  </a:lnTo>
                  <a:cubicBezTo>
                    <a:pt x="87536" y="27993"/>
                    <a:pt x="69183" y="19551"/>
                    <a:pt x="51267" y="23435"/>
                  </a:cubicBezTo>
                  <a:cubicBezTo>
                    <a:pt x="33351" y="27319"/>
                    <a:pt x="20639" y="42495"/>
                    <a:pt x="20639" y="60000"/>
                  </a:cubicBezTo>
                  <a:close/>
                </a:path>
              </a:pathLst>
            </a:cu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00" scaled="0"/>
            </a:gradFill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9" name="Google Shape;319;p14"/>
            <p:cNvSpPr txBox="1"/>
            <p:nvPr/>
          </p:nvSpPr>
          <p:spPr>
            <a:xfrm>
              <a:off x="3646546" y="1729544"/>
              <a:ext cx="2235200" cy="11695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Criar:</a:t>
              </a:r>
              <a:r>
                <a:rPr lang="en-US" sz="1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/>
            </a:p>
            <a:p>
              <a:pPr indent="-8890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ts val="1400"/>
                <a:buFont typeface="Calibri"/>
                <a:buChar char="-"/>
              </a:pPr>
              <a:r>
                <a:rPr lang="en-US" sz="1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 visión y expectativas</a:t>
              </a:r>
              <a:endParaRPr/>
            </a:p>
            <a:p>
              <a:pPr indent="-8890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ts val="1400"/>
                <a:buFont typeface="Calibri"/>
                <a:buChar char="-"/>
              </a:pPr>
              <a:r>
                <a:rPr lang="en-US" sz="1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 redes de iniciativas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- aprendizaje social</a:t>
              </a:r>
              <a:endParaRPr/>
            </a:p>
          </p:txBody>
        </p:sp>
      </p:grpSp>
      <p:grpSp>
        <p:nvGrpSpPr>
          <p:cNvPr id="320" name="Google Shape;320;p14"/>
          <p:cNvGrpSpPr/>
          <p:nvPr/>
        </p:nvGrpSpPr>
        <p:grpSpPr>
          <a:xfrm>
            <a:off x="1206366" y="1005646"/>
            <a:ext cx="1834048" cy="1817658"/>
            <a:chOff x="96680" y="508000"/>
            <a:chExt cx="2445397" cy="1817658"/>
          </a:xfrm>
        </p:grpSpPr>
        <p:sp>
          <p:nvSpPr>
            <p:cNvPr id="321" name="Google Shape;321;p14"/>
            <p:cNvSpPr txBox="1"/>
            <p:nvPr/>
          </p:nvSpPr>
          <p:spPr>
            <a:xfrm>
              <a:off x="96680" y="928783"/>
              <a:ext cx="2445397" cy="13849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Blindar:</a:t>
              </a:r>
              <a:r>
                <a:rPr lang="en-US" sz="1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 resistir contra las normas de regímenes no-sostenibles; espacio y recursos para promover alternativas</a:t>
              </a:r>
              <a:endParaRPr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22" name="Google Shape;322;p14"/>
            <p:cNvCxnSpPr/>
            <p:nvPr/>
          </p:nvCxnSpPr>
          <p:spPr>
            <a:xfrm>
              <a:off x="2000299" y="1904875"/>
              <a:ext cx="82498" cy="147793"/>
            </a:xfrm>
            <a:prstGeom prst="straightConnector1">
              <a:avLst/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med" w="med" type="stealth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323" name="Google Shape;323;p14"/>
            <p:cNvCxnSpPr/>
            <p:nvPr/>
          </p:nvCxnSpPr>
          <p:spPr>
            <a:xfrm>
              <a:off x="679508" y="508000"/>
              <a:ext cx="234881" cy="420783"/>
            </a:xfrm>
            <a:prstGeom prst="straightConnector1">
              <a:avLst/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med" w="med" type="stealth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324" name="Google Shape;324;p14"/>
            <p:cNvCxnSpPr/>
            <p:nvPr/>
          </p:nvCxnSpPr>
          <p:spPr>
            <a:xfrm>
              <a:off x="1221364" y="508000"/>
              <a:ext cx="234881" cy="420783"/>
            </a:xfrm>
            <a:prstGeom prst="straightConnector1">
              <a:avLst/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325" name="Google Shape;325;p14"/>
            <p:cNvCxnSpPr/>
            <p:nvPr/>
          </p:nvCxnSpPr>
          <p:spPr>
            <a:xfrm>
              <a:off x="916587" y="1904875"/>
              <a:ext cx="234881" cy="420783"/>
            </a:xfrm>
            <a:prstGeom prst="straightConnector1">
              <a:avLst/>
            </a:prstGeom>
            <a:noFill/>
            <a:ln cap="flat" cmpd="sng" w="25400">
              <a:solidFill>
                <a:schemeClr val="accent1"/>
              </a:solidFill>
              <a:prstDash val="dash"/>
              <a:round/>
              <a:headEnd len="sm" w="sm" type="none"/>
              <a:tailEnd len="med" w="med" type="stealth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326" name="Google Shape;326;p14"/>
            <p:cNvCxnSpPr/>
            <p:nvPr/>
          </p:nvCxnSpPr>
          <p:spPr>
            <a:xfrm>
              <a:off x="137652" y="508000"/>
              <a:ext cx="234881" cy="420783"/>
            </a:xfrm>
            <a:prstGeom prst="straightConnector1">
              <a:avLst/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</p:grpSp>
      <p:sp>
        <p:nvSpPr>
          <p:cNvPr id="327" name="Google Shape;327;p14"/>
          <p:cNvSpPr txBox="1"/>
          <p:nvPr/>
        </p:nvSpPr>
        <p:spPr>
          <a:xfrm rot="-2261259">
            <a:off x="-17712" y="4659143"/>
            <a:ext cx="168187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F6228"/>
                </a:solidFill>
                <a:latin typeface="Calibri"/>
                <a:ea typeface="Calibri"/>
                <a:cs typeface="Calibri"/>
                <a:sym typeface="Calibri"/>
              </a:rPr>
              <a:t>El espacio nicho</a:t>
            </a:r>
            <a:endParaRPr/>
          </a:p>
        </p:txBody>
      </p:sp>
      <p:sp>
        <p:nvSpPr>
          <p:cNvPr id="328" name="Google Shape;328;p14"/>
          <p:cNvSpPr txBox="1"/>
          <p:nvPr/>
        </p:nvSpPr>
        <p:spPr>
          <a:xfrm rot="-2270474">
            <a:off x="-374670" y="3916992"/>
            <a:ext cx="23957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632423"/>
                </a:solidFill>
                <a:latin typeface="Calibri"/>
                <a:ea typeface="Calibri"/>
                <a:cs typeface="Calibri"/>
                <a:sym typeface="Calibri"/>
              </a:rPr>
              <a:t>El regimén sociotecnico</a:t>
            </a:r>
            <a:endParaRPr sz="1800">
              <a:solidFill>
                <a:srgbClr val="63242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Google Shape;329;p14"/>
          <p:cNvSpPr txBox="1"/>
          <p:nvPr/>
        </p:nvSpPr>
        <p:spPr>
          <a:xfrm>
            <a:off x="91440" y="97536"/>
            <a:ext cx="905256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Tres estrategias para cultivación de espacios transformativos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5"/>
          <p:cNvSpPr txBox="1"/>
          <p:nvPr/>
        </p:nvSpPr>
        <p:spPr>
          <a:xfrm>
            <a:off x="18047" y="96252"/>
            <a:ext cx="158088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Criar al nicho</a:t>
            </a:r>
            <a:endParaRPr/>
          </a:p>
        </p:txBody>
      </p:sp>
      <p:sp>
        <p:nvSpPr>
          <p:cNvPr id="336" name="Google Shape;336;p15"/>
          <p:cNvSpPr txBox="1"/>
          <p:nvPr/>
        </p:nvSpPr>
        <p:spPr>
          <a:xfrm>
            <a:off x="18048" y="843678"/>
            <a:ext cx="9125953" cy="45243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Crear redes entre experimentos puntuales y la multitud de actores involucrados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redes amplias (la diversidad de participación)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redes profundas (el compromiso y recursos para transformación)</a:t>
            </a:r>
            <a:endParaRPr/>
          </a:p>
          <a:p>
            <a:pPr indent="-1714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Aprendizaje social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aprendizaje sobre como mejorar las practicas sociotecnicas (1st-order learning)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aprendizaje sobre relaciones al régimen – como negociar y cambiar al contexto (2nd-order learning)</a:t>
            </a:r>
            <a:endParaRPr/>
          </a:p>
          <a:p>
            <a:pPr indent="-1714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Visión y expectativas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 el nicho tenga futuro y responda a los retos de los ODS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reconocer a las posibilidades de invertir recursos, formar capacidades, crear trabajo 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Cultivación de círculos virtuosos entre redes, aprendizajes y expectativas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6"/>
          <p:cNvSpPr txBox="1"/>
          <p:nvPr/>
        </p:nvSpPr>
        <p:spPr>
          <a:xfrm>
            <a:off x="18048" y="96252"/>
            <a:ext cx="2253309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Empoderar al nicho</a:t>
            </a:r>
            <a:endParaRPr/>
          </a:p>
        </p:txBody>
      </p:sp>
      <p:grpSp>
        <p:nvGrpSpPr>
          <p:cNvPr id="343" name="Google Shape;343;p16"/>
          <p:cNvGrpSpPr/>
          <p:nvPr/>
        </p:nvGrpSpPr>
        <p:grpSpPr>
          <a:xfrm>
            <a:off x="856746" y="720328"/>
            <a:ext cx="7452529" cy="5417343"/>
            <a:chOff x="655235" y="661"/>
            <a:chExt cx="7452529" cy="5417343"/>
          </a:xfrm>
        </p:grpSpPr>
        <p:sp>
          <p:nvSpPr>
            <p:cNvPr id="344" name="Google Shape;344;p16"/>
            <p:cNvSpPr/>
            <p:nvPr/>
          </p:nvSpPr>
          <p:spPr>
            <a:xfrm>
              <a:off x="2826882" y="661"/>
              <a:ext cx="5280882" cy="2579687"/>
            </a:xfrm>
            <a:prstGeom prst="rightArrow">
              <a:avLst>
                <a:gd fmla="val 75000" name="adj1"/>
                <a:gd fmla="val 50000" name="adj2"/>
              </a:avLst>
            </a:prstGeom>
            <a:solidFill>
              <a:srgbClr val="CDE1E8">
                <a:alpha val="89803"/>
              </a:srgbClr>
            </a:solidFill>
            <a:ln cap="flat" cmpd="sng" w="9525">
              <a:solidFill>
                <a:srgbClr val="CDE1E8">
                  <a:alpha val="8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16"/>
            <p:cNvSpPr txBox="1"/>
            <p:nvPr/>
          </p:nvSpPr>
          <p:spPr>
            <a:xfrm>
              <a:off x="2826882" y="323122"/>
              <a:ext cx="4313499" cy="19347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975" lIns="6975" spcFirstLastPara="1" rIns="6975" wrap="square" tIns="6975">
              <a:noAutofit/>
            </a:bodyPr>
            <a:lstStyle/>
            <a:p>
              <a:pPr indent="-69850" lvl="1" marL="571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Char char="•"/>
              </a:pPr>
              <a:r>
                <a:rPr b="0" i="0" lang="en-US" sz="11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conformar elementos prometedores del nicho con las normas del regimen prevalentes</a:t>
              </a:r>
              <a:endParaRPr/>
            </a:p>
            <a:p>
              <a:pPr indent="-69850" lvl="1" marL="57150" marR="0" rtl="0" algn="l">
                <a:lnSpc>
                  <a:spcPct val="90000"/>
                </a:lnSpc>
                <a:spcBef>
                  <a:spcPts val="165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Char char="•"/>
              </a:pPr>
              <a:r>
                <a:rPr b="0" i="0" lang="en-US" sz="11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más enfoque en el ‘scaling-up’ de elementos que ya se encajan con las lógicas del regimen, p.e., artefactos, métodos, habilidades, modelos económicos</a:t>
              </a:r>
              <a:endParaRPr/>
            </a:p>
            <a:p>
              <a:pPr indent="-69850" lvl="1" marL="57150" marR="0" rtl="0" algn="l">
                <a:lnSpc>
                  <a:spcPct val="90000"/>
                </a:lnSpc>
                <a:spcBef>
                  <a:spcPts val="165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Char char="•"/>
              </a:pPr>
              <a:r>
                <a:rPr b="0" i="0" lang="en-US" sz="11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muestra de cómo se desempeña la innovación en términos de criterios convencionales</a:t>
              </a:r>
              <a:endParaRPr/>
            </a:p>
            <a:p>
              <a:pPr indent="-69850" lvl="1" marL="57150" marR="0" rtl="0" algn="l">
                <a:lnSpc>
                  <a:spcPct val="90000"/>
                </a:lnSpc>
                <a:spcBef>
                  <a:spcPts val="165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Char char="•"/>
              </a:pPr>
              <a:r>
                <a:rPr b="0" i="0" lang="en-US" sz="11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instituciones del estado, mercado y sociedad civil juegan un rol como un filtro</a:t>
              </a:r>
              <a:endParaRPr/>
            </a:p>
            <a:p>
              <a:pPr indent="-69850" lvl="1" marL="57150" marR="0" rtl="0" algn="l">
                <a:lnSpc>
                  <a:spcPct val="90000"/>
                </a:lnSpc>
                <a:spcBef>
                  <a:spcPts val="165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Char char="•"/>
              </a:pPr>
              <a:r>
                <a:rPr b="0" i="0" lang="en-US" sz="11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nicho más transformada que transformador</a:t>
              </a:r>
              <a:endParaRPr/>
            </a:p>
          </p:txBody>
        </p:sp>
        <p:sp>
          <p:nvSpPr>
            <p:cNvPr id="346" name="Google Shape;346;p16"/>
            <p:cNvSpPr/>
            <p:nvPr/>
          </p:nvSpPr>
          <p:spPr>
            <a:xfrm>
              <a:off x="655235" y="661"/>
              <a:ext cx="2171646" cy="2579687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99EAFF"/>
                </a:gs>
                <a:gs pos="35000">
                  <a:srgbClr val="B8F1FF"/>
                </a:gs>
                <a:gs pos="100000">
                  <a:srgbClr val="E2FBFF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16"/>
            <p:cNvSpPr txBox="1"/>
            <p:nvPr/>
          </p:nvSpPr>
          <p:spPr>
            <a:xfrm>
              <a:off x="761246" y="106672"/>
              <a:ext cx="1959624" cy="2367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3325" lIns="106675" spcFirstLastPara="1" rIns="106675" wrap="square" tIns="53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Ajustar-y-conformar</a:t>
              </a:r>
              <a:endParaRPr/>
            </a:p>
          </p:txBody>
        </p:sp>
        <p:sp>
          <p:nvSpPr>
            <p:cNvPr id="348" name="Google Shape;348;p16"/>
            <p:cNvSpPr/>
            <p:nvPr/>
          </p:nvSpPr>
          <p:spPr>
            <a:xfrm>
              <a:off x="2826882" y="2838317"/>
              <a:ext cx="5280882" cy="2579687"/>
            </a:xfrm>
            <a:prstGeom prst="rightArrow">
              <a:avLst>
                <a:gd fmla="val 75000" name="adj1"/>
                <a:gd fmla="val 50000" name="adj2"/>
              </a:avLst>
            </a:prstGeom>
            <a:solidFill>
              <a:srgbClr val="FBDACB">
                <a:alpha val="89803"/>
              </a:srgbClr>
            </a:solidFill>
            <a:ln cap="flat" cmpd="sng" w="9525">
              <a:solidFill>
                <a:srgbClr val="FBDACB">
                  <a:alpha val="8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16"/>
            <p:cNvSpPr txBox="1"/>
            <p:nvPr/>
          </p:nvSpPr>
          <p:spPr>
            <a:xfrm>
              <a:off x="2826882" y="3160778"/>
              <a:ext cx="4313499" cy="19347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975" lIns="6975" spcFirstLastPara="1" rIns="6975" wrap="square" tIns="6975">
              <a:noAutofit/>
            </a:bodyPr>
            <a:lstStyle/>
            <a:p>
              <a:pPr indent="-69850" lvl="1" marL="571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Char char="•"/>
              </a:pPr>
              <a:r>
                <a:rPr b="0" i="0" lang="en-US" sz="11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más enfoque en trasladar la experimentación hacia regímenes nuevas con, p.e., comunidades, narrativas, relaciones sociales, valores</a:t>
              </a:r>
              <a:endParaRPr/>
            </a:p>
            <a:p>
              <a:pPr indent="-69850" lvl="1" marL="57150" marR="0" rtl="0" algn="l">
                <a:lnSpc>
                  <a:spcPct val="90000"/>
                </a:lnSpc>
                <a:spcBef>
                  <a:spcPts val="165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Char char="•"/>
              </a:pPr>
              <a:r>
                <a:rPr b="0" i="0" lang="en-US" sz="11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experiencias del nicho influyen y informan al diseño de las políticas de regulaciones, subvenciones y redistribuciones contra el régimen y a favor a las alternativas</a:t>
              </a:r>
              <a:endParaRPr/>
            </a:p>
            <a:p>
              <a:pPr indent="-69850" lvl="1" marL="57150" marR="0" rtl="0" algn="l">
                <a:lnSpc>
                  <a:spcPct val="90000"/>
                </a:lnSpc>
                <a:spcBef>
                  <a:spcPts val="165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Char char="•"/>
              </a:pPr>
              <a:r>
                <a:rPr b="0" i="0" lang="en-US" sz="11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contribuir y incorporar a nuevos tipos de normas y rutinas en las instituciones del estado, mercado y sociedad civil</a:t>
              </a:r>
              <a:endParaRPr/>
            </a:p>
            <a:p>
              <a:pPr indent="-69850" lvl="1" marL="57150" marR="0" rtl="0" algn="l">
                <a:lnSpc>
                  <a:spcPct val="90000"/>
                </a:lnSpc>
                <a:spcBef>
                  <a:spcPts val="165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Char char="•"/>
              </a:pPr>
              <a:r>
                <a:rPr b="0" i="0" lang="en-US" sz="11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instituciones juegan un rol como mediador que lo invita a la experimentación</a:t>
              </a:r>
              <a:endParaRPr/>
            </a:p>
            <a:p>
              <a:pPr indent="-69850" lvl="1" marL="57150" marR="0" rtl="0" algn="l">
                <a:lnSpc>
                  <a:spcPct val="90000"/>
                </a:lnSpc>
                <a:spcBef>
                  <a:spcPts val="165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Char char="•"/>
              </a:pPr>
              <a:r>
                <a:rPr b="0" i="0" lang="en-US" sz="11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nicho que les alimenta a los movimientos para transformaciones</a:t>
              </a:r>
              <a:endParaRPr/>
            </a:p>
          </p:txBody>
        </p:sp>
        <p:sp>
          <p:nvSpPr>
            <p:cNvPr id="350" name="Google Shape;350;p16"/>
            <p:cNvSpPr/>
            <p:nvPr/>
          </p:nvSpPr>
          <p:spPr>
            <a:xfrm>
              <a:off x="655235" y="2838317"/>
              <a:ext cx="2171646" cy="2579687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FFBB82"/>
                </a:gs>
                <a:gs pos="35000">
                  <a:srgbClr val="FFCFA8"/>
                </a:gs>
                <a:gs pos="100000">
                  <a:srgbClr val="FFEBD9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16"/>
            <p:cNvSpPr txBox="1"/>
            <p:nvPr/>
          </p:nvSpPr>
          <p:spPr>
            <a:xfrm>
              <a:off x="761246" y="2944328"/>
              <a:ext cx="1959624" cy="2367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3325" lIns="106675" spcFirstLastPara="1" rIns="106675" wrap="square" tIns="53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Estirar-y-transformar</a:t>
              </a:r>
              <a:endParaRPr/>
            </a:p>
          </p:txBody>
        </p:sp>
      </p:grpSp>
      <p:sp>
        <p:nvSpPr>
          <p:cNvPr id="352" name="Google Shape;352;p16"/>
          <p:cNvSpPr txBox="1"/>
          <p:nvPr/>
        </p:nvSpPr>
        <p:spPr>
          <a:xfrm rot="-5400000">
            <a:off x="7495965" y="1840992"/>
            <a:ext cx="201927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P.e. parques eólicos</a:t>
            </a:r>
            <a:endParaRPr/>
          </a:p>
        </p:txBody>
      </p:sp>
      <p:sp>
        <p:nvSpPr>
          <p:cNvPr id="353" name="Google Shape;353;p16"/>
          <p:cNvSpPr txBox="1"/>
          <p:nvPr/>
        </p:nvSpPr>
        <p:spPr>
          <a:xfrm rot="-5400000">
            <a:off x="7285778" y="4675632"/>
            <a:ext cx="243964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P.e. energía comunitaria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7"/>
          <p:cNvSpPr txBox="1"/>
          <p:nvPr/>
        </p:nvSpPr>
        <p:spPr>
          <a:xfrm>
            <a:off x="18047" y="96252"/>
            <a:ext cx="701724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Resumen: hacía las políticas publicas para promover a los nichos</a:t>
            </a:r>
            <a:endParaRPr/>
          </a:p>
        </p:txBody>
      </p:sp>
      <p:sp>
        <p:nvSpPr>
          <p:cNvPr id="360" name="Google Shape;360;p17"/>
          <p:cNvSpPr txBox="1"/>
          <p:nvPr/>
        </p:nvSpPr>
        <p:spPr>
          <a:xfrm>
            <a:off x="18047" y="1330035"/>
            <a:ext cx="9125954" cy="341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Políticas publicas …</a:t>
            </a:r>
            <a:endParaRPr/>
          </a:p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arenR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 reconocer, mapear y visibilizar a las iniciativas alternativas y entornos favorables para el desarrollo sostenible</a:t>
            </a:r>
            <a:endParaRPr/>
          </a:p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arenR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 crear una visión movilizadora y entornos a favor de experimentación (blindar)</a:t>
            </a:r>
            <a:endParaRPr/>
          </a:p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arenR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 criar y apoyar a los nichos - aprendizaje social, redes, expectativas positivas – al nivel de redes de iniciativas</a:t>
            </a:r>
            <a:endParaRPr/>
          </a:p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arenR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 empoderar a los nichos con reformas a los regímenes y instituciones</a:t>
            </a:r>
            <a:endParaRPr/>
          </a:p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18"/>
          <p:cNvSpPr txBox="1"/>
          <p:nvPr/>
        </p:nvSpPr>
        <p:spPr>
          <a:xfrm>
            <a:off x="18047" y="96252"/>
            <a:ext cx="350358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importancia de la mediación</a:t>
            </a:r>
            <a:endParaRPr/>
          </a:p>
        </p:txBody>
      </p:sp>
      <p:sp>
        <p:nvSpPr>
          <p:cNvPr id="367" name="Google Shape;367;p18"/>
          <p:cNvSpPr txBox="1"/>
          <p:nvPr/>
        </p:nvSpPr>
        <p:spPr>
          <a:xfrm>
            <a:off x="18048" y="553929"/>
            <a:ext cx="9125953" cy="3693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Inter-relacionar, distinguir y negociar entre visiones, situaciones y motivos distintos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Documentación de aprendizajes desde distintos puntos de vista y por marcos-analíticos diferentes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Trabajar en redes abiertas y movilizar recursos para la diversidad de actividades mas allá de los proyectos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Visibilizar la presencia y saberes de todos los participantes y trazar todos las cosas que se produzca el nicho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Crear significados para los individuos y grupos diferentes, cultivar creatividad y compromiso 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68" name="Google Shape;368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72918" y="3590146"/>
            <a:ext cx="4367564" cy="2750268"/>
          </a:xfrm>
          <a:prstGeom prst="rect">
            <a:avLst/>
          </a:prstGeom>
          <a:noFill/>
          <a:ln>
            <a:noFill/>
          </a:ln>
        </p:spPr>
      </p:pic>
      <p:sp>
        <p:nvSpPr>
          <p:cNvPr id="369" name="Google Shape;369;p18"/>
          <p:cNvSpPr txBox="1"/>
          <p:nvPr/>
        </p:nvSpPr>
        <p:spPr>
          <a:xfrm>
            <a:off x="-1" y="3312733"/>
            <a:ext cx="4595281" cy="341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Incubación de comunidades y alianzas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Habilidades en escuchar activamente, notar ausencias-silencias y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manejo de conflictos y la búsqueda para actividades-puentes que puedan hacer todos en común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Acompañar a procesos comprometido a convertir instituciones-como-filtro en instituciones-transformativas</a:t>
            </a:r>
            <a:endParaRPr/>
          </a:p>
        </p:txBody>
      </p:sp>
      <p:sp>
        <p:nvSpPr>
          <p:cNvPr id="370" name="Google Shape;370;p18"/>
          <p:cNvSpPr/>
          <p:nvPr/>
        </p:nvSpPr>
        <p:spPr>
          <a:xfrm>
            <a:off x="5448997" y="3840479"/>
            <a:ext cx="3079865" cy="1014153"/>
          </a:xfrm>
          <a:prstGeom prst="ellipse">
            <a:avLst/>
          </a:prstGeom>
          <a:noFill/>
          <a:ln cap="flat" cmpd="sng" w="31750">
            <a:solidFill>
              <a:srgbClr val="E36C09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5" name="Google Shape;375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9588" y="584200"/>
            <a:ext cx="8124825" cy="5689600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Google Shape;376;p19"/>
          <p:cNvSpPr txBox="1"/>
          <p:nvPr/>
        </p:nvSpPr>
        <p:spPr>
          <a:xfrm>
            <a:off x="18048" y="96252"/>
            <a:ext cx="9125953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Ejercicio: ¿Cuáles son las posibilidades para nichos sostenibles y transformativos en Valle del Cauca?</a:t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7" name="Google Shape;377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95950" y="4318000"/>
            <a:ext cx="3448050" cy="2540000"/>
          </a:xfrm>
          <a:prstGeom prst="rect">
            <a:avLst/>
          </a:prstGeom>
          <a:noFill/>
          <a:ln>
            <a:noFill/>
          </a:ln>
        </p:spPr>
      </p:pic>
      <p:sp>
        <p:nvSpPr>
          <p:cNvPr id="378" name="Google Shape;378;p19"/>
          <p:cNvSpPr txBox="1"/>
          <p:nvPr/>
        </p:nvSpPr>
        <p:spPr>
          <a:xfrm>
            <a:off x="3158227" y="6507687"/>
            <a:ext cx="3772123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Source: Climate-KIC, Visual Toolbox for System Innovation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Nicho</a:t>
            </a:r>
            <a:br>
              <a:rPr lang="en-US"/>
            </a:br>
            <a:r>
              <a:rPr lang="en-US" sz="2325"/>
              <a:t>Ejemplos: energia renovable, eco-agricultura, humedales </a:t>
            </a:r>
            <a:endParaRPr sz="2325"/>
          </a:p>
        </p:txBody>
      </p:sp>
      <p:sp>
        <p:nvSpPr>
          <p:cNvPr id="99" name="Google Shape;99;p2"/>
          <p:cNvSpPr txBox="1"/>
          <p:nvPr>
            <p:ph idx="1" type="body"/>
          </p:nvPr>
        </p:nvSpPr>
        <p:spPr>
          <a:xfrm>
            <a:off x="1028700" y="2486025"/>
            <a:ext cx="7899401" cy="29614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50"/>
              <a:buChar char="•"/>
            </a:pPr>
            <a:r>
              <a:rPr lang="en-US" sz="1650"/>
              <a:t>Pequeñas redes de actores apoyan las novedades sobre la base de expectativas y visiones. </a:t>
            </a:r>
            <a:endParaRPr sz="1650"/>
          </a:p>
          <a:p>
            <a:pPr indent="-342900" lvl="0" marL="342900" rtl="0" algn="l">
              <a:spcBef>
                <a:spcPts val="330"/>
              </a:spcBef>
              <a:spcAft>
                <a:spcPts val="0"/>
              </a:spcAft>
              <a:buClr>
                <a:schemeClr val="dk1"/>
              </a:buClr>
              <a:buSzPts val="1650"/>
              <a:buChar char="•"/>
            </a:pPr>
            <a:r>
              <a:rPr lang="en-US" sz="1650"/>
              <a:t>Concebidos como "espacios de incubación" para tecnologías y/o prácticas radicalmente nuevas caracterizadas por una alta incertidumbre tecnológica, institucional y de mercado. </a:t>
            </a:r>
            <a:endParaRPr/>
          </a:p>
          <a:p>
            <a:pPr indent="-342900" lvl="0" marL="342900" rtl="0" algn="l">
              <a:spcBef>
                <a:spcPts val="330"/>
              </a:spcBef>
              <a:spcAft>
                <a:spcPts val="0"/>
              </a:spcAft>
              <a:buClr>
                <a:schemeClr val="dk1"/>
              </a:buClr>
              <a:buSzPts val="1650"/>
              <a:buChar char="•"/>
            </a:pPr>
            <a:r>
              <a:rPr lang="en-US" sz="1650"/>
              <a:t>Los nichos protegen las innovaciones radicales contra la selección del mercado y las presiones institucionales de un régimen y permiten a los actores conocer estas novedades y sus usos a través de la experimentación (Coenen, Raven, &amp; Verbong, 2010; Geels, 2002). </a:t>
            </a:r>
            <a:endParaRPr/>
          </a:p>
          <a:p>
            <a:pPr indent="-342900" lvl="0" marL="342900" rtl="0" algn="l">
              <a:spcBef>
                <a:spcPts val="330"/>
              </a:spcBef>
              <a:spcAft>
                <a:spcPts val="0"/>
              </a:spcAft>
              <a:buClr>
                <a:schemeClr val="dk1"/>
              </a:buClr>
              <a:buSzPts val="1650"/>
              <a:buChar char="•"/>
            </a:pPr>
            <a:r>
              <a:rPr lang="en-US" sz="1650"/>
              <a:t>Cuando los nichos adquieren suficiente impulso para que estas configuraciones relativamente flexibles se institucionalicen, crean la capacidad para las tecnologías y prácticas emergentes de desafiar y sustituir un régimen e inducir transiciones.</a:t>
            </a:r>
            <a:endParaRPr sz="165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20"/>
          <p:cNvSpPr txBox="1"/>
          <p:nvPr/>
        </p:nvSpPr>
        <p:spPr>
          <a:xfrm>
            <a:off x="18048" y="96252"/>
            <a:ext cx="9125953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Resumen de las preguntas: </a:t>
            </a:r>
            <a:r>
              <a:rPr b="1" lang="en-US" sz="20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 nivel de las redes de iniciativas (mas allá de proyectos puntuales)</a:t>
            </a: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pic>
        <p:nvPicPr>
          <p:cNvPr id="384" name="Google Shape;384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13901" y="1645168"/>
            <a:ext cx="5066090" cy="3547649"/>
          </a:xfrm>
          <a:prstGeom prst="rect">
            <a:avLst/>
          </a:prstGeom>
          <a:noFill/>
          <a:ln>
            <a:noFill/>
          </a:ln>
        </p:spPr>
      </p:pic>
      <p:sp>
        <p:nvSpPr>
          <p:cNvPr id="385" name="Google Shape;385;p20"/>
          <p:cNvSpPr txBox="1"/>
          <p:nvPr/>
        </p:nvSpPr>
        <p:spPr>
          <a:xfrm>
            <a:off x="3444179" y="5005361"/>
            <a:ext cx="3890897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Blindar: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¿qué son las circunstancias que la permitan a la experimentación sostenible en vuestro sistema?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¿cuáles serían las acciones para mejora a las contextos para experimentar con alternativos del regimen?</a:t>
            </a:r>
            <a:endParaRPr/>
          </a:p>
        </p:txBody>
      </p:sp>
      <p:sp>
        <p:nvSpPr>
          <p:cNvPr id="386" name="Google Shape;386;p20"/>
          <p:cNvSpPr txBox="1"/>
          <p:nvPr/>
        </p:nvSpPr>
        <p:spPr>
          <a:xfrm>
            <a:off x="1" y="660429"/>
            <a:ext cx="3890897" cy="2862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Criar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¿qué son las lecciones, visiones y redes claves para nichos sostenibles en vuestro sistema?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¿cuáles serían las acciones para cultivar más conocimiento/aprendizaje, redes fuertes, y visiones mas llamativas?</a:t>
            </a:r>
            <a:endParaRPr/>
          </a:p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7" name="Google Shape;387;p20"/>
          <p:cNvSpPr txBox="1"/>
          <p:nvPr/>
        </p:nvSpPr>
        <p:spPr>
          <a:xfrm>
            <a:off x="5271149" y="357863"/>
            <a:ext cx="3890897" cy="2585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Empoderar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¿qué son las presiones o tendencias por ajustar-y-conformar a las instituciones de vuestro sistema?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¿cuáles serían las acciones para estirar-y-transformar a las instituciones?</a:t>
            </a:r>
            <a:endParaRPr/>
          </a:p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3" name="Google Shape;393;p21"/>
          <p:cNvCxnSpPr/>
          <p:nvPr/>
        </p:nvCxnSpPr>
        <p:spPr>
          <a:xfrm>
            <a:off x="1428750" y="762000"/>
            <a:ext cx="62865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4" name="Google Shape;394;p21"/>
          <p:cNvSpPr txBox="1"/>
          <p:nvPr/>
        </p:nvSpPr>
        <p:spPr>
          <a:xfrm>
            <a:off x="1257364" y="410485"/>
            <a:ext cx="591700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¿Qué son los Makerspaces, Hackerspaces y FabLabs? </a:t>
            </a:r>
            <a:endParaRPr/>
          </a:p>
        </p:txBody>
      </p:sp>
      <p:sp>
        <p:nvSpPr>
          <p:cNvPr id="395" name="Google Shape;395;p21"/>
          <p:cNvSpPr txBox="1"/>
          <p:nvPr/>
        </p:nvSpPr>
        <p:spPr>
          <a:xfrm>
            <a:off x="1320466" y="980524"/>
            <a:ext cx="3857081" cy="94487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[ Espacios donde diversos grupos de personas se reúnen para innovar y hacer cosas juntos en talleres</a:t>
            </a: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[ Utilizan y producen tecnologías de diseño versátil y fabricación digital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[ Son más de 400 Hackerspaces y Makerspaces en el mundo y más de 350 FabLabs en 40 países – y el creceimiento contínua …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[ Cualquier persona puede fabricar casi cualquier cosa - desde juegos y vehículos a paneles solares y eco-casas – comparten la documentación abierta  de proyectos y instrucciones por la web</a:t>
            </a: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[Permiten a las personas experimentar y aprender colaborativamente a través de la participación en proyectos autodirigidos</a:t>
            </a:r>
            <a:endParaRPr sz="160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[ Colaboran dentro de talleres y online – comparten diseños, instrucciones/códigos, capacidades y proyectos a distancia</a:t>
            </a:r>
            <a:endParaRPr sz="1600">
              <a:solidFill>
                <a:srgbClr val="FF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96" name="Google Shape;396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07104" y="980524"/>
            <a:ext cx="2299863" cy="19509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7024263.jpg" id="397" name="Google Shape;397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07104" y="3383317"/>
            <a:ext cx="1774899" cy="3155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El desarrollo de nichos</a:t>
            </a:r>
            <a:endParaRPr/>
          </a:p>
        </p:txBody>
      </p:sp>
      <p:sp>
        <p:nvSpPr>
          <p:cNvPr id="105" name="Google Shape;105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40"/>
              <a:buChar char="•"/>
            </a:pPr>
            <a:r>
              <a:rPr lang="en-US" sz="2240"/>
              <a:t>Ahora, quiero introducir la idea de las dinámicas detrás de la crración de nichos</a:t>
            </a:r>
            <a:endParaRPr/>
          </a:p>
          <a:p>
            <a:pPr indent="-200660" lvl="0" marL="342900" rtl="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0"/>
              <a:buNone/>
            </a:pPr>
            <a:r>
              <a:t/>
            </a:r>
            <a:endParaRPr sz="2240"/>
          </a:p>
          <a:p>
            <a:pPr indent="-342900" lvl="0" marL="342900" rtl="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0"/>
              <a:buChar char="•"/>
            </a:pPr>
            <a:r>
              <a:rPr lang="en-US" sz="2240"/>
              <a:t>El movimiento básico es la expansión y profundización de redes entre iniciativas distintas, y la creación de un campo de apoyo, actividad, lobby, formación.</a:t>
            </a:r>
            <a:endParaRPr/>
          </a:p>
          <a:p>
            <a:pPr indent="-200660" lvl="0" marL="342900" rtl="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0"/>
              <a:buNone/>
            </a:pPr>
            <a:r>
              <a:t/>
            </a:r>
            <a:endParaRPr sz="2240"/>
          </a:p>
          <a:p>
            <a:pPr indent="-342900" lvl="0" marL="342900" rtl="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0"/>
              <a:buChar char="•"/>
            </a:pPr>
            <a:r>
              <a:rPr lang="en-US" sz="2240"/>
              <a:t>Lo que han notado los estudios históricos de la formación de nichos sociotecnicos (por ejemplo en la automobil en los primeros décadas del siglo 20) es como se expandan y se vinculan nuevas redes de iniciativas locales, y como se forman un cuerpo de conocimiento, de practicas, de demandas y alianzas a nivel ‘global’.</a:t>
            </a:r>
            <a:endParaRPr sz="2240"/>
          </a:p>
          <a:p>
            <a:pPr indent="-200660" lvl="0" marL="342900" rtl="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0"/>
              <a:buNone/>
            </a:pPr>
            <a:r>
              <a:t/>
            </a:r>
            <a:endParaRPr sz="2240"/>
          </a:p>
          <a:p>
            <a:pPr indent="-342900" lvl="0" marL="342900" rtl="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0"/>
              <a:buChar char="•"/>
            </a:pPr>
            <a:r>
              <a:rPr lang="en-US" sz="2240"/>
              <a:t>Básicamente la la creación de un movimiento de innovación transformativo …</a:t>
            </a:r>
            <a:endParaRPr/>
          </a:p>
          <a:p>
            <a:pPr indent="-200660" lvl="0" marL="342900" rtl="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0"/>
              <a:buNone/>
            </a:pPr>
            <a:r>
              <a:t/>
            </a:r>
            <a:endParaRPr sz="224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11" name="Google Shape;111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112" name="Google Shape;112;p4"/>
          <p:cNvPicPr preferRelativeResize="0"/>
          <p:nvPr/>
        </p:nvPicPr>
        <p:blipFill rotWithShape="1">
          <a:blip r:embed="rId3">
            <a:alphaModFix/>
          </a:blip>
          <a:srcRect b="45850" l="61352" r="4591" t="11791"/>
          <a:stretch/>
        </p:blipFill>
        <p:spPr>
          <a:xfrm>
            <a:off x="467544" y="332656"/>
            <a:ext cx="8208912" cy="56886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27356" y="937610"/>
            <a:ext cx="5619750" cy="281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5"/>
          <p:cNvSpPr/>
          <p:nvPr/>
        </p:nvSpPr>
        <p:spPr>
          <a:xfrm>
            <a:off x="5835397" y="3756554"/>
            <a:ext cx="1892300" cy="1169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Estructuración de practicas locales por el nivel de la red-global: el nicho se evoluciona hacía un regimén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5"/>
          <p:cNvSpPr/>
          <p:nvPr/>
        </p:nvSpPr>
        <p:spPr>
          <a:xfrm>
            <a:off x="4578097" y="3756554"/>
            <a:ext cx="1257300" cy="2462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Producción intencional de una identidad y cuerpo de experiencias, conocimiento y practicas generales por razones mas allá de cada situación</a:t>
            </a:r>
            <a:endParaRPr/>
          </a:p>
        </p:txBody>
      </p:sp>
      <p:sp>
        <p:nvSpPr>
          <p:cNvPr id="121" name="Google Shape;121;p5"/>
          <p:cNvSpPr/>
          <p:nvPr/>
        </p:nvSpPr>
        <p:spPr>
          <a:xfrm>
            <a:off x="3248152" y="3756554"/>
            <a:ext cx="1193801" cy="1600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Intercambio ad hoc entre iniciativas diversas: experiencias, conocimiento y practicas</a:t>
            </a:r>
            <a:endParaRPr/>
          </a:p>
        </p:txBody>
      </p:sp>
      <p:sp>
        <p:nvSpPr>
          <p:cNvPr id="122" name="Google Shape;122;p5"/>
          <p:cNvSpPr/>
          <p:nvPr/>
        </p:nvSpPr>
        <p:spPr>
          <a:xfrm>
            <a:off x="2019300" y="3756554"/>
            <a:ext cx="1155700" cy="2462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Experimentos puntuales y locales sin intercambio de experiencias, conocimiento ni practicas entre otros experimentos</a:t>
            </a:r>
            <a:endParaRPr/>
          </a:p>
        </p:txBody>
      </p:sp>
      <p:sp>
        <p:nvSpPr>
          <p:cNvPr id="123" name="Google Shape;123;p5"/>
          <p:cNvSpPr txBox="1"/>
          <p:nvPr/>
        </p:nvSpPr>
        <p:spPr>
          <a:xfrm>
            <a:off x="91440" y="97536"/>
            <a:ext cx="905256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¿Cómo ir desde los experimentos hacía redes y movimientos de innovación transformativa?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27356" y="937610"/>
            <a:ext cx="5619750" cy="2760138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6"/>
          <p:cNvSpPr txBox="1"/>
          <p:nvPr/>
        </p:nvSpPr>
        <p:spPr>
          <a:xfrm>
            <a:off x="91440" y="97536"/>
            <a:ext cx="905256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 ejemplo: agro-ecología</a:t>
            </a:r>
            <a:endParaRPr/>
          </a:p>
        </p:txBody>
      </p:sp>
      <p:cxnSp>
        <p:nvCxnSpPr>
          <p:cNvPr id="131" name="Google Shape;131;p6"/>
          <p:cNvCxnSpPr/>
          <p:nvPr/>
        </p:nvCxnSpPr>
        <p:spPr>
          <a:xfrm flipH="1">
            <a:off x="749808" y="2426208"/>
            <a:ext cx="1655064" cy="1330802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2" name="Google Shape;132;p6"/>
          <p:cNvSpPr txBox="1"/>
          <p:nvPr/>
        </p:nvSpPr>
        <p:spPr>
          <a:xfrm>
            <a:off x="1984248" y="3328416"/>
            <a:ext cx="5062858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6"/>
          <p:cNvSpPr txBox="1"/>
          <p:nvPr/>
        </p:nvSpPr>
        <p:spPr>
          <a:xfrm>
            <a:off x="26288" y="3755137"/>
            <a:ext cx="147219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Técnicas agrícolas</a:t>
            </a:r>
            <a:endParaRPr/>
          </a:p>
        </p:txBody>
      </p:sp>
      <p:cxnSp>
        <p:nvCxnSpPr>
          <p:cNvPr id="134" name="Google Shape;134;p6"/>
          <p:cNvCxnSpPr/>
          <p:nvPr/>
        </p:nvCxnSpPr>
        <p:spPr>
          <a:xfrm flipH="1">
            <a:off x="996697" y="2663016"/>
            <a:ext cx="1548503" cy="1896793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5" name="Google Shape;135;p6"/>
          <p:cNvSpPr txBox="1"/>
          <p:nvPr/>
        </p:nvSpPr>
        <p:spPr>
          <a:xfrm>
            <a:off x="176467" y="4564968"/>
            <a:ext cx="169245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Salud y alimentación</a:t>
            </a:r>
            <a:endParaRPr/>
          </a:p>
        </p:txBody>
      </p:sp>
      <p:cxnSp>
        <p:nvCxnSpPr>
          <p:cNvPr id="136" name="Google Shape;136;p6"/>
          <p:cNvCxnSpPr/>
          <p:nvPr/>
        </p:nvCxnSpPr>
        <p:spPr>
          <a:xfrm rot="10800000">
            <a:off x="1872245" y="1767841"/>
            <a:ext cx="889690" cy="633047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7" name="Google Shape;137;p6"/>
          <p:cNvSpPr txBox="1"/>
          <p:nvPr/>
        </p:nvSpPr>
        <p:spPr>
          <a:xfrm>
            <a:off x="1353312" y="937611"/>
            <a:ext cx="877824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6"/>
          <p:cNvSpPr txBox="1"/>
          <p:nvPr/>
        </p:nvSpPr>
        <p:spPr>
          <a:xfrm>
            <a:off x="1353312" y="2084363"/>
            <a:ext cx="574793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6"/>
          <p:cNvSpPr txBox="1"/>
          <p:nvPr/>
        </p:nvSpPr>
        <p:spPr>
          <a:xfrm>
            <a:off x="1021586" y="1616520"/>
            <a:ext cx="117211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Biodiversidad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27356" y="937610"/>
            <a:ext cx="5619750" cy="281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7"/>
          <p:cNvSpPr txBox="1"/>
          <p:nvPr/>
        </p:nvSpPr>
        <p:spPr>
          <a:xfrm>
            <a:off x="91440" y="97536"/>
            <a:ext cx="905256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 ejemplo: agro-ecología</a:t>
            </a:r>
            <a:endParaRPr/>
          </a:p>
        </p:txBody>
      </p:sp>
      <p:sp>
        <p:nvSpPr>
          <p:cNvPr id="147" name="Google Shape;147;p7"/>
          <p:cNvSpPr txBox="1"/>
          <p:nvPr/>
        </p:nvSpPr>
        <p:spPr>
          <a:xfrm>
            <a:off x="1984248" y="3328416"/>
            <a:ext cx="5062858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7"/>
          <p:cNvSpPr txBox="1"/>
          <p:nvPr/>
        </p:nvSpPr>
        <p:spPr>
          <a:xfrm>
            <a:off x="1353312" y="937611"/>
            <a:ext cx="877824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7"/>
          <p:cNvSpPr txBox="1"/>
          <p:nvPr/>
        </p:nvSpPr>
        <p:spPr>
          <a:xfrm>
            <a:off x="1353312" y="2084363"/>
            <a:ext cx="574793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0" name="Google Shape;150;p7"/>
          <p:cNvGrpSpPr/>
          <p:nvPr/>
        </p:nvGrpSpPr>
        <p:grpSpPr>
          <a:xfrm>
            <a:off x="26288" y="1616520"/>
            <a:ext cx="2735647" cy="3256225"/>
            <a:chOff x="35049" y="1616519"/>
            <a:chExt cx="3647530" cy="3256225"/>
          </a:xfrm>
        </p:grpSpPr>
        <p:cxnSp>
          <p:nvCxnSpPr>
            <p:cNvPr id="151" name="Google Shape;151;p7"/>
            <p:cNvCxnSpPr/>
            <p:nvPr/>
          </p:nvCxnSpPr>
          <p:spPr>
            <a:xfrm flipH="1">
              <a:off x="999744" y="2426208"/>
              <a:ext cx="2206752" cy="1330802"/>
            </a:xfrm>
            <a:prstGeom prst="straightConnector1">
              <a:avLst/>
            </a:prstGeom>
            <a:noFill/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52" name="Google Shape;152;p7"/>
            <p:cNvSpPr txBox="1"/>
            <p:nvPr/>
          </p:nvSpPr>
          <p:spPr>
            <a:xfrm>
              <a:off x="35049" y="3755136"/>
              <a:ext cx="1962931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rgbClr val="A5A5A5"/>
                  </a:solidFill>
                  <a:latin typeface="Calibri"/>
                  <a:ea typeface="Calibri"/>
                  <a:cs typeface="Calibri"/>
                  <a:sym typeface="Calibri"/>
                </a:rPr>
                <a:t>Técnicas agrícolas</a:t>
              </a:r>
              <a:endParaRPr/>
            </a:p>
          </p:txBody>
        </p:sp>
        <p:cxnSp>
          <p:nvCxnSpPr>
            <p:cNvPr id="153" name="Google Shape;153;p7"/>
            <p:cNvCxnSpPr/>
            <p:nvPr/>
          </p:nvCxnSpPr>
          <p:spPr>
            <a:xfrm flipH="1">
              <a:off x="1328928" y="2663015"/>
              <a:ext cx="2064671" cy="1896793"/>
            </a:xfrm>
            <a:prstGeom prst="straightConnector1">
              <a:avLst/>
            </a:prstGeom>
            <a:noFill/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54" name="Google Shape;154;p7"/>
            <p:cNvSpPr txBox="1"/>
            <p:nvPr/>
          </p:nvSpPr>
          <p:spPr>
            <a:xfrm>
              <a:off x="235288" y="4564967"/>
              <a:ext cx="22566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rgbClr val="A5A5A5"/>
                  </a:solidFill>
                  <a:latin typeface="Calibri"/>
                  <a:ea typeface="Calibri"/>
                  <a:cs typeface="Calibri"/>
                  <a:sym typeface="Calibri"/>
                </a:rPr>
                <a:t>Salud y alimentación</a:t>
              </a:r>
              <a:endParaRPr/>
            </a:p>
          </p:txBody>
        </p:sp>
        <p:cxnSp>
          <p:nvCxnSpPr>
            <p:cNvPr id="155" name="Google Shape;155;p7"/>
            <p:cNvCxnSpPr/>
            <p:nvPr/>
          </p:nvCxnSpPr>
          <p:spPr>
            <a:xfrm rot="10800000">
              <a:off x="2496326" y="1767840"/>
              <a:ext cx="1186253" cy="633047"/>
            </a:xfrm>
            <a:prstGeom prst="straightConnector1">
              <a:avLst/>
            </a:prstGeom>
            <a:noFill/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56" name="Google Shape;156;p7"/>
            <p:cNvSpPr txBox="1"/>
            <p:nvPr/>
          </p:nvSpPr>
          <p:spPr>
            <a:xfrm>
              <a:off x="1362115" y="1616519"/>
              <a:ext cx="1562822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rgbClr val="A5A5A5"/>
                  </a:solidFill>
                  <a:latin typeface="Calibri"/>
                  <a:ea typeface="Calibri"/>
                  <a:cs typeface="Calibri"/>
                  <a:sym typeface="Calibri"/>
                </a:rPr>
                <a:t>Biodiversidad</a:t>
              </a:r>
              <a:endParaRPr/>
            </a:p>
          </p:txBody>
        </p:sp>
      </p:grpSp>
      <p:cxnSp>
        <p:nvCxnSpPr>
          <p:cNvPr id="157" name="Google Shape;157;p7"/>
          <p:cNvCxnSpPr/>
          <p:nvPr/>
        </p:nvCxnSpPr>
        <p:spPr>
          <a:xfrm flipH="1">
            <a:off x="1984249" y="2868638"/>
            <a:ext cx="1582358" cy="2290761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8" name="Google Shape;158;p7"/>
          <p:cNvSpPr txBox="1"/>
          <p:nvPr/>
        </p:nvSpPr>
        <p:spPr>
          <a:xfrm>
            <a:off x="1161289" y="5171591"/>
            <a:ext cx="1699892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Semillas abiertas / variedades tradicionales</a:t>
            </a:r>
            <a:endParaRPr/>
          </a:p>
        </p:txBody>
      </p:sp>
      <p:cxnSp>
        <p:nvCxnSpPr>
          <p:cNvPr id="159" name="Google Shape;159;p7"/>
          <p:cNvCxnSpPr/>
          <p:nvPr/>
        </p:nvCxnSpPr>
        <p:spPr>
          <a:xfrm rot="10800000">
            <a:off x="2404872" y="1240488"/>
            <a:ext cx="942235" cy="101597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0" name="Google Shape;160;p7"/>
          <p:cNvSpPr txBox="1"/>
          <p:nvPr/>
        </p:nvSpPr>
        <p:spPr>
          <a:xfrm>
            <a:off x="1529272" y="723877"/>
            <a:ext cx="1753424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Formación de productores/ habilidades e incentivos</a:t>
            </a:r>
            <a:endParaRPr/>
          </a:p>
        </p:txBody>
      </p:sp>
      <p:cxnSp>
        <p:nvCxnSpPr>
          <p:cNvPr id="161" name="Google Shape;161;p7"/>
          <p:cNvCxnSpPr/>
          <p:nvPr/>
        </p:nvCxnSpPr>
        <p:spPr>
          <a:xfrm flipH="1">
            <a:off x="3800638" y="2844253"/>
            <a:ext cx="258853" cy="1194276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2" name="Google Shape;162;p7"/>
          <p:cNvSpPr txBox="1"/>
          <p:nvPr/>
        </p:nvSpPr>
        <p:spPr>
          <a:xfrm>
            <a:off x="2953959" y="4067367"/>
            <a:ext cx="169989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Mercados / grupos de consumo</a:t>
            </a:r>
            <a:endParaRPr/>
          </a:p>
        </p:txBody>
      </p:sp>
      <p:cxnSp>
        <p:nvCxnSpPr>
          <p:cNvPr id="163" name="Google Shape;163;p7"/>
          <p:cNvCxnSpPr/>
          <p:nvPr/>
        </p:nvCxnSpPr>
        <p:spPr>
          <a:xfrm rot="10800000">
            <a:off x="3800638" y="719209"/>
            <a:ext cx="0" cy="492442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4" name="Google Shape;164;p7"/>
          <p:cNvSpPr txBox="1"/>
          <p:nvPr/>
        </p:nvSpPr>
        <p:spPr>
          <a:xfrm>
            <a:off x="2928304" y="-15466"/>
            <a:ext cx="1753424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Reconocimiento de agro-ecología como un sistema agro-alimentaria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27356" y="937610"/>
            <a:ext cx="5619750" cy="281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8"/>
          <p:cNvSpPr txBox="1"/>
          <p:nvPr/>
        </p:nvSpPr>
        <p:spPr>
          <a:xfrm>
            <a:off x="91440" y="97536"/>
            <a:ext cx="905256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 ejemplo: agro-ecología</a:t>
            </a:r>
            <a:endParaRPr/>
          </a:p>
        </p:txBody>
      </p:sp>
      <p:sp>
        <p:nvSpPr>
          <p:cNvPr id="171" name="Google Shape;171;p8"/>
          <p:cNvSpPr txBox="1"/>
          <p:nvPr/>
        </p:nvSpPr>
        <p:spPr>
          <a:xfrm>
            <a:off x="1984248" y="3328416"/>
            <a:ext cx="5062858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8"/>
          <p:cNvSpPr txBox="1"/>
          <p:nvPr/>
        </p:nvSpPr>
        <p:spPr>
          <a:xfrm>
            <a:off x="1353312" y="937611"/>
            <a:ext cx="877824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8"/>
          <p:cNvSpPr txBox="1"/>
          <p:nvPr/>
        </p:nvSpPr>
        <p:spPr>
          <a:xfrm>
            <a:off x="1353312" y="2084363"/>
            <a:ext cx="574793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4" name="Google Shape;174;p8"/>
          <p:cNvGrpSpPr/>
          <p:nvPr/>
        </p:nvGrpSpPr>
        <p:grpSpPr>
          <a:xfrm>
            <a:off x="26288" y="1616520"/>
            <a:ext cx="2735647" cy="3256225"/>
            <a:chOff x="35049" y="1616519"/>
            <a:chExt cx="3647530" cy="3256225"/>
          </a:xfrm>
        </p:grpSpPr>
        <p:cxnSp>
          <p:nvCxnSpPr>
            <p:cNvPr id="175" name="Google Shape;175;p8"/>
            <p:cNvCxnSpPr/>
            <p:nvPr/>
          </p:nvCxnSpPr>
          <p:spPr>
            <a:xfrm flipH="1">
              <a:off x="999744" y="2426208"/>
              <a:ext cx="2206752" cy="1330802"/>
            </a:xfrm>
            <a:prstGeom prst="straightConnector1">
              <a:avLst/>
            </a:prstGeom>
            <a:noFill/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76" name="Google Shape;176;p8"/>
            <p:cNvSpPr txBox="1"/>
            <p:nvPr/>
          </p:nvSpPr>
          <p:spPr>
            <a:xfrm>
              <a:off x="35049" y="3755136"/>
              <a:ext cx="1962931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rgbClr val="A5A5A5"/>
                  </a:solidFill>
                  <a:latin typeface="Calibri"/>
                  <a:ea typeface="Calibri"/>
                  <a:cs typeface="Calibri"/>
                  <a:sym typeface="Calibri"/>
                </a:rPr>
                <a:t>Técnicas agrícolas</a:t>
              </a:r>
              <a:endParaRPr/>
            </a:p>
          </p:txBody>
        </p:sp>
        <p:cxnSp>
          <p:nvCxnSpPr>
            <p:cNvPr id="177" name="Google Shape;177;p8"/>
            <p:cNvCxnSpPr/>
            <p:nvPr/>
          </p:nvCxnSpPr>
          <p:spPr>
            <a:xfrm flipH="1">
              <a:off x="1328928" y="2663015"/>
              <a:ext cx="2064671" cy="1896793"/>
            </a:xfrm>
            <a:prstGeom prst="straightConnector1">
              <a:avLst/>
            </a:prstGeom>
            <a:noFill/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78" name="Google Shape;178;p8"/>
            <p:cNvSpPr txBox="1"/>
            <p:nvPr/>
          </p:nvSpPr>
          <p:spPr>
            <a:xfrm>
              <a:off x="235288" y="4564967"/>
              <a:ext cx="22566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rgbClr val="A5A5A5"/>
                  </a:solidFill>
                  <a:latin typeface="Calibri"/>
                  <a:ea typeface="Calibri"/>
                  <a:cs typeface="Calibri"/>
                  <a:sym typeface="Calibri"/>
                </a:rPr>
                <a:t>Salud y alimentación</a:t>
              </a:r>
              <a:endParaRPr/>
            </a:p>
          </p:txBody>
        </p:sp>
        <p:cxnSp>
          <p:nvCxnSpPr>
            <p:cNvPr id="179" name="Google Shape;179;p8"/>
            <p:cNvCxnSpPr/>
            <p:nvPr/>
          </p:nvCxnSpPr>
          <p:spPr>
            <a:xfrm rot="10800000">
              <a:off x="2496326" y="1767840"/>
              <a:ext cx="1186253" cy="633047"/>
            </a:xfrm>
            <a:prstGeom prst="straightConnector1">
              <a:avLst/>
            </a:prstGeom>
            <a:noFill/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80" name="Google Shape;180;p8"/>
            <p:cNvSpPr txBox="1"/>
            <p:nvPr/>
          </p:nvSpPr>
          <p:spPr>
            <a:xfrm>
              <a:off x="1362115" y="1616519"/>
              <a:ext cx="1562822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rgbClr val="A5A5A5"/>
                  </a:solidFill>
                  <a:latin typeface="Calibri"/>
                  <a:ea typeface="Calibri"/>
                  <a:cs typeface="Calibri"/>
                  <a:sym typeface="Calibri"/>
                </a:rPr>
                <a:t>Biodiversidad</a:t>
              </a:r>
              <a:endParaRPr/>
            </a:p>
          </p:txBody>
        </p:sp>
      </p:grpSp>
      <p:grpSp>
        <p:nvGrpSpPr>
          <p:cNvPr id="181" name="Google Shape;181;p8"/>
          <p:cNvGrpSpPr/>
          <p:nvPr/>
        </p:nvGrpSpPr>
        <p:grpSpPr>
          <a:xfrm>
            <a:off x="1161288" y="-15466"/>
            <a:ext cx="3520440" cy="5925720"/>
            <a:chOff x="1548384" y="-15466"/>
            <a:chExt cx="4693920" cy="5925720"/>
          </a:xfrm>
        </p:grpSpPr>
        <p:cxnSp>
          <p:nvCxnSpPr>
            <p:cNvPr id="182" name="Google Shape;182;p8"/>
            <p:cNvCxnSpPr/>
            <p:nvPr/>
          </p:nvCxnSpPr>
          <p:spPr>
            <a:xfrm flipH="1">
              <a:off x="2645664" y="2868637"/>
              <a:ext cx="2109811" cy="2290761"/>
            </a:xfrm>
            <a:prstGeom prst="straightConnector1">
              <a:avLst/>
            </a:prstGeom>
            <a:noFill/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83" name="Google Shape;183;p8"/>
            <p:cNvSpPr txBox="1"/>
            <p:nvPr/>
          </p:nvSpPr>
          <p:spPr>
            <a:xfrm>
              <a:off x="1548384" y="5171590"/>
              <a:ext cx="2266523" cy="7386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rgbClr val="A5A5A5"/>
                  </a:solidFill>
                  <a:latin typeface="Calibri"/>
                  <a:ea typeface="Calibri"/>
                  <a:cs typeface="Calibri"/>
                  <a:sym typeface="Calibri"/>
                </a:rPr>
                <a:t>Semillas abiertas / variedades tradicionales</a:t>
              </a:r>
              <a:endParaRPr/>
            </a:p>
          </p:txBody>
        </p:sp>
        <p:cxnSp>
          <p:nvCxnSpPr>
            <p:cNvPr id="184" name="Google Shape;184;p8"/>
            <p:cNvCxnSpPr/>
            <p:nvPr/>
          </p:nvCxnSpPr>
          <p:spPr>
            <a:xfrm rot="10800000">
              <a:off x="3206496" y="1240488"/>
              <a:ext cx="1256313" cy="1015970"/>
            </a:xfrm>
            <a:prstGeom prst="straightConnector1">
              <a:avLst/>
            </a:prstGeom>
            <a:noFill/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85" name="Google Shape;185;p8"/>
            <p:cNvSpPr txBox="1"/>
            <p:nvPr/>
          </p:nvSpPr>
          <p:spPr>
            <a:xfrm>
              <a:off x="2039029" y="723876"/>
              <a:ext cx="2337899" cy="9541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rgbClr val="A5A5A5"/>
                  </a:solidFill>
                  <a:latin typeface="Calibri"/>
                  <a:ea typeface="Calibri"/>
                  <a:cs typeface="Calibri"/>
                  <a:sym typeface="Calibri"/>
                </a:rPr>
                <a:t>Formación de productores/ habilidades e incentivos</a:t>
              </a:r>
              <a:endParaRPr/>
            </a:p>
          </p:txBody>
        </p:sp>
        <p:cxnSp>
          <p:nvCxnSpPr>
            <p:cNvPr id="186" name="Google Shape;186;p8"/>
            <p:cNvCxnSpPr/>
            <p:nvPr/>
          </p:nvCxnSpPr>
          <p:spPr>
            <a:xfrm flipH="1">
              <a:off x="5067517" y="2844253"/>
              <a:ext cx="345137" cy="1194276"/>
            </a:xfrm>
            <a:prstGeom prst="straightConnector1">
              <a:avLst/>
            </a:prstGeom>
            <a:noFill/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87" name="Google Shape;187;p8"/>
            <p:cNvSpPr txBox="1"/>
            <p:nvPr/>
          </p:nvSpPr>
          <p:spPr>
            <a:xfrm>
              <a:off x="3938611" y="4067367"/>
              <a:ext cx="2266523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rgbClr val="A5A5A5"/>
                  </a:solidFill>
                  <a:latin typeface="Calibri"/>
                  <a:ea typeface="Calibri"/>
                  <a:cs typeface="Calibri"/>
                  <a:sym typeface="Calibri"/>
                </a:rPr>
                <a:t>Mercados / grupos de consumo</a:t>
              </a:r>
              <a:endParaRPr/>
            </a:p>
          </p:txBody>
        </p:sp>
        <p:cxnSp>
          <p:nvCxnSpPr>
            <p:cNvPr id="188" name="Google Shape;188;p8"/>
            <p:cNvCxnSpPr/>
            <p:nvPr/>
          </p:nvCxnSpPr>
          <p:spPr>
            <a:xfrm rot="10800000">
              <a:off x="5067517" y="719209"/>
              <a:ext cx="0" cy="492442"/>
            </a:xfrm>
            <a:prstGeom prst="straightConnector1">
              <a:avLst/>
            </a:prstGeom>
            <a:noFill/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89" name="Google Shape;189;p8"/>
            <p:cNvSpPr txBox="1"/>
            <p:nvPr/>
          </p:nvSpPr>
          <p:spPr>
            <a:xfrm>
              <a:off x="3904405" y="-15466"/>
              <a:ext cx="2337899" cy="9541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rgbClr val="A5A5A5"/>
                  </a:solidFill>
                  <a:latin typeface="Calibri"/>
                  <a:ea typeface="Calibri"/>
                  <a:cs typeface="Calibri"/>
                  <a:sym typeface="Calibri"/>
                </a:rPr>
                <a:t>Reconocimiento de agro-ecología como un sistema agro-alimentaria</a:t>
              </a:r>
              <a:endParaRPr/>
            </a:p>
          </p:txBody>
        </p:sp>
      </p:grpSp>
      <p:cxnSp>
        <p:nvCxnSpPr>
          <p:cNvPr id="190" name="Google Shape;190;p8"/>
          <p:cNvCxnSpPr/>
          <p:nvPr/>
        </p:nvCxnSpPr>
        <p:spPr>
          <a:xfrm flipH="1">
            <a:off x="4123498" y="2388695"/>
            <a:ext cx="814262" cy="3496974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1" name="Google Shape;191;p8"/>
          <p:cNvSpPr txBox="1"/>
          <p:nvPr/>
        </p:nvSpPr>
        <p:spPr>
          <a:xfrm>
            <a:off x="3318826" y="5915145"/>
            <a:ext cx="1637222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Emprendedores sociales en la elaboración de alimentos</a:t>
            </a:r>
            <a:endParaRPr/>
          </a:p>
        </p:txBody>
      </p:sp>
      <p:cxnSp>
        <p:nvCxnSpPr>
          <p:cNvPr id="192" name="Google Shape;192;p8"/>
          <p:cNvCxnSpPr/>
          <p:nvPr/>
        </p:nvCxnSpPr>
        <p:spPr>
          <a:xfrm flipH="1">
            <a:off x="5084510" y="2142474"/>
            <a:ext cx="128462" cy="273027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3" name="Google Shape;193;p8"/>
          <p:cNvSpPr txBox="1"/>
          <p:nvPr/>
        </p:nvSpPr>
        <p:spPr>
          <a:xfrm>
            <a:off x="4274539" y="4922832"/>
            <a:ext cx="1637222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Sistemas de certificación y estándares</a:t>
            </a:r>
            <a:endParaRPr/>
          </a:p>
        </p:txBody>
      </p:sp>
      <p:cxnSp>
        <p:nvCxnSpPr>
          <p:cNvPr id="194" name="Google Shape;194;p8"/>
          <p:cNvCxnSpPr/>
          <p:nvPr/>
        </p:nvCxnSpPr>
        <p:spPr>
          <a:xfrm>
            <a:off x="5459415" y="3095703"/>
            <a:ext cx="606394" cy="25985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5" name="Google Shape;195;p8"/>
          <p:cNvSpPr txBox="1"/>
          <p:nvPr/>
        </p:nvSpPr>
        <p:spPr>
          <a:xfrm>
            <a:off x="5240404" y="5697212"/>
            <a:ext cx="163722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Control de pestes</a:t>
            </a:r>
            <a:endParaRPr/>
          </a:p>
        </p:txBody>
      </p:sp>
      <p:cxnSp>
        <p:nvCxnSpPr>
          <p:cNvPr id="196" name="Google Shape;196;p8"/>
          <p:cNvCxnSpPr>
            <a:endCxn id="197" idx="0"/>
          </p:cNvCxnSpPr>
          <p:nvPr/>
        </p:nvCxnSpPr>
        <p:spPr>
          <a:xfrm>
            <a:off x="5596247" y="2420505"/>
            <a:ext cx="968700" cy="17868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7" name="Google Shape;197;p8"/>
          <p:cNvSpPr txBox="1"/>
          <p:nvPr/>
        </p:nvSpPr>
        <p:spPr>
          <a:xfrm>
            <a:off x="5746336" y="4207305"/>
            <a:ext cx="1637222" cy="1169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Promoción de culturas alimentarias tradicionales-ecológicas</a:t>
            </a:r>
            <a:endParaRPr/>
          </a:p>
        </p:txBody>
      </p:sp>
      <p:cxnSp>
        <p:nvCxnSpPr>
          <p:cNvPr id="198" name="Google Shape;198;p8"/>
          <p:cNvCxnSpPr>
            <a:endCxn id="199" idx="2"/>
          </p:cNvCxnSpPr>
          <p:nvPr/>
        </p:nvCxnSpPr>
        <p:spPr>
          <a:xfrm flipH="1" rot="10800000">
            <a:off x="5148833" y="1179130"/>
            <a:ext cx="168000" cy="324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9" name="Google Shape;199;p8"/>
          <p:cNvSpPr txBox="1"/>
          <p:nvPr/>
        </p:nvSpPr>
        <p:spPr>
          <a:xfrm>
            <a:off x="4498222" y="9579"/>
            <a:ext cx="1637222" cy="1169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Asociaciones de productores, consumidores, profesionales, sociales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Google Shape;205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27356" y="937610"/>
            <a:ext cx="5619750" cy="281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9"/>
          <p:cNvSpPr txBox="1"/>
          <p:nvPr/>
        </p:nvSpPr>
        <p:spPr>
          <a:xfrm>
            <a:off x="91440" y="97536"/>
            <a:ext cx="905256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 ejemplo: agro-ecología</a:t>
            </a:r>
            <a:endParaRPr/>
          </a:p>
        </p:txBody>
      </p:sp>
      <p:sp>
        <p:nvSpPr>
          <p:cNvPr id="207" name="Google Shape;207;p9"/>
          <p:cNvSpPr txBox="1"/>
          <p:nvPr/>
        </p:nvSpPr>
        <p:spPr>
          <a:xfrm>
            <a:off x="1984248" y="3328416"/>
            <a:ext cx="5062858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9"/>
          <p:cNvSpPr txBox="1"/>
          <p:nvPr/>
        </p:nvSpPr>
        <p:spPr>
          <a:xfrm>
            <a:off x="1353312" y="937611"/>
            <a:ext cx="877824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9"/>
          <p:cNvSpPr txBox="1"/>
          <p:nvPr/>
        </p:nvSpPr>
        <p:spPr>
          <a:xfrm>
            <a:off x="1353312" y="2084363"/>
            <a:ext cx="574793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10" name="Google Shape;210;p9"/>
          <p:cNvGrpSpPr/>
          <p:nvPr/>
        </p:nvGrpSpPr>
        <p:grpSpPr>
          <a:xfrm>
            <a:off x="26288" y="1616520"/>
            <a:ext cx="2735647" cy="3256225"/>
            <a:chOff x="35049" y="1616519"/>
            <a:chExt cx="3647530" cy="3256225"/>
          </a:xfrm>
        </p:grpSpPr>
        <p:cxnSp>
          <p:nvCxnSpPr>
            <p:cNvPr id="211" name="Google Shape;211;p9"/>
            <p:cNvCxnSpPr/>
            <p:nvPr/>
          </p:nvCxnSpPr>
          <p:spPr>
            <a:xfrm flipH="1">
              <a:off x="999744" y="2426208"/>
              <a:ext cx="2206752" cy="1330802"/>
            </a:xfrm>
            <a:prstGeom prst="straightConnector1">
              <a:avLst/>
            </a:prstGeom>
            <a:noFill/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12" name="Google Shape;212;p9"/>
            <p:cNvSpPr txBox="1"/>
            <p:nvPr/>
          </p:nvSpPr>
          <p:spPr>
            <a:xfrm>
              <a:off x="35049" y="3755136"/>
              <a:ext cx="1962931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rgbClr val="A5A5A5"/>
                  </a:solidFill>
                  <a:latin typeface="Calibri"/>
                  <a:ea typeface="Calibri"/>
                  <a:cs typeface="Calibri"/>
                  <a:sym typeface="Calibri"/>
                </a:rPr>
                <a:t>Técnicas agrícolas</a:t>
              </a:r>
              <a:endParaRPr/>
            </a:p>
          </p:txBody>
        </p:sp>
        <p:cxnSp>
          <p:nvCxnSpPr>
            <p:cNvPr id="213" name="Google Shape;213;p9"/>
            <p:cNvCxnSpPr/>
            <p:nvPr/>
          </p:nvCxnSpPr>
          <p:spPr>
            <a:xfrm flipH="1">
              <a:off x="1328928" y="2663015"/>
              <a:ext cx="2064671" cy="1896793"/>
            </a:xfrm>
            <a:prstGeom prst="straightConnector1">
              <a:avLst/>
            </a:prstGeom>
            <a:noFill/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14" name="Google Shape;214;p9"/>
            <p:cNvSpPr txBox="1"/>
            <p:nvPr/>
          </p:nvSpPr>
          <p:spPr>
            <a:xfrm>
              <a:off x="235288" y="4564967"/>
              <a:ext cx="22566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rgbClr val="A5A5A5"/>
                  </a:solidFill>
                  <a:latin typeface="Calibri"/>
                  <a:ea typeface="Calibri"/>
                  <a:cs typeface="Calibri"/>
                  <a:sym typeface="Calibri"/>
                </a:rPr>
                <a:t>Salud y alimentación</a:t>
              </a:r>
              <a:endParaRPr/>
            </a:p>
          </p:txBody>
        </p:sp>
        <p:cxnSp>
          <p:nvCxnSpPr>
            <p:cNvPr id="215" name="Google Shape;215;p9"/>
            <p:cNvCxnSpPr/>
            <p:nvPr/>
          </p:nvCxnSpPr>
          <p:spPr>
            <a:xfrm rot="10800000">
              <a:off x="2496326" y="1767840"/>
              <a:ext cx="1186253" cy="633047"/>
            </a:xfrm>
            <a:prstGeom prst="straightConnector1">
              <a:avLst/>
            </a:prstGeom>
            <a:noFill/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16" name="Google Shape;216;p9"/>
            <p:cNvSpPr txBox="1"/>
            <p:nvPr/>
          </p:nvSpPr>
          <p:spPr>
            <a:xfrm>
              <a:off x="1362115" y="1616519"/>
              <a:ext cx="1562822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rgbClr val="A5A5A5"/>
                  </a:solidFill>
                  <a:latin typeface="Calibri"/>
                  <a:ea typeface="Calibri"/>
                  <a:cs typeface="Calibri"/>
                  <a:sym typeface="Calibri"/>
                </a:rPr>
                <a:t>Biodiversidad</a:t>
              </a:r>
              <a:endParaRPr/>
            </a:p>
          </p:txBody>
        </p:sp>
      </p:grpSp>
      <p:grpSp>
        <p:nvGrpSpPr>
          <p:cNvPr id="217" name="Google Shape;217;p9"/>
          <p:cNvGrpSpPr/>
          <p:nvPr/>
        </p:nvGrpSpPr>
        <p:grpSpPr>
          <a:xfrm>
            <a:off x="1161288" y="-15466"/>
            <a:ext cx="3520440" cy="5925720"/>
            <a:chOff x="1548384" y="-15466"/>
            <a:chExt cx="4693920" cy="5925720"/>
          </a:xfrm>
        </p:grpSpPr>
        <p:cxnSp>
          <p:nvCxnSpPr>
            <p:cNvPr id="218" name="Google Shape;218;p9"/>
            <p:cNvCxnSpPr/>
            <p:nvPr/>
          </p:nvCxnSpPr>
          <p:spPr>
            <a:xfrm flipH="1">
              <a:off x="2645664" y="2868637"/>
              <a:ext cx="2109811" cy="2290761"/>
            </a:xfrm>
            <a:prstGeom prst="straightConnector1">
              <a:avLst/>
            </a:prstGeom>
            <a:noFill/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19" name="Google Shape;219;p9"/>
            <p:cNvSpPr txBox="1"/>
            <p:nvPr/>
          </p:nvSpPr>
          <p:spPr>
            <a:xfrm>
              <a:off x="1548384" y="5171590"/>
              <a:ext cx="2266523" cy="7386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rgbClr val="A5A5A5"/>
                  </a:solidFill>
                  <a:latin typeface="Calibri"/>
                  <a:ea typeface="Calibri"/>
                  <a:cs typeface="Calibri"/>
                  <a:sym typeface="Calibri"/>
                </a:rPr>
                <a:t>Semillas abiertas / variedades tradicionales</a:t>
              </a:r>
              <a:endParaRPr/>
            </a:p>
          </p:txBody>
        </p:sp>
        <p:cxnSp>
          <p:nvCxnSpPr>
            <p:cNvPr id="220" name="Google Shape;220;p9"/>
            <p:cNvCxnSpPr/>
            <p:nvPr/>
          </p:nvCxnSpPr>
          <p:spPr>
            <a:xfrm rot="10800000">
              <a:off x="3206496" y="1240488"/>
              <a:ext cx="1256313" cy="1015970"/>
            </a:xfrm>
            <a:prstGeom prst="straightConnector1">
              <a:avLst/>
            </a:prstGeom>
            <a:noFill/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21" name="Google Shape;221;p9"/>
            <p:cNvSpPr txBox="1"/>
            <p:nvPr/>
          </p:nvSpPr>
          <p:spPr>
            <a:xfrm>
              <a:off x="2039029" y="723876"/>
              <a:ext cx="2337899" cy="9541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rgbClr val="A5A5A5"/>
                  </a:solidFill>
                  <a:latin typeface="Calibri"/>
                  <a:ea typeface="Calibri"/>
                  <a:cs typeface="Calibri"/>
                  <a:sym typeface="Calibri"/>
                </a:rPr>
                <a:t>Formación de productores/ habilidades e incentivos</a:t>
              </a:r>
              <a:endParaRPr/>
            </a:p>
          </p:txBody>
        </p:sp>
        <p:cxnSp>
          <p:nvCxnSpPr>
            <p:cNvPr id="222" name="Google Shape;222;p9"/>
            <p:cNvCxnSpPr/>
            <p:nvPr/>
          </p:nvCxnSpPr>
          <p:spPr>
            <a:xfrm flipH="1">
              <a:off x="5067517" y="2844253"/>
              <a:ext cx="345137" cy="1194276"/>
            </a:xfrm>
            <a:prstGeom prst="straightConnector1">
              <a:avLst/>
            </a:prstGeom>
            <a:noFill/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23" name="Google Shape;223;p9"/>
            <p:cNvSpPr txBox="1"/>
            <p:nvPr/>
          </p:nvSpPr>
          <p:spPr>
            <a:xfrm>
              <a:off x="3938611" y="4067367"/>
              <a:ext cx="2266523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rgbClr val="A5A5A5"/>
                  </a:solidFill>
                  <a:latin typeface="Calibri"/>
                  <a:ea typeface="Calibri"/>
                  <a:cs typeface="Calibri"/>
                  <a:sym typeface="Calibri"/>
                </a:rPr>
                <a:t>Mercados / grupos de consumo</a:t>
              </a:r>
              <a:endParaRPr/>
            </a:p>
          </p:txBody>
        </p:sp>
        <p:cxnSp>
          <p:nvCxnSpPr>
            <p:cNvPr id="224" name="Google Shape;224;p9"/>
            <p:cNvCxnSpPr/>
            <p:nvPr/>
          </p:nvCxnSpPr>
          <p:spPr>
            <a:xfrm rot="10800000">
              <a:off x="5067517" y="719209"/>
              <a:ext cx="0" cy="492442"/>
            </a:xfrm>
            <a:prstGeom prst="straightConnector1">
              <a:avLst/>
            </a:prstGeom>
            <a:noFill/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25" name="Google Shape;225;p9"/>
            <p:cNvSpPr txBox="1"/>
            <p:nvPr/>
          </p:nvSpPr>
          <p:spPr>
            <a:xfrm>
              <a:off x="3904405" y="-15466"/>
              <a:ext cx="2337899" cy="9541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rgbClr val="A5A5A5"/>
                  </a:solidFill>
                  <a:latin typeface="Calibri"/>
                  <a:ea typeface="Calibri"/>
                  <a:cs typeface="Calibri"/>
                  <a:sym typeface="Calibri"/>
                </a:rPr>
                <a:t>Reconocimiento de agro-ecología como un sistema agro-alimentaria</a:t>
              </a:r>
              <a:endParaRPr/>
            </a:p>
          </p:txBody>
        </p:sp>
      </p:grpSp>
      <p:grpSp>
        <p:nvGrpSpPr>
          <p:cNvPr id="226" name="Google Shape;226;p9"/>
          <p:cNvGrpSpPr/>
          <p:nvPr/>
        </p:nvGrpSpPr>
        <p:grpSpPr>
          <a:xfrm>
            <a:off x="3318827" y="9579"/>
            <a:ext cx="4064731" cy="6859674"/>
            <a:chOff x="4425102" y="9578"/>
            <a:chExt cx="5419641" cy="6859674"/>
          </a:xfrm>
        </p:grpSpPr>
        <p:cxnSp>
          <p:nvCxnSpPr>
            <p:cNvPr id="227" name="Google Shape;227;p9"/>
            <p:cNvCxnSpPr/>
            <p:nvPr/>
          </p:nvCxnSpPr>
          <p:spPr>
            <a:xfrm flipH="1">
              <a:off x="5497998" y="2388695"/>
              <a:ext cx="1085682" cy="3496974"/>
            </a:xfrm>
            <a:prstGeom prst="straightConnector1">
              <a:avLst/>
            </a:prstGeom>
            <a:noFill/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28" name="Google Shape;228;p9"/>
            <p:cNvSpPr txBox="1"/>
            <p:nvPr/>
          </p:nvSpPr>
          <p:spPr>
            <a:xfrm>
              <a:off x="4425102" y="5915145"/>
              <a:ext cx="2182963" cy="9541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rgbClr val="A5A5A5"/>
                  </a:solidFill>
                  <a:latin typeface="Calibri"/>
                  <a:ea typeface="Calibri"/>
                  <a:cs typeface="Calibri"/>
                  <a:sym typeface="Calibri"/>
                </a:rPr>
                <a:t>Emprendedores sociales en la elaboración de alimentos</a:t>
              </a:r>
              <a:endParaRPr/>
            </a:p>
          </p:txBody>
        </p:sp>
        <p:cxnSp>
          <p:nvCxnSpPr>
            <p:cNvPr id="229" name="Google Shape;229;p9"/>
            <p:cNvCxnSpPr/>
            <p:nvPr/>
          </p:nvCxnSpPr>
          <p:spPr>
            <a:xfrm flipH="1">
              <a:off x="6779347" y="2142474"/>
              <a:ext cx="171282" cy="2730270"/>
            </a:xfrm>
            <a:prstGeom prst="straightConnector1">
              <a:avLst/>
            </a:prstGeom>
            <a:noFill/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30" name="Google Shape;230;p9"/>
            <p:cNvSpPr txBox="1"/>
            <p:nvPr/>
          </p:nvSpPr>
          <p:spPr>
            <a:xfrm>
              <a:off x="5699386" y="4922832"/>
              <a:ext cx="2182963" cy="7386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rgbClr val="A5A5A5"/>
                  </a:solidFill>
                  <a:latin typeface="Calibri"/>
                  <a:ea typeface="Calibri"/>
                  <a:cs typeface="Calibri"/>
                  <a:sym typeface="Calibri"/>
                </a:rPr>
                <a:t>Sistemas de certificación y estándares</a:t>
              </a:r>
              <a:endParaRPr/>
            </a:p>
          </p:txBody>
        </p:sp>
        <p:cxnSp>
          <p:nvCxnSpPr>
            <p:cNvPr id="231" name="Google Shape;231;p9"/>
            <p:cNvCxnSpPr/>
            <p:nvPr/>
          </p:nvCxnSpPr>
          <p:spPr>
            <a:xfrm>
              <a:off x="7279219" y="3095703"/>
              <a:ext cx="808525" cy="2598500"/>
            </a:xfrm>
            <a:prstGeom prst="straightConnector1">
              <a:avLst/>
            </a:prstGeom>
            <a:noFill/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32" name="Google Shape;232;p9"/>
            <p:cNvSpPr txBox="1"/>
            <p:nvPr/>
          </p:nvSpPr>
          <p:spPr>
            <a:xfrm>
              <a:off x="6987205" y="5697211"/>
              <a:ext cx="2182962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rgbClr val="A5A5A5"/>
                  </a:solidFill>
                  <a:latin typeface="Calibri"/>
                  <a:ea typeface="Calibri"/>
                  <a:cs typeface="Calibri"/>
                  <a:sym typeface="Calibri"/>
                </a:rPr>
                <a:t>Control de pestes</a:t>
              </a:r>
              <a:endParaRPr/>
            </a:p>
          </p:txBody>
        </p:sp>
        <p:cxnSp>
          <p:nvCxnSpPr>
            <p:cNvPr id="233" name="Google Shape;233;p9"/>
            <p:cNvCxnSpPr>
              <a:endCxn id="234" idx="0"/>
            </p:cNvCxnSpPr>
            <p:nvPr/>
          </p:nvCxnSpPr>
          <p:spPr>
            <a:xfrm>
              <a:off x="7461761" y="2420505"/>
              <a:ext cx="1291500" cy="1786800"/>
            </a:xfrm>
            <a:prstGeom prst="straightConnector1">
              <a:avLst/>
            </a:prstGeom>
            <a:noFill/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34" name="Google Shape;234;p9"/>
            <p:cNvSpPr txBox="1"/>
            <p:nvPr/>
          </p:nvSpPr>
          <p:spPr>
            <a:xfrm>
              <a:off x="7661780" y="4207305"/>
              <a:ext cx="2182963" cy="11695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rgbClr val="A5A5A5"/>
                  </a:solidFill>
                  <a:latin typeface="Calibri"/>
                  <a:ea typeface="Calibri"/>
                  <a:cs typeface="Calibri"/>
                  <a:sym typeface="Calibri"/>
                </a:rPr>
                <a:t>Hibridización de culturas alimentarias tradicionales-ecologicas</a:t>
              </a:r>
              <a:endParaRPr sz="1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35" name="Google Shape;235;p9"/>
            <p:cNvCxnSpPr>
              <a:endCxn id="236" idx="2"/>
            </p:cNvCxnSpPr>
            <p:nvPr/>
          </p:nvCxnSpPr>
          <p:spPr>
            <a:xfrm flipH="1" rot="10800000">
              <a:off x="6865012" y="1179129"/>
              <a:ext cx="224100" cy="32400"/>
            </a:xfrm>
            <a:prstGeom prst="straightConnector1">
              <a:avLst/>
            </a:prstGeom>
            <a:noFill/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36" name="Google Shape;236;p9"/>
            <p:cNvSpPr txBox="1"/>
            <p:nvPr/>
          </p:nvSpPr>
          <p:spPr>
            <a:xfrm>
              <a:off x="5997630" y="9578"/>
              <a:ext cx="2182963" cy="11695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rgbClr val="A5A5A5"/>
                  </a:solidFill>
                  <a:latin typeface="Calibri"/>
                  <a:ea typeface="Calibri"/>
                  <a:cs typeface="Calibri"/>
                  <a:sym typeface="Calibri"/>
                </a:rPr>
                <a:t>Asociaciones de productores, consumidores, profesionales, sociales</a:t>
              </a:r>
              <a:endParaRPr/>
            </a:p>
          </p:txBody>
        </p:sp>
      </p:grpSp>
      <p:cxnSp>
        <p:nvCxnSpPr>
          <p:cNvPr id="237" name="Google Shape;237;p9"/>
          <p:cNvCxnSpPr/>
          <p:nvPr/>
        </p:nvCxnSpPr>
        <p:spPr>
          <a:xfrm flipH="1" rot="10800000">
            <a:off x="6564947" y="748242"/>
            <a:ext cx="312679" cy="373422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8" name="Google Shape;238;p9"/>
          <p:cNvSpPr txBox="1"/>
          <p:nvPr/>
        </p:nvSpPr>
        <p:spPr>
          <a:xfrm>
            <a:off x="5950862" y="415974"/>
            <a:ext cx="337772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Regimén socio-técnica para la agro-ecología</a:t>
            </a:r>
            <a:endParaRPr/>
          </a:p>
        </p:txBody>
      </p:sp>
      <p:sp>
        <p:nvSpPr>
          <p:cNvPr id="239" name="Google Shape;239;p9"/>
          <p:cNvSpPr txBox="1"/>
          <p:nvPr/>
        </p:nvSpPr>
        <p:spPr>
          <a:xfrm>
            <a:off x="7214616" y="974186"/>
            <a:ext cx="1920240" cy="2462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Principios rectores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Tecnologías claves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Estructura industrial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Relaciones con el usuario y los mercados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Políticas y normas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Formas de conocimiento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Cultura</a:t>
            </a:r>
            <a:endParaRPr/>
          </a:p>
        </p:txBody>
      </p:sp>
      <p:cxnSp>
        <p:nvCxnSpPr>
          <p:cNvPr id="240" name="Google Shape;240;p9"/>
          <p:cNvCxnSpPr/>
          <p:nvPr/>
        </p:nvCxnSpPr>
        <p:spPr>
          <a:xfrm>
            <a:off x="6877626" y="2420462"/>
            <a:ext cx="1050223" cy="907954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1" name="Google Shape;241;p9"/>
          <p:cNvSpPr txBox="1"/>
          <p:nvPr/>
        </p:nvSpPr>
        <p:spPr>
          <a:xfrm>
            <a:off x="6686251" y="3336669"/>
            <a:ext cx="250607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Programas de inversión a escala</a:t>
            </a:r>
            <a:endParaRPr/>
          </a:p>
        </p:txBody>
      </p:sp>
      <p:cxnSp>
        <p:nvCxnSpPr>
          <p:cNvPr id="242" name="Google Shape;242;p9"/>
          <p:cNvCxnSpPr>
            <a:endCxn id="243" idx="0"/>
          </p:cNvCxnSpPr>
          <p:nvPr/>
        </p:nvCxnSpPr>
        <p:spPr>
          <a:xfrm>
            <a:off x="6675134" y="3091703"/>
            <a:ext cx="1390800" cy="18795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3" name="Google Shape;243;p9"/>
          <p:cNvSpPr txBox="1"/>
          <p:nvPr/>
        </p:nvSpPr>
        <p:spPr>
          <a:xfrm>
            <a:off x="6822228" y="4971203"/>
            <a:ext cx="248741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Nuevas ciencias del suelo-tierra</a:t>
            </a:r>
            <a:endParaRPr/>
          </a:p>
        </p:txBody>
      </p:sp>
      <p:cxnSp>
        <p:nvCxnSpPr>
          <p:cNvPr id="244" name="Google Shape;244;p9"/>
          <p:cNvCxnSpPr>
            <a:endCxn id="245" idx="0"/>
          </p:cNvCxnSpPr>
          <p:nvPr/>
        </p:nvCxnSpPr>
        <p:spPr>
          <a:xfrm>
            <a:off x="6227059" y="2388793"/>
            <a:ext cx="1078800" cy="37746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5" name="Google Shape;245;p9"/>
          <p:cNvSpPr txBox="1"/>
          <p:nvPr/>
        </p:nvSpPr>
        <p:spPr>
          <a:xfrm>
            <a:off x="5661594" y="6163393"/>
            <a:ext cx="328852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Políticas publicas dedicado a agro-ecología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2019-09-20T18:19:06Z</dcterms:created>
  <dc:creator>matias ramirez</dc:creator>
</cp:coreProperties>
</file>