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3" r:id="rId2"/>
    <p:sldId id="272" r:id="rId3"/>
    <p:sldId id="274" r:id="rId4"/>
    <p:sldId id="275" r:id="rId5"/>
    <p:sldId id="276" r:id="rId6"/>
    <p:sldId id="277" r:id="rId7"/>
    <p:sldId id="278" r:id="rId8"/>
    <p:sldId id="279" r:id="rId9"/>
    <p:sldId id="280" r:id="rId10"/>
    <p:sldId id="281" r:id="rId11"/>
    <p:sldId id="282" r:id="rId12"/>
    <p:sldId id="283" r:id="rId13"/>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FD67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22" autoAdjust="0"/>
  </p:normalViewPr>
  <p:slideViewPr>
    <p:cSldViewPr snapToGrid="0" snapToObjects="1">
      <p:cViewPr>
        <p:scale>
          <a:sx n="157" d="100"/>
          <a:sy n="157" d="100"/>
        </p:scale>
        <p:origin x="-300" y="6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A6566B0-3E59-A84D-9AB2-DA05E602ADD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09/09/2020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09/09/2020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477ACAF-E4FF-A844-9E41-091A7206A2B4}"/>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487022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477ACAF-E4FF-A844-9E41-091A7206A2B4}"/>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56920DA-0831-5D43-AA82-7741662FB96F}"/>
              </a:ext>
            </a:extLst>
          </p:cNvPr>
          <p:cNvPicPr>
            <a:picLocks noChangeAspect="1"/>
          </p:cNvPicPr>
          <p:nvPr userDrawn="1"/>
        </p:nvPicPr>
        <p:blipFill rotWithShape="1">
          <a:blip r:embed="rId2"/>
          <a:srcRect l="88730" b="81517"/>
          <a:stretch/>
        </p:blipFill>
        <p:spPr>
          <a:xfrm>
            <a:off x="8113486" y="0"/>
            <a:ext cx="1030514" cy="950686"/>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FB3CFEF-4B3E-1E40-B352-B3A39094156E}"/>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39422CC-C000-654E-9301-E5A5A99182F7}"/>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A3B3542-21FA-CE4F-97EC-30221117B44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CFC36C6-822B-4F4E-9443-296E49B7FDEB}"/>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09/09/2020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09/09/2020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09/09/2020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https://lh6.googleusercontent.com/J5mY7R2SXDsKYSNq7L-tgN1OXKylicAhDqVArGAk3apPJKz8mvkcG7nFW6wOe13CrprD2Gyr4Mj7Tp35qchsCBShBhBTw6qXRvDG3WjPX6a14xuUqH75dQ6fNuzB-S0Ti2J1W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238" y="2895786"/>
            <a:ext cx="1568195" cy="952679"/>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1"/>
          <p:cNvSpPr txBox="1"/>
          <p:nvPr/>
        </p:nvSpPr>
        <p:spPr>
          <a:xfrm>
            <a:off x="2876425" y="1046662"/>
            <a:ext cx="5259625" cy="1384993"/>
          </a:xfrm>
          <a:prstGeom prst="rect">
            <a:avLst/>
          </a:prstGeom>
          <a:noFill/>
        </p:spPr>
        <p:txBody>
          <a:bodyPr wrap="square" lIns="91438" tIns="45719" rIns="91438" bIns="45719" rtlCol="0">
            <a:spAutoFit/>
          </a:bodyPr>
          <a:lstStyle/>
          <a:p>
            <a:pPr algn="r"/>
            <a:r>
              <a:rPr lang="es-ES" sz="2800" b="1" dirty="0">
                <a:solidFill>
                  <a:schemeClr val="tx1">
                    <a:lumMod val="75000"/>
                    <a:lumOff val="25000"/>
                  </a:schemeClr>
                </a:solidFill>
              </a:rPr>
              <a:t>“FORTALECIMIENTO DEL SISTEMA DE C&amp;CTI DEL VALLE DEL CAUCA: UN VALLE DEL CONOCIMIENTO”</a:t>
            </a:r>
            <a:endParaRPr lang="es-ES" sz="2800" b="1" dirty="0">
              <a:solidFill>
                <a:schemeClr val="tx1">
                  <a:lumMod val="75000"/>
                  <a:lumOff val="25000"/>
                </a:schemeClr>
              </a:solidFill>
            </a:endParaRPr>
          </a:p>
        </p:txBody>
      </p:sp>
      <p:pic>
        <p:nvPicPr>
          <p:cNvPr id="4" name="Google Shape;86;p1"/>
          <p:cNvPicPr preferRelativeResize="0"/>
          <p:nvPr/>
        </p:nvPicPr>
        <p:blipFill rotWithShape="1">
          <a:blip r:embed="rId3">
            <a:alphaModFix/>
          </a:blip>
          <a:srcRect/>
          <a:stretch/>
        </p:blipFill>
        <p:spPr>
          <a:xfrm>
            <a:off x="6030162" y="3116252"/>
            <a:ext cx="1951930" cy="601845"/>
          </a:xfrm>
          <a:prstGeom prst="rect">
            <a:avLst/>
          </a:prstGeom>
          <a:noFill/>
          <a:ln>
            <a:noFill/>
          </a:ln>
        </p:spPr>
      </p:pic>
      <p:pic>
        <p:nvPicPr>
          <p:cNvPr id="5" name="Google Shape;87;p1" descr="Imagen que contiene objeto&#10;&#10;Descripción generada automáticamente"/>
          <p:cNvPicPr preferRelativeResize="0"/>
          <p:nvPr/>
        </p:nvPicPr>
        <p:blipFill rotWithShape="1">
          <a:blip r:embed="rId4">
            <a:alphaModFix/>
          </a:blip>
          <a:srcRect/>
          <a:stretch/>
        </p:blipFill>
        <p:spPr>
          <a:xfrm>
            <a:off x="4004388" y="3103131"/>
            <a:ext cx="1837303" cy="614965"/>
          </a:xfrm>
          <a:prstGeom prst="rect">
            <a:avLst/>
          </a:prstGeom>
          <a:noFill/>
          <a:ln>
            <a:noFill/>
          </a:ln>
        </p:spPr>
      </p:pic>
    </p:spTree>
    <p:extLst>
      <p:ext uri="{BB962C8B-B14F-4D97-AF65-F5344CB8AC3E}">
        <p14:creationId xmlns:p14="http://schemas.microsoft.com/office/powerpoint/2010/main" val="256980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https://lh6.googleusercontent.com/J5mY7R2SXDsKYSNq7L-tgN1OXKylicAhDqVArGAk3apPJKz8mvkcG7nFW6wOe13CrprD2Gyr4Mj7Tp35qchsCBShBhBTw6qXRvDG3WjPX6a14xuUqH75dQ6fNuzB-S0Ti2J1W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346" y="4157421"/>
            <a:ext cx="1390171" cy="84453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52;p10"/>
          <p:cNvSpPr/>
          <p:nvPr/>
        </p:nvSpPr>
        <p:spPr>
          <a:xfrm>
            <a:off x="835677" y="667471"/>
            <a:ext cx="7260699" cy="4334480"/>
          </a:xfrm>
          <a:prstGeom prst="rect">
            <a:avLst/>
          </a:prstGeom>
          <a:noFill/>
          <a:ln>
            <a:noFill/>
          </a:ln>
        </p:spPr>
        <p:txBody>
          <a:bodyPr spcFirstLastPara="1" wrap="square" lIns="91425" tIns="45700" rIns="91425" bIns="45700" anchor="t" anchorCtr="0">
            <a:spAutoFit/>
          </a:bodyPr>
          <a:lstStyle/>
          <a:p>
            <a:pPr lvl="0"/>
            <a:r>
              <a:rPr lang="es-MX" sz="1600" b="1" dirty="0">
                <a:solidFill>
                  <a:srgbClr val="FD671A"/>
                </a:solidFill>
                <a:ea typeface="Calibri"/>
                <a:cs typeface="Calibri"/>
                <a:sym typeface="Calibri"/>
              </a:rPr>
              <a:t>Proyecto </a:t>
            </a:r>
            <a:endParaRPr lang="es-MX" sz="1600" dirty="0">
              <a:solidFill>
                <a:srgbClr val="FD671A"/>
              </a:solidFill>
            </a:endParaRPr>
          </a:p>
          <a:p>
            <a:pPr lvl="0"/>
            <a:r>
              <a:rPr lang="es-MX" sz="1600" b="1" dirty="0">
                <a:solidFill>
                  <a:srgbClr val="FD671A"/>
                </a:solidFill>
                <a:ea typeface="Calibri"/>
                <a:cs typeface="Calibri"/>
                <a:sym typeface="Calibri"/>
              </a:rPr>
              <a:t>“Fortalecimiento del Sistema de C&amp;CTI del Valle del Cauca: Un Valle del Conocimiento”</a:t>
            </a:r>
            <a:endParaRPr lang="es-MX" sz="1600" dirty="0">
              <a:solidFill>
                <a:srgbClr val="FD671A"/>
              </a:solidFill>
            </a:endParaRPr>
          </a:p>
          <a:p>
            <a:pPr marL="0" marR="0" lvl="0" indent="0" algn="just" rtl="0">
              <a:spcBef>
                <a:spcPts val="0"/>
              </a:spcBef>
              <a:spcAft>
                <a:spcPts val="0"/>
              </a:spcAft>
              <a:buNone/>
            </a:pPr>
            <a:endParaRPr lang="es-CO" sz="1600" dirty="0" smtClean="0">
              <a:solidFill>
                <a:srgbClr val="404040"/>
              </a:solidFill>
              <a:latin typeface="Calibri"/>
              <a:ea typeface="Calibri"/>
              <a:cs typeface="Calibri"/>
              <a:sym typeface="Calibri"/>
            </a:endParaRPr>
          </a:p>
          <a:p>
            <a:pPr lvl="0" algn="just"/>
            <a:endParaRPr lang="es-MX" sz="1600" dirty="0" smtClean="0">
              <a:solidFill>
                <a:srgbClr val="FD671A"/>
              </a:solidFill>
              <a:latin typeface="+mj-lt"/>
              <a:ea typeface="Calibri"/>
              <a:cs typeface="Calibri"/>
              <a:sym typeface="Calibri"/>
            </a:endParaRPr>
          </a:p>
          <a:p>
            <a:pPr lvl="0"/>
            <a:r>
              <a:rPr lang="es-CO" sz="1600" b="1" dirty="0">
                <a:solidFill>
                  <a:srgbClr val="FD671A"/>
                </a:solidFill>
                <a:latin typeface="+mj-lt"/>
                <a:ea typeface="Calibri"/>
                <a:cs typeface="Calibri"/>
                <a:sym typeface="Calibri"/>
              </a:rPr>
              <a:t>Componentes</a:t>
            </a:r>
          </a:p>
          <a:p>
            <a:pPr lvl="0"/>
            <a:endParaRPr lang="es-CO" sz="1600" b="1" dirty="0">
              <a:solidFill>
                <a:srgbClr val="FD671A"/>
              </a:solidFill>
              <a:latin typeface="+mj-lt"/>
              <a:ea typeface="Calibri"/>
              <a:cs typeface="Calibri"/>
              <a:sym typeface="Calibri"/>
            </a:endParaRPr>
          </a:p>
          <a:p>
            <a:pPr marL="0" lvl="1">
              <a:lnSpc>
                <a:spcPct val="75000"/>
              </a:lnSpc>
              <a:buClr>
                <a:schemeClr val="dk1"/>
              </a:buClr>
              <a:buSzPts val="2000"/>
            </a:pPr>
            <a:r>
              <a:rPr lang="es-MX" sz="1600" b="1" dirty="0">
                <a:solidFill>
                  <a:srgbClr val="404040"/>
                </a:solidFill>
                <a:ea typeface="Calibri"/>
                <a:cs typeface="Calibri"/>
                <a:sym typeface="Calibri"/>
              </a:rPr>
              <a:t>Componente 1</a:t>
            </a:r>
            <a:endParaRPr lang="es-MX" sz="1600" b="1" dirty="0">
              <a:solidFill>
                <a:srgbClr val="404040"/>
              </a:solidFill>
            </a:endParaRPr>
          </a:p>
          <a:p>
            <a:pPr marL="114300" lvl="1" indent="-114300">
              <a:lnSpc>
                <a:spcPct val="75000"/>
              </a:lnSpc>
              <a:spcBef>
                <a:spcPts val="200"/>
              </a:spcBef>
              <a:buClr>
                <a:schemeClr val="dk1"/>
              </a:buClr>
              <a:buSzPts val="1600"/>
              <a:buFont typeface="Calibri"/>
              <a:buChar char="•"/>
            </a:pPr>
            <a:r>
              <a:rPr lang="es-MX" sz="1600" dirty="0">
                <a:solidFill>
                  <a:srgbClr val="404040"/>
                </a:solidFill>
                <a:ea typeface="Calibri"/>
                <a:cs typeface="Calibri"/>
                <a:sym typeface="Calibri"/>
              </a:rPr>
              <a:t>Gobernanza para la articulación de los investigadores y grupos de investigación con la empresa, el Estado y la sociedad civil.</a:t>
            </a:r>
          </a:p>
          <a:p>
            <a:pPr marL="0" lvl="1">
              <a:lnSpc>
                <a:spcPct val="75000"/>
              </a:lnSpc>
              <a:spcBef>
                <a:spcPts val="160"/>
              </a:spcBef>
              <a:buClr>
                <a:schemeClr val="dk1"/>
              </a:buClr>
              <a:buSzPts val="2000"/>
            </a:pPr>
            <a:endParaRPr lang="es-MX" sz="2000" b="1" dirty="0" smtClean="0">
              <a:solidFill>
                <a:srgbClr val="404040"/>
              </a:solidFill>
              <a:ea typeface="Calibri"/>
              <a:cs typeface="Calibri"/>
              <a:sym typeface="Calibri"/>
            </a:endParaRPr>
          </a:p>
          <a:p>
            <a:pPr marL="0" lvl="1">
              <a:lnSpc>
                <a:spcPct val="75000"/>
              </a:lnSpc>
              <a:spcBef>
                <a:spcPts val="160"/>
              </a:spcBef>
              <a:buClr>
                <a:schemeClr val="dk1"/>
              </a:buClr>
              <a:buSzPts val="2000"/>
            </a:pPr>
            <a:r>
              <a:rPr lang="es-MX" sz="2000" b="1" dirty="0" smtClean="0">
                <a:solidFill>
                  <a:srgbClr val="404040"/>
                </a:solidFill>
                <a:ea typeface="Calibri"/>
                <a:cs typeface="Calibri"/>
                <a:sym typeface="Calibri"/>
              </a:rPr>
              <a:t>Componente </a:t>
            </a:r>
            <a:r>
              <a:rPr lang="es-MX" sz="2000" b="1" dirty="0">
                <a:solidFill>
                  <a:srgbClr val="404040"/>
                </a:solidFill>
                <a:ea typeface="Calibri"/>
                <a:cs typeface="Calibri"/>
                <a:sym typeface="Calibri"/>
              </a:rPr>
              <a:t>2</a:t>
            </a:r>
            <a:endParaRPr lang="es-MX" dirty="0">
              <a:solidFill>
                <a:srgbClr val="404040"/>
              </a:solidFill>
            </a:endParaRPr>
          </a:p>
          <a:p>
            <a:pPr marL="114300" lvl="1" indent="-114300">
              <a:lnSpc>
                <a:spcPct val="75000"/>
              </a:lnSpc>
              <a:spcBef>
                <a:spcPts val="200"/>
              </a:spcBef>
              <a:buClr>
                <a:schemeClr val="dk1"/>
              </a:buClr>
              <a:buSzPts val="1600"/>
              <a:buFont typeface="Calibri"/>
              <a:buChar char="•"/>
            </a:pPr>
            <a:r>
              <a:rPr lang="es-MX" sz="1600" dirty="0">
                <a:solidFill>
                  <a:srgbClr val="404040"/>
                </a:solidFill>
                <a:ea typeface="Calibri"/>
                <a:cs typeface="Calibri"/>
                <a:sym typeface="Calibri"/>
              </a:rPr>
              <a:t>Medición de la C&amp;CTI y su relación con el desarrollo de la Región.</a:t>
            </a:r>
          </a:p>
          <a:p>
            <a:pPr marL="114300" lvl="1">
              <a:lnSpc>
                <a:spcPct val="75000"/>
              </a:lnSpc>
              <a:spcBef>
                <a:spcPts val="160"/>
              </a:spcBef>
              <a:buClr>
                <a:schemeClr val="dk1"/>
              </a:buClr>
              <a:buSzPts val="2000"/>
            </a:pPr>
            <a:endParaRPr lang="es-MX" sz="2000" b="1" dirty="0">
              <a:solidFill>
                <a:srgbClr val="404040"/>
              </a:solidFill>
              <a:ea typeface="Calibri"/>
              <a:cs typeface="Calibri"/>
              <a:sym typeface="Calibri"/>
            </a:endParaRPr>
          </a:p>
          <a:p>
            <a:pPr marL="0" lvl="1">
              <a:lnSpc>
                <a:spcPct val="75000"/>
              </a:lnSpc>
              <a:spcBef>
                <a:spcPts val="200"/>
              </a:spcBef>
              <a:buClr>
                <a:schemeClr val="dk1"/>
              </a:buClr>
              <a:buSzPts val="2000"/>
            </a:pPr>
            <a:r>
              <a:rPr lang="es-MX" sz="2000" b="1" dirty="0">
                <a:solidFill>
                  <a:srgbClr val="404040"/>
                </a:solidFill>
                <a:ea typeface="Calibri"/>
                <a:cs typeface="Calibri"/>
                <a:sym typeface="Calibri"/>
              </a:rPr>
              <a:t>Componente 3</a:t>
            </a:r>
            <a:endParaRPr lang="es-MX" dirty="0">
              <a:solidFill>
                <a:srgbClr val="404040"/>
              </a:solidFill>
            </a:endParaRPr>
          </a:p>
          <a:p>
            <a:pPr marL="114300" lvl="1" indent="-114300">
              <a:lnSpc>
                <a:spcPct val="75000"/>
              </a:lnSpc>
              <a:spcBef>
                <a:spcPts val="200"/>
              </a:spcBef>
              <a:buClr>
                <a:schemeClr val="dk1"/>
              </a:buClr>
              <a:buSzPts val="1600"/>
              <a:buFont typeface="Calibri"/>
              <a:buChar char="•"/>
            </a:pPr>
            <a:r>
              <a:rPr lang="es-MX" sz="1600" dirty="0">
                <a:solidFill>
                  <a:srgbClr val="404040"/>
                </a:solidFill>
                <a:ea typeface="Calibri"/>
                <a:cs typeface="Calibri"/>
                <a:sym typeface="Calibri"/>
              </a:rPr>
              <a:t>Red de difusión y transferencia del conocimiento.</a:t>
            </a:r>
            <a:endParaRPr lang="es-CO" sz="1600" b="1" dirty="0">
              <a:solidFill>
                <a:srgbClr val="404040"/>
              </a:solidFill>
              <a:ea typeface="Calibri"/>
              <a:cs typeface="Calibri"/>
              <a:sym typeface="Calibri"/>
            </a:endParaRPr>
          </a:p>
          <a:p>
            <a:pPr marL="0" marR="0" lvl="0" indent="0" algn="l" rtl="0">
              <a:spcBef>
                <a:spcPts val="0"/>
              </a:spcBef>
              <a:spcAft>
                <a:spcPts val="0"/>
              </a:spcAft>
              <a:buNone/>
            </a:pPr>
            <a:r>
              <a:rPr lang="es-CO" sz="1600" dirty="0">
                <a:solidFill>
                  <a:schemeClr val="dk1"/>
                </a:solidFill>
                <a:latin typeface="Calibri"/>
                <a:ea typeface="Calibri"/>
                <a:cs typeface="Calibri"/>
                <a:sym typeface="Calibri"/>
              </a:rPr>
              <a:t/>
            </a:r>
            <a:br>
              <a:rPr lang="es-CO" sz="1600" dirty="0">
                <a:solidFill>
                  <a:schemeClr val="dk1"/>
                </a:solidFill>
                <a:latin typeface="Calibri"/>
                <a:ea typeface="Calibri"/>
                <a:cs typeface="Calibri"/>
                <a:sym typeface="Calibri"/>
              </a:rPr>
            </a:br>
            <a:endParaRPr sz="16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38787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pPr lvl="0" algn="ctr"/>
            <a:r>
              <a:rPr lang="es-CO" sz="3600" b="1" dirty="0">
                <a:solidFill>
                  <a:schemeClr val="bg1"/>
                </a:solidFill>
                <a:ea typeface="Calibri"/>
                <a:cs typeface="Calibri"/>
                <a:sym typeface="Calibri"/>
              </a:rPr>
              <a:t>Conceptos</a:t>
            </a:r>
            <a:endParaRPr lang="es-CO" sz="3600" dirty="0">
              <a:solidFill>
                <a:schemeClr val="bg1"/>
              </a:solidFill>
              <a:ea typeface="Calibri"/>
              <a:cs typeface="Calibri"/>
              <a:sym typeface="Calibri"/>
            </a:endParaRPr>
          </a:p>
        </p:txBody>
      </p:sp>
      <p:pic>
        <p:nvPicPr>
          <p:cNvPr id="6" name="Picture 4" descr="https://lh6.googleusercontent.com/J5mY7R2SXDsKYSNq7L-tgN1OXKylicAhDqVArGAk3apPJKz8mvkcG7nFW6wOe13CrprD2Gyr4Mj7Tp35qchsCBShBhBTw6qXRvDG3WjPX6a14xuUqH75dQ6fNuzB-S0Ti2J1W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346" y="4157421"/>
            <a:ext cx="1390171" cy="8445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Google Shape;191;p17"/>
          <p:cNvGraphicFramePr/>
          <p:nvPr>
            <p:extLst>
              <p:ext uri="{D42A27DB-BD31-4B8C-83A1-F6EECF244321}">
                <p14:modId xmlns:p14="http://schemas.microsoft.com/office/powerpoint/2010/main" val="1186735693"/>
              </p:ext>
            </p:extLst>
          </p:nvPr>
        </p:nvGraphicFramePr>
        <p:xfrm>
          <a:off x="684286" y="1227891"/>
          <a:ext cx="6780644" cy="3755893"/>
        </p:xfrm>
        <a:graphic>
          <a:graphicData uri="http://schemas.openxmlformats.org/drawingml/2006/table">
            <a:tbl>
              <a:tblPr>
                <a:noFill/>
              </a:tblPr>
              <a:tblGrid>
                <a:gridCol w="674691"/>
                <a:gridCol w="5431262"/>
                <a:gridCol w="674691"/>
              </a:tblGrid>
              <a:tr h="673980">
                <a:tc>
                  <a:txBody>
                    <a:bodyPr/>
                    <a:lstStyle/>
                    <a:p>
                      <a:pPr marL="0" marR="0" lvl="0" indent="0" algn="ctr" rtl="0">
                        <a:spcBef>
                          <a:spcPts val="0"/>
                        </a:spcBef>
                        <a:spcAft>
                          <a:spcPts val="0"/>
                        </a:spcAft>
                        <a:buNone/>
                      </a:pPr>
                      <a:r>
                        <a:rPr lang="es-CO" sz="1000" u="none" strike="noStrike" cap="none" dirty="0"/>
                        <a:t>Gobernanza</a:t>
                      </a:r>
                      <a:endParaRPr sz="1000" b="0"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000" u="none" strike="noStrike" cap="none" dirty="0"/>
                        <a:t>Corresponde con “</a:t>
                      </a:r>
                      <a:r>
                        <a:rPr lang="es-CO" sz="1000" u="none" strike="noStrike" cap="none" dirty="0" err="1"/>
                        <a:t>governance</a:t>
                      </a:r>
                      <a:r>
                        <a:rPr lang="es-CO" sz="1000" u="none" strike="noStrike" cap="none" dirty="0"/>
                        <a:t>”, el cuál relaciona ciertas características de una sociedad o comunidad en lo referente a presentar un determinado tipo de estructuras, redes e instituciones que posibilitan las interacciones y estilos horizontales de intercambio y cooperación entre el gobierno y diversos actores en procesos de políticas públicas utilizados para llevar a cabo de forma efectiva la agenda del desarrollo de una ciudad, a corto y a largo plazo. Es una cualidad del sistema político-social.</a:t>
                      </a:r>
                      <a:endParaRPr sz="1000" b="0"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000" u="none" strike="noStrike" cap="none" dirty="0" err="1"/>
                        <a:t>Husata</a:t>
                      </a:r>
                      <a:r>
                        <a:rPr lang="es-CO" sz="1000" u="none" strike="noStrike" cap="none" dirty="0"/>
                        <a:t> (2014) y </a:t>
                      </a:r>
                      <a:r>
                        <a:rPr lang="es-CO" sz="1000" u="none" strike="noStrike" cap="none" dirty="0" err="1"/>
                        <a:t>Yigitcanlar</a:t>
                      </a:r>
                      <a:r>
                        <a:rPr lang="es-CO" sz="1000" u="none" strike="noStrike" cap="none" dirty="0"/>
                        <a:t> (2011)</a:t>
                      </a:r>
                      <a:endParaRPr sz="1000" b="0" i="0" u="none" strike="noStrike" cap="none" dirty="0">
                        <a:solidFill>
                          <a:srgbClr val="000000"/>
                        </a:solidFill>
                        <a:latin typeface="Calibri"/>
                        <a:ea typeface="Calibri"/>
                        <a:cs typeface="Calibri"/>
                        <a:sym typeface="Calibri"/>
                      </a:endParaRPr>
                    </a:p>
                  </a:txBody>
                  <a:tcPr marL="9525" marR="9525" marT="9525" marB="0" anchor="ctr"/>
                </a:tc>
              </a:tr>
              <a:tr h="1150820">
                <a:tc>
                  <a:txBody>
                    <a:bodyPr/>
                    <a:lstStyle/>
                    <a:p>
                      <a:pPr marL="0" marR="0" lvl="0" indent="0" algn="ctr" rtl="0">
                        <a:spcBef>
                          <a:spcPts val="0"/>
                        </a:spcBef>
                        <a:spcAft>
                          <a:spcPts val="0"/>
                        </a:spcAft>
                        <a:buNone/>
                      </a:pPr>
                      <a:r>
                        <a:rPr lang="es-CO" sz="1000" u="none" strike="noStrike" cap="none"/>
                        <a:t>ODS</a:t>
                      </a:r>
                      <a:endParaRPr sz="10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000" u="none" strike="noStrike" cap="none" dirty="0"/>
                        <a:t>Los Objetivos de Desarrollo Sostenible, ODS, representan principios básicos para poner fin a la pobreza, proteger el planeta y garantizar que todas las personas gocen de paz y prosperidad. Los ODS son una herramienta de planificación y seguimiento para los países, tanto a nivel nacional como local. Gracias a su visión a largo plazo, apoyan a cada país en su senda hacia un desarrollo sostenido, inclusivo y en armonía con el medio ambiente, a través de políticas públicas e instrumentos de presupuesto,</a:t>
                      </a:r>
                      <a:br>
                        <a:rPr lang="es-CO" sz="1000" u="none" strike="noStrike" cap="none" dirty="0"/>
                      </a:br>
                      <a:r>
                        <a:rPr lang="es-CO" sz="1000" u="none" strike="noStrike" cap="none" dirty="0"/>
                        <a:t>monitoreo y evaluación.</a:t>
                      </a:r>
                      <a:endParaRPr sz="1000" b="0"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000" u="none" strike="noStrike" cap="none"/>
                        <a:t>ONU (2018)</a:t>
                      </a:r>
                      <a:endParaRPr sz="1000" b="0" i="0" u="none" strike="noStrike" cap="none">
                        <a:solidFill>
                          <a:srgbClr val="000000"/>
                        </a:solidFill>
                        <a:latin typeface="Calibri"/>
                        <a:ea typeface="Calibri"/>
                        <a:cs typeface="Calibri"/>
                        <a:sym typeface="Calibri"/>
                      </a:endParaRPr>
                    </a:p>
                  </a:txBody>
                  <a:tcPr marL="9525" marR="9525" marT="9525" marB="0" anchor="ctr"/>
                </a:tc>
              </a:tr>
              <a:tr h="987741">
                <a:tc>
                  <a:txBody>
                    <a:bodyPr/>
                    <a:lstStyle/>
                    <a:p>
                      <a:pPr marL="0" marR="0" lvl="0" indent="0" algn="ctr" rtl="0">
                        <a:spcBef>
                          <a:spcPts val="0"/>
                        </a:spcBef>
                        <a:spcAft>
                          <a:spcPts val="0"/>
                        </a:spcAft>
                        <a:buNone/>
                      </a:pPr>
                      <a:r>
                        <a:rPr lang="es-CO" sz="1000" u="none" strike="noStrike" cap="none"/>
                        <a:t>Infraestructura científica y técnica</a:t>
                      </a:r>
                      <a:endParaRPr sz="10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000" u="none" strike="noStrike" cap="none" dirty="0"/>
                        <a:t>El término Infraestructura Científica y Técnica  hace referencia a</a:t>
                      </a:r>
                      <a:br>
                        <a:rPr lang="es-CO" sz="1000" u="none" strike="noStrike" cap="none" dirty="0"/>
                      </a:br>
                      <a:r>
                        <a:rPr lang="es-CO" sz="1000" u="none" strike="noStrike" cap="none" dirty="0"/>
                        <a:t>instalaciones, recursos y servicios que el sistema de </a:t>
                      </a:r>
                      <a:r>
                        <a:rPr lang="es-CO" sz="1000" u="none" strike="noStrike" cap="none" dirty="0" err="1"/>
                        <a:t>I+D+i</a:t>
                      </a:r>
                      <a:r>
                        <a:rPr lang="es-CO" sz="1000" u="none" strike="noStrike" cap="none" dirty="0"/>
                        <a:t> del país, y la comunidad</a:t>
                      </a:r>
                      <a:br>
                        <a:rPr lang="es-CO" sz="1000" u="none" strike="noStrike" cap="none" dirty="0"/>
                      </a:br>
                      <a:r>
                        <a:rPr lang="es-CO" sz="1000" u="none" strike="noStrike" cap="none" dirty="0"/>
                        <a:t>científica-tecnológica e industrial que lo integra, necesitan para llevar a cabo investigación</a:t>
                      </a:r>
                      <a:br>
                        <a:rPr lang="es-CO" sz="1000" u="none" strike="noStrike" cap="none" dirty="0"/>
                      </a:br>
                      <a:r>
                        <a:rPr lang="es-CO" sz="1000" u="none" strike="noStrike" cap="none" dirty="0"/>
                        <a:t>y desarrollo tecnológico de vanguardia y de máxima calidad, así como para fomentar la</a:t>
                      </a:r>
                      <a:br>
                        <a:rPr lang="es-CO" sz="1000" u="none" strike="noStrike" cap="none" dirty="0"/>
                      </a:br>
                      <a:r>
                        <a:rPr lang="es-CO" sz="1000" u="none" strike="noStrike" cap="none" dirty="0"/>
                        <a:t>transmisión, intercambio y preservación del conocimiento, la transferencia de tecnología y</a:t>
                      </a:r>
                      <a:br>
                        <a:rPr lang="es-CO" sz="1000" u="none" strike="noStrike" cap="none" dirty="0"/>
                      </a:br>
                      <a:r>
                        <a:rPr lang="es-CO" sz="1000" u="none" strike="noStrike" cap="none" dirty="0"/>
                        <a:t>la innovación.</a:t>
                      </a:r>
                      <a:endParaRPr sz="1000" b="0"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000" u="none" strike="noStrike" cap="none"/>
                        <a:t>FECYT (2016)</a:t>
                      </a:r>
                      <a:endParaRPr sz="1000" b="0" i="0" u="none" strike="noStrike" cap="none">
                        <a:solidFill>
                          <a:srgbClr val="000000"/>
                        </a:solidFill>
                        <a:latin typeface="Calibri"/>
                        <a:ea typeface="Calibri"/>
                        <a:cs typeface="Calibri"/>
                        <a:sym typeface="Calibri"/>
                      </a:endParaRPr>
                    </a:p>
                  </a:txBody>
                  <a:tcPr marL="9525" marR="9525" marT="9525" marB="0" anchor="ctr"/>
                </a:tc>
              </a:tr>
              <a:tr h="845807">
                <a:tc>
                  <a:txBody>
                    <a:bodyPr/>
                    <a:lstStyle/>
                    <a:p>
                      <a:pPr marL="0" marR="0" lvl="0" indent="0" algn="ctr" rtl="0">
                        <a:spcBef>
                          <a:spcPts val="0"/>
                        </a:spcBef>
                        <a:spcAft>
                          <a:spcPts val="0"/>
                        </a:spcAft>
                        <a:buNone/>
                      </a:pPr>
                      <a:r>
                        <a:rPr lang="es-CO" sz="1000" u="none" strike="noStrike" cap="none"/>
                        <a:t>Tipos de agentes</a:t>
                      </a:r>
                      <a:endParaRPr sz="10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000" u="none" strike="noStrike" cap="none" dirty="0"/>
                        <a:t>Administración pública, universidades, instituciones del sector educativo, centros de investigación, centros tecnológicos, centros de productividad y servicios empresariales, parques científicos, OTRIS, empresas, gremios, sector financiero, sociedad civil, otras estructuras la interacción.</a:t>
                      </a:r>
                      <a:endParaRPr sz="1000" b="0"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000" u="none" strike="noStrike" cap="none" dirty="0"/>
                        <a:t>Documento Técnico: Un Valle del Conocimiento (2018)</a:t>
                      </a:r>
                      <a:endParaRPr sz="1000" b="0" i="0" u="none" strike="noStrike" cap="none" dirty="0">
                        <a:solidFill>
                          <a:srgbClr val="000000"/>
                        </a:solidFill>
                        <a:latin typeface="Calibri"/>
                        <a:ea typeface="Calibri"/>
                        <a:cs typeface="Calibri"/>
                        <a:sym typeface="Calibri"/>
                      </a:endParaRPr>
                    </a:p>
                  </a:txBody>
                  <a:tcPr marL="9525" marR="9525" marT="9525" marB="0" anchor="ctr"/>
                </a:tc>
              </a:tr>
            </a:tbl>
          </a:graphicData>
        </a:graphic>
      </p:graphicFrame>
    </p:spTree>
    <p:extLst>
      <p:ext uri="{BB962C8B-B14F-4D97-AF65-F5344CB8AC3E}">
        <p14:creationId xmlns:p14="http://schemas.microsoft.com/office/powerpoint/2010/main" val="1534802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7553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70874" y="238073"/>
            <a:ext cx="608543" cy="592940"/>
          </a:xfrm>
          <a:prstGeom prst="rect">
            <a:avLst/>
          </a:prstGeom>
        </p:spPr>
      </p:pic>
      <p:sp>
        <p:nvSpPr>
          <p:cNvPr id="5" name="CuadroTexto 4"/>
          <p:cNvSpPr txBox="1"/>
          <p:nvPr/>
        </p:nvSpPr>
        <p:spPr>
          <a:xfrm>
            <a:off x="813882" y="1447322"/>
            <a:ext cx="4073012" cy="1569660"/>
          </a:xfrm>
          <a:prstGeom prst="rect">
            <a:avLst/>
          </a:prstGeom>
          <a:noFill/>
        </p:spPr>
        <p:txBody>
          <a:bodyPr wrap="square" rtlCol="0">
            <a:spAutoFit/>
          </a:bodyPr>
          <a:lstStyle/>
          <a:p>
            <a:r>
              <a:rPr lang="es-MX" sz="2400" b="1" dirty="0">
                <a:solidFill>
                  <a:schemeClr val="tx1">
                    <a:lumMod val="75000"/>
                    <a:lumOff val="25000"/>
                  </a:schemeClr>
                </a:solidFill>
              </a:rPr>
              <a:t>“La necesidad de una gobernanza para la transformación hacia un valle del conocimiento”</a:t>
            </a:r>
          </a:p>
        </p:txBody>
      </p:sp>
      <p:sp>
        <p:nvSpPr>
          <p:cNvPr id="7" name="Rectángulo 6"/>
          <p:cNvSpPr/>
          <p:nvPr/>
        </p:nvSpPr>
        <p:spPr>
          <a:xfrm>
            <a:off x="859075" y="296266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0" name="Google Shape;104;p5" descr="Imagen que contiene persona, hombre, exterior, cielo&#10;&#10;Descripción generada automáticamente"/>
          <p:cNvPicPr preferRelativeResize="0"/>
          <p:nvPr/>
        </p:nvPicPr>
        <p:blipFill rotWithShape="1">
          <a:blip r:embed="rId3">
            <a:alphaModFix/>
          </a:blip>
          <a:srcRect l="11038" r="14020"/>
          <a:stretch/>
        </p:blipFill>
        <p:spPr>
          <a:xfrm>
            <a:off x="5180509" y="92481"/>
            <a:ext cx="3983650" cy="3510617"/>
          </a:xfrm>
          <a:prstGeom prst="rect">
            <a:avLst/>
          </a:prstGeom>
          <a:noFill/>
          <a:ln>
            <a:noFill/>
          </a:ln>
        </p:spPr>
      </p:pic>
      <p:sp>
        <p:nvSpPr>
          <p:cNvPr id="11" name="10 Rectángulo"/>
          <p:cNvSpPr/>
          <p:nvPr/>
        </p:nvSpPr>
        <p:spPr>
          <a:xfrm>
            <a:off x="5180509" y="3603098"/>
            <a:ext cx="3963491" cy="1540402"/>
          </a:xfrm>
          <a:prstGeom prst="rect">
            <a:avLst/>
          </a:prstGeom>
          <a:solidFill>
            <a:srgbClr val="FD671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 name="CuadroTexto 5"/>
          <p:cNvSpPr txBox="1"/>
          <p:nvPr/>
        </p:nvSpPr>
        <p:spPr>
          <a:xfrm>
            <a:off x="5290347" y="3744454"/>
            <a:ext cx="3743814" cy="1169551"/>
          </a:xfrm>
          <a:prstGeom prst="rect">
            <a:avLst/>
          </a:prstGeom>
          <a:noFill/>
        </p:spPr>
        <p:txBody>
          <a:bodyPr wrap="square" rtlCol="0">
            <a:spAutoFit/>
          </a:bodyPr>
          <a:lstStyle/>
          <a:p>
            <a:pPr lvl="0" algn="ctr"/>
            <a:r>
              <a:rPr lang="es-MX" sz="1400" b="1" dirty="0">
                <a:solidFill>
                  <a:schemeClr val="bg1"/>
                </a:solidFill>
                <a:ea typeface="Calibri"/>
                <a:cs typeface="Calibri"/>
                <a:sym typeface="Calibri"/>
              </a:rPr>
              <a:t>Henry Caicedo Asprilla</a:t>
            </a:r>
            <a:endParaRPr lang="es-MX" sz="1400" dirty="0">
              <a:solidFill>
                <a:schemeClr val="bg1"/>
              </a:solidFill>
            </a:endParaRPr>
          </a:p>
          <a:p>
            <a:pPr lvl="0" algn="ctr"/>
            <a:r>
              <a:rPr lang="es-MX" sz="1400" dirty="0">
                <a:solidFill>
                  <a:schemeClr val="bg1"/>
                </a:solidFill>
                <a:ea typeface="Calibri"/>
                <a:cs typeface="Calibri"/>
                <a:sym typeface="Calibri"/>
              </a:rPr>
              <a:t>PhD. Economía y gestión de la innovación</a:t>
            </a:r>
            <a:endParaRPr lang="es-MX" sz="1400" dirty="0">
              <a:solidFill>
                <a:schemeClr val="bg1"/>
              </a:solidFill>
            </a:endParaRPr>
          </a:p>
          <a:p>
            <a:pPr lvl="0" algn="ctr"/>
            <a:r>
              <a:rPr lang="es-MX" sz="1400" dirty="0">
                <a:solidFill>
                  <a:schemeClr val="bg1"/>
                </a:solidFill>
                <a:ea typeface="Calibri"/>
                <a:cs typeface="Calibri"/>
                <a:sym typeface="Calibri"/>
              </a:rPr>
              <a:t>Profesor asociado de la Universidad del Valle</a:t>
            </a:r>
            <a:br>
              <a:rPr lang="es-MX" sz="1400" dirty="0">
                <a:solidFill>
                  <a:schemeClr val="bg1"/>
                </a:solidFill>
                <a:ea typeface="Calibri"/>
                <a:cs typeface="Calibri"/>
                <a:sym typeface="Calibri"/>
              </a:rPr>
            </a:br>
            <a:r>
              <a:rPr lang="es-MX" sz="1400" dirty="0">
                <a:solidFill>
                  <a:schemeClr val="bg1"/>
                </a:solidFill>
                <a:ea typeface="Calibri"/>
                <a:cs typeface="Calibri"/>
                <a:sym typeface="Calibri"/>
              </a:rPr>
              <a:t>Director Científico proyecto “Un Valle del Conocimiento”</a:t>
            </a:r>
            <a:endParaRPr lang="es-MX" sz="1400" dirty="0">
              <a:solidFill>
                <a:schemeClr val="bg1"/>
              </a:solidFill>
            </a:endParaRPr>
          </a:p>
        </p:txBody>
      </p:sp>
    </p:spTree>
    <p:extLst>
      <p:ext uri="{BB962C8B-B14F-4D97-AF65-F5344CB8AC3E}">
        <p14:creationId xmlns:p14="http://schemas.microsoft.com/office/powerpoint/2010/main" val="391070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417018" y="508281"/>
            <a:ext cx="6070768" cy="1089529"/>
          </a:xfrm>
          <a:prstGeom prst="rect">
            <a:avLst/>
          </a:prstGeom>
        </p:spPr>
        <p:txBody>
          <a:bodyPr wrap="square">
            <a:spAutoFit/>
          </a:bodyPr>
          <a:lstStyle/>
          <a:p>
            <a:pPr algn="ctr">
              <a:lnSpc>
                <a:spcPct val="120000"/>
              </a:lnSpc>
            </a:pPr>
            <a:r>
              <a:rPr lang="es-MX" b="1" dirty="0" smtClean="0">
                <a:solidFill>
                  <a:schemeClr val="tx1">
                    <a:lumMod val="75000"/>
                    <a:lumOff val="25000"/>
                  </a:schemeClr>
                </a:solidFill>
              </a:rPr>
              <a:t>Hoy</a:t>
            </a:r>
            <a:r>
              <a:rPr lang="es-MX" b="1" dirty="0">
                <a:solidFill>
                  <a:schemeClr val="tx1">
                    <a:lumMod val="75000"/>
                    <a:lumOff val="25000"/>
                  </a:schemeClr>
                </a:solidFill>
              </a:rPr>
              <a:t>, todas las ciudades del mundo, sin importar su nivel de avance y riqueza, enfrentan problemas persistentes que afectan su sostenibilidad</a:t>
            </a:r>
          </a:p>
        </p:txBody>
      </p:sp>
      <p:pic>
        <p:nvPicPr>
          <p:cNvPr id="8" name="Picture 4" descr="https://lh6.googleusercontent.com/J5mY7R2SXDsKYSNq7L-tgN1OXKylicAhDqVArGAk3apPJKz8mvkcG7nFW6wOe13CrprD2Gyr4Mj7Tp35qchsCBShBhBTw6qXRvDG3WjPX6a14xuUqH75dQ6fNuzB-S0Ti2J1W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346" y="4157421"/>
            <a:ext cx="1390171" cy="844530"/>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5"/>
          <p:cNvSpPr txBox="1"/>
          <p:nvPr/>
        </p:nvSpPr>
        <p:spPr>
          <a:xfrm>
            <a:off x="771490" y="2109434"/>
            <a:ext cx="7234052" cy="1815882"/>
          </a:xfrm>
          <a:prstGeom prst="rect">
            <a:avLst/>
          </a:prstGeom>
          <a:noFill/>
        </p:spPr>
        <p:txBody>
          <a:bodyPr wrap="square" rtlCol="0">
            <a:spAutoFit/>
          </a:bodyPr>
          <a:lstStyle/>
          <a:p>
            <a:pPr defTabSz="943239" hangingPunct="0"/>
            <a:r>
              <a:rPr lang="es-MX" sz="1600" b="1" dirty="0">
                <a:solidFill>
                  <a:srgbClr val="FD671A"/>
                </a:solidFill>
                <a:latin typeface="Calibir"/>
                <a:ea typeface="Helvetica Neue"/>
                <a:cs typeface="Calibir"/>
                <a:sym typeface="Helvetica Neue"/>
              </a:rPr>
              <a:t>Problemas persistentes </a:t>
            </a:r>
          </a:p>
          <a:p>
            <a:pPr defTabSz="943239" hangingPunct="0"/>
            <a:endParaRPr lang="es-MX" sz="1600" dirty="0" smtClean="0">
              <a:solidFill>
                <a:srgbClr val="404040"/>
              </a:solidFill>
              <a:latin typeface="Calibir"/>
              <a:ea typeface="Helvetica Neue"/>
              <a:cs typeface="Calibir"/>
              <a:sym typeface="Helvetica Neue"/>
            </a:endParaRPr>
          </a:p>
          <a:p>
            <a:pPr defTabSz="943239" hangingPunct="0"/>
            <a:r>
              <a:rPr lang="es-MX" sz="1600" b="1" dirty="0" smtClean="0">
                <a:solidFill>
                  <a:srgbClr val="404040"/>
                </a:solidFill>
                <a:latin typeface="Calibir"/>
                <a:ea typeface="Helvetica Neue"/>
                <a:cs typeface="Calibir"/>
                <a:sym typeface="Helvetica Neue"/>
              </a:rPr>
              <a:t>1. </a:t>
            </a:r>
            <a:r>
              <a:rPr lang="es-MX" sz="1600" dirty="0" smtClean="0">
                <a:solidFill>
                  <a:srgbClr val="404040"/>
                </a:solidFill>
                <a:latin typeface="Calibir"/>
                <a:ea typeface="Helvetica Neue"/>
                <a:cs typeface="Calibir"/>
                <a:sym typeface="Helvetica Neue"/>
              </a:rPr>
              <a:t>La </a:t>
            </a:r>
            <a:r>
              <a:rPr lang="es-MX" sz="1600" dirty="0">
                <a:solidFill>
                  <a:srgbClr val="404040"/>
                </a:solidFill>
                <a:latin typeface="Calibir"/>
                <a:ea typeface="Helvetica Neue"/>
                <a:cs typeface="Calibir"/>
                <a:sym typeface="Helvetica Neue"/>
              </a:rPr>
              <a:t>movilidad de capitales en la globalización (</a:t>
            </a:r>
            <a:r>
              <a:rPr lang="es-MX" sz="1600" dirty="0" err="1">
                <a:solidFill>
                  <a:srgbClr val="404040"/>
                </a:solidFill>
                <a:latin typeface="Calibir"/>
                <a:ea typeface="Helvetica Neue"/>
                <a:cs typeface="Calibir"/>
                <a:sym typeface="Helvetica Neue"/>
              </a:rPr>
              <a:t>Sassen</a:t>
            </a:r>
            <a:r>
              <a:rPr lang="es-MX" sz="1600" dirty="0">
                <a:solidFill>
                  <a:srgbClr val="404040"/>
                </a:solidFill>
                <a:latin typeface="Calibir"/>
                <a:ea typeface="Helvetica Neue"/>
                <a:cs typeface="Calibir"/>
                <a:sym typeface="Helvetica Neue"/>
              </a:rPr>
              <a:t>, 2016).</a:t>
            </a:r>
          </a:p>
          <a:p>
            <a:pPr defTabSz="943239" hangingPunct="0"/>
            <a:r>
              <a:rPr lang="es-MX" sz="1600" dirty="0">
                <a:solidFill>
                  <a:srgbClr val="404040"/>
                </a:solidFill>
                <a:latin typeface="Calibir"/>
                <a:ea typeface="Helvetica Neue"/>
                <a:cs typeface="Calibir"/>
                <a:sym typeface="Helvetica Neue"/>
              </a:rPr>
              <a:t> </a:t>
            </a:r>
          </a:p>
          <a:p>
            <a:pPr defTabSz="943239" hangingPunct="0"/>
            <a:r>
              <a:rPr lang="es-MX" sz="1600" b="1" dirty="0">
                <a:solidFill>
                  <a:srgbClr val="404040"/>
                </a:solidFill>
                <a:latin typeface="Calibir"/>
                <a:ea typeface="Helvetica Neue"/>
                <a:cs typeface="Calibir"/>
                <a:sym typeface="Helvetica Neue"/>
              </a:rPr>
              <a:t>2. </a:t>
            </a:r>
            <a:r>
              <a:rPr lang="es-MX" sz="1600" dirty="0">
                <a:solidFill>
                  <a:srgbClr val="404040"/>
                </a:solidFill>
                <a:latin typeface="Calibir"/>
                <a:ea typeface="Helvetica Neue"/>
                <a:cs typeface="Calibir"/>
                <a:sym typeface="Helvetica Neue"/>
              </a:rPr>
              <a:t>La rapidez del cambio tecnológico (</a:t>
            </a:r>
            <a:r>
              <a:rPr lang="es-MX" sz="1600" dirty="0" err="1">
                <a:solidFill>
                  <a:srgbClr val="404040"/>
                </a:solidFill>
                <a:latin typeface="Calibir"/>
                <a:ea typeface="Helvetica Neue"/>
                <a:cs typeface="Calibir"/>
                <a:sym typeface="Helvetica Neue"/>
              </a:rPr>
              <a:t>Asheim</a:t>
            </a:r>
            <a:r>
              <a:rPr lang="es-MX" sz="1600" dirty="0">
                <a:solidFill>
                  <a:srgbClr val="404040"/>
                </a:solidFill>
                <a:latin typeface="Calibir"/>
                <a:ea typeface="Helvetica Neue"/>
                <a:cs typeface="Calibir"/>
                <a:sym typeface="Helvetica Neue"/>
              </a:rPr>
              <a:t>, </a:t>
            </a:r>
            <a:r>
              <a:rPr lang="es-MX" sz="1600" dirty="0" err="1">
                <a:solidFill>
                  <a:srgbClr val="404040"/>
                </a:solidFill>
                <a:latin typeface="Calibir"/>
                <a:ea typeface="Helvetica Neue"/>
                <a:cs typeface="Calibir"/>
                <a:sym typeface="Helvetica Neue"/>
              </a:rPr>
              <a:t>Boschma</a:t>
            </a:r>
            <a:r>
              <a:rPr lang="es-MX" sz="1600" dirty="0">
                <a:solidFill>
                  <a:srgbClr val="404040"/>
                </a:solidFill>
                <a:latin typeface="Calibir"/>
                <a:ea typeface="Helvetica Neue"/>
                <a:cs typeface="Calibir"/>
                <a:sym typeface="Helvetica Neue"/>
              </a:rPr>
              <a:t> &amp; </a:t>
            </a:r>
            <a:r>
              <a:rPr lang="es-MX" sz="1600" dirty="0" err="1">
                <a:solidFill>
                  <a:srgbClr val="404040"/>
                </a:solidFill>
                <a:latin typeface="Calibir"/>
                <a:ea typeface="Helvetica Neue"/>
                <a:cs typeface="Calibir"/>
                <a:sym typeface="Helvetica Neue"/>
              </a:rPr>
              <a:t>Cooke</a:t>
            </a:r>
            <a:r>
              <a:rPr lang="es-MX" sz="1600" dirty="0">
                <a:solidFill>
                  <a:srgbClr val="404040"/>
                </a:solidFill>
                <a:latin typeface="Calibir"/>
                <a:ea typeface="Helvetica Neue"/>
                <a:cs typeface="Calibir"/>
                <a:sym typeface="Helvetica Neue"/>
              </a:rPr>
              <a:t>, 2011).</a:t>
            </a:r>
          </a:p>
          <a:p>
            <a:pPr defTabSz="943239" hangingPunct="0"/>
            <a:endParaRPr lang="es-MX" sz="1600" dirty="0" smtClean="0">
              <a:solidFill>
                <a:srgbClr val="404040"/>
              </a:solidFill>
              <a:latin typeface="Calibir"/>
              <a:ea typeface="Helvetica Neue"/>
              <a:cs typeface="Calibir"/>
              <a:sym typeface="Helvetica Neue"/>
            </a:endParaRPr>
          </a:p>
          <a:p>
            <a:pPr defTabSz="943239" hangingPunct="0"/>
            <a:r>
              <a:rPr lang="es-MX" sz="1600" b="1" dirty="0" smtClean="0">
                <a:solidFill>
                  <a:srgbClr val="404040"/>
                </a:solidFill>
                <a:latin typeface="Calibir"/>
                <a:ea typeface="Helvetica Neue"/>
                <a:cs typeface="Calibir"/>
                <a:sym typeface="Helvetica Neue"/>
              </a:rPr>
              <a:t>3</a:t>
            </a:r>
            <a:r>
              <a:rPr lang="es-MX" sz="1600" b="1" dirty="0">
                <a:solidFill>
                  <a:srgbClr val="404040"/>
                </a:solidFill>
                <a:latin typeface="Calibir"/>
                <a:ea typeface="Helvetica Neue"/>
                <a:cs typeface="Calibir"/>
                <a:sym typeface="Helvetica Neue"/>
              </a:rPr>
              <a:t>. </a:t>
            </a:r>
            <a:r>
              <a:rPr lang="es-MX" sz="1600" dirty="0">
                <a:solidFill>
                  <a:srgbClr val="404040"/>
                </a:solidFill>
                <a:latin typeface="Calibir"/>
                <a:ea typeface="Helvetica Neue"/>
                <a:cs typeface="Calibir"/>
                <a:sym typeface="Helvetica Neue"/>
              </a:rPr>
              <a:t>La transición demográfica (ONU Hábitat &amp; CAF, 2014). </a:t>
            </a:r>
          </a:p>
        </p:txBody>
      </p:sp>
    </p:spTree>
    <p:extLst>
      <p:ext uri="{BB962C8B-B14F-4D97-AF65-F5344CB8AC3E}">
        <p14:creationId xmlns:p14="http://schemas.microsoft.com/office/powerpoint/2010/main" val="2448055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417018" y="508281"/>
            <a:ext cx="6070768" cy="1089529"/>
          </a:xfrm>
          <a:prstGeom prst="rect">
            <a:avLst/>
          </a:prstGeom>
        </p:spPr>
        <p:txBody>
          <a:bodyPr wrap="square">
            <a:spAutoFit/>
          </a:bodyPr>
          <a:lstStyle/>
          <a:p>
            <a:pPr algn="ctr">
              <a:lnSpc>
                <a:spcPct val="120000"/>
              </a:lnSpc>
            </a:pPr>
            <a:r>
              <a:rPr lang="es-MX" b="1" dirty="0" smtClean="0">
                <a:solidFill>
                  <a:schemeClr val="tx1">
                    <a:lumMod val="75000"/>
                    <a:lumOff val="25000"/>
                  </a:schemeClr>
                </a:solidFill>
              </a:rPr>
              <a:t>Hoy</a:t>
            </a:r>
            <a:r>
              <a:rPr lang="es-MX" b="1" dirty="0">
                <a:solidFill>
                  <a:schemeClr val="tx1">
                    <a:lumMod val="75000"/>
                    <a:lumOff val="25000"/>
                  </a:schemeClr>
                </a:solidFill>
              </a:rPr>
              <a:t>, todas las ciudades del mundo, sin importar su nivel de avance y riqueza, enfrentan problemas persistentes que afectan su sostenibilidad</a:t>
            </a:r>
          </a:p>
        </p:txBody>
      </p:sp>
      <p:pic>
        <p:nvPicPr>
          <p:cNvPr id="8" name="Picture 4" descr="https://lh6.googleusercontent.com/J5mY7R2SXDsKYSNq7L-tgN1OXKylicAhDqVArGAk3apPJKz8mvkcG7nFW6wOe13CrprD2Gyr4Mj7Tp35qchsCBShBhBTw6qXRvDG3WjPX6a14xuUqH75dQ6fNuzB-S0Ti2J1W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346" y="4157421"/>
            <a:ext cx="1390171" cy="844530"/>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5"/>
          <p:cNvSpPr txBox="1"/>
          <p:nvPr/>
        </p:nvSpPr>
        <p:spPr>
          <a:xfrm>
            <a:off x="771490" y="2109434"/>
            <a:ext cx="7234052" cy="1815882"/>
          </a:xfrm>
          <a:prstGeom prst="rect">
            <a:avLst/>
          </a:prstGeom>
          <a:noFill/>
        </p:spPr>
        <p:txBody>
          <a:bodyPr wrap="square" rtlCol="0">
            <a:spAutoFit/>
          </a:bodyPr>
          <a:lstStyle/>
          <a:p>
            <a:pPr defTabSz="943239" hangingPunct="0"/>
            <a:r>
              <a:rPr lang="es-MX" sz="1600" b="1" dirty="0">
                <a:solidFill>
                  <a:srgbClr val="FD671A"/>
                </a:solidFill>
                <a:latin typeface="Calibir"/>
                <a:ea typeface="Helvetica Neue"/>
                <a:cs typeface="Calibir"/>
                <a:sym typeface="Helvetica Neue"/>
              </a:rPr>
              <a:t>Problemas persistentes </a:t>
            </a:r>
          </a:p>
          <a:p>
            <a:pPr defTabSz="943239" hangingPunct="0"/>
            <a:endParaRPr lang="es-MX" sz="1600" dirty="0" smtClean="0">
              <a:solidFill>
                <a:srgbClr val="404040"/>
              </a:solidFill>
              <a:latin typeface="Calibir"/>
              <a:ea typeface="Helvetica Neue"/>
              <a:cs typeface="Calibir"/>
              <a:sym typeface="Helvetica Neue"/>
            </a:endParaRPr>
          </a:p>
          <a:p>
            <a:pPr defTabSz="943239" hangingPunct="0"/>
            <a:r>
              <a:rPr lang="es-MX" sz="1600" b="1" dirty="0">
                <a:solidFill>
                  <a:srgbClr val="404040"/>
                </a:solidFill>
                <a:latin typeface="Calibir"/>
                <a:ea typeface="Helvetica Neue"/>
                <a:cs typeface="Calibir"/>
                <a:sym typeface="Helvetica Neue"/>
              </a:rPr>
              <a:t>4. </a:t>
            </a:r>
            <a:r>
              <a:rPr lang="es-MX" sz="1600" dirty="0">
                <a:solidFill>
                  <a:srgbClr val="404040"/>
                </a:solidFill>
                <a:latin typeface="Calibir"/>
                <a:ea typeface="Helvetica Neue"/>
                <a:cs typeface="Calibir"/>
                <a:sym typeface="Helvetica Neue"/>
              </a:rPr>
              <a:t>La reorganización de los territorios (</a:t>
            </a:r>
            <a:r>
              <a:rPr lang="es-MX" sz="1600" dirty="0" err="1">
                <a:solidFill>
                  <a:srgbClr val="404040"/>
                </a:solidFill>
                <a:latin typeface="Calibir"/>
                <a:ea typeface="Helvetica Neue"/>
                <a:cs typeface="Calibir"/>
                <a:sym typeface="Helvetica Neue"/>
              </a:rPr>
              <a:t>Herrschel</a:t>
            </a:r>
            <a:r>
              <a:rPr lang="es-MX" sz="1600" dirty="0">
                <a:solidFill>
                  <a:srgbClr val="404040"/>
                </a:solidFill>
                <a:latin typeface="Calibir"/>
                <a:ea typeface="Helvetica Neue"/>
                <a:cs typeface="Calibir"/>
                <a:sym typeface="Helvetica Neue"/>
              </a:rPr>
              <a:t> y </a:t>
            </a:r>
            <a:r>
              <a:rPr lang="es-MX" sz="1600" dirty="0" err="1">
                <a:solidFill>
                  <a:srgbClr val="404040"/>
                </a:solidFill>
                <a:latin typeface="Calibir"/>
                <a:ea typeface="Helvetica Neue"/>
                <a:cs typeface="Calibir"/>
                <a:sym typeface="Helvetica Neue"/>
              </a:rPr>
              <a:t>Tallberg</a:t>
            </a:r>
            <a:r>
              <a:rPr lang="es-MX" sz="1600" dirty="0">
                <a:solidFill>
                  <a:srgbClr val="404040"/>
                </a:solidFill>
                <a:latin typeface="Calibir"/>
                <a:ea typeface="Helvetica Neue"/>
                <a:cs typeface="Calibir"/>
                <a:sym typeface="Helvetica Neue"/>
              </a:rPr>
              <a:t>, 2011).</a:t>
            </a:r>
          </a:p>
          <a:p>
            <a:pPr defTabSz="943239" hangingPunct="0"/>
            <a:endParaRPr lang="es-MX" sz="1600" b="1" dirty="0">
              <a:solidFill>
                <a:srgbClr val="404040"/>
              </a:solidFill>
              <a:latin typeface="Calibir"/>
              <a:ea typeface="Helvetica Neue"/>
              <a:cs typeface="Calibir"/>
              <a:sym typeface="Helvetica Neue"/>
            </a:endParaRPr>
          </a:p>
          <a:p>
            <a:pPr defTabSz="943239" hangingPunct="0"/>
            <a:r>
              <a:rPr lang="es-MX" sz="1600" b="1" dirty="0">
                <a:solidFill>
                  <a:srgbClr val="404040"/>
                </a:solidFill>
                <a:latin typeface="Calibir"/>
                <a:ea typeface="Helvetica Neue"/>
                <a:cs typeface="Calibir"/>
                <a:sym typeface="Helvetica Neue"/>
              </a:rPr>
              <a:t>5. </a:t>
            </a:r>
            <a:r>
              <a:rPr lang="es-MX" sz="1600" dirty="0">
                <a:solidFill>
                  <a:srgbClr val="404040"/>
                </a:solidFill>
                <a:latin typeface="Calibir"/>
                <a:ea typeface="Helvetica Neue"/>
                <a:cs typeface="Calibir"/>
                <a:sym typeface="Helvetica Neue"/>
              </a:rPr>
              <a:t>La coordinación institucional en gobernanza (</a:t>
            </a:r>
            <a:r>
              <a:rPr lang="es-MX" sz="1600" dirty="0" err="1">
                <a:solidFill>
                  <a:srgbClr val="404040"/>
                </a:solidFill>
                <a:latin typeface="Calibir"/>
                <a:ea typeface="Helvetica Neue"/>
                <a:cs typeface="Calibir"/>
                <a:sym typeface="Helvetica Neue"/>
              </a:rPr>
              <a:t>Herrschel</a:t>
            </a:r>
            <a:r>
              <a:rPr lang="es-MX" sz="1600" dirty="0">
                <a:solidFill>
                  <a:srgbClr val="404040"/>
                </a:solidFill>
                <a:latin typeface="Calibir"/>
                <a:ea typeface="Helvetica Neue"/>
                <a:cs typeface="Calibir"/>
                <a:sym typeface="Helvetica Neue"/>
              </a:rPr>
              <a:t> y </a:t>
            </a:r>
            <a:r>
              <a:rPr lang="es-MX" sz="1600" dirty="0" err="1">
                <a:solidFill>
                  <a:srgbClr val="404040"/>
                </a:solidFill>
                <a:latin typeface="Calibir"/>
                <a:ea typeface="Helvetica Neue"/>
                <a:cs typeface="Calibir"/>
                <a:sym typeface="Helvetica Neue"/>
              </a:rPr>
              <a:t>Tallberg</a:t>
            </a:r>
            <a:r>
              <a:rPr lang="es-MX" sz="1600" dirty="0">
                <a:solidFill>
                  <a:srgbClr val="404040"/>
                </a:solidFill>
                <a:latin typeface="Calibir"/>
                <a:ea typeface="Helvetica Neue"/>
                <a:cs typeface="Calibir"/>
                <a:sym typeface="Helvetica Neue"/>
              </a:rPr>
              <a:t>, 2011).</a:t>
            </a:r>
          </a:p>
          <a:p>
            <a:pPr defTabSz="943239" hangingPunct="0"/>
            <a:endParaRPr lang="es-MX" sz="1600" b="1" dirty="0">
              <a:solidFill>
                <a:srgbClr val="404040"/>
              </a:solidFill>
              <a:latin typeface="Calibir"/>
              <a:ea typeface="Helvetica Neue"/>
              <a:cs typeface="Calibir"/>
              <a:sym typeface="Helvetica Neue"/>
            </a:endParaRPr>
          </a:p>
          <a:p>
            <a:pPr defTabSz="943239" hangingPunct="0"/>
            <a:r>
              <a:rPr lang="es-MX" sz="1600" b="1" dirty="0">
                <a:solidFill>
                  <a:srgbClr val="404040"/>
                </a:solidFill>
                <a:latin typeface="Calibir"/>
                <a:ea typeface="Helvetica Neue"/>
                <a:cs typeface="Calibir"/>
                <a:sym typeface="Helvetica Neue"/>
              </a:rPr>
              <a:t>6. </a:t>
            </a:r>
            <a:r>
              <a:rPr lang="es-MX" sz="1600" dirty="0">
                <a:solidFill>
                  <a:srgbClr val="404040"/>
                </a:solidFill>
                <a:latin typeface="Calibir"/>
                <a:ea typeface="Helvetica Neue"/>
                <a:cs typeface="Calibir"/>
                <a:sym typeface="Helvetica Neue"/>
              </a:rPr>
              <a:t>El cambio climático (</a:t>
            </a:r>
            <a:r>
              <a:rPr lang="es-MX" sz="1600" dirty="0" err="1">
                <a:solidFill>
                  <a:srgbClr val="404040"/>
                </a:solidFill>
                <a:latin typeface="Calibir"/>
                <a:ea typeface="Helvetica Neue"/>
                <a:cs typeface="Calibir"/>
                <a:sym typeface="Helvetica Neue"/>
              </a:rPr>
              <a:t>ONUHábitat</a:t>
            </a:r>
            <a:r>
              <a:rPr lang="es-MX" sz="1600" dirty="0">
                <a:solidFill>
                  <a:srgbClr val="404040"/>
                </a:solidFill>
                <a:latin typeface="Calibir"/>
                <a:ea typeface="Helvetica Neue"/>
                <a:cs typeface="Calibir"/>
                <a:sym typeface="Helvetica Neue"/>
              </a:rPr>
              <a:t> &amp; CAF, 2014).</a:t>
            </a:r>
          </a:p>
        </p:txBody>
      </p:sp>
    </p:spTree>
    <p:extLst>
      <p:ext uri="{BB962C8B-B14F-4D97-AF65-F5344CB8AC3E}">
        <p14:creationId xmlns:p14="http://schemas.microsoft.com/office/powerpoint/2010/main" val="197603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https://lh6.googleusercontent.com/J5mY7R2SXDsKYSNq7L-tgN1OXKylicAhDqVArGAk3apPJKz8mvkcG7nFW6wOe13CrprD2Gyr4Mj7Tp35qchsCBShBhBTw6qXRvDG3WjPX6a14xuUqH75dQ6fNuzB-S0Ti2J1W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346" y="4157421"/>
            <a:ext cx="1390171" cy="844530"/>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5"/>
          <p:cNvSpPr txBox="1"/>
          <p:nvPr/>
        </p:nvSpPr>
        <p:spPr>
          <a:xfrm>
            <a:off x="771490" y="961102"/>
            <a:ext cx="7234052" cy="3293209"/>
          </a:xfrm>
          <a:prstGeom prst="rect">
            <a:avLst/>
          </a:prstGeom>
          <a:noFill/>
        </p:spPr>
        <p:txBody>
          <a:bodyPr wrap="square" rtlCol="0">
            <a:spAutoFit/>
          </a:bodyPr>
          <a:lstStyle/>
          <a:p>
            <a:pPr defTabSz="943239" hangingPunct="0"/>
            <a:r>
              <a:rPr lang="es-MX" sz="1600" b="1" dirty="0">
                <a:solidFill>
                  <a:srgbClr val="FD671A"/>
                </a:solidFill>
                <a:latin typeface="Calibir"/>
                <a:ea typeface="Helvetica Neue"/>
                <a:cs typeface="Calibir"/>
                <a:sym typeface="Helvetica Neue"/>
              </a:rPr>
              <a:t>Los retos de la gobernanza en las regiones</a:t>
            </a:r>
          </a:p>
          <a:p>
            <a:pPr defTabSz="943239" hangingPunct="0"/>
            <a:endParaRPr lang="es-MX" sz="1600" dirty="0" smtClean="0">
              <a:solidFill>
                <a:srgbClr val="404040"/>
              </a:solidFill>
              <a:latin typeface="Calibir"/>
              <a:ea typeface="Helvetica Neue"/>
              <a:cs typeface="Calibir"/>
              <a:sym typeface="Helvetica Neue"/>
            </a:endParaRPr>
          </a:p>
          <a:p>
            <a:pPr marL="285750" indent="-285750" defTabSz="943239" hangingPunct="0">
              <a:buFont typeface="Arial" pitchFamily="34" charset="0"/>
              <a:buChar char="•"/>
            </a:pPr>
            <a:r>
              <a:rPr lang="es-MX" sz="1600" dirty="0">
                <a:solidFill>
                  <a:srgbClr val="404040"/>
                </a:solidFill>
                <a:latin typeface="Calibir"/>
                <a:ea typeface="Helvetica Neue"/>
                <a:cs typeface="Calibir"/>
                <a:sym typeface="Helvetica Neue"/>
              </a:rPr>
              <a:t>Ser globales.</a:t>
            </a:r>
          </a:p>
          <a:p>
            <a:pPr marL="285750" indent="-285750" defTabSz="943239" hangingPunct="0">
              <a:buFont typeface="Arial" pitchFamily="34" charset="0"/>
              <a:buChar char="•"/>
            </a:pPr>
            <a:endParaRPr lang="es-MX" sz="1600" dirty="0">
              <a:solidFill>
                <a:srgbClr val="404040"/>
              </a:solidFill>
              <a:latin typeface="Calibir"/>
              <a:ea typeface="Helvetica Neue"/>
              <a:cs typeface="Calibir"/>
              <a:sym typeface="Helvetica Neue"/>
            </a:endParaRPr>
          </a:p>
          <a:p>
            <a:pPr marL="285750" indent="-285750" defTabSz="943239" hangingPunct="0">
              <a:buFont typeface="Arial" pitchFamily="34" charset="0"/>
              <a:buChar char="•"/>
            </a:pPr>
            <a:r>
              <a:rPr lang="es-MX" sz="1600" dirty="0">
                <a:solidFill>
                  <a:srgbClr val="404040"/>
                </a:solidFill>
                <a:latin typeface="Calibir"/>
                <a:ea typeface="Helvetica Neue"/>
                <a:cs typeface="Calibir"/>
                <a:sym typeface="Helvetica Neue"/>
              </a:rPr>
              <a:t>Ser sostenibles.</a:t>
            </a:r>
          </a:p>
          <a:p>
            <a:pPr marL="285750" indent="-285750" defTabSz="943239" hangingPunct="0">
              <a:buFont typeface="Arial" pitchFamily="34" charset="0"/>
              <a:buChar char="•"/>
            </a:pPr>
            <a:endParaRPr lang="es-MX" sz="1600" dirty="0">
              <a:solidFill>
                <a:srgbClr val="404040"/>
              </a:solidFill>
              <a:latin typeface="Calibir"/>
              <a:ea typeface="Helvetica Neue"/>
              <a:cs typeface="Calibir"/>
              <a:sym typeface="Helvetica Neue"/>
            </a:endParaRPr>
          </a:p>
          <a:p>
            <a:pPr marL="285750" indent="-285750" defTabSz="943239" hangingPunct="0">
              <a:buFont typeface="Arial" pitchFamily="34" charset="0"/>
              <a:buChar char="•"/>
            </a:pPr>
            <a:r>
              <a:rPr lang="es-MX" sz="1600" dirty="0">
                <a:solidFill>
                  <a:srgbClr val="404040"/>
                </a:solidFill>
                <a:latin typeface="Calibir"/>
                <a:ea typeface="Helvetica Neue"/>
                <a:cs typeface="Calibir"/>
                <a:sym typeface="Helvetica Neue"/>
              </a:rPr>
              <a:t>Tener inteligencia urbana o aprovechar el conocimiento</a:t>
            </a:r>
            <a:r>
              <a:rPr lang="es-MX" sz="1600" dirty="0" smtClean="0">
                <a:solidFill>
                  <a:srgbClr val="404040"/>
                </a:solidFill>
                <a:latin typeface="Calibir"/>
                <a:ea typeface="Helvetica Neue"/>
                <a:cs typeface="Calibir"/>
                <a:sym typeface="Helvetica Neue"/>
              </a:rPr>
              <a:t>.</a:t>
            </a:r>
          </a:p>
          <a:p>
            <a:pPr marL="285750" indent="-285750" defTabSz="943239" hangingPunct="0">
              <a:buFont typeface="Arial" pitchFamily="34" charset="0"/>
              <a:buChar char="•"/>
            </a:pPr>
            <a:endParaRPr lang="es-MX" sz="1600" dirty="0">
              <a:solidFill>
                <a:srgbClr val="404040"/>
              </a:solidFill>
              <a:latin typeface="Calibir"/>
              <a:ea typeface="Helvetica Neue"/>
              <a:cs typeface="Calibir"/>
              <a:sym typeface="Helvetica Neue"/>
            </a:endParaRPr>
          </a:p>
          <a:p>
            <a:pPr defTabSz="943239" hangingPunct="0"/>
            <a:endParaRPr lang="es-MX" sz="1600" dirty="0" smtClean="0">
              <a:solidFill>
                <a:srgbClr val="404040"/>
              </a:solidFill>
              <a:latin typeface="Calibir"/>
              <a:ea typeface="Helvetica Neue"/>
              <a:cs typeface="Calibir"/>
              <a:sym typeface="Helvetica Neue"/>
            </a:endParaRPr>
          </a:p>
          <a:p>
            <a:pPr defTabSz="943239" hangingPunct="0"/>
            <a:r>
              <a:rPr lang="es-MX" sz="1600" b="1" dirty="0" smtClean="0">
                <a:solidFill>
                  <a:srgbClr val="FD671A"/>
                </a:solidFill>
                <a:latin typeface="Calibir"/>
                <a:ea typeface="Helvetica Neue"/>
                <a:cs typeface="Calibir"/>
                <a:sym typeface="Helvetica Neue"/>
              </a:rPr>
              <a:t>Índices </a:t>
            </a:r>
            <a:r>
              <a:rPr lang="es-MX" sz="1600" b="1" dirty="0">
                <a:solidFill>
                  <a:srgbClr val="FD671A"/>
                </a:solidFill>
                <a:latin typeface="Calibir"/>
                <a:ea typeface="Helvetica Neue"/>
                <a:cs typeface="Calibir"/>
                <a:sym typeface="Helvetica Neue"/>
              </a:rPr>
              <a:t>de medición</a:t>
            </a:r>
          </a:p>
          <a:p>
            <a:pPr marL="285750" indent="-285750" defTabSz="943239" hangingPunct="0">
              <a:buFont typeface="Arial" pitchFamily="34" charset="0"/>
              <a:buChar char="•"/>
            </a:pPr>
            <a:endParaRPr lang="es-MX" sz="1600" dirty="0">
              <a:solidFill>
                <a:srgbClr val="404040"/>
              </a:solidFill>
              <a:latin typeface="Calibir"/>
              <a:ea typeface="Helvetica Neue"/>
              <a:cs typeface="Calibir"/>
              <a:sym typeface="Helvetica Neue"/>
            </a:endParaRPr>
          </a:p>
          <a:p>
            <a:pPr defTabSz="943239" hangingPunct="0"/>
            <a:r>
              <a:rPr lang="es-MX" sz="1600" b="1" dirty="0">
                <a:solidFill>
                  <a:srgbClr val="404040"/>
                </a:solidFill>
                <a:latin typeface="Calibir"/>
                <a:ea typeface="Helvetica Neue"/>
                <a:cs typeface="Calibir"/>
                <a:sym typeface="Helvetica Neue"/>
              </a:rPr>
              <a:t>1. </a:t>
            </a:r>
            <a:r>
              <a:rPr lang="es-MX" sz="1600" dirty="0">
                <a:solidFill>
                  <a:srgbClr val="404040"/>
                </a:solidFill>
                <a:latin typeface="Calibir"/>
                <a:ea typeface="Helvetica Neue"/>
                <a:cs typeface="Calibir"/>
                <a:sym typeface="Helvetica Neue"/>
              </a:rPr>
              <a:t>GAWC               </a:t>
            </a:r>
            <a:r>
              <a:rPr lang="es-MX" sz="1600" b="1" dirty="0">
                <a:solidFill>
                  <a:srgbClr val="404040"/>
                </a:solidFill>
                <a:latin typeface="Calibir"/>
                <a:ea typeface="Helvetica Neue"/>
                <a:cs typeface="Calibir"/>
                <a:sym typeface="Helvetica Neue"/>
              </a:rPr>
              <a:t>2. </a:t>
            </a:r>
            <a:r>
              <a:rPr lang="es-MX" sz="1600" dirty="0" err="1">
                <a:solidFill>
                  <a:srgbClr val="404040"/>
                </a:solidFill>
                <a:latin typeface="Calibir"/>
                <a:ea typeface="Helvetica Neue"/>
                <a:cs typeface="Calibir"/>
                <a:sym typeface="Helvetica Neue"/>
              </a:rPr>
              <a:t>Arcadis</a:t>
            </a:r>
            <a:r>
              <a:rPr lang="es-MX" sz="1600" dirty="0">
                <a:solidFill>
                  <a:srgbClr val="404040"/>
                </a:solidFill>
                <a:latin typeface="Calibir"/>
                <a:ea typeface="Helvetica Neue"/>
                <a:cs typeface="Calibir"/>
                <a:sym typeface="Helvetica Neue"/>
              </a:rPr>
              <a:t>                  </a:t>
            </a:r>
            <a:r>
              <a:rPr lang="es-MX" sz="1600" b="1" dirty="0">
                <a:solidFill>
                  <a:srgbClr val="404040"/>
                </a:solidFill>
                <a:latin typeface="Calibir"/>
                <a:ea typeface="Helvetica Neue"/>
                <a:cs typeface="Calibir"/>
                <a:sym typeface="Helvetica Neue"/>
              </a:rPr>
              <a:t>3. </a:t>
            </a:r>
            <a:r>
              <a:rPr lang="es-MX" sz="1600" dirty="0">
                <a:solidFill>
                  <a:srgbClr val="404040"/>
                </a:solidFill>
                <a:latin typeface="Calibir"/>
                <a:ea typeface="Helvetica Neue"/>
                <a:cs typeface="Calibir"/>
                <a:sym typeface="Helvetica Neue"/>
              </a:rPr>
              <a:t>ICIM</a:t>
            </a:r>
          </a:p>
          <a:p>
            <a:pPr marL="285750" indent="-285750" defTabSz="943239" hangingPunct="0">
              <a:buFont typeface="Arial" pitchFamily="34" charset="0"/>
              <a:buChar char="•"/>
            </a:pPr>
            <a:endParaRPr lang="es-MX" sz="1600" dirty="0">
              <a:solidFill>
                <a:srgbClr val="404040"/>
              </a:solidFill>
              <a:latin typeface="Calibir"/>
              <a:ea typeface="Helvetica Neue"/>
              <a:cs typeface="Calibir"/>
              <a:sym typeface="Helvetica Neue"/>
            </a:endParaRPr>
          </a:p>
        </p:txBody>
      </p:sp>
    </p:spTree>
    <p:extLst>
      <p:ext uri="{BB962C8B-B14F-4D97-AF65-F5344CB8AC3E}">
        <p14:creationId xmlns:p14="http://schemas.microsoft.com/office/powerpoint/2010/main" val="1408075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https://lh6.googleusercontent.com/J5mY7R2SXDsKYSNq7L-tgN1OXKylicAhDqVArGAk3apPJKz8mvkcG7nFW6wOe13CrprD2Gyr4Mj7Tp35qchsCBShBhBTw6qXRvDG3WjPX6a14xuUqH75dQ6fNuzB-S0Ti2J1W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346" y="4157421"/>
            <a:ext cx="1390171" cy="844530"/>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5"/>
          <p:cNvSpPr txBox="1"/>
          <p:nvPr/>
        </p:nvSpPr>
        <p:spPr>
          <a:xfrm>
            <a:off x="870296" y="627746"/>
            <a:ext cx="7234052" cy="338554"/>
          </a:xfrm>
          <a:prstGeom prst="rect">
            <a:avLst/>
          </a:prstGeom>
          <a:noFill/>
        </p:spPr>
        <p:txBody>
          <a:bodyPr wrap="square" rtlCol="0">
            <a:spAutoFit/>
          </a:bodyPr>
          <a:lstStyle/>
          <a:p>
            <a:pPr defTabSz="943239" hangingPunct="0"/>
            <a:r>
              <a:rPr lang="es-MX" sz="1600" b="1" dirty="0">
                <a:solidFill>
                  <a:srgbClr val="FD671A"/>
                </a:solidFill>
                <a:latin typeface="Calibir"/>
                <a:ea typeface="Helvetica Neue"/>
                <a:cs typeface="Calibir"/>
                <a:sym typeface="Helvetica Neue"/>
              </a:rPr>
              <a:t>Tabla 1. Resultado de once ciudades </a:t>
            </a:r>
            <a:r>
              <a:rPr lang="es-MX" sz="1600" b="1" dirty="0" smtClean="0">
                <a:solidFill>
                  <a:srgbClr val="FD671A"/>
                </a:solidFill>
                <a:latin typeface="Calibir"/>
                <a:ea typeface="Helvetica Neue"/>
                <a:cs typeface="Calibir"/>
                <a:sym typeface="Helvetica Neue"/>
              </a:rPr>
              <a:t>arquetípicas</a:t>
            </a:r>
            <a:endParaRPr lang="es-MX" sz="1600" b="1" dirty="0">
              <a:solidFill>
                <a:srgbClr val="FD671A"/>
              </a:solidFill>
              <a:latin typeface="Calibir"/>
              <a:ea typeface="Helvetica Neue"/>
              <a:cs typeface="Calibir"/>
              <a:sym typeface="Helvetica Neue"/>
            </a:endParaRPr>
          </a:p>
        </p:txBody>
      </p:sp>
      <p:graphicFrame>
        <p:nvGraphicFramePr>
          <p:cNvPr id="5" name="Google Shape;140;p9"/>
          <p:cNvGraphicFramePr/>
          <p:nvPr>
            <p:extLst>
              <p:ext uri="{D42A27DB-BD31-4B8C-83A1-F6EECF244321}">
                <p14:modId xmlns:p14="http://schemas.microsoft.com/office/powerpoint/2010/main" val="1573292592"/>
              </p:ext>
            </p:extLst>
          </p:nvPr>
        </p:nvGraphicFramePr>
        <p:xfrm>
          <a:off x="1017343" y="1114322"/>
          <a:ext cx="6364468" cy="2888448"/>
        </p:xfrm>
        <a:graphic>
          <a:graphicData uri="http://schemas.openxmlformats.org/drawingml/2006/table">
            <a:tbl>
              <a:tblPr>
                <a:noFill/>
              </a:tblPr>
              <a:tblGrid>
                <a:gridCol w="1133045"/>
                <a:gridCol w="1191314"/>
                <a:gridCol w="1877614"/>
                <a:gridCol w="653928"/>
                <a:gridCol w="1508567"/>
              </a:tblGrid>
              <a:tr h="240704">
                <a:tc>
                  <a:txBody>
                    <a:bodyPr/>
                    <a:lstStyle/>
                    <a:p>
                      <a:pPr marL="0" marR="0" lvl="0" indent="0" algn="ctr" rtl="0">
                        <a:spcBef>
                          <a:spcPts val="0"/>
                        </a:spcBef>
                        <a:spcAft>
                          <a:spcPts val="0"/>
                        </a:spcAft>
                        <a:buNone/>
                      </a:pPr>
                      <a:r>
                        <a:rPr lang="es-CO" sz="600" b="1" i="0" u="none" strike="noStrike" cap="none" dirty="0">
                          <a:solidFill>
                            <a:srgbClr val="000000"/>
                          </a:solidFill>
                          <a:latin typeface="Arial"/>
                          <a:ea typeface="Arial"/>
                          <a:cs typeface="Arial"/>
                          <a:sym typeface="Arial"/>
                        </a:rPr>
                        <a:t>Ciudad</a:t>
                      </a:r>
                      <a:endParaRPr sz="600" u="none" strike="noStrike" cap="none" dirty="0"/>
                    </a:p>
                  </a:txBody>
                  <a:tcPr marL="3099" marR="3099" marT="3099" marB="14874" anchor="ctr">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9EFF7"/>
                    </a:solidFill>
                  </a:tcPr>
                </a:tc>
                <a:tc>
                  <a:txBody>
                    <a:bodyPr/>
                    <a:lstStyle/>
                    <a:p>
                      <a:pPr marL="0" marR="0" lvl="0" indent="0" algn="ctr" rtl="0">
                        <a:spcBef>
                          <a:spcPts val="0"/>
                        </a:spcBef>
                        <a:spcAft>
                          <a:spcPts val="0"/>
                        </a:spcAft>
                        <a:buNone/>
                      </a:pPr>
                      <a:r>
                        <a:rPr lang="es-CO" sz="600" b="1" i="0" u="none" strike="noStrike" cap="none">
                          <a:solidFill>
                            <a:srgbClr val="000000"/>
                          </a:solidFill>
                          <a:latin typeface="Arial"/>
                          <a:ea typeface="Arial"/>
                          <a:cs typeface="Arial"/>
                          <a:sym typeface="Arial"/>
                        </a:rPr>
                        <a:t>GaWC (2018)</a:t>
                      </a:r>
                      <a:endParaRPr sz="600" u="none" strike="noStrike" cap="none"/>
                    </a:p>
                  </a:txBody>
                  <a:tcPr marL="3099" marR="3099" marT="3099" marB="14874" anchor="ctr">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9EFF7"/>
                    </a:solidFill>
                  </a:tcPr>
                </a:tc>
                <a:tc>
                  <a:txBody>
                    <a:bodyPr/>
                    <a:lstStyle/>
                    <a:p>
                      <a:pPr marL="0" marR="0" lvl="0" indent="0" algn="ctr" rtl="0">
                        <a:spcBef>
                          <a:spcPts val="0"/>
                        </a:spcBef>
                        <a:spcAft>
                          <a:spcPts val="0"/>
                        </a:spcAft>
                        <a:buNone/>
                      </a:pPr>
                      <a:r>
                        <a:rPr lang="es-CO" sz="600" b="1" i="0" u="none" strike="noStrike" cap="none">
                          <a:solidFill>
                            <a:srgbClr val="000000"/>
                          </a:solidFill>
                          <a:latin typeface="Arial"/>
                          <a:ea typeface="Arial"/>
                          <a:cs typeface="Arial"/>
                          <a:sym typeface="Arial"/>
                        </a:rPr>
                        <a:t>Arcadis (2018)</a:t>
                      </a:r>
                      <a:endParaRPr sz="600" u="none" strike="noStrike" cap="none"/>
                    </a:p>
                  </a:txBody>
                  <a:tcPr marL="3099" marR="3099" marT="3099" marB="14874" anchor="ctr">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9EFF7"/>
                    </a:solidFill>
                  </a:tcPr>
                </a:tc>
                <a:tc gridSpan="2">
                  <a:txBody>
                    <a:bodyPr/>
                    <a:lstStyle/>
                    <a:p>
                      <a:pPr marL="0" marR="0" lvl="0" indent="0" algn="ctr" rtl="0">
                        <a:spcBef>
                          <a:spcPts val="0"/>
                        </a:spcBef>
                        <a:spcAft>
                          <a:spcPts val="0"/>
                        </a:spcAft>
                        <a:buNone/>
                      </a:pPr>
                      <a:r>
                        <a:rPr lang="es-CO" sz="600" b="1" i="0" u="none" strike="noStrike" cap="none">
                          <a:solidFill>
                            <a:srgbClr val="000000"/>
                          </a:solidFill>
                          <a:latin typeface="Arial"/>
                          <a:ea typeface="Arial"/>
                          <a:cs typeface="Arial"/>
                          <a:sym typeface="Arial"/>
                        </a:rPr>
                        <a:t>ICIM (2018)*</a:t>
                      </a:r>
                      <a:endParaRPr sz="600" u="none" strike="noStrike" cap="none"/>
                    </a:p>
                  </a:txBody>
                  <a:tcPr marL="3099" marR="3099" marT="3099" marB="14874" anchor="ctr">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9EFF7"/>
                    </a:solidFill>
                  </a:tcPr>
                </a:tc>
                <a:tc hMerge="1">
                  <a:txBody>
                    <a:bodyPr/>
                    <a:lstStyle/>
                    <a:p>
                      <a:endParaRPr lang="es-CO"/>
                    </a:p>
                  </a:txBody>
                  <a:tcPr/>
                </a:tc>
              </a:tr>
              <a:tr h="240704">
                <a:tc>
                  <a:txBody>
                    <a:bodyPr/>
                    <a:lstStyle/>
                    <a:p>
                      <a:pPr marL="0" marR="0" lvl="0" indent="0" algn="l" rtl="0">
                        <a:spcBef>
                          <a:spcPts val="0"/>
                        </a:spcBef>
                        <a:spcAft>
                          <a:spcPts val="0"/>
                        </a:spcAft>
                        <a:buNone/>
                      </a:pPr>
                      <a:r>
                        <a:rPr lang="es-CO" sz="600" b="0" i="0" u="none" strike="noStrike" cap="none" dirty="0">
                          <a:solidFill>
                            <a:srgbClr val="000000"/>
                          </a:solidFill>
                          <a:latin typeface="Arial"/>
                          <a:ea typeface="Arial"/>
                          <a:cs typeface="Arial"/>
                          <a:sym typeface="Arial"/>
                        </a:rPr>
                        <a:t>Ámsterdam</a:t>
                      </a:r>
                      <a:endParaRPr sz="600" u="none" strike="noStrike" cap="none" dirty="0"/>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92D050"/>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Alpha-</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92D050"/>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12</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92D050"/>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10</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92D050"/>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RA</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92D050"/>
                    </a:solidFill>
                  </a:tcPr>
                </a:tc>
              </a:tr>
              <a:tr h="240704">
                <a:tc>
                  <a:txBody>
                    <a:bodyPr/>
                    <a:lstStyle/>
                    <a:p>
                      <a:pPr marL="0" marR="0" lvl="0" indent="0" algn="l" rtl="0">
                        <a:spcBef>
                          <a:spcPts val="0"/>
                        </a:spcBef>
                        <a:spcAft>
                          <a:spcPts val="0"/>
                        </a:spcAft>
                        <a:buNone/>
                      </a:pPr>
                      <a:r>
                        <a:rPr lang="es-CO" sz="600" b="0" i="0" u="none" strike="noStrike" cap="none">
                          <a:solidFill>
                            <a:srgbClr val="000000"/>
                          </a:solidFill>
                          <a:latin typeface="Arial"/>
                          <a:ea typeface="Arial"/>
                          <a:cs typeface="Arial"/>
                          <a:sym typeface="Arial"/>
                        </a:rPr>
                        <a:t>Singapur</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92D050"/>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Alpha+</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92D050"/>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4</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92D050"/>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6</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92D050"/>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RA</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92D050"/>
                    </a:solidFill>
                  </a:tcPr>
                </a:tc>
              </a:tr>
              <a:tr h="240704">
                <a:tc>
                  <a:txBody>
                    <a:bodyPr/>
                    <a:lstStyle/>
                    <a:p>
                      <a:pPr marL="0" marR="0" lvl="0" indent="0" algn="l" rtl="0">
                        <a:spcBef>
                          <a:spcPts val="0"/>
                        </a:spcBef>
                        <a:spcAft>
                          <a:spcPts val="0"/>
                        </a:spcAft>
                        <a:buNone/>
                      </a:pPr>
                      <a:r>
                        <a:rPr lang="es-CO" sz="600" b="0" i="0" u="none" strike="noStrike" cap="none">
                          <a:solidFill>
                            <a:srgbClr val="000000"/>
                          </a:solidFill>
                          <a:latin typeface="Arial"/>
                          <a:ea typeface="Arial"/>
                          <a:cs typeface="Arial"/>
                          <a:sym typeface="Arial"/>
                        </a:rPr>
                        <a:t>Nairobi</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Gamma</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96</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161</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B</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r>
              <a:tr h="240704">
                <a:tc>
                  <a:txBody>
                    <a:bodyPr/>
                    <a:lstStyle/>
                    <a:p>
                      <a:pPr marL="0" marR="0" lvl="0" indent="0" algn="l" rtl="0">
                        <a:spcBef>
                          <a:spcPts val="0"/>
                        </a:spcBef>
                        <a:spcAft>
                          <a:spcPts val="0"/>
                        </a:spcAft>
                        <a:buNone/>
                      </a:pPr>
                      <a:r>
                        <a:rPr lang="es-CO" sz="600" b="0" i="0" u="none" strike="noStrike" cap="none">
                          <a:solidFill>
                            <a:srgbClr val="000000"/>
                          </a:solidFill>
                          <a:latin typeface="Arial"/>
                          <a:ea typeface="Arial"/>
                          <a:cs typeface="Arial"/>
                          <a:sym typeface="Arial"/>
                        </a:rPr>
                        <a:t>Vienna</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92D050"/>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Alpha-</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92D050"/>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5</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92D050"/>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19</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92D050"/>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RA</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92D050"/>
                    </a:solidFill>
                  </a:tcPr>
                </a:tc>
              </a:tr>
              <a:tr h="240704">
                <a:tc>
                  <a:txBody>
                    <a:bodyPr/>
                    <a:lstStyle/>
                    <a:p>
                      <a:pPr marL="0" marR="0" lvl="0" indent="0" algn="l" rtl="0">
                        <a:spcBef>
                          <a:spcPts val="0"/>
                        </a:spcBef>
                        <a:spcAft>
                          <a:spcPts val="0"/>
                        </a:spcAft>
                        <a:buNone/>
                      </a:pPr>
                      <a:r>
                        <a:rPr lang="es-CO" sz="600" b="0" i="0" u="none" strike="noStrike" cap="none">
                          <a:solidFill>
                            <a:srgbClr val="000000"/>
                          </a:solidFill>
                          <a:latin typeface="Arial"/>
                          <a:ea typeface="Arial"/>
                          <a:cs typeface="Arial"/>
                          <a:sym typeface="Arial"/>
                        </a:rPr>
                        <a:t>Frankfurt</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9EFF7"/>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Alpha</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9EFF7"/>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10</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9EFF7"/>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42</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9EFF7"/>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RA</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9EFF7"/>
                    </a:solidFill>
                  </a:tcPr>
                </a:tc>
              </a:tr>
              <a:tr h="240704">
                <a:tc>
                  <a:txBody>
                    <a:bodyPr/>
                    <a:lstStyle/>
                    <a:p>
                      <a:pPr marL="0" marR="0" lvl="0" indent="0" algn="l" rtl="0">
                        <a:spcBef>
                          <a:spcPts val="0"/>
                        </a:spcBef>
                        <a:spcAft>
                          <a:spcPts val="0"/>
                        </a:spcAft>
                        <a:buNone/>
                      </a:pPr>
                      <a:r>
                        <a:rPr lang="es-CO" sz="600" b="0" i="0" u="none" strike="noStrike" cap="none">
                          <a:solidFill>
                            <a:srgbClr val="000000"/>
                          </a:solidFill>
                          <a:latin typeface="Arial"/>
                          <a:ea typeface="Arial"/>
                          <a:cs typeface="Arial"/>
                          <a:sym typeface="Arial"/>
                        </a:rPr>
                        <a:t>Nueva York</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92D050"/>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Alpha++</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92D050"/>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14</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92D050"/>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1</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92D050"/>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A</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92D050"/>
                    </a:solidFill>
                  </a:tcPr>
                </a:tc>
              </a:tr>
              <a:tr h="240704">
                <a:tc>
                  <a:txBody>
                    <a:bodyPr/>
                    <a:lstStyle/>
                    <a:p>
                      <a:pPr marL="0" marR="0" lvl="0" indent="0" algn="l" rtl="0">
                        <a:spcBef>
                          <a:spcPts val="0"/>
                        </a:spcBef>
                        <a:spcAft>
                          <a:spcPts val="0"/>
                        </a:spcAft>
                        <a:buNone/>
                      </a:pPr>
                      <a:r>
                        <a:rPr lang="es-CO" sz="600" b="0" i="0" u="none" strike="noStrike" cap="none">
                          <a:solidFill>
                            <a:srgbClr val="000000"/>
                          </a:solidFill>
                          <a:latin typeface="Arial"/>
                          <a:ea typeface="Arial"/>
                          <a:cs typeface="Arial"/>
                          <a:sym typeface="Arial"/>
                        </a:rPr>
                        <a:t>Beijing</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Alpha+</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73</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c gridSpan="2">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No aparece en el ranking</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c hMerge="1">
                  <a:txBody>
                    <a:bodyPr/>
                    <a:lstStyle/>
                    <a:p>
                      <a:endParaRPr lang="es-CO"/>
                    </a:p>
                  </a:txBody>
                  <a:tcPr/>
                </a:tc>
              </a:tr>
              <a:tr h="240704">
                <a:tc>
                  <a:txBody>
                    <a:bodyPr/>
                    <a:lstStyle/>
                    <a:p>
                      <a:pPr marL="0" marR="0" lvl="0" indent="0" algn="l" rtl="0">
                        <a:spcBef>
                          <a:spcPts val="0"/>
                        </a:spcBef>
                        <a:spcAft>
                          <a:spcPts val="0"/>
                        </a:spcAft>
                        <a:buNone/>
                      </a:pPr>
                      <a:r>
                        <a:rPr lang="es-CO" sz="600" b="0" i="0" u="none" strike="noStrike" cap="none">
                          <a:solidFill>
                            <a:srgbClr val="000000"/>
                          </a:solidFill>
                          <a:latin typeface="Arial"/>
                          <a:ea typeface="Arial"/>
                          <a:cs typeface="Arial"/>
                          <a:sym typeface="Arial"/>
                        </a:rPr>
                        <a:t>Baltimore</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Gamma</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68</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77</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M</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r>
              <a:tr h="240704">
                <a:tc>
                  <a:txBody>
                    <a:bodyPr/>
                    <a:lstStyle/>
                    <a:p>
                      <a:pPr marL="0" marR="0" lvl="0" indent="0" algn="l" rtl="0">
                        <a:spcBef>
                          <a:spcPts val="0"/>
                        </a:spcBef>
                        <a:spcAft>
                          <a:spcPts val="0"/>
                        </a:spcAft>
                        <a:buNone/>
                      </a:pPr>
                      <a:r>
                        <a:rPr lang="es-CO" sz="600" b="0" i="0" u="none" strike="noStrike" cap="none">
                          <a:solidFill>
                            <a:srgbClr val="000000"/>
                          </a:solidFill>
                          <a:latin typeface="Arial"/>
                          <a:ea typeface="Arial"/>
                          <a:cs typeface="Arial"/>
                          <a:sym typeface="Arial"/>
                        </a:rPr>
                        <a:t>Sao Paulo</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9EFF7"/>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Alpha</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9EFF7"/>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78</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9EFF7"/>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116</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9EFF7"/>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B</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9EFF7"/>
                    </a:solidFill>
                  </a:tcPr>
                </a:tc>
              </a:tr>
              <a:tr h="240704">
                <a:tc>
                  <a:txBody>
                    <a:bodyPr/>
                    <a:lstStyle/>
                    <a:p>
                      <a:pPr marL="0" marR="0" lvl="0" indent="0" algn="l" rtl="0">
                        <a:spcBef>
                          <a:spcPts val="0"/>
                        </a:spcBef>
                        <a:spcAft>
                          <a:spcPts val="0"/>
                        </a:spcAft>
                        <a:buNone/>
                      </a:pPr>
                      <a:r>
                        <a:rPr lang="es-CO" sz="600" b="0" i="0" u="none" strike="noStrike" cap="none">
                          <a:solidFill>
                            <a:srgbClr val="000000"/>
                          </a:solidFill>
                          <a:latin typeface="Arial"/>
                          <a:ea typeface="Arial"/>
                          <a:cs typeface="Arial"/>
                          <a:sym typeface="Arial"/>
                        </a:rPr>
                        <a:t>Medellín</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Gamma-</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No aparece en el ranking</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129</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B</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r>
              <a:tr h="240704">
                <a:tc>
                  <a:txBody>
                    <a:bodyPr/>
                    <a:lstStyle/>
                    <a:p>
                      <a:pPr marL="0" marR="0" lvl="0" indent="0" algn="l" rtl="0">
                        <a:spcBef>
                          <a:spcPts val="0"/>
                        </a:spcBef>
                        <a:spcAft>
                          <a:spcPts val="0"/>
                        </a:spcAft>
                        <a:buNone/>
                      </a:pPr>
                      <a:r>
                        <a:rPr lang="es-CO" sz="600" b="0" i="0" u="none" strike="noStrike" cap="none">
                          <a:solidFill>
                            <a:srgbClr val="000000"/>
                          </a:solidFill>
                          <a:latin typeface="Arial"/>
                          <a:ea typeface="Arial"/>
                          <a:cs typeface="Arial"/>
                          <a:sym typeface="Arial"/>
                        </a:rPr>
                        <a:t>Cali</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Suficiente</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c>
                  <a:txBody>
                    <a:bodyPr/>
                    <a:lstStyle/>
                    <a:p>
                      <a:pPr marL="0" marR="0" lvl="0" indent="0" algn="ctr" rtl="0">
                        <a:spcBef>
                          <a:spcPts val="0"/>
                        </a:spcBef>
                        <a:spcAft>
                          <a:spcPts val="0"/>
                        </a:spcAft>
                        <a:buNone/>
                      </a:pPr>
                      <a:r>
                        <a:rPr lang="es-CO" sz="600" b="0" i="0" u="none" strike="noStrike" cap="none">
                          <a:solidFill>
                            <a:srgbClr val="000000"/>
                          </a:solidFill>
                          <a:latin typeface="Arial"/>
                          <a:ea typeface="Arial"/>
                          <a:cs typeface="Arial"/>
                          <a:sym typeface="Arial"/>
                        </a:rPr>
                        <a:t>No aparece en el ranking</a:t>
                      </a:r>
                      <a:endParaRPr sz="600" u="none" strike="noStrike" cap="none"/>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c>
                  <a:txBody>
                    <a:bodyPr/>
                    <a:lstStyle/>
                    <a:p>
                      <a:pPr marL="0" marR="0" lvl="0" indent="0" algn="ctr" rtl="0">
                        <a:spcBef>
                          <a:spcPts val="0"/>
                        </a:spcBef>
                        <a:spcAft>
                          <a:spcPts val="0"/>
                        </a:spcAft>
                        <a:buNone/>
                      </a:pPr>
                      <a:r>
                        <a:rPr lang="es-CO" sz="600" b="0" i="0" u="none" strike="noStrike" cap="none" dirty="0">
                          <a:solidFill>
                            <a:srgbClr val="000000"/>
                          </a:solidFill>
                          <a:latin typeface="Arial"/>
                          <a:ea typeface="Arial"/>
                          <a:cs typeface="Arial"/>
                          <a:sym typeface="Arial"/>
                        </a:rPr>
                        <a:t>137</a:t>
                      </a:r>
                      <a:endParaRPr sz="600" u="none" strike="noStrike" cap="none" dirty="0"/>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c>
                  <a:txBody>
                    <a:bodyPr/>
                    <a:lstStyle/>
                    <a:p>
                      <a:pPr marL="0" marR="0" lvl="0" indent="0" algn="ctr" rtl="0">
                        <a:spcBef>
                          <a:spcPts val="0"/>
                        </a:spcBef>
                        <a:spcAft>
                          <a:spcPts val="0"/>
                        </a:spcAft>
                        <a:buNone/>
                      </a:pPr>
                      <a:r>
                        <a:rPr lang="es-CO" sz="600" b="0" i="0" u="none" strike="noStrike" cap="none" dirty="0">
                          <a:solidFill>
                            <a:srgbClr val="000000"/>
                          </a:solidFill>
                          <a:latin typeface="Arial"/>
                          <a:ea typeface="Arial"/>
                          <a:cs typeface="Arial"/>
                          <a:sym typeface="Arial"/>
                        </a:rPr>
                        <a:t>B</a:t>
                      </a:r>
                      <a:endParaRPr sz="600" u="none" strike="noStrike" cap="none" dirty="0"/>
                    </a:p>
                  </a:txBody>
                  <a:tcPr marL="3099" marR="3099" marT="3099" marB="14874" anchor="b">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D7149"/>
                    </a:solidFill>
                  </a:tcPr>
                </a:tc>
              </a:tr>
            </a:tbl>
          </a:graphicData>
        </a:graphic>
      </p:graphicFrame>
      <p:sp>
        <p:nvSpPr>
          <p:cNvPr id="7" name="Google Shape;143;p9"/>
          <p:cNvSpPr txBox="1"/>
          <p:nvPr/>
        </p:nvSpPr>
        <p:spPr>
          <a:xfrm>
            <a:off x="1017343" y="4124788"/>
            <a:ext cx="6888480"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1400" b="1" dirty="0">
                <a:solidFill>
                  <a:srgbClr val="404040"/>
                </a:solidFill>
                <a:latin typeface="Calibri" pitchFamily="34" charset="0"/>
                <a:ea typeface="Calibri"/>
                <a:cs typeface="Calibri" pitchFamily="34" charset="0"/>
                <a:sym typeface="Calibri"/>
              </a:rPr>
              <a:t>Fuente: </a:t>
            </a:r>
            <a:r>
              <a:rPr lang="es-CO" sz="1400" dirty="0">
                <a:solidFill>
                  <a:srgbClr val="404040"/>
                </a:solidFill>
                <a:latin typeface="Calibri" pitchFamily="34" charset="0"/>
                <a:ea typeface="Calibri"/>
                <a:cs typeface="Calibri" pitchFamily="34" charset="0"/>
                <a:sym typeface="Calibri"/>
              </a:rPr>
              <a:t>elaboración propia. </a:t>
            </a:r>
            <a:endParaRPr sz="1400" dirty="0">
              <a:solidFill>
                <a:srgbClr val="404040"/>
              </a:solidFill>
              <a:latin typeface="Calibri" pitchFamily="34" charset="0"/>
              <a:cs typeface="Calibri" pitchFamily="34" charset="0"/>
            </a:endParaRPr>
          </a:p>
          <a:p>
            <a:pPr marL="0" marR="0" lvl="0" indent="0" algn="ctr" rtl="0">
              <a:spcBef>
                <a:spcPts val="0"/>
              </a:spcBef>
              <a:spcAft>
                <a:spcPts val="0"/>
              </a:spcAft>
              <a:buNone/>
            </a:pPr>
            <a:r>
              <a:rPr lang="es-CO" sz="1400" dirty="0" smtClean="0">
                <a:solidFill>
                  <a:srgbClr val="404040"/>
                </a:solidFill>
                <a:latin typeface="Calibri" pitchFamily="34" charset="0"/>
                <a:ea typeface="Calibri"/>
                <a:cs typeface="Calibri" pitchFamily="34" charset="0"/>
                <a:sym typeface="Calibri"/>
              </a:rPr>
              <a:t>*</a:t>
            </a:r>
            <a:r>
              <a:rPr lang="es-CO" sz="1400" dirty="0">
                <a:solidFill>
                  <a:srgbClr val="404040"/>
                </a:solidFill>
                <a:latin typeface="Calibri" pitchFamily="34" charset="0"/>
                <a:ea typeface="Calibri"/>
                <a:cs typeface="Calibri" pitchFamily="34" charset="0"/>
                <a:sym typeface="Calibri"/>
              </a:rPr>
              <a:t>Niveles de desempeño: Alto (A), Relativamente Alto (RA), Medio (M) y Bajo (B</a:t>
            </a:r>
            <a:r>
              <a:rPr lang="es-CO" sz="1400" dirty="0" smtClean="0">
                <a:solidFill>
                  <a:srgbClr val="404040"/>
                </a:solidFill>
                <a:latin typeface="Calibri" pitchFamily="34" charset="0"/>
                <a:ea typeface="Calibri"/>
                <a:cs typeface="Calibri" pitchFamily="34" charset="0"/>
                <a:sym typeface="Calibri"/>
              </a:rPr>
              <a:t>).</a:t>
            </a:r>
            <a:endParaRPr sz="1400" dirty="0">
              <a:solidFill>
                <a:srgbClr val="404040"/>
              </a:solidFill>
              <a:latin typeface="Calibri" pitchFamily="34" charset="0"/>
              <a:cs typeface="Calibri" pitchFamily="34" charset="0"/>
            </a:endParaRPr>
          </a:p>
          <a:p>
            <a:pPr marL="0" marR="0" lvl="0" indent="0" algn="ctr" rtl="0">
              <a:spcBef>
                <a:spcPts val="0"/>
              </a:spcBef>
              <a:spcAft>
                <a:spcPts val="0"/>
              </a:spcAft>
              <a:buNone/>
            </a:pPr>
            <a:r>
              <a:rPr lang="es-CO" sz="1400" dirty="0">
                <a:solidFill>
                  <a:srgbClr val="404040"/>
                </a:solidFill>
                <a:latin typeface="Calibri" pitchFamily="34" charset="0"/>
                <a:ea typeface="Calibri"/>
                <a:cs typeface="Calibri" pitchFamily="34" charset="0"/>
                <a:sym typeface="Calibri"/>
              </a:rPr>
              <a:t/>
            </a:r>
            <a:br>
              <a:rPr lang="es-CO" sz="1400" dirty="0">
                <a:solidFill>
                  <a:srgbClr val="404040"/>
                </a:solidFill>
                <a:latin typeface="Calibri" pitchFamily="34" charset="0"/>
                <a:ea typeface="Calibri"/>
                <a:cs typeface="Calibri" pitchFamily="34" charset="0"/>
                <a:sym typeface="Calibri"/>
              </a:rPr>
            </a:br>
            <a:endParaRPr sz="1400" dirty="0">
              <a:solidFill>
                <a:srgbClr val="404040"/>
              </a:solidFill>
              <a:latin typeface="Calibri" pitchFamily="34" charset="0"/>
              <a:ea typeface="Calibri"/>
              <a:cs typeface="Calibri" pitchFamily="34" charset="0"/>
              <a:sym typeface="Calibri"/>
            </a:endParaRPr>
          </a:p>
        </p:txBody>
      </p:sp>
    </p:spTree>
    <p:extLst>
      <p:ext uri="{BB962C8B-B14F-4D97-AF65-F5344CB8AC3E}">
        <p14:creationId xmlns:p14="http://schemas.microsoft.com/office/powerpoint/2010/main" val="2115070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https://lh6.googleusercontent.com/J5mY7R2SXDsKYSNq7L-tgN1OXKylicAhDqVArGAk3apPJKz8mvkcG7nFW6wOe13CrprD2Gyr4Mj7Tp35qchsCBShBhBTw6qXRvDG3WjPX6a14xuUqH75dQ6fNuzB-S0Ti2J1W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346" y="4157421"/>
            <a:ext cx="1390171" cy="84453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52;p10"/>
          <p:cNvSpPr/>
          <p:nvPr/>
        </p:nvSpPr>
        <p:spPr>
          <a:xfrm>
            <a:off x="835677" y="1458012"/>
            <a:ext cx="7260699" cy="2800726"/>
          </a:xfrm>
          <a:prstGeom prst="rect">
            <a:avLst/>
          </a:prstGeom>
          <a:noFill/>
          <a:ln>
            <a:noFill/>
          </a:ln>
        </p:spPr>
        <p:txBody>
          <a:bodyPr spcFirstLastPara="1" wrap="square" lIns="91425" tIns="45700" rIns="91425" bIns="45700" anchor="t" anchorCtr="0">
            <a:spAutoFit/>
          </a:bodyPr>
          <a:lstStyle/>
          <a:p>
            <a:pPr algn="just"/>
            <a:r>
              <a:rPr lang="es-MX" sz="1600" b="1" dirty="0">
                <a:solidFill>
                  <a:srgbClr val="FD671A"/>
                </a:solidFill>
                <a:latin typeface="Calibri"/>
                <a:ea typeface="Calibri"/>
                <a:cs typeface="Calibri"/>
                <a:sym typeface="Calibri"/>
              </a:rPr>
              <a:t>Condiciones necesarias para la gobernanza</a:t>
            </a:r>
            <a:endParaRPr lang="es-MX" sz="1600" b="1" dirty="0">
              <a:solidFill>
                <a:srgbClr val="FD671A"/>
              </a:solidFill>
            </a:endParaRPr>
          </a:p>
          <a:p>
            <a:pPr marL="0" marR="0" lvl="0" indent="0" algn="just" rtl="0">
              <a:spcBef>
                <a:spcPts val="0"/>
              </a:spcBef>
              <a:spcAft>
                <a:spcPts val="0"/>
              </a:spcAft>
              <a:buNone/>
            </a:pPr>
            <a:endParaRPr lang="es-CO" sz="1600" dirty="0" smtClean="0">
              <a:solidFill>
                <a:srgbClr val="404040"/>
              </a:solidFill>
              <a:latin typeface="Calibri"/>
              <a:ea typeface="Calibri"/>
              <a:cs typeface="Calibri"/>
              <a:sym typeface="Calibri"/>
            </a:endParaRPr>
          </a:p>
          <a:p>
            <a:pPr marL="0" marR="0" lvl="0" indent="0" algn="just" rtl="0">
              <a:spcBef>
                <a:spcPts val="0"/>
              </a:spcBef>
              <a:spcAft>
                <a:spcPts val="0"/>
              </a:spcAft>
              <a:buNone/>
            </a:pPr>
            <a:r>
              <a:rPr lang="es-CO" sz="1600" dirty="0" smtClean="0">
                <a:solidFill>
                  <a:srgbClr val="404040"/>
                </a:solidFill>
                <a:latin typeface="Calibri"/>
                <a:ea typeface="Calibri"/>
                <a:cs typeface="Calibri"/>
                <a:sym typeface="Calibri"/>
              </a:rPr>
              <a:t>Consolidar </a:t>
            </a:r>
            <a:r>
              <a:rPr lang="es-CO" sz="1600" dirty="0">
                <a:solidFill>
                  <a:srgbClr val="404040"/>
                </a:solidFill>
                <a:latin typeface="Calibri"/>
                <a:ea typeface="Calibri"/>
                <a:cs typeface="Calibri"/>
                <a:sym typeface="Calibri"/>
              </a:rPr>
              <a:t>una gobernanza que haga que el territorio sea globalizado, sostenible e innovador es una tarea compleja, que demanda: esfuerzos de coordinación, capacidades de cooperación, aumento del capital social, desarrollo institucional, inversión en conocimiento, ciudadanos empoderados en el conocimiento, implementación de estrategias inteligentes, consolidación de agendas de desarrollo urbano basado en el conocimiento, y de una clase emprendedora, priorización de los ODS.</a:t>
            </a:r>
            <a:endParaRPr sz="1600" dirty="0">
              <a:solidFill>
                <a:srgbClr val="404040"/>
              </a:solidFill>
              <a:latin typeface="Calibri"/>
              <a:ea typeface="Calibri"/>
              <a:cs typeface="Calibri"/>
              <a:sym typeface="Calibri"/>
            </a:endParaRPr>
          </a:p>
          <a:p>
            <a:pPr marL="0" marR="0" lvl="0" indent="0" algn="l" rtl="0">
              <a:spcBef>
                <a:spcPts val="0"/>
              </a:spcBef>
              <a:spcAft>
                <a:spcPts val="0"/>
              </a:spcAft>
              <a:buNone/>
            </a:pPr>
            <a:r>
              <a:rPr lang="es-CO" sz="1600" dirty="0">
                <a:solidFill>
                  <a:schemeClr val="dk1"/>
                </a:solidFill>
                <a:latin typeface="Calibri"/>
                <a:ea typeface="Calibri"/>
                <a:cs typeface="Calibri"/>
                <a:sym typeface="Calibri"/>
              </a:rPr>
              <a:t/>
            </a:r>
            <a:br>
              <a:rPr lang="es-CO" sz="1600" dirty="0">
                <a:solidFill>
                  <a:schemeClr val="dk1"/>
                </a:solidFill>
                <a:latin typeface="Calibri"/>
                <a:ea typeface="Calibri"/>
                <a:cs typeface="Calibri"/>
                <a:sym typeface="Calibri"/>
              </a:rPr>
            </a:br>
            <a:endParaRPr sz="16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97818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https://lh6.googleusercontent.com/J5mY7R2SXDsKYSNq7L-tgN1OXKylicAhDqVArGAk3apPJKz8mvkcG7nFW6wOe13CrprD2Gyr4Mj7Tp35qchsCBShBhBTw6qXRvDG3WjPX6a14xuUqH75dQ6fNuzB-S0Ti2J1W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346" y="4157421"/>
            <a:ext cx="1390171" cy="84453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52;p10"/>
          <p:cNvSpPr/>
          <p:nvPr/>
        </p:nvSpPr>
        <p:spPr>
          <a:xfrm>
            <a:off x="835677" y="1458012"/>
            <a:ext cx="7260699" cy="2554505"/>
          </a:xfrm>
          <a:prstGeom prst="rect">
            <a:avLst/>
          </a:prstGeom>
          <a:noFill/>
          <a:ln>
            <a:noFill/>
          </a:ln>
        </p:spPr>
        <p:txBody>
          <a:bodyPr spcFirstLastPara="1" wrap="square" lIns="91425" tIns="45700" rIns="91425" bIns="45700" anchor="t" anchorCtr="0">
            <a:spAutoFit/>
          </a:bodyPr>
          <a:lstStyle/>
          <a:p>
            <a:pPr lvl="0"/>
            <a:r>
              <a:rPr lang="es-MX" sz="1600" b="1" dirty="0">
                <a:solidFill>
                  <a:srgbClr val="FD671A"/>
                </a:solidFill>
                <a:ea typeface="Calibri"/>
                <a:cs typeface="Calibri"/>
                <a:sym typeface="Calibri"/>
              </a:rPr>
              <a:t>Proyecto </a:t>
            </a:r>
            <a:endParaRPr lang="es-MX" sz="1600" dirty="0">
              <a:solidFill>
                <a:srgbClr val="FD671A"/>
              </a:solidFill>
            </a:endParaRPr>
          </a:p>
          <a:p>
            <a:pPr lvl="0"/>
            <a:r>
              <a:rPr lang="es-MX" sz="1600" b="1" dirty="0">
                <a:solidFill>
                  <a:srgbClr val="FD671A"/>
                </a:solidFill>
                <a:ea typeface="Calibri"/>
                <a:cs typeface="Calibri"/>
                <a:sym typeface="Calibri"/>
              </a:rPr>
              <a:t>“Fortalecimiento del Sistema de C&amp;CTI del Valle del Cauca: Un Valle del Conocimiento”</a:t>
            </a:r>
            <a:endParaRPr lang="es-MX" sz="1600" dirty="0">
              <a:solidFill>
                <a:srgbClr val="FD671A"/>
              </a:solidFill>
            </a:endParaRPr>
          </a:p>
          <a:p>
            <a:pPr marL="0" marR="0" lvl="0" indent="0" algn="just" rtl="0">
              <a:spcBef>
                <a:spcPts val="0"/>
              </a:spcBef>
              <a:spcAft>
                <a:spcPts val="0"/>
              </a:spcAft>
              <a:buNone/>
            </a:pPr>
            <a:endParaRPr lang="es-CO" sz="1600" dirty="0" smtClean="0">
              <a:solidFill>
                <a:srgbClr val="404040"/>
              </a:solidFill>
              <a:latin typeface="Calibri"/>
              <a:ea typeface="Calibri"/>
              <a:cs typeface="Calibri"/>
              <a:sym typeface="Calibri"/>
            </a:endParaRPr>
          </a:p>
          <a:p>
            <a:pPr lvl="0" algn="just"/>
            <a:endParaRPr lang="es-MX" sz="1600" dirty="0" smtClean="0">
              <a:solidFill>
                <a:srgbClr val="404040"/>
              </a:solidFill>
              <a:latin typeface="+mj-lt"/>
              <a:ea typeface="Calibri"/>
              <a:cs typeface="Calibri"/>
              <a:sym typeface="Calibri"/>
            </a:endParaRPr>
          </a:p>
          <a:p>
            <a:pPr lvl="0" algn="just"/>
            <a:r>
              <a:rPr lang="es-MX" sz="1600" dirty="0" smtClean="0">
                <a:solidFill>
                  <a:srgbClr val="404040"/>
                </a:solidFill>
                <a:latin typeface="+mj-lt"/>
                <a:ea typeface="Calibri"/>
                <a:cs typeface="Calibri"/>
                <a:sym typeface="Calibri"/>
              </a:rPr>
              <a:t>Con </a:t>
            </a:r>
            <a:r>
              <a:rPr lang="es-MX" sz="1600" dirty="0">
                <a:solidFill>
                  <a:srgbClr val="404040"/>
                </a:solidFill>
                <a:latin typeface="+mj-lt"/>
                <a:ea typeface="Calibri"/>
                <a:cs typeface="Calibri"/>
                <a:sym typeface="Calibri"/>
              </a:rPr>
              <a:t>el fin de alcanzar todas las condiciones de la gobernanza del SCTI en el Valle del Cauca, se ha puesto en marcha el proyecto </a:t>
            </a:r>
            <a:r>
              <a:rPr lang="es-MX" sz="1600" b="1" dirty="0">
                <a:solidFill>
                  <a:srgbClr val="404040"/>
                </a:solidFill>
                <a:latin typeface="+mj-lt"/>
                <a:ea typeface="Calibri"/>
                <a:cs typeface="Calibri"/>
                <a:sym typeface="Calibri"/>
              </a:rPr>
              <a:t>“FORTALECIMIENTO DEL SISTEMA DE C&amp;CTI DEL VALLE DEL CAUCA: UN VALLE DEL CONOCIMIENTO”.</a:t>
            </a:r>
            <a:endParaRPr lang="es-MX" sz="1600" dirty="0">
              <a:solidFill>
                <a:srgbClr val="404040"/>
              </a:solidFill>
              <a:latin typeface="+mj-lt"/>
            </a:endParaRPr>
          </a:p>
          <a:p>
            <a:pPr marL="0" marR="0" lvl="0" indent="0" algn="l" rtl="0">
              <a:spcBef>
                <a:spcPts val="0"/>
              </a:spcBef>
              <a:spcAft>
                <a:spcPts val="0"/>
              </a:spcAft>
              <a:buNone/>
            </a:pPr>
            <a:r>
              <a:rPr lang="es-CO" sz="1600" dirty="0">
                <a:solidFill>
                  <a:schemeClr val="dk1"/>
                </a:solidFill>
                <a:latin typeface="Calibri"/>
                <a:ea typeface="Calibri"/>
                <a:cs typeface="Calibri"/>
                <a:sym typeface="Calibri"/>
              </a:rPr>
              <a:t/>
            </a:r>
            <a:br>
              <a:rPr lang="es-CO" sz="1600" dirty="0">
                <a:solidFill>
                  <a:schemeClr val="dk1"/>
                </a:solidFill>
                <a:latin typeface="Calibri"/>
                <a:ea typeface="Calibri"/>
                <a:cs typeface="Calibri"/>
                <a:sym typeface="Calibri"/>
              </a:rPr>
            </a:br>
            <a:endParaRPr sz="16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8462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https://lh6.googleusercontent.com/J5mY7R2SXDsKYSNq7L-tgN1OXKylicAhDqVArGAk3apPJKz8mvkcG7nFW6wOe13CrprD2Gyr4Mj7Tp35qchsCBShBhBTw6qXRvDG3WjPX6a14xuUqH75dQ6fNuzB-S0Ti2J1W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346" y="4157421"/>
            <a:ext cx="1390171" cy="84453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52;p10"/>
          <p:cNvSpPr/>
          <p:nvPr/>
        </p:nvSpPr>
        <p:spPr>
          <a:xfrm>
            <a:off x="835677" y="1070451"/>
            <a:ext cx="7260699" cy="3785611"/>
          </a:xfrm>
          <a:prstGeom prst="rect">
            <a:avLst/>
          </a:prstGeom>
          <a:noFill/>
          <a:ln>
            <a:noFill/>
          </a:ln>
        </p:spPr>
        <p:txBody>
          <a:bodyPr spcFirstLastPara="1" wrap="square" lIns="91425" tIns="45700" rIns="91425" bIns="45700" anchor="t" anchorCtr="0">
            <a:spAutoFit/>
          </a:bodyPr>
          <a:lstStyle/>
          <a:p>
            <a:pPr lvl="0"/>
            <a:r>
              <a:rPr lang="es-MX" sz="1600" b="1" dirty="0">
                <a:solidFill>
                  <a:srgbClr val="FD671A"/>
                </a:solidFill>
                <a:ea typeface="Calibri"/>
                <a:cs typeface="Calibri"/>
                <a:sym typeface="Calibri"/>
              </a:rPr>
              <a:t>Proyecto </a:t>
            </a:r>
            <a:endParaRPr lang="es-MX" sz="1600" dirty="0">
              <a:solidFill>
                <a:srgbClr val="FD671A"/>
              </a:solidFill>
            </a:endParaRPr>
          </a:p>
          <a:p>
            <a:pPr lvl="0"/>
            <a:r>
              <a:rPr lang="es-MX" sz="1600" b="1" dirty="0">
                <a:solidFill>
                  <a:srgbClr val="FD671A"/>
                </a:solidFill>
                <a:ea typeface="Calibri"/>
                <a:cs typeface="Calibri"/>
                <a:sym typeface="Calibri"/>
              </a:rPr>
              <a:t>“Fortalecimiento del Sistema de C&amp;CTI del Valle del Cauca: Un Valle del Conocimiento”</a:t>
            </a:r>
            <a:endParaRPr lang="es-MX" sz="1600" dirty="0">
              <a:solidFill>
                <a:srgbClr val="FD671A"/>
              </a:solidFill>
            </a:endParaRPr>
          </a:p>
          <a:p>
            <a:pPr marL="0" marR="0" lvl="0" indent="0" algn="just" rtl="0">
              <a:spcBef>
                <a:spcPts val="0"/>
              </a:spcBef>
              <a:spcAft>
                <a:spcPts val="0"/>
              </a:spcAft>
              <a:buNone/>
            </a:pPr>
            <a:endParaRPr lang="es-CO" sz="1600" dirty="0" smtClean="0">
              <a:solidFill>
                <a:srgbClr val="404040"/>
              </a:solidFill>
              <a:latin typeface="Calibri"/>
              <a:ea typeface="Calibri"/>
              <a:cs typeface="Calibri"/>
              <a:sym typeface="Calibri"/>
            </a:endParaRPr>
          </a:p>
          <a:p>
            <a:pPr lvl="0" algn="just"/>
            <a:endParaRPr lang="es-MX" sz="1600" dirty="0" smtClean="0">
              <a:solidFill>
                <a:srgbClr val="404040"/>
              </a:solidFill>
              <a:latin typeface="+mj-lt"/>
              <a:ea typeface="Calibri"/>
              <a:cs typeface="Calibri"/>
              <a:sym typeface="Calibri"/>
            </a:endParaRPr>
          </a:p>
          <a:p>
            <a:pPr lvl="0"/>
            <a:r>
              <a:rPr lang="es-CO" sz="1600" b="1" dirty="0">
                <a:solidFill>
                  <a:srgbClr val="FD671A"/>
                </a:solidFill>
                <a:latin typeface="+mj-lt"/>
                <a:ea typeface="Calibri"/>
                <a:cs typeface="Calibri"/>
                <a:sym typeface="Calibri"/>
              </a:rPr>
              <a:t>Objetivo</a:t>
            </a:r>
            <a:r>
              <a:rPr lang="es-CO" sz="1600" dirty="0">
                <a:solidFill>
                  <a:srgbClr val="FD671A"/>
                </a:solidFill>
                <a:latin typeface="+mj-lt"/>
                <a:ea typeface="Calibri"/>
                <a:cs typeface="Calibri"/>
                <a:sym typeface="Calibri"/>
              </a:rPr>
              <a:t> </a:t>
            </a:r>
            <a:r>
              <a:rPr lang="es-CO" sz="1600" b="1" dirty="0" smtClean="0">
                <a:solidFill>
                  <a:srgbClr val="FD671A"/>
                </a:solidFill>
                <a:latin typeface="+mj-lt"/>
                <a:ea typeface="Calibri"/>
                <a:cs typeface="Calibri"/>
                <a:sym typeface="Calibri"/>
              </a:rPr>
              <a:t>general</a:t>
            </a:r>
          </a:p>
          <a:p>
            <a:pPr lvl="0"/>
            <a:endParaRPr lang="es-CO" sz="1600" b="1" dirty="0">
              <a:solidFill>
                <a:srgbClr val="FD671A"/>
              </a:solidFill>
              <a:latin typeface="+mj-lt"/>
              <a:ea typeface="Calibri"/>
              <a:cs typeface="Calibri"/>
              <a:sym typeface="Calibri"/>
            </a:endParaRPr>
          </a:p>
          <a:p>
            <a:r>
              <a:rPr lang="es-MX" sz="1600" dirty="0">
                <a:solidFill>
                  <a:srgbClr val="404040"/>
                </a:solidFill>
                <a:ea typeface="Calibri"/>
                <a:cs typeface="Calibri"/>
                <a:sym typeface="Calibri"/>
              </a:rPr>
              <a:t>“Un Valle del conocimiento” es un proyecto de la Gobernación del Valle del Cauca, liderado por la Red de Universidades para la Innovación del Valle del Cauca (RUPIV) y ejecutado por la Universidad del Valle, que busca fortalecer la articulación entre investigadores y grupos de investigación, con la Empresa, el Estado y la Sociedad Civil, pertenecientes al sistema de C&amp;CTI de la región. </a:t>
            </a:r>
            <a:endParaRPr lang="es-MX" sz="1600" dirty="0">
              <a:solidFill>
                <a:srgbClr val="404040"/>
              </a:solidFill>
            </a:endParaRPr>
          </a:p>
          <a:p>
            <a:pPr lvl="0"/>
            <a:endParaRPr lang="es-CO" sz="1600" b="1" dirty="0">
              <a:solidFill>
                <a:srgbClr val="FD671A"/>
              </a:solidFill>
              <a:latin typeface="+mj-lt"/>
              <a:ea typeface="Calibri"/>
              <a:cs typeface="Calibri"/>
              <a:sym typeface="Calibri"/>
            </a:endParaRPr>
          </a:p>
          <a:p>
            <a:pPr marL="0" marR="0" lvl="0" indent="0" algn="l" rtl="0">
              <a:spcBef>
                <a:spcPts val="0"/>
              </a:spcBef>
              <a:spcAft>
                <a:spcPts val="0"/>
              </a:spcAft>
              <a:buNone/>
            </a:pPr>
            <a:r>
              <a:rPr lang="es-CO" sz="1600" dirty="0">
                <a:solidFill>
                  <a:schemeClr val="dk1"/>
                </a:solidFill>
                <a:latin typeface="Calibri"/>
                <a:ea typeface="Calibri"/>
                <a:cs typeface="Calibri"/>
                <a:sym typeface="Calibri"/>
              </a:rPr>
              <a:t/>
            </a:r>
            <a:br>
              <a:rPr lang="es-CO" sz="1600" dirty="0">
                <a:solidFill>
                  <a:schemeClr val="dk1"/>
                </a:solidFill>
                <a:latin typeface="Calibri"/>
                <a:ea typeface="Calibri"/>
                <a:cs typeface="Calibri"/>
                <a:sym typeface="Calibri"/>
              </a:rPr>
            </a:br>
            <a:endParaRPr sz="16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277421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132</TotalTime>
  <Words>878</Words>
  <Application>Microsoft Office PowerPoint</Application>
  <PresentationFormat>Presentación en pantalla (16:9)</PresentationFormat>
  <Paragraphs>142</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oscar sanabria</cp:lastModifiedBy>
  <cp:revision>15</cp:revision>
  <dcterms:created xsi:type="dcterms:W3CDTF">2019-11-27T03:16:21Z</dcterms:created>
  <dcterms:modified xsi:type="dcterms:W3CDTF">2020-09-09T20:50:19Z</dcterms:modified>
</cp:coreProperties>
</file>