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7" r:id="rId2"/>
    <p:sldId id="347" r:id="rId3"/>
    <p:sldId id="350" r:id="rId4"/>
    <p:sldId id="395" r:id="rId5"/>
    <p:sldId id="351" r:id="rId6"/>
    <p:sldId id="407" r:id="rId7"/>
    <p:sldId id="353"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400" r:id="rId26"/>
    <p:sldId id="408" r:id="rId27"/>
    <p:sldId id="263" r:id="rId28"/>
    <p:sldId id="316" r:id="rId29"/>
  </p:sldIdLst>
  <p:sldSz cx="9144000" cy="6858000" type="screen4x3"/>
  <p:notesSz cx="6858000" cy="9144000"/>
  <p:defaultTextStyle>
    <a:defPPr>
      <a:defRPr lang="es-E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a:srgbClr val="FF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4" d="100"/>
          <a:sy n="74" d="100"/>
        </p:scale>
        <p:origin x="16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s-ES"/>
          </a:p>
        </p:txBody>
      </p:sp>
      <p:sp>
        <p:nvSpPr>
          <p:cNvPr id="48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s-ES"/>
          </a:p>
        </p:txBody>
      </p:sp>
      <p:sp>
        <p:nvSpPr>
          <p:cNvPr id="48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s-ES"/>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5F7B1-AEC2-41D2-ADE9-EE9F0FF3E00C}" type="slidenum">
              <a:rPr lang="es-ES" altLang="es-CO"/>
              <a:pPr>
                <a:defRPr/>
              </a:pPr>
              <a:t>‹Nº›</a:t>
            </a:fld>
            <a:endParaRPr lang="es-ES" altLang="es-CO"/>
          </a:p>
        </p:txBody>
      </p:sp>
    </p:spTree>
    <p:extLst>
      <p:ext uri="{BB962C8B-B14F-4D97-AF65-F5344CB8AC3E}">
        <p14:creationId xmlns:p14="http://schemas.microsoft.com/office/powerpoint/2010/main" val="251583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s-ES"/>
          </a:p>
        </p:txBody>
      </p:sp>
      <p:sp>
        <p:nvSpPr>
          <p:cNvPr id="1034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s-E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s-ES"/>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1AF1274-4109-4FB3-ACF7-C3AEF160DEAE}" type="slidenum">
              <a:rPr lang="es-ES" altLang="es-CO"/>
              <a:pPr>
                <a:defRPr/>
              </a:pPr>
              <a:t>‹Nº›</a:t>
            </a:fld>
            <a:endParaRPr lang="es-ES" altLang="es-CO"/>
          </a:p>
        </p:txBody>
      </p:sp>
    </p:spTree>
    <p:extLst>
      <p:ext uri="{BB962C8B-B14F-4D97-AF65-F5344CB8AC3E}">
        <p14:creationId xmlns:p14="http://schemas.microsoft.com/office/powerpoint/2010/main" val="2406859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Marcador de imagen de diapositiva"/>
          <p:cNvSpPr>
            <a:spLocks noGrp="1" noRot="1" noChangeAspect="1" noTextEdit="1"/>
          </p:cNvSpPr>
          <p:nvPr>
            <p:ph type="sldImg"/>
          </p:nvPr>
        </p:nvSpPr>
        <p:spPr>
          <a:ln/>
        </p:spPr>
      </p:sp>
      <p:sp>
        <p:nvSpPr>
          <p:cNvPr id="51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1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AD849F-6E91-4F2F-BA46-B420BF3E61FE}" type="slidenum">
              <a:rPr lang="es-ES" altLang="es-CO"/>
              <a:pPr>
                <a:spcBef>
                  <a:spcPct val="0"/>
                </a:spcBef>
              </a:pPr>
              <a:t>1</a:t>
            </a:fld>
            <a:endParaRPr lang="es-ES" altLang="es-CO"/>
          </a:p>
        </p:txBody>
      </p:sp>
    </p:spTree>
    <p:extLst>
      <p:ext uri="{BB962C8B-B14F-4D97-AF65-F5344CB8AC3E}">
        <p14:creationId xmlns:p14="http://schemas.microsoft.com/office/powerpoint/2010/main" val="7286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a:ln/>
        </p:spPr>
      </p:sp>
      <p:sp>
        <p:nvSpPr>
          <p:cNvPr id="235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235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8005A5-6F17-4649-9510-EEB7CB1FE9A1}" type="slidenum">
              <a:rPr lang="es-ES" altLang="es-CO"/>
              <a:pPr>
                <a:spcBef>
                  <a:spcPct val="0"/>
                </a:spcBef>
              </a:pPr>
              <a:t>10</a:t>
            </a:fld>
            <a:endParaRPr lang="es-ES" altLang="es-CO"/>
          </a:p>
        </p:txBody>
      </p:sp>
    </p:spTree>
    <p:extLst>
      <p:ext uri="{BB962C8B-B14F-4D97-AF65-F5344CB8AC3E}">
        <p14:creationId xmlns:p14="http://schemas.microsoft.com/office/powerpoint/2010/main" val="4033330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8194689-E2DC-457E-8D1B-DDC9E9A10079}" type="slidenum">
              <a:rPr lang="es-ES" altLang="es-CO"/>
              <a:pPr>
                <a:spcBef>
                  <a:spcPct val="0"/>
                </a:spcBef>
              </a:pPr>
              <a:t>11</a:t>
            </a:fld>
            <a:endParaRPr lang="es-ES" altLang="es-CO"/>
          </a:p>
        </p:txBody>
      </p:sp>
    </p:spTree>
    <p:extLst>
      <p:ext uri="{BB962C8B-B14F-4D97-AF65-F5344CB8AC3E}">
        <p14:creationId xmlns:p14="http://schemas.microsoft.com/office/powerpoint/2010/main" val="305344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a:ln/>
        </p:spPr>
      </p:sp>
      <p:sp>
        <p:nvSpPr>
          <p:cNvPr id="2765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2765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30FFB7-841C-4F08-90B0-30986F7A9DD7}" type="slidenum">
              <a:rPr lang="es-ES" altLang="es-CO"/>
              <a:pPr>
                <a:spcBef>
                  <a:spcPct val="0"/>
                </a:spcBef>
              </a:pPr>
              <a:t>12</a:t>
            </a:fld>
            <a:endParaRPr lang="es-ES" altLang="es-CO"/>
          </a:p>
        </p:txBody>
      </p:sp>
    </p:spTree>
    <p:extLst>
      <p:ext uri="{BB962C8B-B14F-4D97-AF65-F5344CB8AC3E}">
        <p14:creationId xmlns:p14="http://schemas.microsoft.com/office/powerpoint/2010/main" val="124145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EF88CAE-1D3C-4CB1-90B7-E1ADBC9A713F}" type="slidenum">
              <a:rPr lang="es-ES" altLang="es-CO"/>
              <a:pPr>
                <a:spcBef>
                  <a:spcPct val="0"/>
                </a:spcBef>
              </a:pPr>
              <a:t>13</a:t>
            </a:fld>
            <a:endParaRPr lang="es-ES" altLang="es-CO"/>
          </a:p>
        </p:txBody>
      </p:sp>
    </p:spTree>
    <p:extLst>
      <p:ext uri="{BB962C8B-B14F-4D97-AF65-F5344CB8AC3E}">
        <p14:creationId xmlns:p14="http://schemas.microsoft.com/office/powerpoint/2010/main" val="88223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BBC98D-5EC0-49E8-BA06-74EDA9B570E8}" type="slidenum">
              <a:rPr lang="es-ES" altLang="es-CO"/>
              <a:pPr>
                <a:spcBef>
                  <a:spcPct val="0"/>
                </a:spcBef>
              </a:pPr>
              <a:t>14</a:t>
            </a:fld>
            <a:endParaRPr lang="es-ES" altLang="es-CO"/>
          </a:p>
        </p:txBody>
      </p:sp>
    </p:spTree>
    <p:extLst>
      <p:ext uri="{BB962C8B-B14F-4D97-AF65-F5344CB8AC3E}">
        <p14:creationId xmlns:p14="http://schemas.microsoft.com/office/powerpoint/2010/main" val="603640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80EA90-FAE6-4E0E-B140-E6C8B362832D}" type="slidenum">
              <a:rPr lang="es-ES" altLang="es-CO"/>
              <a:pPr>
                <a:spcBef>
                  <a:spcPct val="0"/>
                </a:spcBef>
              </a:pPr>
              <a:t>15</a:t>
            </a:fld>
            <a:endParaRPr lang="es-ES" altLang="es-CO"/>
          </a:p>
        </p:txBody>
      </p:sp>
    </p:spTree>
    <p:extLst>
      <p:ext uri="{BB962C8B-B14F-4D97-AF65-F5344CB8AC3E}">
        <p14:creationId xmlns:p14="http://schemas.microsoft.com/office/powerpoint/2010/main" val="155503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358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5FADC8-4FFA-49C2-82C2-4741758E9032}" type="slidenum">
              <a:rPr lang="es-ES" altLang="es-CO"/>
              <a:pPr>
                <a:spcBef>
                  <a:spcPct val="0"/>
                </a:spcBef>
              </a:pPr>
              <a:t>16</a:t>
            </a:fld>
            <a:endParaRPr lang="es-ES" altLang="es-CO"/>
          </a:p>
        </p:txBody>
      </p:sp>
    </p:spTree>
    <p:extLst>
      <p:ext uri="{BB962C8B-B14F-4D97-AF65-F5344CB8AC3E}">
        <p14:creationId xmlns:p14="http://schemas.microsoft.com/office/powerpoint/2010/main" val="175136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656066-0326-4987-A648-504DCADB81BA}" type="slidenum">
              <a:rPr lang="es-ES" altLang="es-CO"/>
              <a:pPr>
                <a:spcBef>
                  <a:spcPct val="0"/>
                </a:spcBef>
              </a:pPr>
              <a:t>17</a:t>
            </a:fld>
            <a:endParaRPr lang="es-ES" altLang="es-CO"/>
          </a:p>
        </p:txBody>
      </p:sp>
    </p:spTree>
    <p:extLst>
      <p:ext uri="{BB962C8B-B14F-4D97-AF65-F5344CB8AC3E}">
        <p14:creationId xmlns:p14="http://schemas.microsoft.com/office/powerpoint/2010/main" val="3338966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42E7CD-15B8-42B5-A4E2-ED406A687F86}" type="slidenum">
              <a:rPr lang="es-ES" altLang="es-CO"/>
              <a:pPr>
                <a:spcBef>
                  <a:spcPct val="0"/>
                </a:spcBef>
              </a:pPr>
              <a:t>18</a:t>
            </a:fld>
            <a:endParaRPr lang="es-ES" altLang="es-CO"/>
          </a:p>
        </p:txBody>
      </p:sp>
    </p:spTree>
    <p:extLst>
      <p:ext uri="{BB962C8B-B14F-4D97-AF65-F5344CB8AC3E}">
        <p14:creationId xmlns:p14="http://schemas.microsoft.com/office/powerpoint/2010/main" val="458686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4198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B38C40-7355-4DC8-852C-46EDCB53A730}" type="slidenum">
              <a:rPr lang="es-ES" altLang="es-CO"/>
              <a:pPr>
                <a:spcBef>
                  <a:spcPct val="0"/>
                </a:spcBef>
              </a:pPr>
              <a:t>19</a:t>
            </a:fld>
            <a:endParaRPr lang="es-ES" altLang="es-CO"/>
          </a:p>
        </p:txBody>
      </p:sp>
    </p:spTree>
    <p:extLst>
      <p:ext uri="{BB962C8B-B14F-4D97-AF65-F5344CB8AC3E}">
        <p14:creationId xmlns:p14="http://schemas.microsoft.com/office/powerpoint/2010/main" val="68240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623248F-5AFB-4CE6-8858-DA528868C586}" type="slidenum">
              <a:rPr lang="es-ES" altLang="es-CO"/>
              <a:pPr>
                <a:spcBef>
                  <a:spcPct val="0"/>
                </a:spcBef>
              </a:pPr>
              <a:t>2</a:t>
            </a:fld>
            <a:endParaRPr lang="es-ES" altLang="es-CO"/>
          </a:p>
        </p:txBody>
      </p:sp>
      <p:sp>
        <p:nvSpPr>
          <p:cNvPr id="7171" name="Rectangle 2"/>
          <p:cNvSpPr>
            <a:spLocks noGrp="1" noRot="1" noChangeAspect="1" noChangeArrowheads="1" noTextEdit="1"/>
          </p:cNvSpPr>
          <p:nvPr>
            <p:ph type="sldImg"/>
          </p:nvPr>
        </p:nvSpPr>
        <p:spPr>
          <a:xfrm>
            <a:off x="1149350" y="712788"/>
            <a:ext cx="4560888" cy="3421062"/>
          </a:xfrm>
          <a:ln/>
        </p:spPr>
      </p:sp>
      <p:sp>
        <p:nvSpPr>
          <p:cNvPr id="7172" name="Rectangle 3"/>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CO" smtClean="0">
              <a:latin typeface="Times New Roman" panose="02020603050405020304" pitchFamily="18" charset="0"/>
            </a:endParaRPr>
          </a:p>
        </p:txBody>
      </p:sp>
    </p:spTree>
    <p:extLst>
      <p:ext uri="{BB962C8B-B14F-4D97-AF65-F5344CB8AC3E}">
        <p14:creationId xmlns:p14="http://schemas.microsoft.com/office/powerpoint/2010/main" val="3702031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440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332972-7AB1-4438-BBF6-5CA4124C2736}" type="slidenum">
              <a:rPr lang="es-ES" altLang="es-CO"/>
              <a:pPr>
                <a:spcBef>
                  <a:spcPct val="0"/>
                </a:spcBef>
              </a:pPr>
              <a:t>20</a:t>
            </a:fld>
            <a:endParaRPr lang="es-ES" altLang="es-CO"/>
          </a:p>
        </p:txBody>
      </p:sp>
    </p:spTree>
    <p:extLst>
      <p:ext uri="{BB962C8B-B14F-4D97-AF65-F5344CB8AC3E}">
        <p14:creationId xmlns:p14="http://schemas.microsoft.com/office/powerpoint/2010/main" val="2032470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460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6BCF69-1208-47FD-A821-F28D1FB0700A}" type="slidenum">
              <a:rPr lang="es-ES" altLang="es-CO"/>
              <a:pPr>
                <a:spcBef>
                  <a:spcPct val="0"/>
                </a:spcBef>
              </a:pPr>
              <a:t>21</a:t>
            </a:fld>
            <a:endParaRPr lang="es-ES" altLang="es-CO"/>
          </a:p>
        </p:txBody>
      </p:sp>
    </p:spTree>
    <p:extLst>
      <p:ext uri="{BB962C8B-B14F-4D97-AF65-F5344CB8AC3E}">
        <p14:creationId xmlns:p14="http://schemas.microsoft.com/office/powerpoint/2010/main" val="33720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4813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172015-377C-40E2-817F-97E4913A70EF}" type="slidenum">
              <a:rPr lang="es-ES" altLang="es-CO"/>
              <a:pPr>
                <a:spcBef>
                  <a:spcPct val="0"/>
                </a:spcBef>
              </a:pPr>
              <a:t>22</a:t>
            </a:fld>
            <a:endParaRPr lang="es-ES" altLang="es-CO"/>
          </a:p>
        </p:txBody>
      </p:sp>
    </p:spTree>
    <p:extLst>
      <p:ext uri="{BB962C8B-B14F-4D97-AF65-F5344CB8AC3E}">
        <p14:creationId xmlns:p14="http://schemas.microsoft.com/office/powerpoint/2010/main" val="3074030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01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3A2EC1-AF96-4FFF-AB67-B2DDBEB9ACE3}" type="slidenum">
              <a:rPr lang="es-ES" altLang="es-CO"/>
              <a:pPr>
                <a:spcBef>
                  <a:spcPct val="0"/>
                </a:spcBef>
              </a:pPr>
              <a:t>23</a:t>
            </a:fld>
            <a:endParaRPr lang="es-ES" altLang="es-CO"/>
          </a:p>
        </p:txBody>
      </p:sp>
    </p:spTree>
    <p:extLst>
      <p:ext uri="{BB962C8B-B14F-4D97-AF65-F5344CB8AC3E}">
        <p14:creationId xmlns:p14="http://schemas.microsoft.com/office/powerpoint/2010/main" val="3038635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a:ln/>
        </p:spPr>
      </p:sp>
      <p:sp>
        <p:nvSpPr>
          <p:cNvPr id="522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22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D9BFD4-9D9B-4E74-BA01-2385F5C28977}" type="slidenum">
              <a:rPr lang="es-ES" altLang="es-CO"/>
              <a:pPr>
                <a:spcBef>
                  <a:spcPct val="0"/>
                </a:spcBef>
              </a:pPr>
              <a:t>24</a:t>
            </a:fld>
            <a:endParaRPr lang="es-ES" altLang="es-CO"/>
          </a:p>
        </p:txBody>
      </p:sp>
    </p:spTree>
    <p:extLst>
      <p:ext uri="{BB962C8B-B14F-4D97-AF65-F5344CB8AC3E}">
        <p14:creationId xmlns:p14="http://schemas.microsoft.com/office/powerpoint/2010/main" val="2666027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42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E692CC-E46D-4EFF-B23F-7D1F2F3524AE}" type="slidenum">
              <a:rPr lang="es-ES" altLang="es-CO"/>
              <a:pPr>
                <a:spcBef>
                  <a:spcPct val="0"/>
                </a:spcBef>
              </a:pPr>
              <a:t>25</a:t>
            </a:fld>
            <a:endParaRPr lang="es-ES" altLang="es-CO"/>
          </a:p>
        </p:txBody>
      </p:sp>
    </p:spTree>
    <p:extLst>
      <p:ext uri="{BB962C8B-B14F-4D97-AF65-F5344CB8AC3E}">
        <p14:creationId xmlns:p14="http://schemas.microsoft.com/office/powerpoint/2010/main" val="413475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63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60F1D2-B6B5-4D5C-9A79-A82E7E3158AC}" type="slidenum">
              <a:rPr lang="es-ES" altLang="es-CO"/>
              <a:pPr>
                <a:spcBef>
                  <a:spcPct val="0"/>
                </a:spcBef>
              </a:pPr>
              <a:t>26</a:t>
            </a:fld>
            <a:endParaRPr lang="es-ES" altLang="es-CO"/>
          </a:p>
        </p:txBody>
      </p:sp>
    </p:spTree>
    <p:extLst>
      <p:ext uri="{BB962C8B-B14F-4D97-AF65-F5344CB8AC3E}">
        <p14:creationId xmlns:p14="http://schemas.microsoft.com/office/powerpoint/2010/main" val="185548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a:ln/>
        </p:spPr>
      </p:sp>
      <p:sp>
        <p:nvSpPr>
          <p:cNvPr id="5837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5837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E46C4E8-7775-49D9-BADD-08E070D3B046}" type="slidenum">
              <a:rPr lang="es-ES" altLang="es-CO"/>
              <a:pPr>
                <a:spcBef>
                  <a:spcPct val="0"/>
                </a:spcBef>
              </a:pPr>
              <a:t>27</a:t>
            </a:fld>
            <a:endParaRPr lang="es-ES" altLang="es-CO"/>
          </a:p>
        </p:txBody>
      </p:sp>
    </p:spTree>
    <p:extLst>
      <p:ext uri="{BB962C8B-B14F-4D97-AF65-F5344CB8AC3E}">
        <p14:creationId xmlns:p14="http://schemas.microsoft.com/office/powerpoint/2010/main" val="3467804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ln/>
        </p:spPr>
      </p:sp>
      <p:sp>
        <p:nvSpPr>
          <p:cNvPr id="604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604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E85B13-7E5C-45AA-9C6D-86DE9488216C}" type="slidenum">
              <a:rPr lang="es-ES" altLang="es-CO"/>
              <a:pPr>
                <a:spcBef>
                  <a:spcPct val="0"/>
                </a:spcBef>
              </a:pPr>
              <a:t>28</a:t>
            </a:fld>
            <a:endParaRPr lang="es-ES" altLang="es-CO"/>
          </a:p>
        </p:txBody>
      </p:sp>
    </p:spTree>
    <p:extLst>
      <p:ext uri="{BB962C8B-B14F-4D97-AF65-F5344CB8AC3E}">
        <p14:creationId xmlns:p14="http://schemas.microsoft.com/office/powerpoint/2010/main" val="335546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p:cNvSpPr>
            <a:spLocks noGrp="1" noRot="1" noChangeAspect="1" noTextEdit="1"/>
          </p:cNvSpPr>
          <p:nvPr>
            <p:ph type="sldImg"/>
          </p:nvPr>
        </p:nvSpPr>
        <p:spPr>
          <a:ln/>
        </p:spPr>
      </p:sp>
      <p:sp>
        <p:nvSpPr>
          <p:cNvPr id="921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92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E0C59A-C906-431C-A79D-61DA14D0AFC2}" type="slidenum">
              <a:rPr lang="es-ES" altLang="es-CO"/>
              <a:pPr>
                <a:spcBef>
                  <a:spcPct val="0"/>
                </a:spcBef>
              </a:pPr>
              <a:t>3</a:t>
            </a:fld>
            <a:endParaRPr lang="es-ES" altLang="es-CO"/>
          </a:p>
        </p:txBody>
      </p:sp>
    </p:spTree>
    <p:extLst>
      <p:ext uri="{BB962C8B-B14F-4D97-AF65-F5344CB8AC3E}">
        <p14:creationId xmlns:p14="http://schemas.microsoft.com/office/powerpoint/2010/main" val="6918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F6D900-0B8B-4D24-90B5-0DA066ACE870}" type="slidenum">
              <a:rPr lang="es-ES" altLang="es-CO"/>
              <a:pPr>
                <a:spcBef>
                  <a:spcPct val="0"/>
                </a:spcBef>
              </a:pPr>
              <a:t>4</a:t>
            </a:fld>
            <a:endParaRPr lang="es-ES" altLang="es-CO"/>
          </a:p>
        </p:txBody>
      </p:sp>
      <p:sp>
        <p:nvSpPr>
          <p:cNvPr id="11267" name="Rectangle 2"/>
          <p:cNvSpPr>
            <a:spLocks noGrp="1" noRot="1" noChangeAspect="1" noChangeArrowheads="1" noTextEdit="1"/>
          </p:cNvSpPr>
          <p:nvPr>
            <p:ph type="sldImg"/>
          </p:nvPr>
        </p:nvSpPr>
        <p:spPr>
          <a:xfrm>
            <a:off x="1149350" y="712788"/>
            <a:ext cx="4560888" cy="3421062"/>
          </a:xfrm>
          <a:ln/>
        </p:spPr>
      </p:sp>
      <p:sp>
        <p:nvSpPr>
          <p:cNvPr id="11268" name="Rectangle 3"/>
          <p:cNvSpPr>
            <a:spLocks noGrp="1" noChangeArrowheads="1"/>
          </p:cNvSpPr>
          <p:nvPr>
            <p:ph type="body" idx="1"/>
          </p:nvPr>
        </p:nvSpPr>
        <p:spPr>
          <a:xfrm>
            <a:off x="914400" y="4348163"/>
            <a:ext cx="5029200" cy="4135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CO" smtClean="0">
              <a:latin typeface="Times New Roman" panose="02020603050405020304" pitchFamily="18" charset="0"/>
            </a:endParaRPr>
          </a:p>
        </p:txBody>
      </p:sp>
    </p:spTree>
    <p:extLst>
      <p:ext uri="{BB962C8B-B14F-4D97-AF65-F5344CB8AC3E}">
        <p14:creationId xmlns:p14="http://schemas.microsoft.com/office/powerpoint/2010/main" val="359483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p:cNvSpPr>
            <a:spLocks noGrp="1" noRot="1" noChangeAspect="1" noTextEdit="1"/>
          </p:cNvSpPr>
          <p:nvPr>
            <p:ph type="sldImg"/>
          </p:nvPr>
        </p:nvSpPr>
        <p:spPr>
          <a:ln/>
        </p:spPr>
      </p:sp>
      <p:sp>
        <p:nvSpPr>
          <p:cNvPr id="1331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1331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A1E0E6-4404-486B-B604-3480E5FD9538}" type="slidenum">
              <a:rPr lang="es-ES" altLang="es-CO"/>
              <a:pPr>
                <a:spcBef>
                  <a:spcPct val="0"/>
                </a:spcBef>
              </a:pPr>
              <a:t>5</a:t>
            </a:fld>
            <a:endParaRPr lang="es-ES" altLang="es-CO"/>
          </a:p>
        </p:txBody>
      </p:sp>
    </p:spTree>
    <p:extLst>
      <p:ext uri="{BB962C8B-B14F-4D97-AF65-F5344CB8AC3E}">
        <p14:creationId xmlns:p14="http://schemas.microsoft.com/office/powerpoint/2010/main" val="40454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p:cNvSpPr>
            <a:spLocks noGrp="1" noRot="1" noChangeAspect="1" noTextEdit="1"/>
          </p:cNvSpPr>
          <p:nvPr>
            <p:ph type="sldImg"/>
          </p:nvPr>
        </p:nvSpPr>
        <p:spPr>
          <a:ln/>
        </p:spPr>
      </p:sp>
      <p:sp>
        <p:nvSpPr>
          <p:cNvPr id="1536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1536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3DAAC4-4495-43C4-8566-D1F5A351F8EC}" type="slidenum">
              <a:rPr lang="es-ES" altLang="es-CO"/>
              <a:pPr>
                <a:spcBef>
                  <a:spcPct val="0"/>
                </a:spcBef>
              </a:pPr>
              <a:t>6</a:t>
            </a:fld>
            <a:endParaRPr lang="es-ES" altLang="es-CO"/>
          </a:p>
        </p:txBody>
      </p:sp>
    </p:spTree>
    <p:extLst>
      <p:ext uri="{BB962C8B-B14F-4D97-AF65-F5344CB8AC3E}">
        <p14:creationId xmlns:p14="http://schemas.microsoft.com/office/powerpoint/2010/main" val="48099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p:cNvSpPr>
            <a:spLocks noGrp="1" noRot="1" noChangeAspect="1" noTextEdit="1"/>
          </p:cNvSpPr>
          <p:nvPr>
            <p:ph type="sldImg"/>
          </p:nvPr>
        </p:nvSpPr>
        <p:spPr>
          <a:ln/>
        </p:spPr>
      </p:sp>
      <p:sp>
        <p:nvSpPr>
          <p:cNvPr id="174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174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55DCC6-2161-477E-B1B5-A6240F375EB5}" type="slidenum">
              <a:rPr lang="es-ES" altLang="es-CO"/>
              <a:pPr>
                <a:spcBef>
                  <a:spcPct val="0"/>
                </a:spcBef>
              </a:pPr>
              <a:t>7</a:t>
            </a:fld>
            <a:endParaRPr lang="es-ES" altLang="es-CO"/>
          </a:p>
        </p:txBody>
      </p:sp>
    </p:spTree>
    <p:extLst>
      <p:ext uri="{BB962C8B-B14F-4D97-AF65-F5344CB8AC3E}">
        <p14:creationId xmlns:p14="http://schemas.microsoft.com/office/powerpoint/2010/main" val="291247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p:cNvSpPr>
            <a:spLocks noGrp="1" noRot="1" noChangeAspect="1" noTextEdit="1"/>
          </p:cNvSpPr>
          <p:nvPr>
            <p:ph type="sldImg"/>
          </p:nvPr>
        </p:nvSpPr>
        <p:spPr>
          <a:ln/>
        </p:spPr>
      </p:sp>
      <p:sp>
        <p:nvSpPr>
          <p:cNvPr id="1945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1946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0807D0-9D2B-443B-97D2-540708CB0089}" type="slidenum">
              <a:rPr lang="es-ES" altLang="es-CO"/>
              <a:pPr>
                <a:spcBef>
                  <a:spcPct val="0"/>
                </a:spcBef>
              </a:pPr>
              <a:t>8</a:t>
            </a:fld>
            <a:endParaRPr lang="es-ES" altLang="es-CO"/>
          </a:p>
        </p:txBody>
      </p:sp>
    </p:spTree>
    <p:extLst>
      <p:ext uri="{BB962C8B-B14F-4D97-AF65-F5344CB8AC3E}">
        <p14:creationId xmlns:p14="http://schemas.microsoft.com/office/powerpoint/2010/main" val="408772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a:ln/>
        </p:spPr>
      </p:sp>
      <p:sp>
        <p:nvSpPr>
          <p:cNvPr id="215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CO" smtClean="0">
              <a:latin typeface="Times New Roman" panose="02020603050405020304" pitchFamily="18" charset="0"/>
            </a:endParaRPr>
          </a:p>
        </p:txBody>
      </p:sp>
      <p:sp>
        <p:nvSpPr>
          <p:cNvPr id="215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9C362F-A666-43E6-B239-ACF190D7138B}" type="slidenum">
              <a:rPr lang="es-ES" altLang="es-CO"/>
              <a:pPr>
                <a:spcBef>
                  <a:spcPct val="0"/>
                </a:spcBef>
              </a:pPr>
              <a:t>9</a:t>
            </a:fld>
            <a:endParaRPr lang="es-ES" altLang="es-CO"/>
          </a:p>
        </p:txBody>
      </p:sp>
    </p:spTree>
    <p:extLst>
      <p:ext uri="{BB962C8B-B14F-4D97-AF65-F5344CB8AC3E}">
        <p14:creationId xmlns:p14="http://schemas.microsoft.com/office/powerpoint/2010/main" val="55975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DAC507D-ED1C-47D6-8C52-4EEB0E8BBE0A}" type="slidenum">
              <a:rPr lang="es-ES" altLang="es-CO"/>
              <a:pPr>
                <a:defRPr/>
              </a:pPr>
              <a:t>‹Nº›</a:t>
            </a:fld>
            <a:endParaRPr lang="es-ES" altLang="es-CO"/>
          </a:p>
        </p:txBody>
      </p:sp>
    </p:spTree>
    <p:extLst>
      <p:ext uri="{BB962C8B-B14F-4D97-AF65-F5344CB8AC3E}">
        <p14:creationId xmlns:p14="http://schemas.microsoft.com/office/powerpoint/2010/main" val="132482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FB69868-A000-4150-A338-AB9042383275}" type="slidenum">
              <a:rPr lang="es-ES" altLang="es-CO"/>
              <a:pPr>
                <a:defRPr/>
              </a:pPr>
              <a:t>‹Nº›</a:t>
            </a:fld>
            <a:endParaRPr lang="es-ES" altLang="es-CO"/>
          </a:p>
        </p:txBody>
      </p:sp>
    </p:spTree>
    <p:extLst>
      <p:ext uri="{BB962C8B-B14F-4D97-AF65-F5344CB8AC3E}">
        <p14:creationId xmlns:p14="http://schemas.microsoft.com/office/powerpoint/2010/main" val="113520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02678BA-8B63-4117-BB0B-F3C8AD2DDF5F}" type="slidenum">
              <a:rPr lang="es-ES" altLang="es-CO"/>
              <a:pPr>
                <a:defRPr/>
              </a:pPr>
              <a:t>‹Nº›</a:t>
            </a:fld>
            <a:endParaRPr lang="es-ES" altLang="es-CO"/>
          </a:p>
        </p:txBody>
      </p:sp>
    </p:spTree>
    <p:extLst>
      <p:ext uri="{BB962C8B-B14F-4D97-AF65-F5344CB8AC3E}">
        <p14:creationId xmlns:p14="http://schemas.microsoft.com/office/powerpoint/2010/main" val="100169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F9EBAC6-57B0-4B36-9565-B207415454B2}" type="slidenum">
              <a:rPr lang="es-ES" altLang="es-CO"/>
              <a:pPr>
                <a:defRPr/>
              </a:pPr>
              <a:t>‹Nº›</a:t>
            </a:fld>
            <a:endParaRPr lang="es-ES" altLang="es-CO"/>
          </a:p>
        </p:txBody>
      </p:sp>
    </p:spTree>
    <p:extLst>
      <p:ext uri="{BB962C8B-B14F-4D97-AF65-F5344CB8AC3E}">
        <p14:creationId xmlns:p14="http://schemas.microsoft.com/office/powerpoint/2010/main" val="12104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10F41C2-F6B2-4CAF-9AF5-BB47A38EDAF1}" type="slidenum">
              <a:rPr lang="es-ES" altLang="es-CO"/>
              <a:pPr>
                <a:defRPr/>
              </a:pPr>
              <a:t>‹Nº›</a:t>
            </a:fld>
            <a:endParaRPr lang="es-ES" altLang="es-CO"/>
          </a:p>
        </p:txBody>
      </p:sp>
    </p:spTree>
    <p:extLst>
      <p:ext uri="{BB962C8B-B14F-4D97-AF65-F5344CB8AC3E}">
        <p14:creationId xmlns:p14="http://schemas.microsoft.com/office/powerpoint/2010/main" val="188116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25D0307-54C4-4F02-91AA-635F310E7245}" type="slidenum">
              <a:rPr lang="es-ES" altLang="es-CO"/>
              <a:pPr>
                <a:defRPr/>
              </a:pPr>
              <a:t>‹Nº›</a:t>
            </a:fld>
            <a:endParaRPr lang="es-ES" altLang="es-CO"/>
          </a:p>
        </p:txBody>
      </p:sp>
    </p:spTree>
    <p:extLst>
      <p:ext uri="{BB962C8B-B14F-4D97-AF65-F5344CB8AC3E}">
        <p14:creationId xmlns:p14="http://schemas.microsoft.com/office/powerpoint/2010/main" val="53447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9033AF6-3C56-42CE-A63A-CAFD0DAFAEFB}" type="slidenum">
              <a:rPr lang="es-ES" altLang="es-CO"/>
              <a:pPr>
                <a:defRPr/>
              </a:pPr>
              <a:t>‹Nº›</a:t>
            </a:fld>
            <a:endParaRPr lang="es-ES" altLang="es-CO"/>
          </a:p>
        </p:txBody>
      </p:sp>
    </p:spTree>
    <p:extLst>
      <p:ext uri="{BB962C8B-B14F-4D97-AF65-F5344CB8AC3E}">
        <p14:creationId xmlns:p14="http://schemas.microsoft.com/office/powerpoint/2010/main" val="399100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A27A1FDE-C223-4709-BBCD-D0B4D8542080}" type="slidenum">
              <a:rPr lang="es-ES" altLang="es-CO"/>
              <a:pPr>
                <a:defRPr/>
              </a:pPr>
              <a:t>‹Nº›</a:t>
            </a:fld>
            <a:endParaRPr lang="es-ES" altLang="es-CO"/>
          </a:p>
        </p:txBody>
      </p:sp>
    </p:spTree>
    <p:extLst>
      <p:ext uri="{BB962C8B-B14F-4D97-AF65-F5344CB8AC3E}">
        <p14:creationId xmlns:p14="http://schemas.microsoft.com/office/powerpoint/2010/main" val="70066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89C92CB2-1BF4-464A-B66C-744938D5A098}" type="slidenum">
              <a:rPr lang="es-ES" altLang="es-CO"/>
              <a:pPr>
                <a:defRPr/>
              </a:pPr>
              <a:t>‹Nº›</a:t>
            </a:fld>
            <a:endParaRPr lang="es-ES" altLang="es-CO"/>
          </a:p>
        </p:txBody>
      </p:sp>
    </p:spTree>
    <p:extLst>
      <p:ext uri="{BB962C8B-B14F-4D97-AF65-F5344CB8AC3E}">
        <p14:creationId xmlns:p14="http://schemas.microsoft.com/office/powerpoint/2010/main" val="385573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A8E5ACC-5F94-4C9A-8754-B4897470A42A}" type="slidenum">
              <a:rPr lang="es-ES" altLang="es-CO"/>
              <a:pPr>
                <a:defRPr/>
              </a:pPr>
              <a:t>‹Nº›</a:t>
            </a:fld>
            <a:endParaRPr lang="es-ES" altLang="es-CO"/>
          </a:p>
        </p:txBody>
      </p:sp>
    </p:spTree>
    <p:extLst>
      <p:ext uri="{BB962C8B-B14F-4D97-AF65-F5344CB8AC3E}">
        <p14:creationId xmlns:p14="http://schemas.microsoft.com/office/powerpoint/2010/main" val="127994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5F21FC1-41DD-4587-B5C9-590E0D95CCC7}" type="slidenum">
              <a:rPr lang="es-ES" altLang="es-CO"/>
              <a:pPr>
                <a:defRPr/>
              </a:pPr>
              <a:t>‹Nº›</a:t>
            </a:fld>
            <a:endParaRPr lang="es-ES" altLang="es-CO"/>
          </a:p>
        </p:txBody>
      </p:sp>
    </p:spTree>
    <p:extLst>
      <p:ext uri="{BB962C8B-B14F-4D97-AF65-F5344CB8AC3E}">
        <p14:creationId xmlns:p14="http://schemas.microsoft.com/office/powerpoint/2010/main" val="121214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174357C-A4EB-405C-8C38-97EE24238AE4}" type="slidenum">
              <a:rPr lang="es-ES" altLang="es-CO"/>
              <a:pPr>
                <a:defRPr/>
              </a:pPr>
              <a:t>‹Nº›</a:t>
            </a:fld>
            <a:endParaRPr lang="es-ES" alt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3924300" y="1700213"/>
            <a:ext cx="493236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 altLang="es-CO" sz="6600" b="1">
                <a:solidFill>
                  <a:srgbClr val="FF0000"/>
                </a:solidFill>
                <a:latin typeface="Arial Narrow" panose="020B0606020202030204" pitchFamily="34" charset="0"/>
              </a:rPr>
              <a:t>EL PLAN DE NEGOCIOS</a:t>
            </a:r>
          </a:p>
        </p:txBody>
      </p:sp>
      <p:sp>
        <p:nvSpPr>
          <p:cNvPr id="4099" name="Line 7"/>
          <p:cNvSpPr>
            <a:spLocks noChangeShapeType="1"/>
          </p:cNvSpPr>
          <p:nvPr/>
        </p:nvSpPr>
        <p:spPr bwMode="auto">
          <a:xfrm>
            <a:off x="1752600" y="4495800"/>
            <a:ext cx="50292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s-CO"/>
          </a:p>
        </p:txBody>
      </p:sp>
      <p:graphicFrame>
        <p:nvGraphicFramePr>
          <p:cNvPr id="4100" name="Object 8"/>
          <p:cNvGraphicFramePr>
            <a:graphicFrameLocks/>
          </p:cNvGraphicFramePr>
          <p:nvPr/>
        </p:nvGraphicFramePr>
        <p:xfrm>
          <a:off x="684213" y="1628775"/>
          <a:ext cx="3095625" cy="2305050"/>
        </p:xfrm>
        <a:graphic>
          <a:graphicData uri="http://schemas.openxmlformats.org/presentationml/2006/ole">
            <mc:AlternateContent xmlns:mc="http://schemas.openxmlformats.org/markup-compatibility/2006">
              <mc:Choice xmlns:v="urn:schemas-microsoft-com:vml" Requires="v">
                <p:oleObj spid="_x0000_s4102" name="Clip" r:id="rId4" imgW="8458200" imgH="4629150" progId="MS_ClipArt_Gallery.2">
                  <p:embed/>
                </p:oleObj>
              </mc:Choice>
              <mc:Fallback>
                <p:oleObj name="Clip" r:id="rId4" imgW="8458200" imgH="4629150" progId="MS_ClipArt_Gallery.2">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628775"/>
                        <a:ext cx="3095625" cy="2305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AutoShape 3"/>
          <p:cNvSpPr>
            <a:spLocks noChangeArrowheads="1"/>
          </p:cNvSpPr>
          <p:nvPr/>
        </p:nvSpPr>
        <p:spPr bwMode="auto">
          <a:xfrm>
            <a:off x="0" y="-228600"/>
            <a:ext cx="9144000" cy="45720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2532" name="AutoShape 4"/>
          <p:cNvSpPr>
            <a:spLocks noChangeArrowheads="1"/>
          </p:cNvSpPr>
          <p:nvPr/>
        </p:nvSpPr>
        <p:spPr bwMode="auto">
          <a:xfrm>
            <a:off x="1828800" y="3810000"/>
            <a:ext cx="7086600" cy="9144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2533" name="AutoShape 5"/>
          <p:cNvSpPr>
            <a:spLocks noChangeArrowheads="1"/>
          </p:cNvSpPr>
          <p:nvPr/>
        </p:nvSpPr>
        <p:spPr bwMode="auto">
          <a:xfrm>
            <a:off x="838200" y="457200"/>
            <a:ext cx="6629400" cy="1524000"/>
          </a:xfrm>
          <a:prstGeom prst="wedgeRoundRectCallout">
            <a:avLst>
              <a:gd name="adj1" fmla="val -37139"/>
              <a:gd name="adj2" fmla="val 206458"/>
              <a:gd name="adj3" fmla="val 16667"/>
            </a:avLst>
          </a:prstGeom>
          <a:solidFill>
            <a:srgbClr val="99CCFF">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1206" name="Text Box 6"/>
          <p:cNvSpPr txBox="1">
            <a:spLocks noChangeArrowheads="1"/>
          </p:cNvSpPr>
          <p:nvPr/>
        </p:nvSpPr>
        <p:spPr bwMode="auto">
          <a:xfrm>
            <a:off x="1042988" y="754063"/>
            <a:ext cx="6248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70000"/>
              </a:lnSpc>
              <a:spcBef>
                <a:spcPct val="50000"/>
              </a:spcBef>
              <a:buFontTx/>
              <a:buNone/>
            </a:pPr>
            <a:r>
              <a:rPr lang="es-ES_tradnl" altLang="es-CO" b="1" i="1">
                <a:solidFill>
                  <a:srgbClr val="00297A"/>
                </a:solidFill>
                <a:latin typeface="Trebuchet MS" panose="020B0603020202020204" pitchFamily="34" charset="0"/>
              </a:rPr>
              <a:t>Ya veo.  ¿En qué </a:t>
            </a:r>
          </a:p>
          <a:p>
            <a:pPr algn="ctr">
              <a:lnSpc>
                <a:spcPct val="70000"/>
              </a:lnSpc>
              <a:spcBef>
                <a:spcPct val="50000"/>
              </a:spcBef>
              <a:buFontTx/>
              <a:buNone/>
            </a:pPr>
            <a:r>
              <a:rPr lang="es-ES_tradnl" altLang="es-CO" b="1" i="1">
                <a:solidFill>
                  <a:srgbClr val="00297A"/>
                </a:solidFill>
                <a:latin typeface="Trebuchet MS" panose="020B0603020202020204" pitchFamily="34" charset="0"/>
              </a:rPr>
              <a:t>negocio están?</a:t>
            </a:r>
          </a:p>
        </p:txBody>
      </p:sp>
      <p:sp>
        <p:nvSpPr>
          <p:cNvPr id="22535" name="AutoShape 7"/>
          <p:cNvSpPr>
            <a:spLocks noChangeArrowheads="1"/>
          </p:cNvSpPr>
          <p:nvPr/>
        </p:nvSpPr>
        <p:spPr bwMode="auto">
          <a:xfrm>
            <a:off x="3505200" y="2438400"/>
            <a:ext cx="5257800" cy="1371600"/>
          </a:xfrm>
          <a:prstGeom prst="wedgeRoundRectCallout">
            <a:avLst>
              <a:gd name="adj1" fmla="val -907"/>
              <a:gd name="adj2" fmla="val 146412"/>
              <a:gd name="adj3" fmla="val 16667"/>
            </a:avLst>
          </a:prstGeom>
          <a:solidFill>
            <a:srgbClr val="8B8B8B">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b="1"/>
          </a:p>
        </p:txBody>
      </p:sp>
      <p:sp>
        <p:nvSpPr>
          <p:cNvPr id="51208" name="Text Box 8"/>
          <p:cNvSpPr txBox="1">
            <a:spLocks noChangeArrowheads="1"/>
          </p:cNvSpPr>
          <p:nvPr/>
        </p:nvSpPr>
        <p:spPr bwMode="auto">
          <a:xfrm>
            <a:off x="3429000" y="2649538"/>
            <a:ext cx="533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Fabricación de muebles de jardín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dissolve">
                                      <p:cBhvr>
                                        <p:cTn id="7" dur="500"/>
                                        <p:tgtEl>
                                          <p:spTgt spid="51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8"/>
                                        </p:tgtEl>
                                        <p:attrNameLst>
                                          <p:attrName>style.visibility</p:attrName>
                                        </p:attrNameLst>
                                      </p:cBhvr>
                                      <p:to>
                                        <p:strVal val="visible"/>
                                      </p:to>
                                    </p:set>
                                    <p:animEffect transition="in" filter="dissolve">
                                      <p:cBhvr>
                                        <p:cTn id="1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P spid="512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579" name="AutoShape 3"/>
          <p:cNvSpPr>
            <a:spLocks noChangeArrowheads="1"/>
          </p:cNvSpPr>
          <p:nvPr/>
        </p:nvSpPr>
        <p:spPr bwMode="auto">
          <a:xfrm>
            <a:off x="-228600" y="0"/>
            <a:ext cx="9677400" cy="43434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4580" name="AutoShape 4"/>
          <p:cNvSpPr>
            <a:spLocks noChangeArrowheads="1"/>
          </p:cNvSpPr>
          <p:nvPr/>
        </p:nvSpPr>
        <p:spPr bwMode="auto">
          <a:xfrm>
            <a:off x="1828800" y="4038600"/>
            <a:ext cx="6705600" cy="609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4581" name="AutoShape 5"/>
          <p:cNvSpPr>
            <a:spLocks noChangeArrowheads="1"/>
          </p:cNvSpPr>
          <p:nvPr/>
        </p:nvSpPr>
        <p:spPr bwMode="auto">
          <a:xfrm>
            <a:off x="1905000" y="3962400"/>
            <a:ext cx="6858000" cy="762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4582" name="AutoShape 6"/>
          <p:cNvSpPr>
            <a:spLocks noChangeArrowheads="1"/>
          </p:cNvSpPr>
          <p:nvPr/>
        </p:nvSpPr>
        <p:spPr bwMode="auto">
          <a:xfrm>
            <a:off x="1828800" y="3962400"/>
            <a:ext cx="7010400" cy="6858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4583" name="AutoShape 7"/>
          <p:cNvSpPr>
            <a:spLocks noChangeArrowheads="1"/>
          </p:cNvSpPr>
          <p:nvPr/>
        </p:nvSpPr>
        <p:spPr bwMode="auto">
          <a:xfrm>
            <a:off x="762000" y="841375"/>
            <a:ext cx="6629400" cy="1219200"/>
          </a:xfrm>
          <a:prstGeom prst="wedgeRoundRectCallout">
            <a:avLst>
              <a:gd name="adj1" fmla="val -38722"/>
              <a:gd name="adj2" fmla="val 241926"/>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2232" name="Text Box 8"/>
          <p:cNvSpPr txBox="1">
            <a:spLocks noChangeArrowheads="1"/>
          </p:cNvSpPr>
          <p:nvPr/>
        </p:nvSpPr>
        <p:spPr bwMode="auto">
          <a:xfrm>
            <a:off x="669925" y="1217613"/>
            <a:ext cx="6781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50000"/>
              </a:spcBef>
              <a:buFontTx/>
              <a:buNone/>
            </a:pPr>
            <a:r>
              <a:rPr lang="es-ES_tradnl" altLang="es-CO" b="1" i="1">
                <a:solidFill>
                  <a:srgbClr val="00297A"/>
                </a:solidFill>
                <a:latin typeface="Trebuchet MS" panose="020B0603020202020204" pitchFamily="34" charset="0"/>
              </a:rPr>
              <a:t>¿Y quiénes serían sus clientes?</a:t>
            </a:r>
          </a:p>
        </p:txBody>
      </p:sp>
      <p:sp>
        <p:nvSpPr>
          <p:cNvPr id="24585" name="AutoShape 9"/>
          <p:cNvSpPr>
            <a:spLocks noChangeArrowheads="1"/>
          </p:cNvSpPr>
          <p:nvPr/>
        </p:nvSpPr>
        <p:spPr bwMode="auto">
          <a:xfrm>
            <a:off x="3200400" y="2590800"/>
            <a:ext cx="5943600" cy="1371600"/>
          </a:xfrm>
          <a:prstGeom prst="wedgeRoundRectCallout">
            <a:avLst>
              <a:gd name="adj1" fmla="val -963"/>
              <a:gd name="adj2" fmla="val 134144"/>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b="1"/>
          </a:p>
        </p:txBody>
      </p:sp>
      <p:sp>
        <p:nvSpPr>
          <p:cNvPr id="52234" name="Text Box 10"/>
          <p:cNvSpPr txBox="1">
            <a:spLocks noChangeArrowheads="1"/>
          </p:cNvSpPr>
          <p:nvPr/>
        </p:nvSpPr>
        <p:spPr bwMode="auto">
          <a:xfrm>
            <a:off x="3048000" y="2743200"/>
            <a:ext cx="609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Todo el mundo… cualquiera… el público en general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dissolve">
                                      <p:cBhvr>
                                        <p:cTn id="7" dur="500"/>
                                        <p:tgtEl>
                                          <p:spTgt spid="52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4"/>
                                        </p:tgtEl>
                                        <p:attrNameLst>
                                          <p:attrName>style.visibility</p:attrName>
                                        </p:attrNameLst>
                                      </p:cBhvr>
                                      <p:to>
                                        <p:strVal val="visible"/>
                                      </p:to>
                                    </p:set>
                                    <p:animEffect transition="in" filter="dissolve">
                                      <p:cBhvr>
                                        <p:cTn id="12"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utoUpdateAnimBg="0"/>
      <p:bldP spid="5223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6628" name="AutoShape 4"/>
          <p:cNvSpPr>
            <a:spLocks noChangeArrowheads="1"/>
          </p:cNvSpPr>
          <p:nvPr/>
        </p:nvSpPr>
        <p:spPr bwMode="auto">
          <a:xfrm>
            <a:off x="838200" y="533400"/>
            <a:ext cx="7924800" cy="1447800"/>
          </a:xfrm>
          <a:prstGeom prst="wedgeRoundRectCallout">
            <a:avLst>
              <a:gd name="adj1" fmla="val -43509"/>
              <a:gd name="adj2" fmla="val 208116"/>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sz="4000"/>
          </a:p>
        </p:txBody>
      </p:sp>
      <p:sp>
        <p:nvSpPr>
          <p:cNvPr id="53253" name="Text Box 5"/>
          <p:cNvSpPr txBox="1">
            <a:spLocks noChangeArrowheads="1"/>
          </p:cNvSpPr>
          <p:nvPr/>
        </p:nvSpPr>
        <p:spPr bwMode="auto">
          <a:xfrm>
            <a:off x="1143000" y="852488"/>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Pero… ¿quién exactamente?</a:t>
            </a:r>
          </a:p>
        </p:txBody>
      </p:sp>
      <p:sp>
        <p:nvSpPr>
          <p:cNvPr id="26630" name="AutoShape 6"/>
          <p:cNvSpPr>
            <a:spLocks noChangeArrowheads="1"/>
          </p:cNvSpPr>
          <p:nvPr/>
        </p:nvSpPr>
        <p:spPr bwMode="auto">
          <a:xfrm>
            <a:off x="3352800" y="2514600"/>
            <a:ext cx="5181600" cy="1981200"/>
          </a:xfrm>
          <a:prstGeom prst="wedgeRoundRectCallout">
            <a:avLst>
              <a:gd name="adj1" fmla="val 17741"/>
              <a:gd name="adj2" fmla="val 86380"/>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3255" name="Text Box 7"/>
          <p:cNvSpPr txBox="1">
            <a:spLocks noChangeArrowheads="1"/>
          </p:cNvSpPr>
          <p:nvPr/>
        </p:nvSpPr>
        <p:spPr bwMode="auto">
          <a:xfrm>
            <a:off x="3505200" y="2651125"/>
            <a:ext cx="50292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75000"/>
              </a:lnSpc>
              <a:spcBef>
                <a:spcPct val="50000"/>
              </a:spcBef>
              <a:buFontTx/>
              <a:buNone/>
            </a:pPr>
            <a:r>
              <a:rPr lang="es-ES_tradnl" altLang="es-CO" b="1" i="1">
                <a:solidFill>
                  <a:srgbClr val="990000"/>
                </a:solidFill>
                <a:latin typeface="Trebuchet MS" panose="020B0603020202020204" pitchFamily="34" charset="0"/>
              </a:rPr>
              <a:t>Este… cualquiera con ¡un jardín!</a:t>
            </a:r>
          </a:p>
          <a:p>
            <a:pPr algn="ctr">
              <a:lnSpc>
                <a:spcPct val="75000"/>
              </a:lnSpc>
              <a:spcBef>
                <a:spcPct val="50000"/>
              </a:spcBef>
              <a:buFontTx/>
              <a:buNone/>
            </a:pPr>
            <a:r>
              <a:rPr lang="es-ES_tradnl" altLang="es-CO" b="1" i="1">
                <a:solidFill>
                  <a:srgbClr val="990000"/>
                </a:solidFill>
                <a:latin typeface="Trebuchet MS" panose="020B0603020202020204" pitchFamily="34" charset="0"/>
              </a:rPr>
              <a:t>(sonrisa de orgullo)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dissolve">
                                      <p:cBhvr>
                                        <p:cTn id="7" dur="500"/>
                                        <p:tgtEl>
                                          <p:spTgt spid="53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dissolve">
                                      <p:cBhvr>
                                        <p:cTn id="1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8676"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8677" name="AutoShape 5"/>
          <p:cNvSpPr>
            <a:spLocks noChangeArrowheads="1"/>
          </p:cNvSpPr>
          <p:nvPr/>
        </p:nvSpPr>
        <p:spPr bwMode="auto">
          <a:xfrm>
            <a:off x="838200" y="533400"/>
            <a:ext cx="7924800" cy="1447800"/>
          </a:xfrm>
          <a:prstGeom prst="wedgeRoundRectCallout">
            <a:avLst>
              <a:gd name="adj1" fmla="val -43509"/>
              <a:gd name="adj2" fmla="val 208116"/>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4278" name="Text Box 6"/>
          <p:cNvSpPr txBox="1">
            <a:spLocks noChangeArrowheads="1"/>
          </p:cNvSpPr>
          <p:nvPr/>
        </p:nvSpPr>
        <p:spPr bwMode="auto">
          <a:xfrm>
            <a:off x="1143000" y="6858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Bueno... ¿Qué hay acerca de la competencia?</a:t>
            </a:r>
          </a:p>
        </p:txBody>
      </p:sp>
      <p:sp>
        <p:nvSpPr>
          <p:cNvPr id="28679" name="AutoShape 7"/>
          <p:cNvSpPr>
            <a:spLocks noChangeArrowheads="1"/>
          </p:cNvSpPr>
          <p:nvPr/>
        </p:nvSpPr>
        <p:spPr bwMode="auto">
          <a:xfrm>
            <a:off x="3505200" y="2667000"/>
            <a:ext cx="5181600" cy="914400"/>
          </a:xfrm>
          <a:prstGeom prst="wedgeRoundRectCallout">
            <a:avLst>
              <a:gd name="adj1" fmla="val 29690"/>
              <a:gd name="adj2" fmla="val 22534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4280" name="Text Box 8"/>
          <p:cNvSpPr txBox="1">
            <a:spLocks noChangeArrowheads="1"/>
          </p:cNvSpPr>
          <p:nvPr/>
        </p:nvSpPr>
        <p:spPr bwMode="auto">
          <a:xfrm>
            <a:off x="3886200" y="27432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No hay ninguna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dissolve">
                                      <p:cBhvr>
                                        <p:cTn id="7" dur="500"/>
                                        <p:tgtEl>
                                          <p:spTgt spid="54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dissolve">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utoUpdateAnimBg="0"/>
      <p:bldP spid="5428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0724"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0725" name="AutoShape 5"/>
          <p:cNvSpPr>
            <a:spLocks noChangeArrowheads="1"/>
          </p:cNvSpPr>
          <p:nvPr/>
        </p:nvSpPr>
        <p:spPr bwMode="auto">
          <a:xfrm>
            <a:off x="228600" y="533400"/>
            <a:ext cx="8534400" cy="1752600"/>
          </a:xfrm>
          <a:prstGeom prst="wedgeRoundRectCallout">
            <a:avLst>
              <a:gd name="adj1" fmla="val -36829"/>
              <a:gd name="adj2" fmla="val 163227"/>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30726" name="AutoShape 6"/>
          <p:cNvSpPr>
            <a:spLocks noChangeArrowheads="1"/>
          </p:cNvSpPr>
          <p:nvPr/>
        </p:nvSpPr>
        <p:spPr bwMode="auto">
          <a:xfrm>
            <a:off x="3048000" y="2743200"/>
            <a:ext cx="5181600" cy="1295400"/>
          </a:xfrm>
          <a:prstGeom prst="wedgeRoundRectCallout">
            <a:avLst>
              <a:gd name="adj1" fmla="val 32630"/>
              <a:gd name="adj2" fmla="val 138481"/>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5303" name="Text Box 7"/>
          <p:cNvSpPr txBox="1">
            <a:spLocks noChangeArrowheads="1"/>
          </p:cNvSpPr>
          <p:nvPr/>
        </p:nvSpPr>
        <p:spPr bwMode="auto">
          <a:xfrm>
            <a:off x="533400" y="7905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Yo deseo saber. ¿Por qué y qué parte del mercado piensan abarcar?</a:t>
            </a:r>
          </a:p>
        </p:txBody>
      </p:sp>
      <p:sp>
        <p:nvSpPr>
          <p:cNvPr id="55304" name="Text Box 8"/>
          <p:cNvSpPr txBox="1">
            <a:spLocks noChangeArrowheads="1"/>
          </p:cNvSpPr>
          <p:nvPr/>
        </p:nvSpPr>
        <p:spPr bwMode="auto">
          <a:xfrm>
            <a:off x="3505200" y="2743200"/>
            <a:ext cx="441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¡Oh!.. Una buena parte… bastante.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dissolve">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304"/>
                                        </p:tgtEl>
                                        <p:attrNameLst>
                                          <p:attrName>style.visibility</p:attrName>
                                        </p:attrNameLst>
                                      </p:cBhvr>
                                      <p:to>
                                        <p:strVal val="visible"/>
                                      </p:to>
                                    </p:set>
                                    <p:animEffect transition="in" filter="dissolve">
                                      <p:cBhvr>
                                        <p:cTn id="12"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autoUpdateAnimBg="0"/>
      <p:bldP spid="553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2772"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2773" name="AutoShape 5"/>
          <p:cNvSpPr>
            <a:spLocks noChangeArrowheads="1"/>
          </p:cNvSpPr>
          <p:nvPr/>
        </p:nvSpPr>
        <p:spPr bwMode="auto">
          <a:xfrm>
            <a:off x="228600" y="152400"/>
            <a:ext cx="7239000" cy="1066800"/>
          </a:xfrm>
          <a:prstGeom prst="wedgeRoundRectCallout">
            <a:avLst>
              <a:gd name="adj1" fmla="val -34472"/>
              <a:gd name="adj2" fmla="val 300296"/>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sz="4000"/>
          </a:p>
        </p:txBody>
      </p:sp>
      <p:sp>
        <p:nvSpPr>
          <p:cNvPr id="32774" name="AutoShape 6"/>
          <p:cNvSpPr>
            <a:spLocks noChangeArrowheads="1"/>
          </p:cNvSpPr>
          <p:nvPr/>
        </p:nvSpPr>
        <p:spPr bwMode="auto">
          <a:xfrm>
            <a:off x="3200400" y="1447800"/>
            <a:ext cx="5181600" cy="838200"/>
          </a:xfrm>
          <a:prstGeom prst="wedgeRoundRectCallout">
            <a:avLst>
              <a:gd name="adj1" fmla="val 32630"/>
              <a:gd name="adj2" fmla="val 24128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32775" name="AutoShape 7"/>
          <p:cNvSpPr>
            <a:spLocks noChangeArrowheads="1"/>
          </p:cNvSpPr>
          <p:nvPr/>
        </p:nvSpPr>
        <p:spPr bwMode="auto">
          <a:xfrm>
            <a:off x="0" y="2514600"/>
            <a:ext cx="3962400" cy="1143000"/>
          </a:xfrm>
          <a:prstGeom prst="wedgeRoundRectCallout">
            <a:avLst>
              <a:gd name="adj1" fmla="val -15866"/>
              <a:gd name="adj2" fmla="val 101944"/>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32776" name="AutoShape 8"/>
          <p:cNvSpPr>
            <a:spLocks noChangeArrowheads="1"/>
          </p:cNvSpPr>
          <p:nvPr/>
        </p:nvSpPr>
        <p:spPr bwMode="auto">
          <a:xfrm>
            <a:off x="4038600" y="2971800"/>
            <a:ext cx="5105400" cy="1295400"/>
          </a:xfrm>
          <a:prstGeom prst="wedgeRoundRectCallout">
            <a:avLst>
              <a:gd name="adj1" fmla="val 21546"/>
              <a:gd name="adj2" fmla="val 128185"/>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6329" name="Text Box 9"/>
          <p:cNvSpPr txBox="1">
            <a:spLocks noChangeArrowheads="1"/>
          </p:cNvSpPr>
          <p:nvPr/>
        </p:nvSpPr>
        <p:spPr bwMode="auto">
          <a:xfrm>
            <a:off x="762000" y="304800"/>
            <a:ext cx="723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¿Qué precio cobrarán?</a:t>
            </a:r>
          </a:p>
        </p:txBody>
      </p:sp>
      <p:sp>
        <p:nvSpPr>
          <p:cNvPr id="32778" name="Text Box 10"/>
          <p:cNvSpPr txBox="1">
            <a:spLocks noChangeArrowheads="1"/>
          </p:cNvSpPr>
          <p:nvPr/>
        </p:nvSpPr>
        <p:spPr bwMode="auto">
          <a:xfrm>
            <a:off x="685800" y="1219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s-CO" altLang="es-CO" b="1" i="1">
              <a:solidFill>
                <a:srgbClr val="00297A"/>
              </a:solidFill>
              <a:latin typeface="Trebuchet MS" panose="020B0603020202020204" pitchFamily="34" charset="0"/>
            </a:endParaRPr>
          </a:p>
        </p:txBody>
      </p:sp>
      <p:sp>
        <p:nvSpPr>
          <p:cNvPr id="56331" name="Text Box 11"/>
          <p:cNvSpPr txBox="1">
            <a:spLocks noChangeArrowheads="1"/>
          </p:cNvSpPr>
          <p:nvPr/>
        </p:nvSpPr>
        <p:spPr bwMode="auto">
          <a:xfrm>
            <a:off x="457200" y="2727325"/>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¿Por qué?</a:t>
            </a:r>
          </a:p>
        </p:txBody>
      </p:sp>
      <p:sp>
        <p:nvSpPr>
          <p:cNvPr id="56332" name="Text Box 12"/>
          <p:cNvSpPr txBox="1">
            <a:spLocks noChangeArrowheads="1"/>
          </p:cNvSpPr>
          <p:nvPr/>
        </p:nvSpPr>
        <p:spPr bwMode="auto">
          <a:xfrm>
            <a:off x="3657600" y="1508125"/>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El más barato?</a:t>
            </a:r>
          </a:p>
        </p:txBody>
      </p:sp>
      <p:sp>
        <p:nvSpPr>
          <p:cNvPr id="56333" name="Text Box 13"/>
          <p:cNvSpPr txBox="1">
            <a:spLocks noChangeArrowheads="1"/>
          </p:cNvSpPr>
          <p:nvPr/>
        </p:nvSpPr>
        <p:spPr bwMode="auto">
          <a:xfrm>
            <a:off x="4267200" y="3225800"/>
            <a:ext cx="464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Porque somos los mejores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9"/>
                                        </p:tgtEl>
                                        <p:attrNameLst>
                                          <p:attrName>style.visibility</p:attrName>
                                        </p:attrNameLst>
                                      </p:cBhvr>
                                      <p:to>
                                        <p:strVal val="visible"/>
                                      </p:to>
                                    </p:set>
                                    <p:animEffect transition="in" filter="dissolve">
                                      <p:cBhvr>
                                        <p:cTn id="7" dur="500"/>
                                        <p:tgtEl>
                                          <p:spTgt spid="56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32"/>
                                        </p:tgtEl>
                                        <p:attrNameLst>
                                          <p:attrName>style.visibility</p:attrName>
                                        </p:attrNameLst>
                                      </p:cBhvr>
                                      <p:to>
                                        <p:strVal val="visible"/>
                                      </p:to>
                                    </p:set>
                                    <p:animEffect transition="in" filter="dissolve">
                                      <p:cBhvr>
                                        <p:cTn id="12" dur="500"/>
                                        <p:tgtEl>
                                          <p:spTgt spid="56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331"/>
                                        </p:tgtEl>
                                        <p:attrNameLst>
                                          <p:attrName>style.visibility</p:attrName>
                                        </p:attrNameLst>
                                      </p:cBhvr>
                                      <p:to>
                                        <p:strVal val="visible"/>
                                      </p:to>
                                    </p:set>
                                    <p:animEffect transition="in" filter="dissolve">
                                      <p:cBhvr>
                                        <p:cTn id="17" dur="500"/>
                                        <p:tgtEl>
                                          <p:spTgt spid="56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33"/>
                                        </p:tgtEl>
                                        <p:attrNameLst>
                                          <p:attrName>style.visibility</p:attrName>
                                        </p:attrNameLst>
                                      </p:cBhvr>
                                      <p:to>
                                        <p:strVal val="visible"/>
                                      </p:to>
                                    </p:set>
                                    <p:animEffect transition="in" filter="dissolve">
                                      <p:cBhvr>
                                        <p:cTn id="22" dur="500"/>
                                        <p:tgtEl>
                                          <p:spTgt spid="5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utoUpdateAnimBg="0"/>
      <p:bldP spid="56331" grpId="0" autoUpdateAnimBg="0"/>
      <p:bldP spid="56332" grpId="0" autoUpdateAnimBg="0"/>
      <p:bldP spid="5633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4820"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4821" name="AutoShape 5"/>
          <p:cNvSpPr>
            <a:spLocks noChangeArrowheads="1"/>
          </p:cNvSpPr>
          <p:nvPr/>
        </p:nvSpPr>
        <p:spPr bwMode="auto">
          <a:xfrm>
            <a:off x="0" y="0"/>
            <a:ext cx="7543800" cy="1143000"/>
          </a:xfrm>
          <a:prstGeom prst="wedgeRoundRectCallout">
            <a:avLst>
              <a:gd name="adj1" fmla="val -32069"/>
              <a:gd name="adj2" fmla="val 226944"/>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7350" name="Text Box 6"/>
          <p:cNvSpPr txBox="1">
            <a:spLocks noChangeArrowheads="1"/>
          </p:cNvSpPr>
          <p:nvPr/>
        </p:nvSpPr>
        <p:spPr bwMode="auto">
          <a:xfrm>
            <a:off x="0" y="257175"/>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¿Y cuanto costará hacer una mesa?</a:t>
            </a:r>
          </a:p>
        </p:txBody>
      </p:sp>
      <p:sp>
        <p:nvSpPr>
          <p:cNvPr id="34823" name="AutoShape 7"/>
          <p:cNvSpPr>
            <a:spLocks noChangeArrowheads="1"/>
          </p:cNvSpPr>
          <p:nvPr/>
        </p:nvSpPr>
        <p:spPr bwMode="auto">
          <a:xfrm>
            <a:off x="4724400" y="1143000"/>
            <a:ext cx="4419600" cy="762000"/>
          </a:xfrm>
          <a:prstGeom prst="wedgeRoundRectCallout">
            <a:avLst>
              <a:gd name="adj1" fmla="val 30495"/>
              <a:gd name="adj2" fmla="val 40041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7352" name="Text Box 8"/>
          <p:cNvSpPr txBox="1">
            <a:spLocks noChangeArrowheads="1"/>
          </p:cNvSpPr>
          <p:nvPr/>
        </p:nvSpPr>
        <p:spPr bwMode="auto">
          <a:xfrm>
            <a:off x="5638800" y="1143000"/>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¡No mucho!</a:t>
            </a:r>
          </a:p>
        </p:txBody>
      </p:sp>
      <p:sp>
        <p:nvSpPr>
          <p:cNvPr id="34825" name="AutoShape 9"/>
          <p:cNvSpPr>
            <a:spLocks noChangeArrowheads="1"/>
          </p:cNvSpPr>
          <p:nvPr/>
        </p:nvSpPr>
        <p:spPr bwMode="auto">
          <a:xfrm>
            <a:off x="0" y="1981200"/>
            <a:ext cx="7162800" cy="1295400"/>
          </a:xfrm>
          <a:prstGeom prst="wedgeRoundRectCallout">
            <a:avLst>
              <a:gd name="adj1" fmla="val -29056"/>
              <a:gd name="adj2" fmla="val 122060"/>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7354" name="Text Box 10"/>
          <p:cNvSpPr txBox="1">
            <a:spLocks noChangeArrowheads="1"/>
          </p:cNvSpPr>
          <p:nvPr/>
        </p:nvSpPr>
        <p:spPr bwMode="auto">
          <a:xfrm>
            <a:off x="304800" y="2141538"/>
            <a:ext cx="64008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70000"/>
              </a:lnSpc>
              <a:spcBef>
                <a:spcPct val="50000"/>
              </a:spcBef>
              <a:buFontTx/>
              <a:buNone/>
            </a:pPr>
            <a:r>
              <a:rPr lang="es-ES_tradnl" altLang="es-CO" b="1" i="1">
                <a:solidFill>
                  <a:srgbClr val="00297A"/>
                </a:solidFill>
                <a:latin typeface="Trebuchet MS" panose="020B0603020202020204" pitchFamily="34" charset="0"/>
              </a:rPr>
              <a:t>¿Cuanto tiempo emplearán </a:t>
            </a:r>
          </a:p>
          <a:p>
            <a:pPr algn="ctr">
              <a:lnSpc>
                <a:spcPct val="70000"/>
              </a:lnSpc>
              <a:spcBef>
                <a:spcPct val="50000"/>
              </a:spcBef>
              <a:buFontTx/>
              <a:buNone/>
            </a:pPr>
            <a:r>
              <a:rPr lang="es-ES_tradnl" altLang="es-CO" b="1" i="1">
                <a:solidFill>
                  <a:srgbClr val="00297A"/>
                </a:solidFill>
                <a:latin typeface="Trebuchet MS" panose="020B0603020202020204" pitchFamily="34" charset="0"/>
              </a:rPr>
              <a:t>haciéndola?</a:t>
            </a:r>
          </a:p>
        </p:txBody>
      </p:sp>
      <p:sp>
        <p:nvSpPr>
          <p:cNvPr id="34827" name="AutoShape 11"/>
          <p:cNvSpPr>
            <a:spLocks noChangeArrowheads="1"/>
          </p:cNvSpPr>
          <p:nvPr/>
        </p:nvSpPr>
        <p:spPr bwMode="auto">
          <a:xfrm>
            <a:off x="4038600" y="3352800"/>
            <a:ext cx="5105400" cy="762000"/>
          </a:xfrm>
          <a:prstGeom prst="wedgeRoundRectCallout">
            <a:avLst>
              <a:gd name="adj1" fmla="val 29759"/>
              <a:gd name="adj2" fmla="val 14041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7356" name="Text Box 12"/>
          <p:cNvSpPr txBox="1">
            <a:spLocks noChangeArrowheads="1"/>
          </p:cNvSpPr>
          <p:nvPr/>
        </p:nvSpPr>
        <p:spPr bwMode="auto">
          <a:xfrm>
            <a:off x="4267200" y="3352800"/>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¡Corto tiempo!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dissolve">
                                      <p:cBhvr>
                                        <p:cTn id="7" dur="500"/>
                                        <p:tgtEl>
                                          <p:spTgt spid="57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52"/>
                                        </p:tgtEl>
                                        <p:attrNameLst>
                                          <p:attrName>style.visibility</p:attrName>
                                        </p:attrNameLst>
                                      </p:cBhvr>
                                      <p:to>
                                        <p:strVal val="visible"/>
                                      </p:to>
                                    </p:set>
                                    <p:animEffect transition="in" filter="dissolve">
                                      <p:cBhvr>
                                        <p:cTn id="12" dur="500"/>
                                        <p:tgtEl>
                                          <p:spTgt spid="57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54"/>
                                        </p:tgtEl>
                                        <p:attrNameLst>
                                          <p:attrName>style.visibility</p:attrName>
                                        </p:attrNameLst>
                                      </p:cBhvr>
                                      <p:to>
                                        <p:strVal val="visible"/>
                                      </p:to>
                                    </p:set>
                                    <p:animEffect transition="in" filter="dissolve">
                                      <p:cBhvr>
                                        <p:cTn id="17" dur="500"/>
                                        <p:tgtEl>
                                          <p:spTgt spid="57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56"/>
                                        </p:tgtEl>
                                        <p:attrNameLst>
                                          <p:attrName>style.visibility</p:attrName>
                                        </p:attrNameLst>
                                      </p:cBhvr>
                                      <p:to>
                                        <p:strVal val="visible"/>
                                      </p:to>
                                    </p:set>
                                    <p:animEffect transition="in" filter="dissolve">
                                      <p:cBhvr>
                                        <p:cTn id="22" dur="500"/>
                                        <p:tgtEl>
                                          <p:spTgt spid="5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P spid="57352" grpId="0" autoUpdateAnimBg="0"/>
      <p:bldP spid="57354" grpId="0" autoUpdateAnimBg="0"/>
      <p:bldP spid="5735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6868"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6869" name="AutoShape 5"/>
          <p:cNvSpPr>
            <a:spLocks noChangeArrowheads="1"/>
          </p:cNvSpPr>
          <p:nvPr/>
        </p:nvSpPr>
        <p:spPr bwMode="auto">
          <a:xfrm>
            <a:off x="0" y="0"/>
            <a:ext cx="6096000" cy="1143000"/>
          </a:xfrm>
          <a:prstGeom prst="wedgeRoundRectCallout">
            <a:avLst>
              <a:gd name="adj1" fmla="val -27810"/>
              <a:gd name="adj2" fmla="val 226944"/>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8374" name="Text Box 6"/>
          <p:cNvSpPr txBox="1">
            <a:spLocks noChangeArrowheads="1"/>
          </p:cNvSpPr>
          <p:nvPr/>
        </p:nvSpPr>
        <p:spPr bwMode="auto">
          <a:xfrm>
            <a:off x="228600" y="0"/>
            <a:ext cx="541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¿Cuantas pueden hacer semanalmente?</a:t>
            </a:r>
          </a:p>
        </p:txBody>
      </p:sp>
      <p:sp>
        <p:nvSpPr>
          <p:cNvPr id="36871" name="AutoShape 7"/>
          <p:cNvSpPr>
            <a:spLocks noChangeArrowheads="1"/>
          </p:cNvSpPr>
          <p:nvPr/>
        </p:nvSpPr>
        <p:spPr bwMode="auto">
          <a:xfrm>
            <a:off x="3505200" y="1143000"/>
            <a:ext cx="5638800" cy="762000"/>
          </a:xfrm>
          <a:prstGeom prst="wedgeRoundRectCallout">
            <a:avLst>
              <a:gd name="adj1" fmla="val 34713"/>
              <a:gd name="adj2" fmla="val 40041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8376" name="Text Box 8"/>
          <p:cNvSpPr txBox="1">
            <a:spLocks noChangeArrowheads="1"/>
          </p:cNvSpPr>
          <p:nvPr/>
        </p:nvSpPr>
        <p:spPr bwMode="auto">
          <a:xfrm>
            <a:off x="3657600" y="121920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Una buena cantidad</a:t>
            </a:r>
          </a:p>
        </p:txBody>
      </p:sp>
      <p:sp>
        <p:nvSpPr>
          <p:cNvPr id="36873" name="AutoShape 9"/>
          <p:cNvSpPr>
            <a:spLocks noChangeArrowheads="1"/>
          </p:cNvSpPr>
          <p:nvPr/>
        </p:nvSpPr>
        <p:spPr bwMode="auto">
          <a:xfrm>
            <a:off x="0" y="1981200"/>
            <a:ext cx="6629400" cy="1143000"/>
          </a:xfrm>
          <a:prstGeom prst="wedgeRoundRectCallout">
            <a:avLst>
              <a:gd name="adj1" fmla="val -27301"/>
              <a:gd name="adj2" fmla="val 165278"/>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8378" name="Text Box 10"/>
          <p:cNvSpPr txBox="1">
            <a:spLocks noChangeArrowheads="1"/>
          </p:cNvSpPr>
          <p:nvPr/>
        </p:nvSpPr>
        <p:spPr bwMode="auto">
          <a:xfrm>
            <a:off x="-152400" y="1981200"/>
            <a:ext cx="6553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¿Cuantas pueden vender semanalmente?</a:t>
            </a:r>
          </a:p>
        </p:txBody>
      </p:sp>
      <p:sp>
        <p:nvSpPr>
          <p:cNvPr id="36875" name="AutoShape 11"/>
          <p:cNvSpPr>
            <a:spLocks noChangeArrowheads="1"/>
          </p:cNvSpPr>
          <p:nvPr/>
        </p:nvSpPr>
        <p:spPr bwMode="auto">
          <a:xfrm>
            <a:off x="2438400" y="3200400"/>
            <a:ext cx="6172200" cy="762000"/>
          </a:xfrm>
          <a:prstGeom prst="wedgeRoundRectCallout">
            <a:avLst>
              <a:gd name="adj1" fmla="val 44676"/>
              <a:gd name="adj2" fmla="val 15041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8380" name="Text Box 12"/>
          <p:cNvSpPr txBox="1">
            <a:spLocks noChangeArrowheads="1"/>
          </p:cNvSpPr>
          <p:nvPr/>
        </p:nvSpPr>
        <p:spPr bwMode="auto">
          <a:xfrm>
            <a:off x="2514600" y="32766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Depende de las solicitudes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dissolve">
                                      <p:cBhvr>
                                        <p:cTn id="7" dur="500"/>
                                        <p:tgtEl>
                                          <p:spTgt spid="58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dissolve">
                                      <p:cBhvr>
                                        <p:cTn id="12" dur="500"/>
                                        <p:tgtEl>
                                          <p:spTgt spid="58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8"/>
                                        </p:tgtEl>
                                        <p:attrNameLst>
                                          <p:attrName>style.visibility</p:attrName>
                                        </p:attrNameLst>
                                      </p:cBhvr>
                                      <p:to>
                                        <p:strVal val="visible"/>
                                      </p:to>
                                    </p:set>
                                    <p:animEffect transition="in" filter="dissolve">
                                      <p:cBhvr>
                                        <p:cTn id="17" dur="500"/>
                                        <p:tgtEl>
                                          <p:spTgt spid="58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8380"/>
                                        </p:tgtEl>
                                        <p:attrNameLst>
                                          <p:attrName>style.visibility</p:attrName>
                                        </p:attrNameLst>
                                      </p:cBhvr>
                                      <p:to>
                                        <p:strVal val="visible"/>
                                      </p:to>
                                    </p:set>
                                    <p:animEffect transition="in" filter="dissolve">
                                      <p:cBhvr>
                                        <p:cTn id="22" dur="500"/>
                                        <p:tgtEl>
                                          <p:spTgt spid="5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utoUpdateAnimBg="0"/>
      <p:bldP spid="58376" grpId="0" autoUpdateAnimBg="0"/>
      <p:bldP spid="58378" grpId="0" autoUpdateAnimBg="0"/>
      <p:bldP spid="5838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slid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91440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ChangeArrowheads="1"/>
          </p:cNvSpPr>
          <p:nvPr/>
        </p:nvSpPr>
        <p:spPr bwMode="auto">
          <a:xfrm>
            <a:off x="0" y="-838200"/>
            <a:ext cx="9144000" cy="541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8916" name="Rectangle 4"/>
          <p:cNvSpPr>
            <a:spLocks noChangeArrowheads="1"/>
          </p:cNvSpPr>
          <p:nvPr/>
        </p:nvSpPr>
        <p:spPr bwMode="auto">
          <a:xfrm>
            <a:off x="2133600" y="4495800"/>
            <a:ext cx="70104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8917" name="Oval 5"/>
          <p:cNvSpPr>
            <a:spLocks noChangeArrowheads="1"/>
          </p:cNvSpPr>
          <p:nvPr/>
        </p:nvSpPr>
        <p:spPr bwMode="auto">
          <a:xfrm>
            <a:off x="533400" y="3962400"/>
            <a:ext cx="23622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8918" name="Rectangle 6"/>
          <p:cNvSpPr>
            <a:spLocks noChangeArrowheads="1"/>
          </p:cNvSpPr>
          <p:nvPr/>
        </p:nvSpPr>
        <p:spPr bwMode="auto">
          <a:xfrm>
            <a:off x="4191000" y="4724400"/>
            <a:ext cx="35814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38919" name="AutoShape 7"/>
          <p:cNvSpPr>
            <a:spLocks noChangeArrowheads="1"/>
          </p:cNvSpPr>
          <p:nvPr/>
        </p:nvSpPr>
        <p:spPr bwMode="auto">
          <a:xfrm>
            <a:off x="0" y="304800"/>
            <a:ext cx="8686800" cy="1447800"/>
          </a:xfrm>
          <a:prstGeom prst="wedgeRoundRectCallout">
            <a:avLst>
              <a:gd name="adj1" fmla="val -34431"/>
              <a:gd name="adj2" fmla="val 246273"/>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9400" name="Text Box 8"/>
          <p:cNvSpPr txBox="1">
            <a:spLocks noChangeArrowheads="1"/>
          </p:cNvSpPr>
          <p:nvPr/>
        </p:nvSpPr>
        <p:spPr bwMode="auto">
          <a:xfrm>
            <a:off x="0" y="533400"/>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¿Por qué la gente les comprará sus productos?</a:t>
            </a:r>
          </a:p>
        </p:txBody>
      </p:sp>
      <p:sp>
        <p:nvSpPr>
          <p:cNvPr id="38921" name="AutoShape 9"/>
          <p:cNvSpPr>
            <a:spLocks noChangeArrowheads="1"/>
          </p:cNvSpPr>
          <p:nvPr/>
        </p:nvSpPr>
        <p:spPr bwMode="auto">
          <a:xfrm>
            <a:off x="2971800" y="1981200"/>
            <a:ext cx="6172200" cy="1295400"/>
          </a:xfrm>
          <a:prstGeom prst="wedgeRoundRectCallout">
            <a:avLst>
              <a:gd name="adj1" fmla="val 3009"/>
              <a:gd name="adj2" fmla="val 198773"/>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9402" name="Text Box 10"/>
          <p:cNvSpPr txBox="1">
            <a:spLocks noChangeArrowheads="1"/>
          </p:cNvSpPr>
          <p:nvPr/>
        </p:nvSpPr>
        <p:spPr bwMode="auto">
          <a:xfrm>
            <a:off x="3124200" y="2057400"/>
            <a:ext cx="601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Porque son los más baratos, los mejores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9400"/>
                                        </p:tgtEl>
                                        <p:attrNameLst>
                                          <p:attrName>style.visibility</p:attrName>
                                        </p:attrNameLst>
                                      </p:cBhvr>
                                      <p:to>
                                        <p:strVal val="visible"/>
                                      </p:to>
                                    </p:set>
                                    <p:animEffect transition="in" filter="dissolve">
                                      <p:cBhvr>
                                        <p:cTn id="7" dur="500"/>
                                        <p:tgtEl>
                                          <p:spTgt spid="59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402"/>
                                        </p:tgtEl>
                                        <p:attrNameLst>
                                          <p:attrName>style.visibility</p:attrName>
                                        </p:attrNameLst>
                                      </p:cBhvr>
                                      <p:to>
                                        <p:strVal val="visible"/>
                                      </p:to>
                                    </p:set>
                                    <p:animEffect transition="in" filter="dissolve">
                                      <p:cBhvr>
                                        <p:cTn id="12"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autoUpdateAnimBg="0"/>
      <p:bldP spid="5940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slid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ChangeArrowheads="1"/>
          </p:cNvSpPr>
          <p:nvPr/>
        </p:nvSpPr>
        <p:spPr bwMode="auto">
          <a:xfrm>
            <a:off x="0" y="-457200"/>
            <a:ext cx="9144000" cy="541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0964" name="Oval 4"/>
          <p:cNvSpPr>
            <a:spLocks noChangeArrowheads="1"/>
          </p:cNvSpPr>
          <p:nvPr/>
        </p:nvSpPr>
        <p:spPr bwMode="auto">
          <a:xfrm>
            <a:off x="533400" y="3962400"/>
            <a:ext cx="23622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0965" name="Rectangle 5"/>
          <p:cNvSpPr>
            <a:spLocks noChangeArrowheads="1"/>
          </p:cNvSpPr>
          <p:nvPr/>
        </p:nvSpPr>
        <p:spPr bwMode="auto">
          <a:xfrm>
            <a:off x="2209800" y="4876800"/>
            <a:ext cx="6934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0966" name="AutoShape 6"/>
          <p:cNvSpPr>
            <a:spLocks noChangeArrowheads="1"/>
          </p:cNvSpPr>
          <p:nvPr/>
        </p:nvSpPr>
        <p:spPr bwMode="auto">
          <a:xfrm>
            <a:off x="76200" y="152400"/>
            <a:ext cx="8686800" cy="1066800"/>
          </a:xfrm>
          <a:prstGeom prst="wedgeRoundRectCallout">
            <a:avLst>
              <a:gd name="adj1" fmla="val -29824"/>
              <a:gd name="adj2" fmla="val 398514"/>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40967" name="AutoShape 7"/>
          <p:cNvSpPr>
            <a:spLocks noChangeArrowheads="1"/>
          </p:cNvSpPr>
          <p:nvPr/>
        </p:nvSpPr>
        <p:spPr bwMode="auto">
          <a:xfrm>
            <a:off x="2971800" y="1295400"/>
            <a:ext cx="6172200" cy="1295400"/>
          </a:xfrm>
          <a:prstGeom prst="wedgeRoundRectCallout">
            <a:avLst>
              <a:gd name="adj1" fmla="val 3009"/>
              <a:gd name="adj2" fmla="val 198773"/>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0424" name="Text Box 8"/>
          <p:cNvSpPr txBox="1">
            <a:spLocks noChangeArrowheads="1"/>
          </p:cNvSpPr>
          <p:nvPr/>
        </p:nvSpPr>
        <p:spPr bwMode="auto">
          <a:xfrm>
            <a:off x="0" y="304800"/>
            <a:ext cx="883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¿Cómo sabrá la gente sobre ustedes?</a:t>
            </a:r>
          </a:p>
        </p:txBody>
      </p:sp>
      <p:sp>
        <p:nvSpPr>
          <p:cNvPr id="60425" name="Text Box 9"/>
          <p:cNvSpPr txBox="1">
            <a:spLocks noChangeArrowheads="1"/>
          </p:cNvSpPr>
          <p:nvPr/>
        </p:nvSpPr>
        <p:spPr bwMode="auto">
          <a:xfrm>
            <a:off x="3048000" y="13716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Publicidad… folletos… hablaremos con ellos</a:t>
            </a:r>
          </a:p>
        </p:txBody>
      </p:sp>
      <p:sp>
        <p:nvSpPr>
          <p:cNvPr id="40970" name="AutoShape 10"/>
          <p:cNvSpPr>
            <a:spLocks noChangeArrowheads="1"/>
          </p:cNvSpPr>
          <p:nvPr/>
        </p:nvSpPr>
        <p:spPr bwMode="auto">
          <a:xfrm>
            <a:off x="0" y="2743200"/>
            <a:ext cx="5638800" cy="1066800"/>
          </a:xfrm>
          <a:prstGeom prst="wedgeRoundRectCallout">
            <a:avLst>
              <a:gd name="adj1" fmla="val -18245"/>
              <a:gd name="adj2" fmla="val 173514"/>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0427" name="Text Box 11"/>
          <p:cNvSpPr txBox="1">
            <a:spLocks noChangeArrowheads="1"/>
          </p:cNvSpPr>
          <p:nvPr/>
        </p:nvSpPr>
        <p:spPr bwMode="auto">
          <a:xfrm>
            <a:off x="381000" y="28956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¿Dónde anunciarán?</a:t>
            </a:r>
          </a:p>
        </p:txBody>
      </p:sp>
      <p:sp>
        <p:nvSpPr>
          <p:cNvPr id="40972" name="AutoShape 12"/>
          <p:cNvSpPr>
            <a:spLocks noChangeArrowheads="1"/>
          </p:cNvSpPr>
          <p:nvPr/>
        </p:nvSpPr>
        <p:spPr bwMode="auto">
          <a:xfrm>
            <a:off x="2971800" y="3810000"/>
            <a:ext cx="6172200" cy="1143000"/>
          </a:xfrm>
          <a:prstGeom prst="wedgeRoundRectCallout">
            <a:avLst>
              <a:gd name="adj1" fmla="val 13194"/>
              <a:gd name="adj2" fmla="val 115278"/>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0429" name="Text Box 13"/>
          <p:cNvSpPr txBox="1">
            <a:spLocks noChangeArrowheads="1"/>
          </p:cNvSpPr>
          <p:nvPr/>
        </p:nvSpPr>
        <p:spPr bwMode="auto">
          <a:xfrm>
            <a:off x="2971800" y="3810000"/>
            <a:ext cx="5867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En la TV… en la radio… en el periódico.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24"/>
                                        </p:tgtEl>
                                        <p:attrNameLst>
                                          <p:attrName>style.visibility</p:attrName>
                                        </p:attrNameLst>
                                      </p:cBhvr>
                                      <p:to>
                                        <p:strVal val="visible"/>
                                      </p:to>
                                    </p:set>
                                    <p:animEffect transition="in" filter="dissolve">
                                      <p:cBhvr>
                                        <p:cTn id="7" dur="500"/>
                                        <p:tgtEl>
                                          <p:spTgt spid="60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25"/>
                                        </p:tgtEl>
                                        <p:attrNameLst>
                                          <p:attrName>style.visibility</p:attrName>
                                        </p:attrNameLst>
                                      </p:cBhvr>
                                      <p:to>
                                        <p:strVal val="visible"/>
                                      </p:to>
                                    </p:set>
                                    <p:animEffect transition="in" filter="dissolve">
                                      <p:cBhvr>
                                        <p:cTn id="12" dur="500"/>
                                        <p:tgtEl>
                                          <p:spTgt spid="604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427"/>
                                        </p:tgtEl>
                                        <p:attrNameLst>
                                          <p:attrName>style.visibility</p:attrName>
                                        </p:attrNameLst>
                                      </p:cBhvr>
                                      <p:to>
                                        <p:strVal val="visible"/>
                                      </p:to>
                                    </p:set>
                                    <p:animEffect transition="in" filter="dissolve">
                                      <p:cBhvr>
                                        <p:cTn id="17" dur="500"/>
                                        <p:tgtEl>
                                          <p:spTgt spid="60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29"/>
                                        </p:tgtEl>
                                        <p:attrNameLst>
                                          <p:attrName>style.visibility</p:attrName>
                                        </p:attrNameLst>
                                      </p:cBhvr>
                                      <p:to>
                                        <p:strVal val="visible"/>
                                      </p:to>
                                    </p:set>
                                    <p:animEffect transition="in" filter="dissolve">
                                      <p:cBhvr>
                                        <p:cTn id="22" dur="500"/>
                                        <p:tgtEl>
                                          <p:spTgt spid="60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utoUpdateAnimBg="0"/>
      <p:bldP spid="60425" grpId="0" autoUpdateAnimBg="0"/>
      <p:bldP spid="60427" grpId="0" autoUpdateAnimBg="0"/>
      <p:bldP spid="604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684213" y="2636838"/>
            <a:ext cx="7772400" cy="1143000"/>
          </a:xfrm>
        </p:spPr>
        <p:txBody>
          <a:bodyPr/>
          <a:lstStyle/>
          <a:p>
            <a:pPr algn="l" defTabSz="762000" eaLnBrk="1" hangingPunct="1"/>
            <a:r>
              <a:rPr lang="es-MX" altLang="es-CO" sz="2800" b="1" dirty="0" smtClean="0">
                <a:solidFill>
                  <a:srgbClr val="FF0000"/>
                </a:solidFill>
                <a:latin typeface="Arial" panose="020B0604020202020204" pitchFamily="34" charset="0"/>
              </a:rPr>
              <a:t>Veamos que hacen algunos para darle vida a una idea:</a:t>
            </a:r>
            <a:br>
              <a:rPr lang="es-MX" altLang="es-CO" sz="2800" b="1" dirty="0" smtClean="0">
                <a:solidFill>
                  <a:srgbClr val="FF0000"/>
                </a:solidFill>
                <a:latin typeface="Arial" panose="020B0604020202020204" pitchFamily="34" charset="0"/>
              </a:rPr>
            </a:br>
            <a:r>
              <a:rPr lang="es-MX" altLang="es-CO" sz="2400" dirty="0" smtClean="0">
                <a:solidFill>
                  <a:schemeClr val="bg1"/>
                </a:solidFill>
                <a:latin typeface="Arial" panose="020B0604020202020204" pitchFamily="34" charset="0"/>
              </a:rPr>
              <a:t> El ingeniero civil primero debe elaborar los planos, el cirujano evalúa su diagnóstico con base en exámenes, el viajero programa su ruta, el técnico del equipo de fútbol diseña una estrategia de juego, el estudiante prepara su examen, el cocinero prepara los ingredientes y el deportista diseña un plan de entrenamiento. Al parecer todos PLANIFICAN ALGO. Todos quieren saber anticipadamente acerca de los compromisos y la responsabilidad que van a adquirir. También quieren saber acerca de los resultados que pueden obtener. Y, </a:t>
            </a:r>
            <a:r>
              <a:rPr lang="es-MX" altLang="es-CO" sz="2400" b="1" dirty="0" smtClean="0">
                <a:solidFill>
                  <a:srgbClr val="FF0000"/>
                </a:solidFill>
                <a:latin typeface="Arial" panose="020B0604020202020204" pitchFamily="34" charset="0"/>
              </a:rPr>
              <a:t>¿qué planifica el emprendedor? ... pues su NEGOCIO o lo que es lo mismo, los</a:t>
            </a:r>
            <a:r>
              <a:rPr lang="es-MX" altLang="es-CO" sz="2400" dirty="0" smtClean="0">
                <a:solidFill>
                  <a:schemeClr val="bg1"/>
                </a:solidFill>
                <a:latin typeface="Arial" panose="020B0604020202020204" pitchFamily="34" charset="0"/>
              </a:rPr>
              <a:t> compromisos y resultados previstos para su </a:t>
            </a:r>
            <a:r>
              <a:rPr lang="es-MX" altLang="es-CO" sz="2400" b="1" dirty="0" smtClean="0">
                <a:solidFill>
                  <a:schemeClr val="bg1"/>
                </a:solidFill>
                <a:latin typeface="Arial" panose="020B0604020202020204" pitchFamily="34" charset="0"/>
              </a:rPr>
              <a:t>empresa.</a:t>
            </a:r>
            <a:r>
              <a:rPr lang="es-MX" altLang="es-CO" dirty="0" smtClean="0"/>
              <a:t> </a:t>
            </a:r>
            <a:endParaRPr lang="en-US" altLang="es-CO"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3012"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3013" name="AutoShape 5"/>
          <p:cNvSpPr>
            <a:spLocks noChangeArrowheads="1"/>
          </p:cNvSpPr>
          <p:nvPr/>
        </p:nvSpPr>
        <p:spPr bwMode="auto">
          <a:xfrm>
            <a:off x="76200" y="152400"/>
            <a:ext cx="6858000" cy="1066800"/>
          </a:xfrm>
          <a:prstGeom prst="wedgeRoundRectCallout">
            <a:avLst>
              <a:gd name="adj1" fmla="val -28611"/>
              <a:gd name="adj2" fmla="val 341370"/>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sz="4000"/>
          </a:p>
        </p:txBody>
      </p:sp>
      <p:sp>
        <p:nvSpPr>
          <p:cNvPr id="61446" name="Text Box 6"/>
          <p:cNvSpPr txBox="1">
            <a:spLocks noChangeArrowheads="1"/>
          </p:cNvSpPr>
          <p:nvPr/>
        </p:nvSpPr>
        <p:spPr bwMode="auto">
          <a:xfrm>
            <a:off x="5334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¿Qué dirá su publicidad?</a:t>
            </a:r>
          </a:p>
        </p:txBody>
      </p:sp>
      <p:sp>
        <p:nvSpPr>
          <p:cNvPr id="43015" name="AutoShape 7"/>
          <p:cNvSpPr>
            <a:spLocks noChangeArrowheads="1"/>
          </p:cNvSpPr>
          <p:nvPr/>
        </p:nvSpPr>
        <p:spPr bwMode="auto">
          <a:xfrm>
            <a:off x="3124200" y="1676400"/>
            <a:ext cx="5791200" cy="2590800"/>
          </a:xfrm>
          <a:prstGeom prst="wedgeRectCallout">
            <a:avLst>
              <a:gd name="adj1" fmla="val 8880"/>
              <a:gd name="adj2" fmla="val 75856"/>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1448" name="Text Box 8"/>
          <p:cNvSpPr txBox="1">
            <a:spLocks noChangeArrowheads="1"/>
          </p:cNvSpPr>
          <p:nvPr/>
        </p:nvSpPr>
        <p:spPr bwMode="auto">
          <a:xfrm>
            <a:off x="3276600" y="1828800"/>
            <a:ext cx="563880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a:solidFill>
                  <a:srgbClr val="990000"/>
                </a:solidFill>
              </a:rPr>
              <a:t>¡COMPRE!</a:t>
            </a:r>
          </a:p>
          <a:p>
            <a:pPr algn="ctr">
              <a:lnSpc>
                <a:spcPct val="60000"/>
              </a:lnSpc>
              <a:spcBef>
                <a:spcPct val="50000"/>
              </a:spcBef>
              <a:buFontTx/>
              <a:buNone/>
            </a:pPr>
            <a:r>
              <a:rPr lang="es-ES_tradnl" altLang="es-CO">
                <a:solidFill>
                  <a:schemeClr val="bg1"/>
                </a:solidFill>
                <a:latin typeface="Arial Black" panose="020B0A04020102020204" pitchFamily="34" charset="0"/>
              </a:rPr>
              <a:t>RHJ</a:t>
            </a:r>
          </a:p>
          <a:p>
            <a:pPr algn="r">
              <a:lnSpc>
                <a:spcPct val="60000"/>
              </a:lnSpc>
              <a:spcBef>
                <a:spcPct val="50000"/>
              </a:spcBef>
              <a:buFontTx/>
              <a:buNone/>
            </a:pPr>
            <a:r>
              <a:rPr lang="es-ES_tradnl" altLang="es-CO">
                <a:solidFill>
                  <a:srgbClr val="990000"/>
                </a:solidFill>
                <a:latin typeface="Bookman Old Style" panose="02050604050505020204" pitchFamily="18" charset="0"/>
              </a:rPr>
              <a:t>Muebles para Jardín</a:t>
            </a:r>
            <a:endParaRPr lang="es-ES_tradnl" altLang="es-CO"/>
          </a:p>
        </p:txBody>
      </p:sp>
      <p:sp>
        <p:nvSpPr>
          <p:cNvPr id="43017" name="Freeform 9"/>
          <p:cNvSpPr>
            <a:spLocks/>
          </p:cNvSpPr>
          <p:nvPr/>
        </p:nvSpPr>
        <p:spPr bwMode="auto">
          <a:xfrm>
            <a:off x="4933950" y="3175000"/>
            <a:ext cx="2933700" cy="438150"/>
          </a:xfrm>
          <a:custGeom>
            <a:avLst/>
            <a:gdLst>
              <a:gd name="T0" fmla="*/ 0 w 1848"/>
              <a:gd name="T1" fmla="*/ 2147483646 h 276"/>
              <a:gd name="T2" fmla="*/ 2147483646 w 1848"/>
              <a:gd name="T3" fmla="*/ 2147483646 h 276"/>
              <a:gd name="T4" fmla="*/ 2147483646 w 1848"/>
              <a:gd name="T5" fmla="*/ 2147483646 h 276"/>
              <a:gd name="T6" fmla="*/ 2147483646 w 1848"/>
              <a:gd name="T7" fmla="*/ 2147483646 h 276"/>
              <a:gd name="T8" fmla="*/ 0 60000 65536"/>
              <a:gd name="T9" fmla="*/ 0 60000 65536"/>
              <a:gd name="T10" fmla="*/ 0 60000 65536"/>
              <a:gd name="T11" fmla="*/ 0 60000 65536"/>
              <a:gd name="T12" fmla="*/ 0 w 1848"/>
              <a:gd name="T13" fmla="*/ 0 h 276"/>
              <a:gd name="T14" fmla="*/ 1848 w 1848"/>
              <a:gd name="T15" fmla="*/ 276 h 276"/>
            </a:gdLst>
            <a:ahLst/>
            <a:cxnLst>
              <a:cxn ang="T8">
                <a:pos x="T0" y="T1"/>
              </a:cxn>
              <a:cxn ang="T9">
                <a:pos x="T2" y="T3"/>
              </a:cxn>
              <a:cxn ang="T10">
                <a:pos x="T4" y="T5"/>
              </a:cxn>
              <a:cxn ang="T11">
                <a:pos x="T6" y="T7"/>
              </a:cxn>
            </a:cxnLst>
            <a:rect l="T12" t="T13" r="T14" b="T15"/>
            <a:pathLst>
              <a:path w="1848" h="276">
                <a:moveTo>
                  <a:pt x="0" y="148"/>
                </a:moveTo>
                <a:cubicBezTo>
                  <a:pt x="249" y="169"/>
                  <a:pt x="1214" y="0"/>
                  <a:pt x="840" y="208"/>
                </a:cubicBezTo>
                <a:cubicBezTo>
                  <a:pt x="770" y="247"/>
                  <a:pt x="838" y="221"/>
                  <a:pt x="768" y="244"/>
                </a:cubicBezTo>
                <a:cubicBezTo>
                  <a:pt x="1122" y="276"/>
                  <a:pt x="1492" y="220"/>
                  <a:pt x="1848" y="2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O"/>
          </a:p>
        </p:txBody>
      </p:sp>
      <p:sp>
        <p:nvSpPr>
          <p:cNvPr id="43018" name="Freeform 10"/>
          <p:cNvSpPr>
            <a:spLocks/>
          </p:cNvSpPr>
          <p:nvPr/>
        </p:nvSpPr>
        <p:spPr bwMode="auto">
          <a:xfrm>
            <a:off x="4972050" y="3429000"/>
            <a:ext cx="2781300" cy="260350"/>
          </a:xfrm>
          <a:custGeom>
            <a:avLst/>
            <a:gdLst>
              <a:gd name="T0" fmla="*/ 0 w 1752"/>
              <a:gd name="T1" fmla="*/ 2147483646 h 164"/>
              <a:gd name="T2" fmla="*/ 2147483646 w 1752"/>
              <a:gd name="T3" fmla="*/ 2147483646 h 164"/>
              <a:gd name="T4" fmla="*/ 2147483646 w 1752"/>
              <a:gd name="T5" fmla="*/ 2147483646 h 164"/>
              <a:gd name="T6" fmla="*/ 2147483646 w 1752"/>
              <a:gd name="T7" fmla="*/ 2147483646 h 164"/>
              <a:gd name="T8" fmla="*/ 2147483646 w 1752"/>
              <a:gd name="T9" fmla="*/ 2147483646 h 164"/>
              <a:gd name="T10" fmla="*/ 2147483646 w 1752"/>
              <a:gd name="T11" fmla="*/ 2147483646 h 164"/>
              <a:gd name="T12" fmla="*/ 2147483646 w 1752"/>
              <a:gd name="T13" fmla="*/ 2147483646 h 164"/>
              <a:gd name="T14" fmla="*/ 2147483646 w 1752"/>
              <a:gd name="T15" fmla="*/ 2147483646 h 164"/>
              <a:gd name="T16" fmla="*/ 2147483646 w 1752"/>
              <a:gd name="T17" fmla="*/ 0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2"/>
              <a:gd name="T28" fmla="*/ 0 h 164"/>
              <a:gd name="T29" fmla="*/ 1752 w 1752"/>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2" h="164">
                <a:moveTo>
                  <a:pt x="0" y="96"/>
                </a:moveTo>
                <a:cubicBezTo>
                  <a:pt x="233" y="88"/>
                  <a:pt x="464" y="83"/>
                  <a:pt x="696" y="60"/>
                </a:cubicBezTo>
                <a:cubicBezTo>
                  <a:pt x="716" y="64"/>
                  <a:pt x="743" y="56"/>
                  <a:pt x="756" y="72"/>
                </a:cubicBezTo>
                <a:cubicBezTo>
                  <a:pt x="781" y="103"/>
                  <a:pt x="699" y="152"/>
                  <a:pt x="732" y="156"/>
                </a:cubicBezTo>
                <a:cubicBezTo>
                  <a:pt x="800" y="164"/>
                  <a:pt x="868" y="148"/>
                  <a:pt x="936" y="144"/>
                </a:cubicBezTo>
                <a:cubicBezTo>
                  <a:pt x="1129" y="120"/>
                  <a:pt x="1322" y="86"/>
                  <a:pt x="1512" y="48"/>
                </a:cubicBezTo>
                <a:cubicBezTo>
                  <a:pt x="1544" y="42"/>
                  <a:pt x="1576" y="42"/>
                  <a:pt x="1608" y="36"/>
                </a:cubicBezTo>
                <a:cubicBezTo>
                  <a:pt x="1640" y="30"/>
                  <a:pt x="1672" y="20"/>
                  <a:pt x="1704" y="12"/>
                </a:cubicBezTo>
                <a:cubicBezTo>
                  <a:pt x="1720" y="8"/>
                  <a:pt x="1752" y="0"/>
                  <a:pt x="175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O"/>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dissolve">
                                      <p:cBhvr>
                                        <p:cTn id="7" dur="500"/>
                                        <p:tgtEl>
                                          <p:spTgt spid="61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dissolve">
                                      <p:cBhvr>
                                        <p:cTn id="12"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P spid="6144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5060"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5061" name="AutoShape 5"/>
          <p:cNvSpPr>
            <a:spLocks noChangeArrowheads="1"/>
          </p:cNvSpPr>
          <p:nvPr/>
        </p:nvSpPr>
        <p:spPr bwMode="auto">
          <a:xfrm>
            <a:off x="76200" y="152400"/>
            <a:ext cx="6553200" cy="1066800"/>
          </a:xfrm>
          <a:prstGeom prst="wedgeRoundRectCallout">
            <a:avLst>
              <a:gd name="adj1" fmla="val -27616"/>
              <a:gd name="adj2" fmla="val 341370"/>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2470" name="Text Box 6"/>
          <p:cNvSpPr txBox="1">
            <a:spLocks noChangeArrowheads="1"/>
          </p:cNvSpPr>
          <p:nvPr/>
        </p:nvSpPr>
        <p:spPr bwMode="auto">
          <a:xfrm>
            <a:off x="152400" y="304800"/>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Bueno… ¿Quién es el jefe?</a:t>
            </a:r>
          </a:p>
        </p:txBody>
      </p:sp>
      <p:sp>
        <p:nvSpPr>
          <p:cNvPr id="45063" name="AutoShape 7"/>
          <p:cNvSpPr>
            <a:spLocks noChangeArrowheads="1"/>
          </p:cNvSpPr>
          <p:nvPr/>
        </p:nvSpPr>
        <p:spPr bwMode="auto">
          <a:xfrm>
            <a:off x="2590800" y="1676400"/>
            <a:ext cx="6172200" cy="1295400"/>
          </a:xfrm>
          <a:prstGeom prst="wedgeRoundRectCallout">
            <a:avLst>
              <a:gd name="adj1" fmla="val 10106"/>
              <a:gd name="adj2" fmla="val 213481"/>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2472" name="Text Box 8"/>
          <p:cNvSpPr txBox="1">
            <a:spLocks noChangeArrowheads="1"/>
          </p:cNvSpPr>
          <p:nvPr/>
        </p:nvSpPr>
        <p:spPr bwMode="auto">
          <a:xfrm>
            <a:off x="2819400" y="1752600"/>
            <a:ext cx="5562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No lo tenemos somos una Cooperativa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dissolve">
                                      <p:cBhvr>
                                        <p:cTn id="7" dur="5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dissolve">
                                      <p:cBhvr>
                                        <p:cTn id="12"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P spid="6247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07" name="Rectangle 3"/>
          <p:cNvSpPr>
            <a:spLocks noChangeArrowheads="1"/>
          </p:cNvSpPr>
          <p:nvPr/>
        </p:nvSpPr>
        <p:spPr bwMode="auto">
          <a:xfrm>
            <a:off x="0" y="0"/>
            <a:ext cx="91440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7108" name="Rectangle 4"/>
          <p:cNvSpPr>
            <a:spLocks noChangeArrowheads="1"/>
          </p:cNvSpPr>
          <p:nvPr/>
        </p:nvSpPr>
        <p:spPr bwMode="auto">
          <a:xfrm>
            <a:off x="1828800" y="4343400"/>
            <a:ext cx="7315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7109" name="AutoShape 5"/>
          <p:cNvSpPr>
            <a:spLocks noChangeArrowheads="1"/>
          </p:cNvSpPr>
          <p:nvPr/>
        </p:nvSpPr>
        <p:spPr bwMode="auto">
          <a:xfrm>
            <a:off x="76200" y="152400"/>
            <a:ext cx="7086600" cy="1066800"/>
          </a:xfrm>
          <a:prstGeom prst="wedgeRoundRectCallout">
            <a:avLst>
              <a:gd name="adj1" fmla="val -29301"/>
              <a:gd name="adj2" fmla="val 341370"/>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3494" name="Text Box 6"/>
          <p:cNvSpPr txBox="1">
            <a:spLocks noChangeArrowheads="1"/>
          </p:cNvSpPr>
          <p:nvPr/>
        </p:nvSpPr>
        <p:spPr bwMode="auto">
          <a:xfrm>
            <a:off x="152400" y="3048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Muy bien.  ¿Quién hará qué?</a:t>
            </a:r>
          </a:p>
        </p:txBody>
      </p:sp>
      <p:sp>
        <p:nvSpPr>
          <p:cNvPr id="47111" name="AutoShape 7"/>
          <p:cNvSpPr>
            <a:spLocks noChangeArrowheads="1"/>
          </p:cNvSpPr>
          <p:nvPr/>
        </p:nvSpPr>
        <p:spPr bwMode="auto">
          <a:xfrm>
            <a:off x="2590800" y="1676400"/>
            <a:ext cx="6172200" cy="1447800"/>
          </a:xfrm>
          <a:prstGeom prst="wedgeRoundRectCallout">
            <a:avLst>
              <a:gd name="adj1" fmla="val 10106"/>
              <a:gd name="adj2" fmla="val 185745"/>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3496" name="Text Box 8"/>
          <p:cNvSpPr txBox="1">
            <a:spLocks noChangeArrowheads="1"/>
          </p:cNvSpPr>
          <p:nvPr/>
        </p:nvSpPr>
        <p:spPr bwMode="auto">
          <a:xfrm>
            <a:off x="2743200" y="1781175"/>
            <a:ext cx="609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Todos haremos de todo, nos meteremos al negocio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dissolve">
                                      <p:cBhvr>
                                        <p:cTn id="7" dur="500"/>
                                        <p:tgtEl>
                                          <p:spTgt spid="6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dissolve">
                                      <p:cBhvr>
                                        <p:cTn id="12"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slid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ChangeArrowheads="1"/>
          </p:cNvSpPr>
          <p:nvPr/>
        </p:nvSpPr>
        <p:spPr bwMode="auto">
          <a:xfrm>
            <a:off x="0" y="0"/>
            <a:ext cx="9144000" cy="541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9156" name="Rectangle 4"/>
          <p:cNvSpPr>
            <a:spLocks noChangeArrowheads="1"/>
          </p:cNvSpPr>
          <p:nvPr/>
        </p:nvSpPr>
        <p:spPr bwMode="auto">
          <a:xfrm>
            <a:off x="2590800" y="5181600"/>
            <a:ext cx="54102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9157" name="Oval 5"/>
          <p:cNvSpPr>
            <a:spLocks noChangeArrowheads="1"/>
          </p:cNvSpPr>
          <p:nvPr/>
        </p:nvSpPr>
        <p:spPr bwMode="auto">
          <a:xfrm>
            <a:off x="7696200" y="4800600"/>
            <a:ext cx="10668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9158" name="AutoShape 6"/>
          <p:cNvSpPr>
            <a:spLocks noChangeArrowheads="1"/>
          </p:cNvSpPr>
          <p:nvPr/>
        </p:nvSpPr>
        <p:spPr bwMode="auto">
          <a:xfrm>
            <a:off x="76200" y="152400"/>
            <a:ext cx="7086600" cy="1143000"/>
          </a:xfrm>
          <a:prstGeom prst="wedgeRoundRectCallout">
            <a:avLst>
              <a:gd name="adj1" fmla="val -29301"/>
              <a:gd name="adj2" fmla="val 315278"/>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49159" name="AutoShape 7"/>
          <p:cNvSpPr>
            <a:spLocks noChangeArrowheads="1"/>
          </p:cNvSpPr>
          <p:nvPr/>
        </p:nvSpPr>
        <p:spPr bwMode="auto">
          <a:xfrm>
            <a:off x="3733800" y="1447800"/>
            <a:ext cx="5410200" cy="609600"/>
          </a:xfrm>
          <a:prstGeom prst="wedgeRoundRectCallout">
            <a:avLst>
              <a:gd name="adj1" fmla="val -440"/>
              <a:gd name="adj2" fmla="val 684898"/>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4520" name="Text Box 8"/>
          <p:cNvSpPr txBox="1">
            <a:spLocks noChangeArrowheads="1"/>
          </p:cNvSpPr>
          <p:nvPr/>
        </p:nvSpPr>
        <p:spPr bwMode="auto">
          <a:xfrm>
            <a:off x="0" y="228600"/>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Hmm… ¿Han traido su Plan de Negocios</a:t>
            </a:r>
          </a:p>
        </p:txBody>
      </p:sp>
      <p:sp>
        <p:nvSpPr>
          <p:cNvPr id="64521" name="Text Box 9"/>
          <p:cNvSpPr txBox="1">
            <a:spLocks noChangeArrowheads="1"/>
          </p:cNvSpPr>
          <p:nvPr/>
        </p:nvSpPr>
        <p:spPr bwMode="auto">
          <a:xfrm>
            <a:off x="4572000" y="1477963"/>
            <a:ext cx="419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Perdón, ¿Qué?</a:t>
            </a:r>
          </a:p>
        </p:txBody>
      </p:sp>
      <p:sp>
        <p:nvSpPr>
          <p:cNvPr id="49162" name="AutoShape 10"/>
          <p:cNvSpPr>
            <a:spLocks noChangeArrowheads="1"/>
          </p:cNvSpPr>
          <p:nvPr/>
        </p:nvSpPr>
        <p:spPr bwMode="auto">
          <a:xfrm>
            <a:off x="0" y="2133600"/>
            <a:ext cx="9144000" cy="2971800"/>
          </a:xfrm>
          <a:prstGeom prst="wedgeRoundRectCallout">
            <a:avLst>
              <a:gd name="adj1" fmla="val -29792"/>
              <a:gd name="adj2" fmla="val 57801"/>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4523" name="Text Box 11"/>
          <p:cNvSpPr txBox="1">
            <a:spLocks noChangeArrowheads="1"/>
          </p:cNvSpPr>
          <p:nvPr/>
        </p:nvSpPr>
        <p:spPr bwMode="auto">
          <a:xfrm>
            <a:off x="612775" y="2133600"/>
            <a:ext cx="835183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00297A"/>
                </a:solidFill>
                <a:latin typeface="Trebuchet MS" panose="020B0603020202020204" pitchFamily="34" charset="0"/>
              </a:rPr>
              <a:t>Plan de Negocio.  Es una explicación de cómo tratarán de hacer exitoso su negocio en los próximos dos o tres años.  Incluidos todos sus objetivos, costos, flujos de caja y la investigación de mercado.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dissolve">
                                      <p:cBhvr>
                                        <p:cTn id="7" dur="500"/>
                                        <p:tgtEl>
                                          <p:spTgt spid="64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21"/>
                                        </p:tgtEl>
                                        <p:attrNameLst>
                                          <p:attrName>style.visibility</p:attrName>
                                        </p:attrNameLst>
                                      </p:cBhvr>
                                      <p:to>
                                        <p:strVal val="visible"/>
                                      </p:to>
                                    </p:set>
                                    <p:animEffect transition="in" filter="dissolve">
                                      <p:cBhvr>
                                        <p:cTn id="12" dur="500"/>
                                        <p:tgtEl>
                                          <p:spTgt spid="64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523"/>
                                        </p:tgtEl>
                                        <p:attrNameLst>
                                          <p:attrName>style.visibility</p:attrName>
                                        </p:attrNameLst>
                                      </p:cBhvr>
                                      <p:to>
                                        <p:strVal val="visible"/>
                                      </p:to>
                                    </p:set>
                                    <p:animEffect transition="in" filter="dissolve">
                                      <p:cBhvr>
                                        <p:cTn id="17" dur="500"/>
                                        <p:tgtEl>
                                          <p:spTgt spid="6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autoUpdateAnimBg="0"/>
      <p:bldP spid="64521" grpId="0" autoUpdateAnimBg="0"/>
      <p:bldP spid="645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slid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ChangeArrowheads="1"/>
          </p:cNvSpPr>
          <p:nvPr/>
        </p:nvSpPr>
        <p:spPr bwMode="auto">
          <a:xfrm>
            <a:off x="0" y="0"/>
            <a:ext cx="9144000" cy="2819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51204" name="AutoShape 4"/>
          <p:cNvSpPr>
            <a:spLocks noChangeArrowheads="1"/>
          </p:cNvSpPr>
          <p:nvPr/>
        </p:nvSpPr>
        <p:spPr bwMode="auto">
          <a:xfrm>
            <a:off x="2286000" y="0"/>
            <a:ext cx="6858000" cy="685800"/>
          </a:xfrm>
          <a:prstGeom prst="wedgeRoundRectCallout">
            <a:avLst>
              <a:gd name="adj1" fmla="val 22431"/>
              <a:gd name="adj2" fmla="val 669907"/>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5541" name="Text Box 5"/>
          <p:cNvSpPr txBox="1">
            <a:spLocks noChangeArrowheads="1"/>
          </p:cNvSpPr>
          <p:nvPr/>
        </p:nvSpPr>
        <p:spPr bwMode="auto">
          <a:xfrm>
            <a:off x="2667000" y="76200"/>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b="1" i="1">
                <a:solidFill>
                  <a:srgbClr val="990000"/>
                </a:solidFill>
                <a:latin typeface="Trebuchet MS" panose="020B0603020202020204" pitchFamily="34" charset="0"/>
              </a:rPr>
              <a:t>El…Hmmm… no lo necesitamos</a:t>
            </a:r>
          </a:p>
        </p:txBody>
      </p:sp>
      <p:sp>
        <p:nvSpPr>
          <p:cNvPr id="51206" name="AutoShape 6"/>
          <p:cNvSpPr>
            <a:spLocks noChangeArrowheads="1"/>
          </p:cNvSpPr>
          <p:nvPr/>
        </p:nvSpPr>
        <p:spPr bwMode="auto">
          <a:xfrm>
            <a:off x="0" y="685800"/>
            <a:ext cx="9144000" cy="1981200"/>
          </a:xfrm>
          <a:prstGeom prst="wedgeRoundRectCallout">
            <a:avLst>
              <a:gd name="adj1" fmla="val 3542"/>
              <a:gd name="adj2" fmla="val 73236"/>
              <a:gd name="adj3" fmla="val 16667"/>
            </a:avLst>
          </a:prstGeom>
          <a:solidFill>
            <a:srgbClr val="C9E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sz="2400"/>
          </a:p>
        </p:txBody>
      </p:sp>
      <p:sp>
        <p:nvSpPr>
          <p:cNvPr id="65543" name="Text Box 7"/>
          <p:cNvSpPr txBox="1">
            <a:spLocks noChangeArrowheads="1"/>
          </p:cNvSpPr>
          <p:nvPr/>
        </p:nvSpPr>
        <p:spPr bwMode="auto">
          <a:xfrm>
            <a:off x="76200" y="685800"/>
            <a:ext cx="9144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O" sz="2400" b="1" i="1">
                <a:solidFill>
                  <a:srgbClr val="00297A"/>
                </a:solidFill>
                <a:latin typeface="Trebuchet MS" panose="020B0603020202020204" pitchFamily="34" charset="0"/>
              </a:rPr>
              <a:t>Pero yo sí y por lo tanto ustedes también.  Sin un plan de negocios no pueden hablar realmente sobre negocios con nadie y especialmente conmigo. Cuando lo tengan listo regresen.  Entonces podremos hablar sobre el inicio de su negocio.</a:t>
            </a:r>
          </a:p>
        </p:txBody>
      </p:sp>
      <p:sp>
        <p:nvSpPr>
          <p:cNvPr id="51208" name="AutoShape 8"/>
          <p:cNvSpPr>
            <a:spLocks noChangeArrowheads="1"/>
          </p:cNvSpPr>
          <p:nvPr/>
        </p:nvSpPr>
        <p:spPr bwMode="auto">
          <a:xfrm>
            <a:off x="762000" y="4267200"/>
            <a:ext cx="7239000" cy="762000"/>
          </a:xfrm>
          <a:prstGeom prst="wedgeRoundRectCallout">
            <a:avLst>
              <a:gd name="adj1" fmla="val -31972"/>
              <a:gd name="adj2" fmla="val 112500"/>
              <a:gd name="adj3" fmla="val 16667"/>
            </a:avLst>
          </a:prstGeom>
          <a:solidFill>
            <a:srgbClr val="8B8B8B"/>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65545" name="Text Box 9"/>
          <p:cNvSpPr txBox="1">
            <a:spLocks noChangeArrowheads="1"/>
          </p:cNvSpPr>
          <p:nvPr/>
        </p:nvSpPr>
        <p:spPr bwMode="auto">
          <a:xfrm>
            <a:off x="914400" y="4343400"/>
            <a:ext cx="701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Bueno,  Gracias.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dissolve">
                                      <p:cBhvr>
                                        <p:cTn id="7" dur="500"/>
                                        <p:tgtEl>
                                          <p:spTgt spid="65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dissolve">
                                      <p:cBhvr>
                                        <p:cTn id="12" dur="500"/>
                                        <p:tgtEl>
                                          <p:spTgt spid="655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dissolve">
                                      <p:cBhvr>
                                        <p:cTn id="17" dur="5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utoUpdateAnimBg="0"/>
      <p:bldP spid="65543" grpId="0" autoUpdateAnimBg="0"/>
      <p:bldP spid="6554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p:cNvGraphicFramePr>
          <p:nvPr/>
        </p:nvGraphicFramePr>
        <p:xfrm>
          <a:off x="4800600" y="2460625"/>
          <a:ext cx="3919538" cy="3344863"/>
        </p:xfrm>
        <a:graphic>
          <a:graphicData uri="http://schemas.openxmlformats.org/presentationml/2006/ole">
            <mc:AlternateContent xmlns:mc="http://schemas.openxmlformats.org/markup-compatibility/2006">
              <mc:Choice xmlns:v="urn:schemas-microsoft-com:vml" Requires="v">
                <p:oleObj spid="_x0000_s53254" name="Clip" r:id="rId4" imgW="9171921" imgH="7831731" progId="MS_ClipArt_Gallery.2">
                  <p:embed/>
                </p:oleObj>
              </mc:Choice>
              <mc:Fallback>
                <p:oleObj name="Clip" r:id="rId4" imgW="9171921" imgH="7831731"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460625"/>
                        <a:ext cx="3919538" cy="33448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1" name="Rectangle 3"/>
          <p:cNvSpPr>
            <a:spLocks noGrp="1" noChangeArrowheads="1"/>
          </p:cNvSpPr>
          <p:nvPr>
            <p:ph type="title"/>
          </p:nvPr>
        </p:nvSpPr>
        <p:spPr>
          <a:xfrm>
            <a:off x="468313" y="404813"/>
            <a:ext cx="8075612" cy="776287"/>
          </a:xfrm>
        </p:spPr>
        <p:txBody>
          <a:bodyPr/>
          <a:lstStyle/>
          <a:p>
            <a:pPr defTabSz="762000" eaLnBrk="1" hangingPunct="1"/>
            <a:r>
              <a:rPr lang="es-ES_tradnl" altLang="es-CO" sz="4000" smtClean="0">
                <a:solidFill>
                  <a:schemeClr val="bg1"/>
                </a:solidFill>
                <a:latin typeface="Arial" panose="020B0604020202020204" pitchFamily="34" charset="0"/>
              </a:rPr>
              <a:t>Que paso seguir?</a:t>
            </a:r>
            <a:br>
              <a:rPr lang="es-ES_tradnl" altLang="es-CO" sz="4000" smtClean="0">
                <a:solidFill>
                  <a:schemeClr val="bg1"/>
                </a:solidFill>
                <a:latin typeface="Arial" panose="020B0604020202020204" pitchFamily="34" charset="0"/>
              </a:rPr>
            </a:br>
            <a:endParaRPr lang="en-US" altLang="es-CO" sz="4000" smtClean="0">
              <a:solidFill>
                <a:schemeClr val="bg1"/>
              </a:solidFill>
              <a:latin typeface="Arial" panose="020B0604020202020204" pitchFamily="34" charset="0"/>
            </a:endParaRPr>
          </a:p>
        </p:txBody>
      </p:sp>
      <p:sp>
        <p:nvSpPr>
          <p:cNvPr id="53252" name="Rectangle 4"/>
          <p:cNvSpPr>
            <a:spLocks noGrp="1" noChangeArrowheads="1"/>
          </p:cNvSpPr>
          <p:nvPr>
            <p:ph type="body" idx="1"/>
          </p:nvPr>
        </p:nvSpPr>
        <p:spPr>
          <a:xfrm>
            <a:off x="395288" y="1341438"/>
            <a:ext cx="4038600" cy="4724400"/>
          </a:xfrm>
        </p:spPr>
        <p:txBody>
          <a:bodyPr/>
          <a:lstStyle/>
          <a:p>
            <a:pPr defTabSz="762000" eaLnBrk="1" hangingPunct="1">
              <a:lnSpc>
                <a:spcPct val="80000"/>
              </a:lnSpc>
            </a:pPr>
            <a:r>
              <a:rPr lang="es-ES_tradnl" altLang="es-CO" sz="2800" smtClean="0">
                <a:solidFill>
                  <a:schemeClr val="bg1"/>
                </a:solidFill>
                <a:latin typeface="Arial" panose="020B0604020202020204" pitchFamily="34" charset="0"/>
              </a:rPr>
              <a:t>Haga el plan de mercado primero</a:t>
            </a:r>
          </a:p>
          <a:p>
            <a:pPr defTabSz="762000" eaLnBrk="1" hangingPunct="1">
              <a:lnSpc>
                <a:spcPct val="80000"/>
              </a:lnSpc>
            </a:pPr>
            <a:r>
              <a:rPr lang="es-ES_tradnl" altLang="es-CO" sz="2800" smtClean="0">
                <a:solidFill>
                  <a:schemeClr val="bg1"/>
                </a:solidFill>
                <a:latin typeface="Arial" panose="020B0604020202020204" pitchFamily="34" charset="0"/>
              </a:rPr>
              <a:t>Luego haga el plan operativo</a:t>
            </a:r>
          </a:p>
          <a:p>
            <a:pPr defTabSz="762000" eaLnBrk="1" hangingPunct="1">
              <a:lnSpc>
                <a:spcPct val="80000"/>
              </a:lnSpc>
            </a:pPr>
            <a:r>
              <a:rPr lang="es-ES_tradnl" altLang="es-CO" sz="2800" smtClean="0">
                <a:solidFill>
                  <a:schemeClr val="bg1"/>
                </a:solidFill>
                <a:latin typeface="Arial" panose="020B0604020202020204" pitchFamily="34" charset="0"/>
              </a:rPr>
              <a:t>Por último haga el plan financiero </a:t>
            </a:r>
          </a:p>
          <a:p>
            <a:pPr defTabSz="762000" eaLnBrk="1" hangingPunct="1">
              <a:lnSpc>
                <a:spcPct val="80000"/>
              </a:lnSpc>
            </a:pPr>
            <a:r>
              <a:rPr lang="es-ES_tradnl" altLang="es-CO" sz="2800" smtClean="0">
                <a:solidFill>
                  <a:schemeClr val="bg1"/>
                </a:solidFill>
                <a:latin typeface="Arial" panose="020B0604020202020204" pitchFamily="34" charset="0"/>
              </a:rPr>
              <a:t>Sea flexible, ajuste el plan continuamente</a:t>
            </a:r>
          </a:p>
          <a:p>
            <a:pPr defTabSz="762000" eaLnBrk="1" hangingPunct="1">
              <a:lnSpc>
                <a:spcPct val="80000"/>
              </a:lnSpc>
            </a:pPr>
            <a:r>
              <a:rPr lang="es-ES_tradnl" altLang="es-CO" sz="2800" smtClean="0">
                <a:solidFill>
                  <a:schemeClr val="bg1"/>
                </a:solidFill>
                <a:latin typeface="Arial" panose="020B0604020202020204" pitchFamily="34" charset="0"/>
              </a:rPr>
              <a:t>Haga la estrategia de negocio</a:t>
            </a:r>
          </a:p>
          <a:p>
            <a:pPr defTabSz="762000" eaLnBrk="1" hangingPunct="1">
              <a:lnSpc>
                <a:spcPct val="80000"/>
              </a:lnSpc>
            </a:pPr>
            <a:r>
              <a:rPr lang="es-ES_tradnl" altLang="es-CO" sz="2800" smtClean="0">
                <a:solidFill>
                  <a:schemeClr val="bg1"/>
                </a:solidFill>
                <a:latin typeface="Arial" panose="020B0604020202020204" pitchFamily="34" charset="0"/>
              </a:rPr>
              <a:t>Mantenga al día sus supuestos y pruebe su factibilidad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idx="4294967295"/>
          </p:nvPr>
        </p:nvSpPr>
        <p:spPr>
          <a:xfrm>
            <a:off x="395288" y="1341438"/>
            <a:ext cx="7340600" cy="904875"/>
          </a:xfrm>
          <a:noFill/>
        </p:spPr>
        <p:txBody>
          <a:bodyPr lIns="92075" tIns="46038" rIns="92075" bIns="46038"/>
          <a:lstStyle/>
          <a:p>
            <a:pPr defTabSz="762000" eaLnBrk="1" hangingPunct="1"/>
            <a:r>
              <a:rPr lang="es-ES_tradnl" altLang="es-CO" smtClean="0">
                <a:solidFill>
                  <a:schemeClr val="bg1"/>
                </a:solidFill>
                <a:latin typeface="Arial" panose="020B0604020202020204" pitchFamily="34" charset="0"/>
              </a:rPr>
              <a:t>¿Para  que sirve un </a:t>
            </a:r>
            <a:br>
              <a:rPr lang="es-ES_tradnl" altLang="es-CO" smtClean="0">
                <a:solidFill>
                  <a:schemeClr val="bg1"/>
                </a:solidFill>
                <a:latin typeface="Arial" panose="020B0604020202020204" pitchFamily="34" charset="0"/>
              </a:rPr>
            </a:br>
            <a:r>
              <a:rPr lang="es-ES_tradnl" altLang="es-CO" smtClean="0">
                <a:solidFill>
                  <a:schemeClr val="bg1"/>
                </a:solidFill>
                <a:latin typeface="Arial" panose="020B0604020202020204" pitchFamily="34" charset="0"/>
              </a:rPr>
              <a:t>plan de negocio?</a:t>
            </a:r>
            <a:endParaRPr lang="en-US" altLang="es-CO" smtClean="0">
              <a:solidFill>
                <a:schemeClr val="bg1"/>
              </a:solidFill>
              <a:latin typeface="Arial" panose="020B0604020202020204" pitchFamily="34" charset="0"/>
            </a:endParaRPr>
          </a:p>
        </p:txBody>
      </p:sp>
      <p:graphicFrame>
        <p:nvGraphicFramePr>
          <p:cNvPr id="55299" name="Object 3"/>
          <p:cNvGraphicFramePr>
            <a:graphicFrameLocks/>
          </p:cNvGraphicFramePr>
          <p:nvPr/>
        </p:nvGraphicFramePr>
        <p:xfrm>
          <a:off x="2411413" y="3284538"/>
          <a:ext cx="4219575" cy="2305050"/>
        </p:xfrm>
        <a:graphic>
          <a:graphicData uri="http://schemas.openxmlformats.org/presentationml/2006/ole">
            <mc:AlternateContent xmlns:mc="http://schemas.openxmlformats.org/markup-compatibility/2006">
              <mc:Choice xmlns:v="urn:schemas-microsoft-com:vml" Requires="v">
                <p:oleObj spid="_x0000_s55301" name="Clip" r:id="rId4" imgW="8458200" imgH="4629150" progId="MS_ClipArt_Gallery.2">
                  <p:embed/>
                </p:oleObj>
              </mc:Choice>
              <mc:Fallback>
                <p:oleObj name="Clip" r:id="rId4" imgW="8458200" imgH="462915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3284538"/>
                        <a:ext cx="4219575" cy="2305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539750" y="260350"/>
            <a:ext cx="7918450" cy="4114800"/>
          </a:xfrm>
        </p:spPr>
        <p:txBody>
          <a:bodyPr/>
          <a:lstStyle/>
          <a:p>
            <a:pPr eaLnBrk="1" hangingPunct="1">
              <a:lnSpc>
                <a:spcPct val="80000"/>
              </a:lnSpc>
            </a:pPr>
            <a:r>
              <a:rPr lang="es-MX" altLang="es-CO" b="1" smtClean="0">
                <a:solidFill>
                  <a:srgbClr val="FF0000"/>
                </a:solidFill>
                <a:latin typeface="Arial" panose="020B0604020202020204" pitchFamily="34" charset="0"/>
              </a:rPr>
              <a:t>Para que sirve el plan de negocio?</a:t>
            </a:r>
          </a:p>
          <a:p>
            <a:pPr eaLnBrk="1" hangingPunct="1">
              <a:lnSpc>
                <a:spcPct val="80000"/>
              </a:lnSpc>
              <a:buFontTx/>
              <a:buNone/>
            </a:pPr>
            <a:endParaRPr lang="es-MX" altLang="es-CO" b="1" smtClean="0">
              <a:solidFill>
                <a:srgbClr val="FF0000"/>
              </a:solidFill>
              <a:latin typeface="Arial" panose="020B0604020202020204" pitchFamily="34" charset="0"/>
            </a:endParaRPr>
          </a:p>
          <a:p>
            <a:pPr eaLnBrk="1" hangingPunct="1"/>
            <a:r>
              <a:rPr lang="es-MX" altLang="es-CO" sz="2000" b="1" smtClean="0">
                <a:solidFill>
                  <a:schemeClr val="bg1"/>
                </a:solidFill>
                <a:latin typeface="Tahoma" panose="020B0604030504040204" pitchFamily="34" charset="0"/>
              </a:rPr>
              <a:t>Visualizar el negocio</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Ayuda a la toma de decisiones acertadas. </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Descubre riesgos ocultos y debilidades </a:t>
            </a:r>
          </a:p>
          <a:p>
            <a:pPr eaLnBrk="1" hangingPunct="1">
              <a:buFontTx/>
              <a:buNone/>
            </a:pPr>
            <a:r>
              <a:rPr lang="es-MX" altLang="es-CO" sz="2000" b="1" smtClean="0">
                <a:solidFill>
                  <a:schemeClr val="bg1"/>
                </a:solidFill>
                <a:latin typeface="Tahoma" panose="020B0604030504040204" pitchFamily="34" charset="0"/>
              </a:rPr>
              <a:t>     permitiendo tomar a tiempo acciones correctivas.</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 Ayuda a identificar nuevas oportunidades para el negocio</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Identifica y aclara los criterios y supuestos sobre los que se fundamentará la actividad empresarial.</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Permite el manejo del riesgo y la incertidumbre.</a:t>
            </a:r>
          </a:p>
          <a:p>
            <a:pPr eaLnBrk="1" hangingPunct="1"/>
            <a:endParaRPr lang="es-MX" altLang="es-CO" sz="2000" b="1" smtClean="0">
              <a:solidFill>
                <a:schemeClr val="bg1"/>
              </a:solidFill>
              <a:latin typeface="Tahoma" panose="020B0604030504040204" pitchFamily="34" charset="0"/>
            </a:endParaRPr>
          </a:p>
          <a:p>
            <a:pPr eaLnBrk="1" hangingPunct="1"/>
            <a:r>
              <a:rPr lang="es-MX" altLang="es-CO" sz="2000" b="1" smtClean="0">
                <a:solidFill>
                  <a:schemeClr val="bg1"/>
                </a:solidFill>
                <a:latin typeface="Tahoma" panose="020B0604030504040204" pitchFamily="34" charset="0"/>
              </a:rPr>
              <a:t> Define las necesidades de inversión y capital. </a:t>
            </a:r>
          </a:p>
          <a:p>
            <a:pPr eaLnBrk="1" hangingPunct="1">
              <a:buFontTx/>
              <a:buNone/>
            </a:pPr>
            <a:r>
              <a:rPr lang="es-MX" altLang="es-CO" sz="2000" b="1" smtClean="0">
                <a:solidFill>
                  <a:schemeClr val="bg1"/>
                </a:solidFill>
                <a:latin typeface="Tahoma" panose="020B0604030504040204" pitchFamily="34" charset="0"/>
              </a:rPr>
              <a:t> </a:t>
            </a:r>
            <a:endParaRPr lang="es-ES" altLang="es-CO" sz="2000" b="1" smtClean="0">
              <a:solidFill>
                <a:schemeClr val="bg1"/>
              </a:solidFill>
              <a:latin typeface="Tahoma" panose="020B0604030504040204" pitchFamily="34" charset="0"/>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684213" y="404813"/>
            <a:ext cx="7918450" cy="4114800"/>
          </a:xfrm>
        </p:spPr>
        <p:txBody>
          <a:bodyPr/>
          <a:lstStyle/>
          <a:p>
            <a:pPr eaLnBrk="1" hangingPunct="1">
              <a:lnSpc>
                <a:spcPct val="80000"/>
              </a:lnSpc>
            </a:pPr>
            <a:r>
              <a:rPr lang="es-MX" altLang="es-CO" b="1" smtClean="0">
                <a:solidFill>
                  <a:srgbClr val="FF0000"/>
                </a:solidFill>
                <a:latin typeface="Arial" panose="020B0604020202020204" pitchFamily="34" charset="0"/>
              </a:rPr>
              <a:t>Para que sirve el plan de negocio?</a:t>
            </a:r>
          </a:p>
          <a:p>
            <a:pPr eaLnBrk="1" hangingPunct="1">
              <a:lnSpc>
                <a:spcPct val="80000"/>
              </a:lnSpc>
              <a:buFontTx/>
              <a:buNone/>
            </a:pPr>
            <a:endParaRPr lang="es-MX" altLang="es-CO" b="1" smtClean="0">
              <a:solidFill>
                <a:srgbClr val="FF0000"/>
              </a:solidFill>
              <a:latin typeface="Arial" panose="020B0604020202020204" pitchFamily="34" charset="0"/>
            </a:endParaRPr>
          </a:p>
          <a:p>
            <a:pPr eaLnBrk="1" hangingPunct="1">
              <a:lnSpc>
                <a:spcPct val="105000"/>
              </a:lnSpc>
            </a:pPr>
            <a:r>
              <a:rPr lang="es-MX" altLang="es-CO" sz="2000" b="1" smtClean="0">
                <a:solidFill>
                  <a:schemeClr val="bg1"/>
                </a:solidFill>
                <a:latin typeface="Tahoma" panose="020B0604030504040204" pitchFamily="34" charset="0"/>
              </a:rPr>
              <a:t>Es una forma de visualizar el futuro y sus posibilidades</a:t>
            </a:r>
          </a:p>
          <a:p>
            <a:pPr eaLnBrk="1" hangingPunct="1">
              <a:lnSpc>
                <a:spcPct val="105000"/>
              </a:lnSpc>
            </a:pPr>
            <a:endParaRPr lang="es-MX" altLang="es-CO" sz="2000" b="1" smtClean="0">
              <a:solidFill>
                <a:schemeClr val="bg1"/>
              </a:solidFill>
              <a:latin typeface="Tahoma" panose="020B0604030504040204" pitchFamily="34" charset="0"/>
            </a:endParaRPr>
          </a:p>
          <a:p>
            <a:pPr eaLnBrk="1" hangingPunct="1">
              <a:lnSpc>
                <a:spcPct val="105000"/>
              </a:lnSpc>
            </a:pPr>
            <a:r>
              <a:rPr lang="es-MX" altLang="es-CO" sz="2000" b="1" smtClean="0">
                <a:solidFill>
                  <a:schemeClr val="bg1"/>
                </a:solidFill>
                <a:latin typeface="Tahoma" panose="020B0604030504040204" pitchFamily="34" charset="0"/>
              </a:rPr>
              <a:t>Permite conectar la empresa con su entorno, que es en general el conjunto de sus clientes, proveedores, inversionistas, gobierno, aliados y por supuesto, todos los competidores y clientes potenciales. </a:t>
            </a:r>
          </a:p>
          <a:p>
            <a:pPr eaLnBrk="1" hangingPunct="1">
              <a:lnSpc>
                <a:spcPct val="105000"/>
              </a:lnSpc>
            </a:pPr>
            <a:endParaRPr lang="es-MX" altLang="es-CO" sz="2000" b="1" smtClean="0">
              <a:solidFill>
                <a:schemeClr val="bg1"/>
              </a:solidFill>
              <a:latin typeface="Tahoma" panose="020B0604030504040204" pitchFamily="34" charset="0"/>
            </a:endParaRPr>
          </a:p>
          <a:p>
            <a:pPr eaLnBrk="1" hangingPunct="1">
              <a:lnSpc>
                <a:spcPct val="105000"/>
              </a:lnSpc>
            </a:pPr>
            <a:r>
              <a:rPr lang="es-MX" altLang="es-CO" sz="2000" b="1" smtClean="0">
                <a:solidFill>
                  <a:schemeClr val="bg1"/>
                </a:solidFill>
                <a:latin typeface="Tahoma" panose="020B0604030504040204" pitchFamily="34" charset="0"/>
              </a:rPr>
              <a:t> Atraer Inversionistas.</a:t>
            </a:r>
          </a:p>
          <a:p>
            <a:pPr eaLnBrk="1" hangingPunct="1">
              <a:lnSpc>
                <a:spcPct val="105000"/>
              </a:lnSpc>
            </a:pPr>
            <a:endParaRPr lang="es-MX" altLang="es-CO" sz="2000" b="1" smtClean="0">
              <a:solidFill>
                <a:schemeClr val="bg1"/>
              </a:solidFill>
              <a:latin typeface="Tahoma" panose="020B0604030504040204" pitchFamily="34" charset="0"/>
            </a:endParaRPr>
          </a:p>
          <a:p>
            <a:pPr eaLnBrk="1" hangingPunct="1">
              <a:lnSpc>
                <a:spcPct val="105000"/>
              </a:lnSpc>
            </a:pPr>
            <a:r>
              <a:rPr lang="es-MX" altLang="es-CO" sz="2000" b="1" smtClean="0">
                <a:solidFill>
                  <a:schemeClr val="bg1"/>
                </a:solidFill>
                <a:latin typeface="Tahoma" panose="020B0604030504040204" pitchFamily="34" charset="0"/>
              </a:rPr>
              <a:t> Se constituye en una carta de navegación para alcanzar el éxito.</a:t>
            </a:r>
          </a:p>
          <a:p>
            <a:pPr eaLnBrk="1" hangingPunct="1">
              <a:lnSpc>
                <a:spcPct val="105000"/>
              </a:lnSpc>
            </a:pPr>
            <a:endParaRPr lang="es-MX" altLang="es-CO" sz="2000" b="1" smtClean="0">
              <a:solidFill>
                <a:schemeClr val="bg1"/>
              </a:solidFill>
              <a:latin typeface="Tahoma" panose="020B0604030504040204" pitchFamily="34" charset="0"/>
            </a:endParaRPr>
          </a:p>
          <a:p>
            <a:pPr eaLnBrk="1" hangingPunct="1">
              <a:lnSpc>
                <a:spcPct val="105000"/>
              </a:lnSpc>
            </a:pPr>
            <a:r>
              <a:rPr lang="es-MX" altLang="es-CO" sz="2000" b="1" smtClean="0">
                <a:solidFill>
                  <a:schemeClr val="bg1"/>
                </a:solidFill>
                <a:latin typeface="Tahoma" panose="020B0604030504040204" pitchFamily="34" charset="0"/>
              </a:rPr>
              <a:t> Es el punto de referencia para medir el desempeño durante la implementación.</a:t>
            </a:r>
          </a:p>
          <a:p>
            <a:pPr eaLnBrk="1" hangingPunct="1">
              <a:lnSpc>
                <a:spcPct val="105000"/>
              </a:lnSpc>
              <a:buFontTx/>
              <a:buNone/>
            </a:pPr>
            <a:r>
              <a:rPr lang="es-MX" altLang="es-CO" sz="2000" b="1" smtClean="0">
                <a:solidFill>
                  <a:schemeClr val="bg1"/>
                </a:solidFill>
                <a:latin typeface="Tahoma" panose="020B0604030504040204" pitchFamily="34" charset="0"/>
              </a:rPr>
              <a:t> </a:t>
            </a:r>
            <a:endParaRPr lang="es-ES" altLang="es-CO" sz="2000" b="1" smtClean="0">
              <a:solidFill>
                <a:schemeClr val="bg1"/>
              </a:solidFill>
              <a:latin typeface="Tahoma" panose="020B0604030504040204" pitchFamily="34"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3059113" y="1125538"/>
            <a:ext cx="5326062" cy="952500"/>
          </a:xfrm>
          <a:noFill/>
        </p:spPr>
        <p:txBody>
          <a:bodyPr lIns="92075" tIns="46038" rIns="92075" bIns="46038"/>
          <a:lstStyle/>
          <a:p>
            <a:pPr defTabSz="762000" eaLnBrk="1" hangingPunct="1"/>
            <a:r>
              <a:rPr lang="es-ES_tradnl" altLang="es-CO" smtClean="0">
                <a:solidFill>
                  <a:schemeClr val="bg1"/>
                </a:solidFill>
                <a:latin typeface="Arial" panose="020B0604020202020204" pitchFamily="34" charset="0"/>
              </a:rPr>
              <a:t>¿Qué es un plan de negocio?</a:t>
            </a:r>
            <a:endParaRPr lang="en-US" altLang="es-CO" smtClean="0">
              <a:solidFill>
                <a:schemeClr val="bg1"/>
              </a:solidFill>
              <a:latin typeface="Arial" panose="020B0604020202020204" pitchFamily="34" charset="0"/>
            </a:endParaRPr>
          </a:p>
        </p:txBody>
      </p:sp>
      <p:graphicFrame>
        <p:nvGraphicFramePr>
          <p:cNvPr id="8195" name="Object 3"/>
          <p:cNvGraphicFramePr>
            <a:graphicFrameLocks/>
          </p:cNvGraphicFramePr>
          <p:nvPr/>
        </p:nvGraphicFramePr>
        <p:xfrm>
          <a:off x="2411413" y="2997200"/>
          <a:ext cx="2828925" cy="2314575"/>
        </p:xfrm>
        <a:graphic>
          <a:graphicData uri="http://schemas.openxmlformats.org/presentationml/2006/ole">
            <mc:AlternateContent xmlns:mc="http://schemas.openxmlformats.org/markup-compatibility/2006">
              <mc:Choice xmlns:v="urn:schemas-microsoft-com:vml" Requires="v">
                <p:oleObj spid="_x0000_s8197" name="Clip" r:id="rId4" imgW="5504873" imgH="4507345" progId="MS_ClipArt_Gallery.2">
                  <p:embed/>
                </p:oleObj>
              </mc:Choice>
              <mc:Fallback>
                <p:oleObj name="Clip" r:id="rId4" imgW="5504873" imgH="4507345"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997200"/>
                        <a:ext cx="2828925" cy="2314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84213" y="2636838"/>
            <a:ext cx="7772400" cy="1143000"/>
          </a:xfrm>
        </p:spPr>
        <p:txBody>
          <a:bodyPr/>
          <a:lstStyle/>
          <a:p>
            <a:pPr defTabSz="762000" eaLnBrk="1" hangingPunct="1"/>
            <a:r>
              <a:rPr lang="es-MX" altLang="es-CO" sz="4000" dirty="0" smtClean="0">
                <a:solidFill>
                  <a:srgbClr val="FF0000"/>
                </a:solidFill>
                <a:latin typeface="Arial" panose="020B0604020202020204" pitchFamily="34" charset="0"/>
              </a:rPr>
              <a:t>¿Pero, qué es un </a:t>
            </a:r>
            <a:r>
              <a:rPr lang="es-MX" altLang="es-CO" sz="4000" b="1" dirty="0" smtClean="0">
                <a:solidFill>
                  <a:srgbClr val="FF0000"/>
                </a:solidFill>
                <a:latin typeface="Arial" panose="020B0604020202020204" pitchFamily="34" charset="0"/>
              </a:rPr>
              <a:t>plan de negocio?</a:t>
            </a:r>
            <a:r>
              <a:rPr lang="es-MX" altLang="es-CO" sz="2400" b="1" dirty="0" smtClean="0">
                <a:solidFill>
                  <a:srgbClr val="FF0000"/>
                </a:solidFill>
                <a:latin typeface="Arial" panose="020B0604020202020204" pitchFamily="34" charset="0"/>
              </a:rPr>
              <a:t/>
            </a:r>
            <a:br>
              <a:rPr lang="es-MX" altLang="es-CO" sz="2400" b="1" dirty="0" smtClean="0">
                <a:solidFill>
                  <a:srgbClr val="FF0000"/>
                </a:solidFill>
                <a:latin typeface="Arial" panose="020B0604020202020204" pitchFamily="34" charset="0"/>
              </a:rPr>
            </a:br>
            <a:r>
              <a:rPr lang="es-MX" altLang="es-CO" sz="2400" b="1" dirty="0" smtClean="0">
                <a:solidFill>
                  <a:schemeClr val="bg1"/>
                </a:solidFill>
                <a:latin typeface="Arial" panose="020B0604020202020204" pitchFamily="34" charset="0"/>
              </a:rPr>
              <a:t> </a:t>
            </a:r>
            <a:r>
              <a:rPr lang="es-MX" altLang="es-CO" sz="2400" dirty="0" smtClean="0">
                <a:solidFill>
                  <a:schemeClr val="bg1"/>
                </a:solidFill>
                <a:latin typeface="Arial" panose="020B0604020202020204" pitchFamily="34" charset="0"/>
              </a:rPr>
              <a:t/>
            </a:r>
            <a:br>
              <a:rPr lang="es-MX" altLang="es-CO" sz="2400" dirty="0" smtClean="0">
                <a:solidFill>
                  <a:schemeClr val="bg1"/>
                </a:solidFill>
                <a:latin typeface="Arial" panose="020B0604020202020204" pitchFamily="34" charset="0"/>
              </a:rPr>
            </a:br>
            <a:r>
              <a:rPr lang="es-MX" altLang="es-CO" sz="2400" dirty="0" smtClean="0">
                <a:solidFill>
                  <a:schemeClr val="bg1"/>
                </a:solidFill>
                <a:latin typeface="Arial" panose="020B0604020202020204" pitchFamily="34" charset="0"/>
              </a:rPr>
              <a:t/>
            </a:r>
            <a:br>
              <a:rPr lang="es-MX" altLang="es-CO" sz="2400" dirty="0" smtClean="0">
                <a:solidFill>
                  <a:schemeClr val="bg1"/>
                </a:solidFill>
                <a:latin typeface="Arial" panose="020B0604020202020204" pitchFamily="34" charset="0"/>
              </a:rPr>
            </a:br>
            <a:r>
              <a:rPr lang="es-MX" altLang="es-CO" sz="2400" dirty="0" smtClean="0">
                <a:solidFill>
                  <a:schemeClr val="bg1"/>
                </a:solidFill>
                <a:latin typeface="Arial" panose="020B0604020202020204" pitchFamily="34" charset="0"/>
              </a:rPr>
              <a:t>El </a:t>
            </a:r>
            <a:r>
              <a:rPr lang="es-MX" altLang="es-CO" sz="2400" b="1" dirty="0" smtClean="0">
                <a:solidFill>
                  <a:srgbClr val="FF0000"/>
                </a:solidFill>
                <a:latin typeface="Arial" panose="020B0604020202020204" pitchFamily="34" charset="0"/>
              </a:rPr>
              <a:t>plan de negocio</a:t>
            </a:r>
            <a:r>
              <a:rPr lang="es-MX" altLang="es-CO" sz="2400" b="1" dirty="0" smtClean="0">
                <a:solidFill>
                  <a:schemeClr val="bg1"/>
                </a:solidFill>
                <a:latin typeface="Arial" panose="020B0604020202020204" pitchFamily="34" charset="0"/>
              </a:rPr>
              <a:t> </a:t>
            </a:r>
            <a:r>
              <a:rPr lang="es-MX" altLang="es-CO" sz="2400" dirty="0" smtClean="0">
                <a:solidFill>
                  <a:schemeClr val="bg1"/>
                </a:solidFill>
                <a:latin typeface="Arial" panose="020B0604020202020204" pitchFamily="34" charset="0"/>
              </a:rPr>
              <a:t>es un Bloque de información, expresada en un documento, que tiene que ser comprendido por propios y extraños y que evidencia un pensamiento estratégico de la empresa y sus negocios, con obligaciones y resultados cuantificables previstos para un período de tiempo determinado.</a:t>
            </a:r>
            <a:endParaRPr lang="en-US" altLang="es-CO" sz="2400" dirty="0"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idx="4294967295"/>
          </p:nvPr>
        </p:nvSpPr>
        <p:spPr>
          <a:xfrm>
            <a:off x="4114800" y="3276600"/>
            <a:ext cx="5029200" cy="1143000"/>
          </a:xfrm>
          <a:noFill/>
        </p:spPr>
        <p:txBody>
          <a:bodyPr lIns="92075" tIns="46038" rIns="92075" bIns="46038"/>
          <a:lstStyle/>
          <a:p>
            <a:pPr defTabSz="762000" eaLnBrk="1" hangingPunct="1"/>
            <a:r>
              <a:rPr lang="es-ES_tradnl" altLang="es-CO" smtClean="0">
                <a:solidFill>
                  <a:schemeClr val="bg1"/>
                </a:solidFill>
                <a:latin typeface="Arial" panose="020B0604020202020204" pitchFamily="34" charset="0"/>
              </a:rPr>
              <a:t>¿Cuándo usamos un plan de negocio?</a:t>
            </a:r>
            <a:endParaRPr lang="en-US" altLang="es-CO" smtClean="0">
              <a:solidFill>
                <a:schemeClr val="bg1"/>
              </a:solidFill>
              <a:latin typeface="Arial" panose="020B0604020202020204" pitchFamily="34" charset="0"/>
            </a:endParaRPr>
          </a:p>
        </p:txBody>
      </p:sp>
      <p:graphicFrame>
        <p:nvGraphicFramePr>
          <p:cNvPr id="12291" name="Object 3"/>
          <p:cNvGraphicFramePr>
            <a:graphicFrameLocks/>
          </p:cNvGraphicFramePr>
          <p:nvPr/>
        </p:nvGraphicFramePr>
        <p:xfrm>
          <a:off x="539750" y="1196975"/>
          <a:ext cx="2549525" cy="3651250"/>
        </p:xfrm>
        <a:graphic>
          <a:graphicData uri="http://schemas.openxmlformats.org/presentationml/2006/ole">
            <mc:AlternateContent xmlns:mc="http://schemas.openxmlformats.org/markup-compatibility/2006">
              <mc:Choice xmlns:v="urn:schemas-microsoft-com:vml" Requires="v">
                <p:oleObj spid="_x0000_s12293" name="Clip" r:id="rId4" imgW="2559728" imgH="3660559" progId="MS_ClipArt_Gallery.2">
                  <p:embed/>
                </p:oleObj>
              </mc:Choice>
              <mc:Fallback>
                <p:oleObj name="Clip" r:id="rId4" imgW="2559728" imgH="3660559"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96975"/>
                        <a:ext cx="2549525" cy="3651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noChangeArrowheads="1"/>
          </p:cNvSpPr>
          <p:nvPr>
            <p:ph type="body" idx="1"/>
          </p:nvPr>
        </p:nvSpPr>
        <p:spPr>
          <a:xfrm>
            <a:off x="684213" y="549275"/>
            <a:ext cx="7772400" cy="4021138"/>
          </a:xfrm>
        </p:spPr>
        <p:txBody>
          <a:bodyPr/>
          <a:lstStyle/>
          <a:p>
            <a:pPr eaLnBrk="1" hangingPunct="1">
              <a:lnSpc>
                <a:spcPct val="160000"/>
              </a:lnSpc>
            </a:pPr>
            <a:r>
              <a:rPr lang="es-CO" altLang="es-CO" b="1" dirty="0" smtClean="0">
                <a:solidFill>
                  <a:schemeClr val="bg1"/>
                </a:solidFill>
                <a:latin typeface="Arial" panose="020B0604020202020204" pitchFamily="34" charset="0"/>
              </a:rPr>
              <a:t>El resultado primordial en la preparación de un </a:t>
            </a:r>
            <a:r>
              <a:rPr lang="es-CO" altLang="es-CO" b="1" i="1" dirty="0" smtClean="0">
                <a:solidFill>
                  <a:schemeClr val="bg1"/>
                </a:solidFill>
                <a:latin typeface="Arial" panose="020B0604020202020204" pitchFamily="34" charset="0"/>
              </a:rPr>
              <a:t>Plan de Negocios</a:t>
            </a:r>
            <a:r>
              <a:rPr lang="es-CO" altLang="es-CO" b="1" dirty="0" smtClean="0">
                <a:solidFill>
                  <a:schemeClr val="bg1"/>
                </a:solidFill>
                <a:latin typeface="Arial" panose="020B0604020202020204" pitchFamily="34" charset="0"/>
              </a:rPr>
              <a:t> es establecer un caso convincente para asegurar la financiación, interna o externa, para la puesta en marcha o expansión de las posibles iniciativas de negocios.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anim to="" calcmode="lin" valueType="num">
                                      <p:cBhvr>
                                        <p:cTn id="7" dur="1" fill="hold"/>
                                        <p:tgtEl>
                                          <p:spTgt spid="193539">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2895600" y="2209800"/>
            <a:ext cx="6248400" cy="2286000"/>
          </a:xfrm>
          <a:noFill/>
        </p:spPr>
        <p:txBody>
          <a:bodyPr lIns="92075" tIns="46038" rIns="92075" bIns="46038"/>
          <a:lstStyle/>
          <a:p>
            <a:pPr defTabSz="762000" eaLnBrk="1" hangingPunct="1"/>
            <a:r>
              <a:rPr lang="es-ES_tradnl" altLang="es-CO" smtClean="0"/>
              <a:t>¿</a:t>
            </a:r>
            <a:r>
              <a:rPr lang="es-ES_tradnl" altLang="es-CO" smtClean="0">
                <a:solidFill>
                  <a:schemeClr val="bg1"/>
                </a:solidFill>
                <a:latin typeface="Arial" panose="020B0604020202020204" pitchFamily="34" charset="0"/>
              </a:rPr>
              <a:t>Porqué fracasan los planes de negocio?</a:t>
            </a:r>
            <a:br>
              <a:rPr lang="es-ES_tradnl" altLang="es-CO" smtClean="0">
                <a:solidFill>
                  <a:schemeClr val="bg1"/>
                </a:solidFill>
                <a:latin typeface="Arial" panose="020B0604020202020204" pitchFamily="34" charset="0"/>
              </a:rPr>
            </a:br>
            <a:r>
              <a:rPr lang="es-ES_tradnl" altLang="es-CO" smtClean="0">
                <a:solidFill>
                  <a:schemeClr val="bg1"/>
                </a:solidFill>
                <a:latin typeface="Arial" panose="020B0604020202020204" pitchFamily="34" charset="0"/>
              </a:rPr>
              <a:t/>
            </a:r>
            <a:br>
              <a:rPr lang="es-ES_tradnl" altLang="es-CO" smtClean="0">
                <a:solidFill>
                  <a:schemeClr val="bg1"/>
                </a:solidFill>
                <a:latin typeface="Arial" panose="020B0604020202020204" pitchFamily="34" charset="0"/>
              </a:rPr>
            </a:br>
            <a:r>
              <a:rPr lang="es-ES_tradnl" altLang="es-CO" smtClean="0">
                <a:solidFill>
                  <a:schemeClr val="bg1"/>
                </a:solidFill>
                <a:latin typeface="Arial" panose="020B0604020202020204" pitchFamily="34" charset="0"/>
              </a:rPr>
              <a:t>Síntomas/Curas</a:t>
            </a:r>
            <a:endParaRPr lang="en-US" altLang="es-CO" smtClean="0">
              <a:solidFill>
                <a:schemeClr val="bg1"/>
              </a:solidFill>
              <a:latin typeface="Arial" panose="020B0604020202020204" pitchFamily="34" charset="0"/>
            </a:endParaRPr>
          </a:p>
        </p:txBody>
      </p:sp>
      <p:graphicFrame>
        <p:nvGraphicFramePr>
          <p:cNvPr id="16387" name="Object 3"/>
          <p:cNvGraphicFramePr>
            <a:graphicFrameLocks/>
          </p:cNvGraphicFramePr>
          <p:nvPr/>
        </p:nvGraphicFramePr>
        <p:xfrm>
          <a:off x="900113" y="1125538"/>
          <a:ext cx="1738312" cy="3648075"/>
        </p:xfrm>
        <a:graphic>
          <a:graphicData uri="http://schemas.openxmlformats.org/presentationml/2006/ole">
            <mc:AlternateContent xmlns:mc="http://schemas.openxmlformats.org/markup-compatibility/2006">
              <mc:Choice xmlns:v="urn:schemas-microsoft-com:vml" Requires="v">
                <p:oleObj spid="_x0000_s16389" name="Clip" r:id="rId4" imgW="1748023" imgH="3657600" progId="MS_ClipArt_Gallery.2">
                  <p:embed/>
                </p:oleObj>
              </mc:Choice>
              <mc:Fallback>
                <p:oleObj name="Clip" r:id="rId4" imgW="1748023" imgH="365760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125538"/>
                        <a:ext cx="1738312" cy="3648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lid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AutoShape 3"/>
          <p:cNvSpPr>
            <a:spLocks noChangeArrowheads="1"/>
          </p:cNvSpPr>
          <p:nvPr/>
        </p:nvSpPr>
        <p:spPr bwMode="auto">
          <a:xfrm>
            <a:off x="1447800" y="0"/>
            <a:ext cx="7239000" cy="1143000"/>
          </a:xfrm>
          <a:prstGeom prst="roundRect">
            <a:avLst>
              <a:gd name="adj" fmla="val 16667"/>
            </a:avLst>
          </a:prstGeom>
          <a:solidFill>
            <a:srgbClr val="99CC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9156" name="Text Box 4"/>
          <p:cNvSpPr txBox="1">
            <a:spLocks noChangeArrowheads="1"/>
          </p:cNvSpPr>
          <p:nvPr/>
        </p:nvSpPr>
        <p:spPr bwMode="auto">
          <a:xfrm>
            <a:off x="1905000" y="0"/>
            <a:ext cx="647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Bueno muchachos… ¿qué puedo hacer por ustedes?</a:t>
            </a:r>
          </a:p>
        </p:txBody>
      </p:sp>
      <p:sp>
        <p:nvSpPr>
          <p:cNvPr id="18437" name="AutoShape 5"/>
          <p:cNvSpPr>
            <a:spLocks noChangeArrowheads="1"/>
          </p:cNvSpPr>
          <p:nvPr/>
        </p:nvSpPr>
        <p:spPr bwMode="auto">
          <a:xfrm>
            <a:off x="685800" y="3124200"/>
            <a:ext cx="7543800" cy="1143000"/>
          </a:xfrm>
          <a:prstGeom prst="roundRect">
            <a:avLst>
              <a:gd name="adj" fmla="val 16667"/>
            </a:avLst>
          </a:prstGeom>
          <a:solidFill>
            <a:srgbClr val="8B8B8B"/>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49158" name="Text Box 6"/>
          <p:cNvSpPr txBox="1">
            <a:spLocks noChangeArrowheads="1"/>
          </p:cNvSpPr>
          <p:nvPr/>
        </p:nvSpPr>
        <p:spPr bwMode="auto">
          <a:xfrm>
            <a:off x="838200" y="3200400"/>
            <a:ext cx="746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Necesitamos plata para iniciar nuestro negocio</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dissolve">
                                      <p:cBhvr>
                                        <p:cTn id="1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AutoShape 3"/>
          <p:cNvSpPr>
            <a:spLocks noChangeArrowheads="1"/>
          </p:cNvSpPr>
          <p:nvPr/>
        </p:nvSpPr>
        <p:spPr bwMode="auto">
          <a:xfrm>
            <a:off x="-228600" y="-304800"/>
            <a:ext cx="9372600" cy="46482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0484" name="AutoShape 4"/>
          <p:cNvSpPr>
            <a:spLocks noChangeArrowheads="1"/>
          </p:cNvSpPr>
          <p:nvPr/>
        </p:nvSpPr>
        <p:spPr bwMode="auto">
          <a:xfrm>
            <a:off x="1981200" y="3962400"/>
            <a:ext cx="7162800" cy="5334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CO" altLang="es-CO" sz="2400"/>
          </a:p>
        </p:txBody>
      </p:sp>
      <p:sp>
        <p:nvSpPr>
          <p:cNvPr id="20485" name="AutoShape 5"/>
          <p:cNvSpPr>
            <a:spLocks noChangeArrowheads="1"/>
          </p:cNvSpPr>
          <p:nvPr/>
        </p:nvSpPr>
        <p:spPr bwMode="auto">
          <a:xfrm>
            <a:off x="1371600" y="304800"/>
            <a:ext cx="4495800" cy="1219200"/>
          </a:xfrm>
          <a:prstGeom prst="wedgeRoundRectCallout">
            <a:avLst>
              <a:gd name="adj1" fmla="val -38667"/>
              <a:gd name="adj2" fmla="val 287759"/>
              <a:gd name="adj3" fmla="val 16667"/>
            </a:avLst>
          </a:prstGeom>
          <a:solidFill>
            <a:srgbClr val="99CCFF">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0182" name="Text Box 6"/>
          <p:cNvSpPr txBox="1">
            <a:spLocks noChangeArrowheads="1"/>
          </p:cNvSpPr>
          <p:nvPr/>
        </p:nvSpPr>
        <p:spPr bwMode="auto">
          <a:xfrm>
            <a:off x="1295400" y="365125"/>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00297A"/>
                </a:solidFill>
                <a:latin typeface="Trebuchet MS" panose="020B0603020202020204" pitchFamily="34" charset="0"/>
              </a:rPr>
              <a:t>¿Cuánto?</a:t>
            </a:r>
          </a:p>
        </p:txBody>
      </p:sp>
      <p:sp>
        <p:nvSpPr>
          <p:cNvPr id="20487" name="AutoShape 7"/>
          <p:cNvSpPr>
            <a:spLocks noChangeArrowheads="1"/>
          </p:cNvSpPr>
          <p:nvPr/>
        </p:nvSpPr>
        <p:spPr bwMode="auto">
          <a:xfrm>
            <a:off x="3352800" y="1905000"/>
            <a:ext cx="5257800" cy="1524000"/>
          </a:xfrm>
          <a:prstGeom prst="wedgeRoundRectCallout">
            <a:avLst>
              <a:gd name="adj1" fmla="val 3532"/>
              <a:gd name="adj2" fmla="val 158023"/>
              <a:gd name="adj3" fmla="val 16667"/>
            </a:avLst>
          </a:prstGeom>
          <a:solidFill>
            <a:srgbClr val="8B8B8B">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s-CO" altLang="es-CO"/>
          </a:p>
        </p:txBody>
      </p:sp>
      <p:sp>
        <p:nvSpPr>
          <p:cNvPr id="50184" name="Text Box 8"/>
          <p:cNvSpPr txBox="1">
            <a:spLocks noChangeArrowheads="1"/>
          </p:cNvSpPr>
          <p:nvPr/>
        </p:nvSpPr>
        <p:spPr bwMode="auto">
          <a:xfrm>
            <a:off x="3505200" y="2057400"/>
            <a:ext cx="510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O" b="1" i="1">
                <a:solidFill>
                  <a:srgbClr val="990000"/>
                </a:solidFill>
                <a:latin typeface="Trebuchet MS" panose="020B0603020202020204" pitchFamily="34" charset="0"/>
              </a:rPr>
              <a:t>Lo suficiente para arrancar</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dissolve">
                                      <p:cBhvr>
                                        <p:cTn id="12"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P spid="50184" grpId="0" autoUpdateAnimBg="0"/>
    </p:bld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794</TotalTime>
  <Words>690</Words>
  <Application>Microsoft Office PowerPoint</Application>
  <PresentationFormat>Presentación en pantalla (4:3)</PresentationFormat>
  <Paragraphs>121</Paragraphs>
  <Slides>28</Slides>
  <Notes>28</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37" baseType="lpstr">
      <vt:lpstr>Arial</vt:lpstr>
      <vt:lpstr>Arial Black</vt:lpstr>
      <vt:lpstr>Arial Narrow</vt:lpstr>
      <vt:lpstr>Bookman Old Style</vt:lpstr>
      <vt:lpstr>Tahoma</vt:lpstr>
      <vt:lpstr>Times New Roman</vt:lpstr>
      <vt:lpstr>Trebuchet MS</vt:lpstr>
      <vt:lpstr>Diseño predeterminado</vt:lpstr>
      <vt:lpstr>Clip</vt:lpstr>
      <vt:lpstr>Presentación de PowerPoint</vt:lpstr>
      <vt:lpstr>Veamos que hacen algunos para darle vida a una idea:  El ingeniero civil primero debe elaborar los planos, el cirujano evalúa su diagnóstico con base en exámenes, el viajero programa su ruta, el técnico del equipo de fútbol diseña una estrategia de juego, el estudiante prepara su examen, el cocinero prepara los ingredientes y el deportista diseña un plan de entrenamiento. Al parecer todos PLANIFICAN ALGO. Todos quieren saber anticipadamente acerca de los compromisos y la responsabilidad que van a adquirir. También quieren saber acerca de los resultados que pueden obtener. Y, ¿qué planifica el emprendedor? ... pues su NEGOCIO o lo que es lo mismo, los compromisos y resultados previstos para su empresa. </vt:lpstr>
      <vt:lpstr>¿Qué es un plan de negocio?</vt:lpstr>
      <vt:lpstr>¿Pero, qué es un plan de negocio?    El plan de negocio es un Bloque de información, expresada en un documento, que tiene que ser comprendido por propios y extraños y que evidencia un pensamiento estratégico de la empresa y sus negocios, con obligaciones y resultados cuantificables previstos para un período de tiempo determinado.</vt:lpstr>
      <vt:lpstr>¿Cuándo usamos un plan de negocio?</vt:lpstr>
      <vt:lpstr>Presentación de PowerPoint</vt:lpstr>
      <vt:lpstr>¿Porqué fracasan los planes de negocio?  Síntomas/Curas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paso seguir? </vt:lpstr>
      <vt:lpstr>¿Para  que sirve un  plan de negocio?</vt:lpstr>
      <vt:lpstr>Presentación de PowerPoint</vt:lpstr>
      <vt:lpstr>Presentación de PowerPoint</vt:lpstr>
    </vt:vector>
  </TitlesOfParts>
  <Company>SENA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ETALERO</dc:creator>
  <cp:lastModifiedBy>Oscar Guevara</cp:lastModifiedBy>
  <cp:revision>66</cp:revision>
  <dcterms:created xsi:type="dcterms:W3CDTF">2002-04-17T16:44:06Z</dcterms:created>
  <dcterms:modified xsi:type="dcterms:W3CDTF">2020-06-24T02:31:30Z</dcterms:modified>
</cp:coreProperties>
</file>