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"/>
  </p:notesMasterIdLst>
  <p:handoutMasterIdLst>
    <p:handoutMasterId r:id="rId5"/>
  </p:handoutMasterIdLst>
  <p:sldIdLst>
    <p:sldId id="258" r:id="rId2"/>
    <p:sldId id="286" r:id="rId3"/>
  </p:sldIdLst>
  <p:sldSz cx="12192000" cy="6858000"/>
  <p:notesSz cx="6858000" cy="9144000"/>
  <p:custDataLst>
    <p:tags r:id="rId6"/>
  </p:custDataLst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liana Morales" initials="LM" lastIdx="5" clrIdx="0">
    <p:extLst>
      <p:ext uri="{19B8F6BF-5375-455C-9EA6-DF929625EA0E}">
        <p15:presenceInfo xmlns:p15="http://schemas.microsoft.com/office/powerpoint/2012/main" userId="Liliana Morales" providerId="None"/>
      </p:ext>
    </p:extLst>
  </p:cmAuthor>
  <p:cmAuthor id="2" name="ana vela rodriguez velasquez" initials="avrv" lastIdx="1" clrIdx="1">
    <p:extLst>
      <p:ext uri="{19B8F6BF-5375-455C-9EA6-DF929625EA0E}">
        <p15:presenceInfo xmlns:p15="http://schemas.microsoft.com/office/powerpoint/2012/main" userId="60e38f88563e604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C8F4"/>
    <a:srgbClr val="F43C4E"/>
    <a:srgbClr val="4A86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B3C8625-F1AC-4C01-BAC9-3CD3015F1BBD}">
  <a:tblStyle styleId="{BB3C8625-F1AC-4C01-BAC9-3CD3015F1BBD}" styleName="Table_0"/>
  <a:tblStyle styleId="{BF564A1C-97B1-4D8F-8997-F2116A1512E2}" styleName="Table_1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763B9DBF-B480-47DA-A6E1-43C5474EF4B7}" styleName="Table_2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DA56D29A-3347-4097-BB56-BC4704688742}" styleName="Table_3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E25CA6D2-C51F-4EB5-8F98-FF5386C87FD4}" styleName="Table_4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11" autoAdjust="0"/>
    <p:restoredTop sz="89686"/>
  </p:normalViewPr>
  <p:slideViewPr>
    <p:cSldViewPr snapToGrid="0">
      <p:cViewPr varScale="1">
        <p:scale>
          <a:sx n="63" d="100"/>
          <a:sy n="63" d="100"/>
        </p:scale>
        <p:origin x="4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3120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11" Type="http://schemas.openxmlformats.org/officeDocument/2006/relationships/tableStyles" Target="tableStyles.xml"/><Relationship Id="rId5" Type="http://schemas.openxmlformats.org/officeDocument/2006/relationships/handoutMaster" Target="handoutMasters/handoutMaster1.xml"/><Relationship Id="rId10" Type="http://schemas.openxmlformats.org/officeDocument/2006/relationships/theme" Target="theme/theme1.xml"/><Relationship Id="rId4" Type="http://schemas.openxmlformats.org/officeDocument/2006/relationships/notesMaster" Target="notesMasters/notesMaster1.xml"/><Relationship Id="rId9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1-11-02T15:16:17.206" idx="1">
    <p:pos x="4247" y="674"/>
    <p:text>Se hace a solicitud de Andrés, Revisor Metodológico.</p:text>
    <p:extLst>
      <p:ext uri="{C676402C-5697-4E1C-873F-D02D1690AC5C}">
        <p15:threadingInfo xmlns:p15="http://schemas.microsoft.com/office/powerpoint/2012/main" timeZoneBias="30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2B4DD1-0BA0-41EA-B685-F252DA25B945}" type="datetimeFigureOut">
              <a:rPr lang="es-CO" smtClean="0"/>
              <a:t>4/11/2021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D36486-01DA-4660-80C3-34274CB1AAF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685879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9297784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716478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206379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6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Título vertical y texto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Encabezado de sección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 sz="60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2400">
                <a:solidFill>
                  <a:srgbClr val="888888"/>
                </a:solidFill>
              </a:defRPr>
            </a:lvl1pPr>
            <a:lvl2pPr marL="457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2000">
                <a:solidFill>
                  <a:srgbClr val="888888"/>
                </a:solidFill>
              </a:defRPr>
            </a:lvl2pPr>
            <a:lvl3pPr marL="914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800">
                <a:solidFill>
                  <a:srgbClr val="888888"/>
                </a:solidFill>
              </a:defRPr>
            </a:lvl3pPr>
            <a:lvl4pPr marL="1371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4pPr>
            <a:lvl5pPr marL="18288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5pPr>
            <a:lvl6pPr marL="22860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6pPr>
            <a:lvl7pPr marL="2743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7pPr>
            <a:lvl8pPr marL="3200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8pPr>
            <a:lvl9pPr marL="3657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os objeto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ació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 sz="2400" b="1"/>
            </a:lvl1pPr>
            <a:lvl2pPr marL="457200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 sz="2400" b="1"/>
            </a:lvl1pPr>
            <a:lvl2pPr marL="457200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lo el título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ido con título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 sz="2800"/>
            </a:lvl2pPr>
            <a:lvl3pPr rtl="0">
              <a:spcBef>
                <a:spcPts val="0"/>
              </a:spcBef>
              <a:defRPr sz="2400"/>
            </a:lvl3pPr>
            <a:lvl4pPr rtl="0">
              <a:spcBef>
                <a:spcPts val="0"/>
              </a:spcBef>
              <a:defRPr sz="2000"/>
            </a:lvl4pPr>
            <a:lvl5pPr rtl="0">
              <a:spcBef>
                <a:spcPts val="0"/>
              </a:spcBef>
              <a:defRPr sz="2000"/>
            </a:lvl5pPr>
            <a:lvl6pPr rtl="0">
              <a:spcBef>
                <a:spcPts val="0"/>
              </a:spcBef>
              <a:defRPr sz="2000"/>
            </a:lvl6pPr>
            <a:lvl7pPr rtl="0">
              <a:spcBef>
                <a:spcPts val="0"/>
              </a:spcBef>
              <a:defRPr sz="2000"/>
            </a:lvl7pPr>
            <a:lvl8pPr rtl="0">
              <a:spcBef>
                <a:spcPts val="0"/>
              </a:spcBef>
              <a:defRPr sz="2000"/>
            </a:lvl8pPr>
            <a:lvl9pPr rtl="0">
              <a:spcBef>
                <a:spcPts val="0"/>
              </a:spcBef>
              <a:defRPr sz="20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 sz="1600"/>
            </a:lvl1pPr>
            <a:lvl2pPr marL="457200" indent="0" rtl="0">
              <a:spcBef>
                <a:spcPts val="0"/>
              </a:spcBef>
              <a:buFont typeface="Calibri"/>
              <a:buNone/>
              <a:defRPr sz="1400"/>
            </a:lvl2pPr>
            <a:lvl3pPr marL="914400" indent="0" rtl="0">
              <a:spcBef>
                <a:spcPts val="0"/>
              </a:spcBef>
              <a:buFont typeface="Calibri"/>
              <a:buNone/>
              <a:defRPr sz="1200"/>
            </a:lvl3pPr>
            <a:lvl4pPr marL="1371600" indent="0" rtl="0">
              <a:spcBef>
                <a:spcPts val="0"/>
              </a:spcBef>
              <a:buFont typeface="Calibri"/>
              <a:buNone/>
              <a:defRPr sz="1000"/>
            </a:lvl4pPr>
            <a:lvl5pPr marL="1828800" indent="0" rtl="0">
              <a:spcBef>
                <a:spcPts val="0"/>
              </a:spcBef>
              <a:buFont typeface="Calibri"/>
              <a:buNone/>
              <a:defRPr sz="1000"/>
            </a:lvl5pPr>
            <a:lvl6pPr marL="2286000" indent="0" rtl="0">
              <a:spcBef>
                <a:spcPts val="0"/>
              </a:spcBef>
              <a:buFont typeface="Calibri"/>
              <a:buNone/>
              <a:defRPr sz="1000"/>
            </a:lvl6pPr>
            <a:lvl7pPr marL="2743200" indent="0" rtl="0">
              <a:spcBef>
                <a:spcPts val="0"/>
              </a:spcBef>
              <a:buFont typeface="Calibri"/>
              <a:buNone/>
              <a:defRPr sz="1000"/>
            </a:lvl7pPr>
            <a:lvl8pPr marL="3200400" indent="0" rtl="0">
              <a:spcBef>
                <a:spcPts val="0"/>
              </a:spcBef>
              <a:buFont typeface="Calibri"/>
              <a:buNone/>
              <a:defRPr sz="1000"/>
            </a:lvl8pPr>
            <a:lvl9pPr marL="3657600" indent="0" rtl="0">
              <a:spcBef>
                <a:spcPts val="0"/>
              </a:spcBef>
              <a:buFont typeface="Calibri"/>
              <a:buNone/>
              <a:defRPr sz="1000"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Imagen con título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2" name="Shape 62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3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 sz="1600"/>
            </a:lvl1pPr>
            <a:lvl2pPr marL="457200" indent="0" rtl="0">
              <a:spcBef>
                <a:spcPts val="0"/>
              </a:spcBef>
              <a:buFont typeface="Calibri"/>
              <a:buNone/>
              <a:defRPr sz="1400"/>
            </a:lvl2pPr>
            <a:lvl3pPr marL="914400" indent="0" rtl="0">
              <a:spcBef>
                <a:spcPts val="0"/>
              </a:spcBef>
              <a:buFont typeface="Calibri"/>
              <a:buNone/>
              <a:defRPr sz="1200"/>
            </a:lvl3pPr>
            <a:lvl4pPr marL="1371600" indent="0" rtl="0">
              <a:spcBef>
                <a:spcPts val="0"/>
              </a:spcBef>
              <a:buFont typeface="Calibri"/>
              <a:buNone/>
              <a:defRPr sz="1000"/>
            </a:lvl4pPr>
            <a:lvl5pPr marL="1828800" indent="0" rtl="0">
              <a:spcBef>
                <a:spcPts val="0"/>
              </a:spcBef>
              <a:buFont typeface="Calibri"/>
              <a:buNone/>
              <a:defRPr sz="1000"/>
            </a:lvl5pPr>
            <a:lvl6pPr marL="2286000" indent="0" rtl="0">
              <a:spcBef>
                <a:spcPts val="0"/>
              </a:spcBef>
              <a:buFont typeface="Calibri"/>
              <a:buNone/>
              <a:defRPr sz="1000"/>
            </a:lvl6pPr>
            <a:lvl7pPr marL="2743200" indent="0" rtl="0">
              <a:spcBef>
                <a:spcPts val="0"/>
              </a:spcBef>
              <a:buFont typeface="Calibri"/>
              <a:buNone/>
              <a:defRPr sz="1000"/>
            </a:lvl7pPr>
            <a:lvl8pPr marL="3200400" indent="0" rtl="0">
              <a:spcBef>
                <a:spcPts val="0"/>
              </a:spcBef>
              <a:buFont typeface="Calibri"/>
              <a:buNone/>
              <a:defRPr sz="1000"/>
            </a:lvl8pPr>
            <a:lvl9pPr marL="3657600" indent="0" rtl="0">
              <a:spcBef>
                <a:spcPts val="0"/>
              </a:spcBef>
              <a:buFont typeface="Calibri"/>
              <a:buNone/>
              <a:defRPr sz="10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ítulo y texto vertical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1.xml"/><Relationship Id="rId4" Type="http://schemas.openxmlformats.org/officeDocument/2006/relationships/hyperlink" Target="https://www.freepik.es/vector-premium/ilustracion-infografica-utilizada-proceso-presentacion-empresarial-diseno-banner-grafico-datos-contables-educacion-3-pasos_11882810.htm#page=1&amp;query=infografias%203&amp;position=9&amp;from_view=search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es/vector-premium/ilustracion-infografica-utilizada-proceso-presentacion-empresarial-diseno-banner-grafico-datos-contables-educacion-3-pasos_11882810.htm#page=1&amp;query=infografias%203&amp;position=9&amp;from_view=search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>
            <a:off x="2100366" y="461305"/>
            <a:ext cx="7588333" cy="1211283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ES" sz="1800" b="0" i="0" u="none" strike="noStrike" cap="none" baseline="0" dirty="0" smtClean="0">
                <a:solidFill>
                  <a:schemeClr val="lt1"/>
                </a:solidFill>
                <a:latin typeface="+mn-lt"/>
                <a:ea typeface="Calibri"/>
                <a:cs typeface="Calibri"/>
                <a:sym typeface="Calibri"/>
              </a:rPr>
              <a:t>RECURSO DE APRENDIZAJE TIPO INFOGRAFÍA</a:t>
            </a:r>
            <a:r>
              <a:rPr lang="es-ES" sz="1800" b="0" i="0" u="none" strike="noStrike" cap="none" dirty="0" smtClean="0">
                <a:solidFill>
                  <a:schemeClr val="lt1"/>
                </a:solidFill>
                <a:latin typeface="+mn-lt"/>
                <a:ea typeface="Calibri"/>
                <a:cs typeface="Calibri"/>
                <a:sym typeface="Calibri"/>
              </a:rPr>
              <a:t> INTERACTIVA, GAMA ALTA, 3</a:t>
            </a:r>
            <a:endParaRPr lang="es-ES" sz="1800" b="0" i="0" u="none" strike="noStrike" cap="none" baseline="0" dirty="0">
              <a:solidFill>
                <a:schemeClr val="lt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pic>
        <p:nvPicPr>
          <p:cNvPr id="1026" name="Picture 2" descr="Ilustración infográfica utilizada para el proceso de presentación empresarial y el diseño de banner de gráfico de datos contables con educación 3 pasos Vector Premium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6120" y="2076449"/>
            <a:ext cx="5962650" cy="3719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/>
          <p:cNvSpPr/>
          <p:nvPr/>
        </p:nvSpPr>
        <p:spPr>
          <a:xfrm>
            <a:off x="371959" y="6138234"/>
            <a:ext cx="116237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>
                <a:hlinkClick r:id="rId4"/>
              </a:rPr>
              <a:t>https://</a:t>
            </a:r>
            <a:r>
              <a:rPr lang="es-CO" dirty="0" smtClean="0">
                <a:hlinkClick r:id="rId4"/>
              </a:rPr>
              <a:t>www.freepik.es/vector-premium/ilustracion-infografica-utilizada-proceso-presentacion-empresarial-diseno-banner-grafico-datos-contables-educacion-3-pasos_11882810.htm#page=1&amp;query=infografias%203&amp;position=9&amp;from_view=search</a:t>
            </a:r>
            <a:r>
              <a:rPr lang="es-CO" dirty="0" smtClean="0"/>
              <a:t> </a:t>
            </a:r>
            <a:endParaRPr lang="es-CO" dirty="0"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 dirty="0">
              <a:solidFill>
                <a:schemeClr val="lt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109" name="Shape 109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CO" b="0" i="0" u="none" strike="noStrike" cap="none" baseline="0" dirty="0" smtClean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Se solicita a producción</a:t>
            </a:r>
            <a:r>
              <a:rPr lang="es-CO" b="0" i="0" u="none" strike="noStrike" cap="none" dirty="0" smtClean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 realizar un recurso de aprendizaje tipo infografía interactiva, gama alta, n 3 a solicitud del Revisor Metodológico.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s-CO" baseline="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CO" b="0" i="0" u="none" strike="noStrike" cap="none" dirty="0" smtClean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Se deja constancia que los recursos según las métricas ya estaban realizados.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s-CO" baseline="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CO" b="0" i="0" u="none" strike="noStrike" cap="none" dirty="0" smtClean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Tener en cuenta: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CO" baseline="0" dirty="0" smtClean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Colores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CO" b="0" i="0" u="none" strike="noStrike" cap="none" dirty="0" smtClean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Numeración</a:t>
            </a:r>
            <a:r>
              <a:rPr lang="es-CO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s-CO" dirty="0" smtClean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o secuencia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CO" dirty="0" smtClean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El primero llama la atención del aprendiz cambiando de color, al terminar se hace inactivo con otro color.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CO" b="0" i="0" u="none" strike="noStrike" cap="none" dirty="0" smtClean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Luego llama la atención el segundo…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CO" dirty="0" smtClean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Finalmente llama la atención el tercero…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CO" b="0" i="0" u="none" strike="noStrike" cap="none" dirty="0" smtClean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Al terminar se vuelve activo todo el objeto de aprendizaje.</a:t>
            </a:r>
          </a:p>
        </p:txBody>
      </p:sp>
      <p:sp>
        <p:nvSpPr>
          <p:cNvPr id="110" name="Shape 110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ES" sz="1800" b="0" i="0" u="none" strike="noStrike" cap="none" baseline="0" dirty="0">
                <a:solidFill>
                  <a:schemeClr val="lt1"/>
                </a:solidFill>
                <a:latin typeface="+mn-lt"/>
                <a:ea typeface="Calibri"/>
                <a:cs typeface="Calibri"/>
                <a:sym typeface="Calibri"/>
              </a:rPr>
              <a:t>Indicaciones para la producción</a:t>
            </a:r>
          </a:p>
        </p:txBody>
      </p:sp>
      <p:sp>
        <p:nvSpPr>
          <p:cNvPr id="114" name="Shape 114"/>
          <p:cNvSpPr/>
          <p:nvPr/>
        </p:nvSpPr>
        <p:spPr>
          <a:xfrm>
            <a:off x="8253350" y="5602432"/>
            <a:ext cx="3948174" cy="12555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r>
              <a:rPr lang="es-CO" sz="1050" dirty="0">
                <a:hlinkClick r:id="rId3"/>
              </a:rPr>
              <a:t>https://</a:t>
            </a:r>
            <a:r>
              <a:rPr lang="es-CO" sz="1050" dirty="0" smtClean="0">
                <a:hlinkClick r:id="rId3"/>
              </a:rPr>
              <a:t>www.freepik.es/vector-premium/ilustracion-infografica-utilizada-proceso-presentacion-empresarial-diseno-banner-grafico-datos-contables-educacion-3-pasos_11882810.htm#page=1&amp;query=infografias%203&amp;position=9&amp;from_view=search</a:t>
            </a:r>
            <a:r>
              <a:rPr lang="es-CO" sz="1050" dirty="0" smtClean="0"/>
              <a:t> </a:t>
            </a:r>
            <a:endParaRPr lang="es-CO" sz="1050" dirty="0"/>
          </a:p>
        </p:txBody>
      </p:sp>
      <p:sp>
        <p:nvSpPr>
          <p:cNvPr id="2" name="Rectángulo 1"/>
          <p:cNvSpPr/>
          <p:nvPr/>
        </p:nvSpPr>
        <p:spPr>
          <a:xfrm>
            <a:off x="8272490" y="2058716"/>
            <a:ext cx="6096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s-CO" dirty="0"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endParaRPr lang="es-CO" sz="18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7" name="Picture 2" descr="Ilustración infográfica utilizada para el proceso de presentación empresarial y el diseño de banner de gráfico de datos contables con educación 3 pasos Vector Premium 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173" y="1569041"/>
            <a:ext cx="7049237" cy="4397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/>
          <p:cNvSpPr txBox="1"/>
          <p:nvPr/>
        </p:nvSpPr>
        <p:spPr>
          <a:xfrm>
            <a:off x="1091640" y="371474"/>
            <a:ext cx="29065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 smtClean="0"/>
              <a:t>Medidas de control y mitigación</a:t>
            </a:r>
            <a:endParaRPr lang="es-CO" b="1" dirty="0"/>
          </a:p>
        </p:txBody>
      </p:sp>
      <p:sp>
        <p:nvSpPr>
          <p:cNvPr id="5" name="Llamada con línea 1 4"/>
          <p:cNvSpPr/>
          <p:nvPr/>
        </p:nvSpPr>
        <p:spPr>
          <a:xfrm>
            <a:off x="4607747" y="1144316"/>
            <a:ext cx="2293749" cy="1828800"/>
          </a:xfrm>
          <a:prstGeom prst="borderCallout1">
            <a:avLst/>
          </a:prstGeom>
          <a:solidFill>
            <a:srgbClr val="3CC8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050" dirty="0"/>
              <a:t>Deben evitar completamente el efecto negativo en el ambiente o minimizar el efecto característico que se presente.</a:t>
            </a:r>
            <a:endParaRPr lang="es-CO" sz="1050" dirty="0"/>
          </a:p>
        </p:txBody>
      </p:sp>
      <p:sp>
        <p:nvSpPr>
          <p:cNvPr id="11" name="Llamada con línea 1 10"/>
          <p:cNvSpPr/>
          <p:nvPr/>
        </p:nvSpPr>
        <p:spPr>
          <a:xfrm>
            <a:off x="5652131" y="5052447"/>
            <a:ext cx="2293749" cy="1828800"/>
          </a:xfrm>
          <a:prstGeom prst="borderCallout1">
            <a:avLst>
              <a:gd name="adj1" fmla="val 18750"/>
              <a:gd name="adj2" fmla="val -8333"/>
              <a:gd name="adj3" fmla="val -39195"/>
              <a:gd name="adj4" fmla="val -18739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050" dirty="0"/>
              <a:t>Tiene como finalidad generar un efecto positivo compensando aquel efecto negativo identificado, aquí se incluye el reemplazo de los recursos naturales del medio ambiente que fueron afectados.</a:t>
            </a:r>
            <a:r>
              <a:rPr lang="es-CO" sz="1050" dirty="0"/>
              <a:t>  </a:t>
            </a:r>
          </a:p>
          <a:p>
            <a:r>
              <a:rPr lang="es-CO" dirty="0"/>
              <a:t> </a:t>
            </a:r>
          </a:p>
        </p:txBody>
      </p:sp>
      <p:sp>
        <p:nvSpPr>
          <p:cNvPr id="12" name="Llamada con línea 1 11"/>
          <p:cNvSpPr/>
          <p:nvPr/>
        </p:nvSpPr>
        <p:spPr>
          <a:xfrm>
            <a:off x="-1146875" y="2765399"/>
            <a:ext cx="2293749" cy="1828800"/>
          </a:xfrm>
          <a:prstGeom prst="borderCallout1">
            <a:avLst>
              <a:gd name="adj1" fmla="val 64513"/>
              <a:gd name="adj2" fmla="val 105856"/>
              <a:gd name="adj3" fmla="val 101483"/>
              <a:gd name="adj4" fmla="val 150181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050" dirty="0"/>
              <a:t>Tiene como finalidad restituir los componentes del medio ambiente que hayan sido alterados, tratando de dejarlo en una calidad similar a la inicial.</a:t>
            </a:r>
            <a:endParaRPr lang="es-CO" sz="1050" dirty="0"/>
          </a:p>
        </p:txBody>
      </p:sp>
      <p:sp>
        <p:nvSpPr>
          <p:cNvPr id="6" name="CuadroTexto 5"/>
          <p:cNvSpPr txBox="1"/>
          <p:nvPr/>
        </p:nvSpPr>
        <p:spPr>
          <a:xfrm>
            <a:off x="3339089" y="3054215"/>
            <a:ext cx="1965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Medidas de mitigación</a:t>
            </a:r>
            <a:endParaRPr lang="es-CO" dirty="0"/>
          </a:p>
        </p:txBody>
      </p:sp>
      <p:sp>
        <p:nvSpPr>
          <p:cNvPr id="8" name="CuadroTexto 7"/>
          <p:cNvSpPr txBox="1"/>
          <p:nvPr/>
        </p:nvSpPr>
        <p:spPr>
          <a:xfrm>
            <a:off x="1882122" y="5294655"/>
            <a:ext cx="2074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Medidas de Reparación</a:t>
            </a:r>
            <a:endParaRPr lang="es-CO" dirty="0"/>
          </a:p>
        </p:txBody>
      </p:sp>
      <p:sp>
        <p:nvSpPr>
          <p:cNvPr id="9" name="CuadroTexto 8"/>
          <p:cNvSpPr txBox="1"/>
          <p:nvPr/>
        </p:nvSpPr>
        <p:spPr>
          <a:xfrm>
            <a:off x="5632426" y="4744670"/>
            <a:ext cx="2313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Medidas de compensación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57641691"/>
      </p:ext>
    </p:extLst>
  </p:cSld>
  <p:clrMapOvr>
    <a:masterClrMapping/>
  </p:clrMapOvr>
  <p:transition spd="slow">
    <p:cut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16ad806335d4d7344baabe581138a88505531bc"/>
</p:tagLst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9402</TotalTime>
  <Words>197</Words>
  <Application>Microsoft Office PowerPoint</Application>
  <PresentationFormat>Panorámica</PresentationFormat>
  <Paragraphs>24</Paragraphs>
  <Slides>2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5" baseType="lpstr">
      <vt:lpstr>Arial</vt:lpstr>
      <vt:lpstr>Calibri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CLAUDIA VASQUEZ</dc:creator>
  <cp:lastModifiedBy>Usuario</cp:lastModifiedBy>
  <cp:revision>134</cp:revision>
  <dcterms:modified xsi:type="dcterms:W3CDTF">2021-11-04T20:53:39Z</dcterms:modified>
</cp:coreProperties>
</file>