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8" r:id="rId2"/>
    <p:sldId id="286" r:id="rId3"/>
    <p:sldId id="288" r:id="rId4"/>
    <p:sldId id="289" r:id="rId5"/>
    <p:sldId id="291" r:id="rId6"/>
    <p:sldId id="292" r:id="rId7"/>
    <p:sldId id="293" r:id="rId8"/>
  </p:sldIdLst>
  <p:sldSz cx="12192000" cy="6858000"/>
  <p:notesSz cx="6858000" cy="9144000"/>
  <p:custDataLst>
    <p:tags r:id="rId11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ana vela rodriguez velasquez" initials="avrv" lastIdx="1" clrIdx="1">
    <p:extLst>
      <p:ext uri="{19B8F6BF-5375-455C-9EA6-DF929625EA0E}">
        <p15:presenceInfo xmlns:p15="http://schemas.microsoft.com/office/powerpoint/2012/main" userId="60e38f88563e60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9999"/>
    <a:srgbClr val="FD03B6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89686"/>
  </p:normalViewPr>
  <p:slideViewPr>
    <p:cSldViewPr snapToGrid="0">
      <p:cViewPr varScale="1">
        <p:scale>
          <a:sx n="60" d="100"/>
          <a:sy n="60" d="100"/>
        </p:scale>
        <p:origin x="6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22T10:03:11.564" idx="1">
    <p:pos x="6727" y="1093"/>
    <p:text>imagen de sugerencia.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8/11/2021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07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6049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4934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1076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271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hyperlink" Target="https://www.freepik.es/vector-gratis/concepto-pasos-infograficos-coloridos_5358500.htm#page=1&amp;query=linea%20de%20tiempo&amp;position=18&amp;from_view=search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bf.gov.co/cargues/avance/docs/resolucion_minambientevdt_1023_2005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uin-juriscol.gov.co/viewDocument.asp?id=1579056" TargetMode="External"/><Relationship Id="rId4" Type="http://schemas.openxmlformats.org/officeDocument/2006/relationships/hyperlink" Target="http://www.suin-juriscol.gov.co/viewDocument.asp?id=167754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in-juriscol.gov.co/viewDocument.asp?id=187834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ortal.anla.gov.co/documentos/tramites_servicios/res_0415_010310.pdf" TargetMode="External"/><Relationship Id="rId4" Type="http://schemas.openxmlformats.org/officeDocument/2006/relationships/hyperlink" Target="https://www.ani.gov.co/normatividad-inco/decreto-no-2820-de-2010-28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bf.gov.co/cargues/avance/docs/resolucion_minambientevdt_2064_2010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ormograma.info/findeter/docs/resolucion_anla_0260_2011.htm" TargetMode="External"/><Relationship Id="rId4" Type="http://schemas.openxmlformats.org/officeDocument/2006/relationships/hyperlink" Target="http://www.suin-juriscol.gov.co/viewDocument.asp?ruta=Leyes/168091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in-juriscol.gov.co/viewDocument.asp?ruta=Leyes/300326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ndi.com.co/Uploads/res._2184_-_2019_por_la_cual_se_modifica_la_resolucion_668_de_2016_sobre_uso_racional_de_bolsas_plasticas_y_se_adoptan_otras_disposiciones_1.pdf" TargetMode="External"/><Relationship Id="rId4" Type="http://schemas.openxmlformats.org/officeDocument/2006/relationships/hyperlink" Target="http://www.suin-juriscol.gov.co/viewDocument.asp?id=3003067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ionpublica.gov.co/eva/gestornormativo/norma.php?i=8776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ortal.anla.gov.co/autorizacion-otorgar-derecho-al-uso-del-sello-ambiental-colombiano" TargetMode="External"/><Relationship Id="rId4" Type="http://schemas.openxmlformats.org/officeDocument/2006/relationships/hyperlink" Target="https://www.icbf.gov.co/cargues/avance/docs/resolucion_minambienteds_1447_2018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bf.gov.co/cargues/avance/docs/resolucion_minambienteds_1561_2019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ds.gov.co/es" TargetMode="External"/><Relationship Id="rId4" Type="http://schemas.openxmlformats.org/officeDocument/2006/relationships/hyperlink" Target="https://www.dnp.gov.co/DNPN/Plan-Nacional-de-Desarrollo/Paginas/Pactos-Transversales/Pacto-por-la-sostenibilidad/Sostenibilidad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39" y="399311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Recurso de aprendizaje tipo línea de tiempo interactiva, </a:t>
            </a:r>
            <a:r>
              <a:rPr lang="es-MX" sz="180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gama media 4.</a:t>
            </a:r>
            <a:endParaRPr lang="es-MX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DI_CF1_Legislación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9460" t="15200" r="47182" b="15520"/>
          <a:stretch/>
        </p:blipFill>
        <p:spPr>
          <a:xfrm>
            <a:off x="423630" y="1890794"/>
            <a:ext cx="5049501" cy="4231038"/>
          </a:xfrm>
          <a:prstGeom prst="rect">
            <a:avLst/>
          </a:prstGeom>
        </p:spPr>
      </p:pic>
      <p:pic>
        <p:nvPicPr>
          <p:cNvPr id="1026" name="Picture 2" descr="Concepto de pasos infográficos coloridos vector gratui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437" y="1735809"/>
            <a:ext cx="4354895" cy="435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037011" y="609070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5"/>
              </a:rPr>
              <a:t>https://www.freepik.es/vector-gratis/concepto-pasos-infograficos-coloridos_5358500.htm#page=1&amp;query=linea%20de%20tiempo&amp;position=18&amp;from_view=search</a:t>
            </a:r>
            <a:r>
              <a:rPr lang="es-CO" dirty="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2475" y="232475"/>
            <a:ext cx="7904135" cy="62458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solicita a producción la elaboración de este recurso de aprendizaje tipo línea de tiempo interactiva, gama media, con la información contenido en cada diapositiva.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</a:t>
            </a:r>
            <a:r>
              <a:rPr lang="es-ES_tradnl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anexa el enlace a la propuesta de infografía y los enlaces correspondientes a las normatividades mencionadas po</a:t>
            </a: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 el autor están vinculados a cada norma.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4936582"/>
            <a:ext cx="3948174" cy="19214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lang="es-ES" sz="105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  <a:hlinkClick r:id="rId3"/>
            </a:endParaRPr>
          </a:p>
          <a:p>
            <a:pPr lvl="0">
              <a:buSzPct val="25000"/>
            </a:pPr>
            <a:endParaRPr lang="es-ES" sz="105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  <a:hlinkClick r:id="rId3"/>
            </a:endParaRPr>
          </a:p>
          <a:p>
            <a:pPr lvl="0">
              <a:buSzPct val="25000"/>
            </a:pPr>
            <a:r>
              <a:rPr lang="es-E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http://www.suin-juriscol.gov.co/viewDocument.asp?id=1579056</a:t>
            </a:r>
          </a:p>
          <a:p>
            <a:pPr lvl="0">
              <a:buSzPct val="25000"/>
            </a:pPr>
            <a:endParaRPr lang="es-ES" sz="105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  <a:hlinkClick r:id="rId3"/>
            </a:endParaRPr>
          </a:p>
          <a:p>
            <a:pPr lvl="0">
              <a:buSzPct val="25000"/>
            </a:pPr>
            <a:r>
              <a:rPr lang="es-E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https://www.icbf.gov.co/cargues/avance/docs/resolucion_minambientevdt_1023_2005.htm</a:t>
            </a:r>
            <a:endParaRPr lang="es-ES" sz="105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05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05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http://www.suin-juriscol.gov.co/viewDocument.asp?id=1677544</a:t>
            </a:r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105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49451" y="370504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Estudios ambientales</a:t>
            </a:r>
          </a:p>
          <a:p>
            <a:r>
              <a:rPr lang="es-MX" b="1" dirty="0"/>
              <a:t>Normatividad</a:t>
            </a:r>
            <a:endParaRPr lang="es-CO" b="1" dirty="0"/>
          </a:p>
        </p:txBody>
      </p:sp>
      <p:sp>
        <p:nvSpPr>
          <p:cNvPr id="4" name="Rectángulo 3"/>
          <p:cNvSpPr/>
          <p:nvPr/>
        </p:nvSpPr>
        <p:spPr>
          <a:xfrm>
            <a:off x="867905" y="1394847"/>
            <a:ext cx="6896746" cy="13173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67905" y="3002638"/>
            <a:ext cx="6896746" cy="13173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867905" y="4517439"/>
            <a:ext cx="6896746" cy="131735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 de texto 2"/>
          <p:cNvSpPr txBox="1">
            <a:spLocks noChangeArrowheads="1"/>
          </p:cNvSpPr>
          <p:nvPr/>
        </p:nvSpPr>
        <p:spPr bwMode="auto">
          <a:xfrm>
            <a:off x="1281032" y="1803451"/>
            <a:ext cx="1291590" cy="29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LEY 23 DE 1973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2882685" y="1803451"/>
            <a:ext cx="457190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expide el código de los recursos naturales y protección al medio ambiente para todo el territorio colombiano.</a:t>
            </a:r>
            <a:endParaRPr lang="es-CO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Artículos del 1 al 20.</a:t>
            </a:r>
            <a:endParaRPr lang="es-CO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271946" y="1716127"/>
            <a:ext cx="950716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1973</a:t>
            </a:r>
            <a:endParaRPr lang="es-CO" dirty="0"/>
          </a:p>
        </p:txBody>
      </p:sp>
      <p:sp>
        <p:nvSpPr>
          <p:cNvPr id="17" name="Cuadro de texto 2"/>
          <p:cNvSpPr txBox="1">
            <a:spLocks noChangeArrowheads="1"/>
          </p:cNvSpPr>
          <p:nvPr/>
        </p:nvSpPr>
        <p:spPr bwMode="auto">
          <a:xfrm>
            <a:off x="1281032" y="3429000"/>
            <a:ext cx="152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RESOLUCIÓN 1023 DE 2005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2882685" y="3295967"/>
            <a:ext cx="3601483" cy="81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Establece las guías ambientales como instrumento de autogestión y autorregulación.</a:t>
            </a:r>
            <a:endParaRPr lang="es-CO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213575" y="3452930"/>
            <a:ext cx="950716" cy="4412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2006</a:t>
            </a:r>
            <a:endParaRPr lang="es-CO" dirty="0"/>
          </a:p>
        </p:txBody>
      </p:sp>
      <p:sp>
        <p:nvSpPr>
          <p:cNvPr id="20" name="Elipse 19"/>
          <p:cNvSpPr/>
          <p:nvPr/>
        </p:nvSpPr>
        <p:spPr>
          <a:xfrm>
            <a:off x="234049" y="4936582"/>
            <a:ext cx="950716" cy="457200"/>
          </a:xfrm>
          <a:prstGeom prst="ellips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2009</a:t>
            </a:r>
            <a:endParaRPr lang="es-CO" dirty="0"/>
          </a:p>
        </p:txBody>
      </p:sp>
      <p:sp>
        <p:nvSpPr>
          <p:cNvPr id="21" name="Cuadro de texto 2"/>
          <p:cNvSpPr txBox="1">
            <a:spLocks noChangeArrowheads="1"/>
          </p:cNvSpPr>
          <p:nvPr/>
        </p:nvSpPr>
        <p:spPr bwMode="auto">
          <a:xfrm>
            <a:off x="1431805" y="5030384"/>
            <a:ext cx="1291590" cy="29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LEY 1333 DE 2009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Cuadro de texto 2"/>
          <p:cNvSpPr txBox="1">
            <a:spLocks noChangeArrowheads="1"/>
          </p:cNvSpPr>
          <p:nvPr/>
        </p:nvSpPr>
        <p:spPr bwMode="auto">
          <a:xfrm>
            <a:off x="2970435" y="4936582"/>
            <a:ext cx="4267273" cy="81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crea el procedimiento sancionatorio ambiental para Colombia</a:t>
            </a:r>
            <a:r>
              <a:rPr lang="es-ES" sz="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232475" y="232475"/>
            <a:ext cx="7904135" cy="62458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solicita a producción la elaboración de este recurso de aprendizaje tipo línea de tiempo interactiva, gama media, con la información contenido en cada diapositiva. </a:t>
            </a:r>
          </a:p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anexa el enlace a la propuesta de infografía y los enlaces correspondientes a las normatividades mencionadas por el autor están vinculados a cada norma.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4895058"/>
            <a:ext cx="3948174" cy="19629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http://www.suin-juriscol.gov.co/viewDocument.asp?id=1878340</a:t>
            </a: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https://www.ani.gov.co/normatividad-inco/decreto-no-2820-de-2010-283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SzPct val="25000"/>
            </a:pP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5"/>
              </a:rPr>
              <a:t>http://portal.anla.gov.co/documentos/tramites_servicios/res_0415_010310.pdf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67905" y="1394847"/>
            <a:ext cx="6896746" cy="13173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67905" y="2956143"/>
            <a:ext cx="6896746" cy="13173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867905" y="4517439"/>
            <a:ext cx="6896746" cy="13173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271946" y="1716127"/>
            <a:ext cx="950716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2010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271946" y="3386221"/>
            <a:ext cx="950716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2010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271946" y="4895058"/>
            <a:ext cx="950716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2010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Cuadro de texto 2"/>
          <p:cNvSpPr txBox="1">
            <a:spLocks noChangeArrowheads="1"/>
          </p:cNvSpPr>
          <p:nvPr/>
        </p:nvSpPr>
        <p:spPr bwMode="auto">
          <a:xfrm>
            <a:off x="1624353" y="1921867"/>
            <a:ext cx="1424305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DECRETO 3678 DE 2010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3349199" y="1730991"/>
            <a:ext cx="4167479" cy="64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Define los criterios que deben tener en cuenta las autoridades para imponer sanciones tipo ambiental.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 de texto 2"/>
          <p:cNvSpPr txBox="1">
            <a:spLocks noChangeArrowheads="1"/>
          </p:cNvSpPr>
          <p:nvPr/>
        </p:nvSpPr>
        <p:spPr bwMode="auto">
          <a:xfrm>
            <a:off x="1620450" y="3317171"/>
            <a:ext cx="1424305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DECRETO 2820 DE 2010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3349198" y="3238818"/>
            <a:ext cx="3966001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Reglamenta el tema de las licencias ambientales en el sector de hidrocarburos, minero, construcción, energía nuclear, sector marítimo, etc.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1620450" y="5123658"/>
            <a:ext cx="1424305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RESOLUCIÓN 415 DE 2010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3349198" y="4861474"/>
            <a:ext cx="3681332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Reglamenta el registro único de infractores ambientales, publicados en la ventanilla integral de tramites ambientales VITAL.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7642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232475" y="232475"/>
            <a:ext cx="7904135" cy="624581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solicita a producción la elaboración de este recurso de aprendizaje tipo línea de tiempo interactiva, gama media, con la información contenido en cada diapositiva. </a:t>
            </a:r>
          </a:p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anexa el enlace a la propuesta de infografía y los enlaces correspondientes a las normatividades mencionadas por el autor están vinculados a cada norma.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050387"/>
            <a:ext cx="3948174" cy="18076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https://www.icbf.gov.co/cargues/avance/docs/resolucion_minambientevdt_2064_2010.htm</a:t>
            </a:r>
            <a:r>
              <a:rPr lang="es-E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SzPct val="25000"/>
            </a:pPr>
            <a:endParaRPr lang="es-ES" sz="105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http://www.suin-juriscol.gov.co/viewDocument.asp?ruta=Leyes/1680917</a:t>
            </a:r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buSzPct val="25000"/>
            </a:pPr>
            <a:endParaRPr lang="es-CO" sz="105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5"/>
              </a:rPr>
              <a:t>https://normograma.info/findeter/docs/resolucion_anla_0260_2011.htm</a:t>
            </a:r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105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67905" y="1394847"/>
            <a:ext cx="6896746" cy="131735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67905" y="2956143"/>
            <a:ext cx="6896746" cy="131735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867905" y="4517439"/>
            <a:ext cx="6896746" cy="131735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271946" y="1716127"/>
            <a:ext cx="950716" cy="457200"/>
          </a:xfrm>
          <a:prstGeom prst="ellips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2010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271946" y="3429000"/>
            <a:ext cx="950716" cy="457200"/>
          </a:xfrm>
          <a:prstGeom prst="ellips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2011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71946" y="4947517"/>
            <a:ext cx="950716" cy="457200"/>
          </a:xfrm>
          <a:prstGeom prst="ellips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2011</a:t>
            </a:r>
            <a:endParaRPr lang="es-CO" dirty="0"/>
          </a:p>
        </p:txBody>
      </p:sp>
      <p:sp>
        <p:nvSpPr>
          <p:cNvPr id="15" name="Cuadro de texto 2"/>
          <p:cNvSpPr txBox="1">
            <a:spLocks noChangeArrowheads="1"/>
          </p:cNvSpPr>
          <p:nvPr/>
        </p:nvSpPr>
        <p:spPr bwMode="auto">
          <a:xfrm>
            <a:off x="1584666" y="1902335"/>
            <a:ext cx="150368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RESOLUCIÓN 2064 DE 2010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3450350" y="1670661"/>
            <a:ext cx="4112823" cy="64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Establece las alternativas de disposición provisional y final de la fauna y flora terrestre y acuática después de ser decomisadas.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 de texto 2"/>
          <p:cNvSpPr txBox="1">
            <a:spLocks noChangeArrowheads="1"/>
          </p:cNvSpPr>
          <p:nvPr/>
        </p:nvSpPr>
        <p:spPr bwMode="auto">
          <a:xfrm>
            <a:off x="1560601" y="3429000"/>
            <a:ext cx="150368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LEY 1450 DE 2011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3450350" y="3228975"/>
            <a:ext cx="4112823" cy="7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Plan de desarrollo Nacional 2014-2018. – Artículos 223 al 226. 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Directrices para los estudios de impacto ambiental.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1560601" y="5050387"/>
            <a:ext cx="150368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RESOLUCIÓN 260 DE 2011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3450350" y="4855124"/>
            <a:ext cx="4004335" cy="64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Fija las tarifas para el cobro de los servicios de evaluación y seguimiento de las licencias ambientales de Colombia.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9438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232475" y="232475"/>
            <a:ext cx="7904135" cy="62458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solicita a producción la elaboración de este recurso de aprendizaje tipo línea de tiempo interactiva, gama media, con la información contenido en cada diapositiva. </a:t>
            </a:r>
          </a:p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anexa el enlace a la propuesta de infografía y los enlaces correspondientes a las normatividades mencionadas por el autor están vinculados a cada norma.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4787850"/>
            <a:ext cx="3948174" cy="20701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lang="es-CO" u="sng" dirty="0">
              <a:hlinkClick r:id="rId3"/>
            </a:endParaRPr>
          </a:p>
          <a:p>
            <a:r>
              <a:rPr lang="es-CO" sz="1000" u="sng" dirty="0">
                <a:latin typeface="+mj-lt"/>
                <a:hlinkClick r:id="rId3"/>
              </a:rPr>
              <a:t>http://www.andi.com.co/Uploads/res._2184_-_2019_por_la_cual_se_modifica_la_resolucion_668_de_2016_sobre_uso_racional_de_bolsas_plasticas_y_se_adoptan_otras_disposiciones_1.pdf</a:t>
            </a:r>
          </a:p>
          <a:p>
            <a:endParaRPr lang="es-CO" sz="1000" u="sng" dirty="0">
              <a:latin typeface="+mj-lt"/>
              <a:hlinkClick r:id="rId3"/>
            </a:endParaRPr>
          </a:p>
          <a:p>
            <a:r>
              <a:rPr lang="es-CO" sz="1000" u="sng" dirty="0">
                <a:latin typeface="+mj-lt"/>
                <a:hlinkClick r:id="rId3"/>
              </a:rPr>
              <a:t>http://www.suin-juriscol.gov.co/viewDocument.asp?ruta=Leyes/30032607</a:t>
            </a:r>
            <a:endParaRPr lang="es-CO" sz="1000" u="sng" dirty="0">
              <a:latin typeface="+mj-lt"/>
            </a:endParaRPr>
          </a:p>
          <a:p>
            <a:endParaRPr lang="es-CO" sz="1000" dirty="0">
              <a:latin typeface="+mj-lt"/>
            </a:endParaRPr>
          </a:p>
          <a:p>
            <a:r>
              <a:rPr lang="es-CO" sz="1000" dirty="0">
                <a:latin typeface="+mj-lt"/>
              </a:rPr>
              <a:t> </a:t>
            </a:r>
            <a:r>
              <a:rPr lang="es-CO" sz="1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  <a:hlinkClick r:id="rId4"/>
              </a:rPr>
              <a:t>http://www.suin-juriscol.gov.co/viewDocument.asp?id=30030677</a:t>
            </a:r>
            <a:r>
              <a:rPr lang="es-CO" sz="1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60514" y="2934016"/>
            <a:ext cx="6896746" cy="131735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82035" y="4561397"/>
            <a:ext cx="6896746" cy="1317356"/>
          </a:xfrm>
          <a:prstGeom prst="rect">
            <a:avLst/>
          </a:prstGeom>
          <a:ln>
            <a:solidFill>
              <a:srgbClr val="FD03B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882035" y="1399064"/>
            <a:ext cx="6896746" cy="131735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264555" y="3255296"/>
            <a:ext cx="950716" cy="45720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2017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46605" y="4911260"/>
            <a:ext cx="950716" cy="457200"/>
          </a:xfrm>
          <a:prstGeom prst="ellipse">
            <a:avLst/>
          </a:prstGeom>
          <a:ln>
            <a:solidFill>
              <a:srgbClr val="FD03B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2017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0735" y="1832032"/>
            <a:ext cx="950716" cy="45720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2016</a:t>
            </a:r>
            <a:endParaRPr lang="es-CO" dirty="0"/>
          </a:p>
        </p:txBody>
      </p:sp>
      <p:sp>
        <p:nvSpPr>
          <p:cNvPr id="15" name="Cuadro de texto 2"/>
          <p:cNvSpPr txBox="1">
            <a:spLocks noChangeArrowheads="1"/>
          </p:cNvSpPr>
          <p:nvPr/>
        </p:nvSpPr>
        <p:spPr bwMode="auto">
          <a:xfrm>
            <a:off x="1451539" y="3365075"/>
            <a:ext cx="150368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LEY 1844 DE 2017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3765429" y="3365075"/>
            <a:ext cx="3790353" cy="64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Adopta el acuerdo de París del convenio marco de las naciones unidas sobre el cambio climático.</a:t>
            </a:r>
            <a:endParaRPr lang="es-CO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17" name="Cuadro de texto 2"/>
          <p:cNvSpPr txBox="1">
            <a:spLocks noChangeArrowheads="1"/>
          </p:cNvSpPr>
          <p:nvPr/>
        </p:nvSpPr>
        <p:spPr bwMode="auto">
          <a:xfrm>
            <a:off x="1574731" y="5150962"/>
            <a:ext cx="150368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DECRETO 870 DE 2017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3713841" y="4855502"/>
            <a:ext cx="3231631" cy="64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 el sistema de pago por servicios ambientales y otros incentivos a la conservación.</a:t>
            </a:r>
            <a:endParaRPr lang="es-CO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1546098" y="1881960"/>
            <a:ext cx="150368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RESOLUCIÓN 668 DE 2016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3713841" y="1812428"/>
            <a:ext cx="3863462" cy="64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Establece la obligatoriedad del uso racional de bolsas plásticas en almacenes de cadena y su posterior modificación con la resolución 2184 del 2019.</a:t>
            </a:r>
            <a:endParaRPr lang="es-CO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099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232475" y="232475"/>
            <a:ext cx="7904135" cy="62458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solicita a producción la elaboración de este recurso de aprendizaje tipo línea de tiempo interactiva, gama media, con la información contenido en cada diapositiva. </a:t>
            </a:r>
          </a:p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anexa el enlace a la propuesta de infografía y los enlaces correspondientes a las normatividades mencionadas por el autor están vinculados a cada norma.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069305"/>
            <a:ext cx="3948174" cy="1788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https://funcionpublica.gov.co/eva/gestornormativo/norma.php?i=87765</a:t>
            </a: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https://www.icbf.gov.co/cargues/avance/docs/resolucion_minambienteds_1447_2018.htm</a:t>
            </a: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5"/>
              </a:rPr>
              <a:t>http://portal.anla.gov.co/autorizacion-otorgar-derecho-al-uso-del-sello-ambiental-colombiano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67905" y="1394847"/>
            <a:ext cx="6896746" cy="1317356"/>
          </a:xfrm>
          <a:prstGeom prst="rect">
            <a:avLst/>
          </a:prstGeom>
          <a:ln>
            <a:solidFill>
              <a:srgbClr val="FD03B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67905" y="2956143"/>
            <a:ext cx="6896746" cy="1317356"/>
          </a:xfrm>
          <a:prstGeom prst="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867905" y="4517439"/>
            <a:ext cx="6896746" cy="1317356"/>
          </a:xfrm>
          <a:prstGeom prst="rect">
            <a:avLst/>
          </a:prstGeom>
          <a:ln>
            <a:solidFill>
              <a:srgbClr val="FF9999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271946" y="1716127"/>
            <a:ext cx="950716" cy="457200"/>
          </a:xfrm>
          <a:prstGeom prst="ellipse">
            <a:avLst/>
          </a:prstGeom>
          <a:ln>
            <a:solidFill>
              <a:srgbClr val="FD03B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2018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232475" y="3306006"/>
            <a:ext cx="950716" cy="45720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2018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271946" y="4900036"/>
            <a:ext cx="950716" cy="457200"/>
          </a:xfrm>
          <a:prstGeom prst="ellipse">
            <a:avLst/>
          </a:prstGeom>
          <a:ln>
            <a:solidFill>
              <a:srgbClr val="FF99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2018</a:t>
            </a:r>
            <a:endParaRPr lang="es-CO" dirty="0"/>
          </a:p>
        </p:txBody>
      </p:sp>
      <p:sp>
        <p:nvSpPr>
          <p:cNvPr id="15" name="Cuadro de texto 2"/>
          <p:cNvSpPr txBox="1">
            <a:spLocks noChangeArrowheads="1"/>
          </p:cNvSpPr>
          <p:nvPr/>
        </p:nvSpPr>
        <p:spPr bwMode="auto">
          <a:xfrm>
            <a:off x="1392978" y="1818997"/>
            <a:ext cx="150368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LEY 1931 DE 2018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3349199" y="1623734"/>
            <a:ext cx="4158506" cy="92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Define las directrices para la gestión del cambio climático de las personas públicas y privadas.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 de texto 2"/>
          <p:cNvSpPr txBox="1">
            <a:spLocks noChangeArrowheads="1"/>
          </p:cNvSpPr>
          <p:nvPr/>
        </p:nvSpPr>
        <p:spPr bwMode="auto">
          <a:xfrm>
            <a:off x="1392978" y="3477041"/>
            <a:ext cx="1574165" cy="47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RESOLUCIÓN 1447 DE 2018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3492216" y="3234372"/>
            <a:ext cx="4015489" cy="74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Reglamenta el sistema de monitoreo, reporte y verificación de las acciones de mitigación a nivel nacional frente a los gases de efecto invernadero.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1262133" y="4900036"/>
            <a:ext cx="150368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RESOLUCIÓN 2210 DE 2018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3492216" y="4794943"/>
            <a:ext cx="4015489" cy="64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Reglamenta el uso del sello minero ambiental colombiano de naturaleza voluntaria. El cual debe ser avalado por ANLA mediante la resolución 2210 de 2018. 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4901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232475" y="232475"/>
            <a:ext cx="7904135" cy="62458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solicita a producción la elaboración de este recurso de aprendizaje tipo línea de tiempo interactiva, gama media, con la información contenido en cada diapositiva. </a:t>
            </a:r>
          </a:p>
          <a:p>
            <a:pPr lvl="0">
              <a:buSzPct val="25000"/>
            </a:pP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anexa el enlace a la propuesta de infografía y los enlaces correspondientes a las normatividades mencionadas por el autor están vinculados a cada norma.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https://www.icbf.gov.co/cargues/avance/docs/resolucion_minambienteds_1561_2019.htm</a:t>
            </a:r>
            <a:r>
              <a:rPr lang="es-E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lang="es-ES" sz="105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https://www.dnp.gov.co/DNPN/Plan-Nacional-de-Desarrollo/Paginas/Pactos-Transversales/Pacto-por-la-sostenibilidad/Sostenibilidad.aspx</a:t>
            </a:r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5"/>
              </a:rPr>
              <a:t>https://ods.gov.co/es</a:t>
            </a:r>
            <a:r>
              <a:rPr lang="es-CO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105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67905" y="1394847"/>
            <a:ext cx="6896746" cy="1317356"/>
          </a:xfrm>
          <a:prstGeom prst="rect">
            <a:avLst/>
          </a:prstGeom>
          <a:ln>
            <a:solidFill>
              <a:srgbClr val="FF993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67905" y="2956143"/>
            <a:ext cx="6896746" cy="1317356"/>
          </a:xfrm>
          <a:prstGeom prst="rect">
            <a:avLst/>
          </a:prstGeom>
          <a:ln>
            <a:solidFill>
              <a:srgbClr val="FF993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900" dirty="0"/>
          </a:p>
        </p:txBody>
      </p:sp>
      <p:sp>
        <p:nvSpPr>
          <p:cNvPr id="10" name="Rectángulo 9"/>
          <p:cNvSpPr/>
          <p:nvPr/>
        </p:nvSpPr>
        <p:spPr>
          <a:xfrm>
            <a:off x="867905" y="4517439"/>
            <a:ext cx="6896746" cy="13173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271946" y="1716127"/>
            <a:ext cx="950716" cy="457200"/>
          </a:xfrm>
          <a:prstGeom prst="ellipse">
            <a:avLst/>
          </a:prstGeom>
          <a:ln>
            <a:solidFill>
              <a:srgbClr val="FF993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2019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232475" y="3306006"/>
            <a:ext cx="950716" cy="457200"/>
          </a:xfrm>
          <a:prstGeom prst="ellipse">
            <a:avLst/>
          </a:prstGeom>
          <a:ln>
            <a:solidFill>
              <a:srgbClr val="FF993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2018-2022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271946" y="4900036"/>
            <a:ext cx="950716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2030</a:t>
            </a:r>
            <a:endParaRPr lang="es-CO" dirty="0"/>
          </a:p>
        </p:txBody>
      </p:sp>
      <p:sp>
        <p:nvSpPr>
          <p:cNvPr id="15" name="Cuadro de texto 2"/>
          <p:cNvSpPr txBox="1">
            <a:spLocks noChangeArrowheads="1"/>
          </p:cNvSpPr>
          <p:nvPr/>
        </p:nvSpPr>
        <p:spPr bwMode="auto">
          <a:xfrm>
            <a:off x="1392978" y="1900996"/>
            <a:ext cx="150368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900" b="1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RESOLUCIÓN 1561 DE 2019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3253252" y="1814097"/>
            <a:ext cx="4154805" cy="64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Establece términos de referencia para elaborar estudios de impacto ambiental, para poder tramitar licencias ambientales de los proyectos de explotación de materiales de construcción.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86721" y="3429000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hlinkClick r:id="rId4"/>
              </a:rPr>
              <a:t>PLAN DE DESARROLLO</a:t>
            </a:r>
            <a:endParaRPr lang="es-CO" sz="9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285917" y="3165274"/>
            <a:ext cx="4318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El Plan de Desarrollo del 2018 al 2022, establece unos acuerdos o pactos que son los ejes del mismo, entre ellos esta: el Pacto por la Sostenibilidad.</a:t>
            </a:r>
            <a:endParaRPr lang="es-CO" sz="11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486721" y="4991451"/>
            <a:ext cx="133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hlinkClick r:id="rId5"/>
              </a:rPr>
              <a:t>COLOMBIA Y LA AGENDA 2030</a:t>
            </a:r>
            <a:endParaRPr lang="es-CO" sz="9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285917" y="4947335"/>
            <a:ext cx="41221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Colombia como país miembro de la UNESCO, debe implementar los Objetivos de Desarrollo Sostenible, entre los cuales hay varios que tienen que ver con el medio ambiente.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024016372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9803</TotalTime>
  <Words>1248</Words>
  <Application>Microsoft Office PowerPoint</Application>
  <PresentationFormat>Panorámica</PresentationFormat>
  <Paragraphs>113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JHON JAIRO RODRIGUEZ PEREZ</cp:lastModifiedBy>
  <cp:revision>176</cp:revision>
  <dcterms:modified xsi:type="dcterms:W3CDTF">2021-11-08T06:02:40Z</dcterms:modified>
</cp:coreProperties>
</file>