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kwdOX8jZu6Lv04CynpgsahiAe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127" name="Google Shape;12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b="1"/>
          </a:p>
        </p:txBody>
      </p:sp>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a:lvl2pPr>
            <a:lvl3pPr lvl="2" marR="0" algn="l">
              <a:spcBef>
                <a:spcPts val="0"/>
              </a:spcBef>
              <a:spcAft>
                <a:spcPts val="0"/>
              </a:spcAft>
              <a:buSzPts val="1400"/>
              <a:buNone/>
              <a:defRPr/>
            </a:lvl3pPr>
            <a:lvl4pPr lvl="3" marR="0" algn="l">
              <a:spcBef>
                <a:spcPts val="0"/>
              </a:spcBef>
              <a:spcAft>
                <a:spcPts val="0"/>
              </a:spcAft>
              <a:buSzPts val="1400"/>
              <a:buNone/>
              <a:defRPr/>
            </a:lvl4pPr>
            <a:lvl5pPr lvl="4" marR="0" algn="l">
              <a:spcBef>
                <a:spcPts val="0"/>
              </a:spcBef>
              <a:spcAft>
                <a:spcPts val="0"/>
              </a:spcAft>
              <a:buSzPts val="1400"/>
              <a:buNone/>
              <a:defRPr/>
            </a:lvl5pPr>
            <a:lvl6pPr lvl="5" marR="0" algn="l">
              <a:spcBef>
                <a:spcPts val="0"/>
              </a:spcBef>
              <a:spcAft>
                <a:spcPts val="0"/>
              </a:spcAft>
              <a:buSzPts val="1400"/>
              <a:buNone/>
              <a:defRPr/>
            </a:lvl6pPr>
            <a:lvl7pPr lvl="6" marR="0" algn="l">
              <a:spcBef>
                <a:spcPts val="0"/>
              </a:spcBef>
              <a:spcAft>
                <a:spcPts val="0"/>
              </a:spcAft>
              <a:buSzPts val="1400"/>
              <a:buNone/>
              <a:defRPr/>
            </a:lvl7pPr>
            <a:lvl8pPr lvl="7" marR="0" algn="l">
              <a:spcBef>
                <a:spcPts val="0"/>
              </a:spcBef>
              <a:spcAft>
                <a:spcPts val="0"/>
              </a:spcAft>
              <a:buSzPts val="1400"/>
              <a:buNone/>
              <a:defRPr/>
            </a:lvl8pPr>
            <a:lvl9pPr lvl="8" marR="0" algn="l">
              <a:spcBef>
                <a:spcPts val="0"/>
              </a:spcBef>
              <a:spcAft>
                <a:spcPts val="0"/>
              </a:spcAft>
              <a:buSzPts val="1400"/>
              <a:buNone/>
              <a:defRPr/>
            </a:lvl9pPr>
          </a:lstStyle>
          <a:p/>
        </p:txBody>
      </p:sp>
      <p:sp>
        <p:nvSpPr>
          <p:cNvPr id="13" name="Google Shape;13;p10"/>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9"/>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12"/>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1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1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1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1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13"/>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13"/>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13"/>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13"/>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1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1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1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1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1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1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1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16"/>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16"/>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1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1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1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17"/>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p:nvPr>
            <p:ph idx="2" type="pic"/>
          </p:nvPr>
        </p:nvSpPr>
        <p:spPr>
          <a:xfrm>
            <a:off x="5183187" y="987425"/>
            <a:ext cx="6172199" cy="4873624"/>
          </a:xfrm>
          <a:prstGeom prst="rect">
            <a:avLst/>
          </a:prstGeom>
          <a:noFill/>
          <a:ln>
            <a:noFill/>
          </a:ln>
        </p:spPr>
      </p:sp>
      <p:sp>
        <p:nvSpPr>
          <p:cNvPr id="58" name="Google Shape;58;p17"/>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1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1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1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8"/>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sz="1800"/>
            </a:lvl2pPr>
            <a:lvl3pPr lvl="2" marR="0" rtl="0" algn="l">
              <a:spcBef>
                <a:spcPts val="0"/>
              </a:spcBef>
              <a:spcAft>
                <a:spcPts val="0"/>
              </a:spcAft>
              <a:buSzPts val="1400"/>
              <a:buNone/>
              <a:defRPr sz="1800"/>
            </a:lvl3pPr>
            <a:lvl4pPr lvl="3" marR="0" rtl="0" algn="l">
              <a:spcBef>
                <a:spcPts val="0"/>
              </a:spcBef>
              <a:spcAft>
                <a:spcPts val="0"/>
              </a:spcAft>
              <a:buSzPts val="1400"/>
              <a:buNone/>
              <a:defRPr sz="1800"/>
            </a:lvl4pPr>
            <a:lvl5pPr lvl="4" marR="0" rtl="0" algn="l">
              <a:spcBef>
                <a:spcPts val="0"/>
              </a:spcBef>
              <a:spcAft>
                <a:spcPts val="0"/>
              </a:spcAft>
              <a:buSzPts val="1400"/>
              <a:buNone/>
              <a:defRPr sz="1800"/>
            </a:lvl5pPr>
            <a:lvl6pPr lvl="5" marR="0" rtl="0" algn="l">
              <a:spcBef>
                <a:spcPts val="0"/>
              </a:spcBef>
              <a:spcAft>
                <a:spcPts val="0"/>
              </a:spcAft>
              <a:buSzPts val="1400"/>
              <a:buNone/>
              <a:defRPr sz="1800"/>
            </a:lvl6pPr>
            <a:lvl7pPr lvl="6" marR="0" rtl="0" algn="l">
              <a:spcBef>
                <a:spcPts val="0"/>
              </a:spcBef>
              <a:spcAft>
                <a:spcPts val="0"/>
              </a:spcAft>
              <a:buSzPts val="1400"/>
              <a:buNone/>
              <a:defRPr sz="1800"/>
            </a:lvl7pPr>
            <a:lvl8pPr lvl="7" marR="0" rtl="0" algn="l">
              <a:spcBef>
                <a:spcPts val="0"/>
              </a:spcBef>
              <a:spcAft>
                <a:spcPts val="0"/>
              </a:spcAft>
              <a:buSzPts val="1400"/>
              <a:buNone/>
              <a:defRPr sz="1800"/>
            </a:lvl8pPr>
            <a:lvl9pPr lvl="8" marR="0" rtl="0" algn="l">
              <a:spcBef>
                <a:spcPts val="0"/>
              </a:spcBef>
              <a:spcAft>
                <a:spcPts val="0"/>
              </a:spcAft>
              <a:buSzPts val="1400"/>
              <a:buNone/>
              <a:defRPr sz="1800"/>
            </a:lvl9pPr>
          </a:lstStyle>
          <a:p/>
        </p:txBody>
      </p:sp>
      <p:sp>
        <p:nvSpPr>
          <p:cNvPr id="7" name="Google Shape;7;p9"/>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freepik.es/vector-gratis/ilustracion-concepto-servidor_5357389.htm#query=servidor&amp;position=0&amp;from_view=search" TargetMode="External"/><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p:nvPr/>
        </p:nvSpPr>
        <p:spPr>
          <a:xfrm>
            <a:off x="2419733" y="838268"/>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Sliders</a:t>
            </a:r>
            <a:endParaRPr/>
          </a:p>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CF001_2_1_auditoria_activos</a:t>
            </a:r>
            <a:endParaRPr/>
          </a:p>
        </p:txBody>
      </p:sp>
      <p:sp>
        <p:nvSpPr>
          <p:cNvPr id="79" name="Google Shape;79;p1"/>
          <p:cNvSpPr/>
          <p:nvPr/>
        </p:nvSpPr>
        <p:spPr>
          <a:xfrm>
            <a:off x="244851" y="3665551"/>
            <a:ext cx="5573028" cy="225908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595959"/>
              </a:buClr>
              <a:buSzPts val="1400"/>
              <a:buFont typeface="Arial"/>
              <a:buNone/>
            </a:pPr>
            <a:r>
              <a:rPr b="1" i="0" lang="es-CO" sz="1400" u="none" cap="none" strike="noStrike">
                <a:solidFill>
                  <a:srgbClr val="595959"/>
                </a:solidFill>
                <a:latin typeface="Arial"/>
                <a:ea typeface="Arial"/>
                <a:cs typeface="Arial"/>
                <a:sym typeface="Arial"/>
              </a:rPr>
              <a:t>Recomendaciones generales: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El recurso estará compuesto por 7 partes. </a:t>
            </a:r>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Al hacer clic en cada botón de siguiente aparecerá la información correspondiente. </a:t>
            </a:r>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En cada diapositiva se muestra el contenido a colocar en cada slide. </a:t>
            </a:r>
            <a:endParaRPr/>
          </a:p>
          <a:p>
            <a:pPr indent="0" lvl="0" marL="0" marR="0" rtl="0" algn="just">
              <a:lnSpc>
                <a:spcPct val="90000"/>
              </a:lnSpc>
              <a:spcBef>
                <a:spcPts val="800"/>
              </a:spcBef>
              <a:spcAft>
                <a:spcPts val="0"/>
              </a:spcAft>
              <a:buClr>
                <a:srgbClr val="595959"/>
              </a:buClr>
              <a:buSzPts val="1400"/>
              <a:buFont typeface="Arial"/>
              <a:buNone/>
            </a:pPr>
            <a:r>
              <a:rPr b="0" i="0" lang="es-CO" sz="1400" u="none" cap="none" strike="noStrike">
                <a:solidFill>
                  <a:srgbClr val="595959"/>
                </a:solidFill>
                <a:latin typeface="Arial"/>
                <a:ea typeface="Arial"/>
                <a:cs typeface="Arial"/>
                <a:sym typeface="Arial"/>
              </a:rPr>
              <a:t>El estilo seleccionado para el diseño del recurso es el siguiente: </a:t>
            </a:r>
            <a:endParaRPr/>
          </a:p>
          <a:p>
            <a:pPr indent="0" lvl="0" marL="0" marR="0" rtl="0" algn="just">
              <a:lnSpc>
                <a:spcPct val="90000"/>
              </a:lnSpc>
              <a:spcBef>
                <a:spcPts val="80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a:p>
            <a:pPr indent="0" lvl="0" marL="0" marR="0" rtl="0" algn="just">
              <a:lnSpc>
                <a:spcPct val="90000"/>
              </a:lnSpc>
              <a:spcBef>
                <a:spcPts val="80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pic>
        <p:nvPicPr>
          <p:cNvPr id="80" name="Google Shape;80;p1"/>
          <p:cNvPicPr preferRelativeResize="0"/>
          <p:nvPr/>
        </p:nvPicPr>
        <p:blipFill rotWithShape="1">
          <a:blip r:embed="rId3">
            <a:alphaModFix/>
          </a:blip>
          <a:srcRect b="0" l="0" r="0" t="0"/>
          <a:stretch/>
        </p:blipFill>
        <p:spPr>
          <a:xfrm>
            <a:off x="5965449" y="3194891"/>
            <a:ext cx="5981700" cy="32004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2"/>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87" name="Google Shape;87;p2"/>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88" name="Google Shape;88;p2"/>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89" name="Google Shape;89;p2"/>
          <p:cNvSpPr txBox="1"/>
          <p:nvPr/>
        </p:nvSpPr>
        <p:spPr>
          <a:xfrm>
            <a:off x="370416" y="3896908"/>
            <a:ext cx="3749227" cy="70237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Inventario de todo el parque computacional existente.</a:t>
            </a:r>
            <a:endParaRPr/>
          </a:p>
        </p:txBody>
      </p:sp>
      <p:sp>
        <p:nvSpPr>
          <p:cNvPr id="90" name="Google Shape;90;p2"/>
          <p:cNvSpPr txBox="1"/>
          <p:nvPr/>
        </p:nvSpPr>
        <p:spPr>
          <a:xfrm>
            <a:off x="8267413" y="5660185"/>
            <a:ext cx="3938649" cy="116955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https://www.freepik.es/vector-gratis/conjunto-iconos-planos-computacion-nube_3975529.htm#query=servidor&amp;position=1&amp;from_view=search</a:t>
            </a:r>
            <a:endParaRPr/>
          </a:p>
        </p:txBody>
      </p:sp>
      <p:pic>
        <p:nvPicPr>
          <p:cNvPr descr="Conjunto de iconos planos de computación en la nube vector gratuito" id="91" name="Google Shape;91;p2"/>
          <p:cNvPicPr preferRelativeResize="0"/>
          <p:nvPr/>
        </p:nvPicPr>
        <p:blipFill rotWithShape="1">
          <a:blip r:embed="rId4">
            <a:alphaModFix/>
          </a:blip>
          <a:srcRect b="0" l="0" r="0" t="0"/>
          <a:stretch/>
        </p:blipFill>
        <p:spPr>
          <a:xfrm>
            <a:off x="4597854" y="2315297"/>
            <a:ext cx="3163222" cy="3163222"/>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7" name="Google Shape;97;p3"/>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98" name="Google Shape;98;p3"/>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99" name="Google Shape;99;p3"/>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00" name="Google Shape;100;p3"/>
          <p:cNvSpPr txBox="1"/>
          <p:nvPr/>
        </p:nvSpPr>
        <p:spPr>
          <a:xfrm>
            <a:off x="499948" y="3896908"/>
            <a:ext cx="3619695" cy="70237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Cantidad de servidores locales o de nube.</a:t>
            </a:r>
            <a:endParaRPr/>
          </a:p>
        </p:txBody>
      </p:sp>
      <p:sp>
        <p:nvSpPr>
          <p:cNvPr id="101" name="Google Shape;101;p3"/>
          <p:cNvSpPr txBox="1"/>
          <p:nvPr/>
        </p:nvSpPr>
        <p:spPr>
          <a:xfrm>
            <a:off x="8267413" y="5473005"/>
            <a:ext cx="3938649" cy="1384995"/>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400"/>
              <a:buFont typeface="Arial"/>
              <a:buNone/>
            </a:pPr>
            <a:r>
              <a:rPr b="0" i="0" lang="es-CO" sz="1400" u="sng" cap="none" strike="noStrike">
                <a:solidFill>
                  <a:srgbClr val="000000"/>
                </a:solidFill>
                <a:latin typeface="Arial"/>
                <a:ea typeface="Arial"/>
                <a:cs typeface="Arial"/>
                <a:sym typeface="Arial"/>
                <a:hlinkClick r:id="rId4">
                  <a:extLst>
                    <a:ext uri="{A12FA001-AC4F-418D-AE19-62706E023703}">
                      <ahyp:hlinkClr val="tx"/>
                    </a:ext>
                  </a:extLst>
                </a:hlinkClick>
              </a:rPr>
              <a:t>https://www.freepik.es/vector-gratis/ilustracion-concepto-servidor_5357389.htm#query=servidor&amp;position=0&amp;from_view=search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Ilustración del concepto de servidor vector gratuito" id="102" name="Google Shape;102;p3"/>
          <p:cNvPicPr preferRelativeResize="0"/>
          <p:nvPr/>
        </p:nvPicPr>
        <p:blipFill rotWithShape="1">
          <a:blip r:embed="rId5">
            <a:alphaModFix/>
          </a:blip>
          <a:srcRect b="0" l="0" r="0" t="0"/>
          <a:stretch/>
        </p:blipFill>
        <p:spPr>
          <a:xfrm>
            <a:off x="4798141" y="2544095"/>
            <a:ext cx="2981325" cy="29813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4"/>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109" name="Google Shape;109;p4"/>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110" name="Google Shape;110;p4"/>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11" name="Google Shape;111;p4"/>
          <p:cNvSpPr txBox="1"/>
          <p:nvPr/>
        </p:nvSpPr>
        <p:spPr>
          <a:xfrm>
            <a:off x="703824" y="3682845"/>
            <a:ext cx="2437583"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Topología de la RED. </a:t>
            </a:r>
            <a:endParaRPr/>
          </a:p>
        </p:txBody>
      </p:sp>
      <p:sp>
        <p:nvSpPr>
          <p:cNvPr id="112" name="Google Shape;112;p4"/>
          <p:cNvSpPr txBox="1"/>
          <p:nvPr/>
        </p:nvSpPr>
        <p:spPr>
          <a:xfrm>
            <a:off x="8263947" y="4579415"/>
            <a:ext cx="3938649" cy="2246769"/>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 https://www.freepik.es/vector-gratis/servicio-mantenimiento-servidores-transferencia-informacion-configuracion-hardware-idea-servidor-red-tecnologia-hospedaje-almacenamiento-bases-datos-equipos-programacion-ilustracion-metafora-concepto-aislado-vector_12470270.htm#query=hardware&amp;position=1&amp;from_view=search</a:t>
            </a:r>
            <a:endParaRPr/>
          </a:p>
        </p:txBody>
      </p:sp>
      <p:pic>
        <p:nvPicPr>
          <p:cNvPr descr="Servicio de mantenimiento de servidores. transferencia de información, configuración de hardware. idea de servidor de red. tecnología de hospedaje, almacenamiento de bases de datos, equipos de programación. ilustración de metáfora de concepto aislado de vector vector gratuito" id="113" name="Google Shape;113;p4"/>
          <p:cNvPicPr preferRelativeResize="0"/>
          <p:nvPr/>
        </p:nvPicPr>
        <p:blipFill rotWithShape="1">
          <a:blip r:embed="rId4">
            <a:alphaModFix/>
          </a:blip>
          <a:srcRect b="0" l="0" r="0" t="0"/>
          <a:stretch/>
        </p:blipFill>
        <p:spPr>
          <a:xfrm>
            <a:off x="4822723" y="2617101"/>
            <a:ext cx="2899134" cy="289913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9" name="Google Shape;119;p5"/>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120" name="Google Shape;120;p5"/>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121" name="Google Shape;121;p5"/>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22" name="Google Shape;122;p5"/>
          <p:cNvSpPr txBox="1"/>
          <p:nvPr/>
        </p:nvSpPr>
        <p:spPr>
          <a:xfrm>
            <a:off x="541591" y="3578359"/>
            <a:ext cx="4236886" cy="1339469"/>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Inventario de </a:t>
            </a:r>
            <a:r>
              <a:rPr b="0" i="1" lang="es-CO" sz="1800" u="none" cap="none" strike="noStrike">
                <a:solidFill>
                  <a:srgbClr val="000000"/>
                </a:solidFill>
                <a:latin typeface="Arial"/>
                <a:ea typeface="Arial"/>
                <a:cs typeface="Arial"/>
                <a:sym typeface="Arial"/>
              </a:rPr>
              <a:t>hardware</a:t>
            </a:r>
            <a:r>
              <a:rPr b="0" i="0" lang="es-CO" sz="1800" u="none" cap="none" strike="noStrike">
                <a:solidFill>
                  <a:srgbClr val="000000"/>
                </a:solidFill>
                <a:latin typeface="Arial"/>
                <a:ea typeface="Arial"/>
                <a:cs typeface="Arial"/>
                <a:sym typeface="Arial"/>
              </a:rPr>
              <a:t> (discos extraíbles, impresoras), verificando si están conectados a la RED local de la empresa.</a:t>
            </a:r>
            <a:endParaRPr/>
          </a:p>
        </p:txBody>
      </p:sp>
      <p:sp>
        <p:nvSpPr>
          <p:cNvPr id="123" name="Google Shape;123;p5"/>
          <p:cNvSpPr txBox="1"/>
          <p:nvPr/>
        </p:nvSpPr>
        <p:spPr>
          <a:xfrm>
            <a:off x="8253351" y="5660185"/>
            <a:ext cx="3938649" cy="116955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 https://www.freepik.es/vector-gratis/concepto-isometrico-placa-circuito_4027496.htm#query=hardware&amp;position=2&amp;from_view=search</a:t>
            </a:r>
            <a:endParaRPr/>
          </a:p>
        </p:txBody>
      </p:sp>
      <p:pic>
        <p:nvPicPr>
          <p:cNvPr descr="Concepto isométrico de la placa de circuito vector gratuito" id="124" name="Google Shape;124;p5"/>
          <p:cNvPicPr preferRelativeResize="0"/>
          <p:nvPr/>
        </p:nvPicPr>
        <p:blipFill rotWithShape="1">
          <a:blip r:embed="rId4">
            <a:alphaModFix/>
          </a:blip>
          <a:srcRect b="0" l="0" r="0" t="0"/>
          <a:stretch/>
        </p:blipFill>
        <p:spPr>
          <a:xfrm>
            <a:off x="5135671" y="3180346"/>
            <a:ext cx="2741585" cy="170801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6"/>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131" name="Google Shape;131;p6"/>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132" name="Google Shape;132;p6"/>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33" name="Google Shape;133;p6"/>
          <p:cNvSpPr txBox="1"/>
          <p:nvPr/>
        </p:nvSpPr>
        <p:spPr>
          <a:xfrm>
            <a:off x="537251" y="3967692"/>
            <a:ext cx="3017111" cy="38382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Intranet en caso de existir.</a:t>
            </a:r>
            <a:endParaRPr/>
          </a:p>
        </p:txBody>
      </p:sp>
      <p:pic>
        <p:nvPicPr>
          <p:cNvPr descr="Ilustración de concepto de día de internet vector gratuito" id="134" name="Google Shape;134;p6"/>
          <p:cNvPicPr preferRelativeResize="0"/>
          <p:nvPr/>
        </p:nvPicPr>
        <p:blipFill rotWithShape="1">
          <a:blip r:embed="rId4">
            <a:alphaModFix/>
          </a:blip>
          <a:srcRect b="0" l="0" r="0" t="0"/>
          <a:stretch/>
        </p:blipFill>
        <p:spPr>
          <a:xfrm>
            <a:off x="4605337" y="3205585"/>
            <a:ext cx="2981325" cy="1985963"/>
          </a:xfrm>
          <a:prstGeom prst="rect">
            <a:avLst/>
          </a:prstGeom>
          <a:noFill/>
          <a:ln>
            <a:noFill/>
          </a:ln>
        </p:spPr>
      </p:pic>
      <p:sp>
        <p:nvSpPr>
          <p:cNvPr id="135" name="Google Shape;135;p6"/>
          <p:cNvSpPr txBox="1"/>
          <p:nvPr/>
        </p:nvSpPr>
        <p:spPr>
          <a:xfrm>
            <a:off x="8267413" y="5671740"/>
            <a:ext cx="3938649" cy="1169551"/>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https://www.freepik.es/vector-gratis/ilustracion-concepto-dia-internet_12977788.htm#query=intranet&amp;position=0&amp;from_view=search</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7"/>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142" name="Google Shape;142;p7"/>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143" name="Google Shape;143;p7"/>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44" name="Google Shape;144;p7"/>
          <p:cNvSpPr txBox="1"/>
          <p:nvPr/>
        </p:nvSpPr>
        <p:spPr>
          <a:xfrm>
            <a:off x="529123" y="2506611"/>
            <a:ext cx="3026877" cy="702372"/>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Página web y los servicios que preste en directo.</a:t>
            </a:r>
            <a:endParaRPr/>
          </a:p>
        </p:txBody>
      </p:sp>
      <p:sp>
        <p:nvSpPr>
          <p:cNvPr id="145" name="Google Shape;145;p7"/>
          <p:cNvSpPr txBox="1"/>
          <p:nvPr/>
        </p:nvSpPr>
        <p:spPr>
          <a:xfrm>
            <a:off x="8267413" y="5444741"/>
            <a:ext cx="3938700" cy="1169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imagen:https://www.freepik.es/psd-gratis/hombre-sujetando-portatil-pagina-inicio-solucion-digital_5751883.htm#query=pagina%20web&amp;position=3&amp;from_view=search</a:t>
            </a:r>
            <a:endParaRPr/>
          </a:p>
        </p:txBody>
      </p:sp>
      <p:pic>
        <p:nvPicPr>
          <p:cNvPr descr="Hombre sujetando un portátil con una página de inicio de solución digital PSD gratuito" id="146" name="Google Shape;146;p7"/>
          <p:cNvPicPr preferRelativeResize="0"/>
          <p:nvPr/>
        </p:nvPicPr>
        <p:blipFill rotWithShape="1">
          <a:blip r:embed="rId4">
            <a:alphaModFix/>
          </a:blip>
          <a:srcRect b="0" l="0" r="0" t="0"/>
          <a:stretch/>
        </p:blipFill>
        <p:spPr>
          <a:xfrm>
            <a:off x="4119643" y="3200823"/>
            <a:ext cx="2981325" cy="1990725"/>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8253350" y="0"/>
            <a:ext cx="3938649" cy="6858000"/>
          </a:xfrm>
          <a:prstGeom prst="rect">
            <a:avLst/>
          </a:prstGeom>
          <a:solidFill>
            <a:srgbClr val="F2F2F2"/>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8"/>
          <p:cNvSpPr txBox="1"/>
          <p:nvPr/>
        </p:nvSpPr>
        <p:spPr>
          <a:xfrm>
            <a:off x="8234451" y="718265"/>
            <a:ext cx="3957549" cy="30161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50"/>
              <a:buFont typeface="Calibri"/>
              <a:buNone/>
            </a:pPr>
            <a:r>
              <a:rPr b="0" i="1" lang="es-CO" sz="1400" u="none" cap="none" strike="noStrike">
                <a:solidFill>
                  <a:schemeClr val="dk1"/>
                </a:solidFill>
                <a:latin typeface="Calibri"/>
                <a:ea typeface="Calibri"/>
                <a:cs typeface="Calibri"/>
                <a:sym typeface="Calibri"/>
              </a:rPr>
              <a:t> </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En la parte superior estará el título y debajo de este la información correspondiente.</a:t>
            </a:r>
            <a:endParaRPr/>
          </a:p>
          <a:p>
            <a:pPr indent="-285750" lvl="0" marL="285750" marR="0" rtl="0" algn="l">
              <a:lnSpc>
                <a:spcPct val="100000"/>
              </a:lnSpc>
              <a:spcBef>
                <a:spcPts val="0"/>
              </a:spcBef>
              <a:spcAft>
                <a:spcPts val="0"/>
              </a:spcAft>
              <a:buClr>
                <a:schemeClr val="dk1"/>
              </a:buClr>
              <a:buSzPts val="350"/>
              <a:buFont typeface="Arial"/>
              <a:buChar char="•"/>
            </a:pPr>
            <a:r>
              <a:rPr b="0" i="1" lang="es-CO" sz="1400" u="none" cap="none" strike="noStrike">
                <a:solidFill>
                  <a:schemeClr val="dk1"/>
                </a:solidFill>
                <a:latin typeface="Calibri"/>
                <a:ea typeface="Calibri"/>
                <a:cs typeface="Calibri"/>
                <a:sym typeface="Calibri"/>
              </a:rPr>
              <a:t>La información es la que se encuentra en pantalla.</a:t>
            </a:r>
            <a:endParaRPr b="0" i="1" sz="1400" u="none" cap="none" strike="noStrike">
              <a:solidFill>
                <a:srgbClr val="FF0000"/>
              </a:solidFill>
              <a:latin typeface="Calibri"/>
              <a:ea typeface="Calibri"/>
              <a:cs typeface="Calibri"/>
              <a:sym typeface="Calibri"/>
            </a:endParaRPr>
          </a:p>
        </p:txBody>
      </p:sp>
      <p:sp>
        <p:nvSpPr>
          <p:cNvPr id="153" name="Google Shape;153;p8"/>
          <p:cNvSpPr/>
          <p:nvPr/>
        </p:nvSpPr>
        <p:spPr>
          <a:xfrm>
            <a:off x="8253350" y="0"/>
            <a:ext cx="3938649" cy="742949"/>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CO" sz="1800" u="none" cap="none" strike="noStrike">
                <a:solidFill>
                  <a:schemeClr val="lt1"/>
                </a:solidFill>
                <a:latin typeface="Arial"/>
                <a:ea typeface="Arial"/>
                <a:cs typeface="Arial"/>
                <a:sym typeface="Arial"/>
              </a:rPr>
              <a:t>Indicaciones para la producción</a:t>
            </a:r>
            <a:endParaRPr/>
          </a:p>
        </p:txBody>
      </p:sp>
      <p:pic>
        <p:nvPicPr>
          <p:cNvPr id="154" name="Google Shape;154;p8"/>
          <p:cNvPicPr preferRelativeResize="0"/>
          <p:nvPr/>
        </p:nvPicPr>
        <p:blipFill rotWithShape="1">
          <a:blip r:embed="rId3">
            <a:alphaModFix/>
          </a:blip>
          <a:srcRect b="0" l="0" r="0" t="0"/>
          <a:stretch/>
        </p:blipFill>
        <p:spPr>
          <a:xfrm>
            <a:off x="0" y="1666452"/>
            <a:ext cx="8239287" cy="5163284"/>
          </a:xfrm>
          <a:prstGeom prst="rect">
            <a:avLst/>
          </a:prstGeom>
          <a:noFill/>
          <a:ln>
            <a:noFill/>
          </a:ln>
        </p:spPr>
      </p:pic>
      <p:sp>
        <p:nvSpPr>
          <p:cNvPr id="155" name="Google Shape;155;p8"/>
          <p:cNvSpPr txBox="1"/>
          <p:nvPr/>
        </p:nvSpPr>
        <p:spPr>
          <a:xfrm>
            <a:off x="748068" y="4056182"/>
            <a:ext cx="2865287" cy="70230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1800"/>
              <a:buFont typeface="Arial"/>
              <a:buNone/>
            </a:pPr>
            <a:r>
              <a:rPr b="0" i="0" lang="es-CO" sz="1800" u="none" cap="none" strike="noStrike">
                <a:solidFill>
                  <a:srgbClr val="000000"/>
                </a:solidFill>
                <a:latin typeface="Arial"/>
                <a:ea typeface="Arial"/>
                <a:cs typeface="Arial"/>
                <a:sym typeface="Arial"/>
              </a:rPr>
              <a:t>Bases de datos existentes.</a:t>
            </a:r>
            <a:endParaRPr/>
          </a:p>
        </p:txBody>
      </p:sp>
      <p:pic>
        <p:nvPicPr>
          <p:cNvPr descr="Big data center, rack de sala de servidores, proceso de ingeniería, trabajo en equipo, tecnología informática, almacenamiento en la nube vector gratuito" id="156" name="Google Shape;156;p8"/>
          <p:cNvPicPr preferRelativeResize="0"/>
          <p:nvPr/>
        </p:nvPicPr>
        <p:blipFill rotWithShape="1">
          <a:blip r:embed="rId4">
            <a:alphaModFix/>
          </a:blip>
          <a:srcRect b="0" l="0" r="0" t="0"/>
          <a:stretch/>
        </p:blipFill>
        <p:spPr>
          <a:xfrm>
            <a:off x="3956996" y="2769526"/>
            <a:ext cx="3938649" cy="2957133"/>
          </a:xfrm>
          <a:prstGeom prst="rect">
            <a:avLst/>
          </a:prstGeom>
          <a:noFill/>
          <a:ln>
            <a:noFill/>
          </a:ln>
        </p:spPr>
      </p:pic>
      <p:sp>
        <p:nvSpPr>
          <p:cNvPr id="157" name="Google Shape;157;p8"/>
          <p:cNvSpPr txBox="1"/>
          <p:nvPr/>
        </p:nvSpPr>
        <p:spPr>
          <a:xfrm>
            <a:off x="8267413" y="5229298"/>
            <a:ext cx="3938649" cy="160043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Referencia de la imagen:</a:t>
            </a:r>
            <a:endParaRPr/>
          </a:p>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https://www.freepik.es/vector-gratis/big-data-center-rack-sala-servidores-proceso-ingenieria-trabajo-equipo-tecnologia-informatica-almacenamiento-nube_4103163.htm#query=bases%20de%20datos&amp;position=13&amp;from_view=search</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CLAUDIA VASQUEZ</dc:creator>
</cp:coreProperties>
</file>