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ik9TbKCZE6BdEsNB7YtF3DJjHd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
        <p:nvSpPr>
          <p:cNvPr id="63" name="Google Shape;6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2" name="Google Shape;10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9" name="Google Shape;11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6" name="Google Shape;13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3" name="Google Shape;15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1" name="Google Shape;17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8" name="Google Shape;18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7"/>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 name="Shape 17"/>
        <p:cNvGrpSpPr/>
        <p:nvPr/>
      </p:nvGrpSpPr>
      <p:grpSpPr>
        <a:xfrm>
          <a:off x="0" y="0"/>
          <a:ext cx="0" cy="0"/>
          <a:chOff x="0" y="0"/>
          <a:chExt cx="0" cy="0"/>
        </a:xfrm>
      </p:grpSpPr>
      <p:sp>
        <p:nvSpPr>
          <p:cNvPr id="18" name="Google Shape;18;p20"/>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0" name="Google Shape;20;p20"/>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20"/>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2" name="Google Shape;22;p20"/>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3" name="Google Shape;23;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4" name="Google Shape;24;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5" name="Google Shape;25;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6" name="Shape 26"/>
        <p:cNvGrpSpPr/>
        <p:nvPr/>
      </p:nvGrpSpPr>
      <p:grpSpPr>
        <a:xfrm>
          <a:off x="0" y="0"/>
          <a:ext cx="0" cy="0"/>
          <a:chOff x="0" y="0"/>
          <a:chExt cx="0" cy="0"/>
        </a:xfrm>
      </p:grpSpPr>
      <p:sp>
        <p:nvSpPr>
          <p:cNvPr id="27" name="Google Shape;27;p2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0" name="Google Shape;30;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1" name="Shape 31"/>
        <p:cNvGrpSpPr/>
        <p:nvPr/>
      </p:nvGrpSpPr>
      <p:grpSpPr>
        <a:xfrm>
          <a:off x="0" y="0"/>
          <a:ext cx="0" cy="0"/>
          <a:chOff x="0" y="0"/>
          <a:chExt cx="0" cy="0"/>
        </a:xfrm>
      </p:grpSpPr>
      <p:sp>
        <p:nvSpPr>
          <p:cNvPr id="32" name="Google Shape;32;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3" name="Google Shape;33;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4" name="Google Shape;34;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5" name="Shape 35"/>
        <p:cNvGrpSpPr/>
        <p:nvPr/>
      </p:nvGrpSpPr>
      <p:grpSpPr>
        <a:xfrm>
          <a:off x="0" y="0"/>
          <a:ext cx="0" cy="0"/>
          <a:chOff x="0" y="0"/>
          <a:chExt cx="0" cy="0"/>
        </a:xfrm>
      </p:grpSpPr>
      <p:sp>
        <p:nvSpPr>
          <p:cNvPr id="36" name="Google Shape;36;p23"/>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38" name="Google Shape;38;p23"/>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39" name="Google Shape;39;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2" name="Shape 42"/>
        <p:cNvGrpSpPr/>
        <p:nvPr/>
      </p:nvGrpSpPr>
      <p:grpSpPr>
        <a:xfrm>
          <a:off x="0" y="0"/>
          <a:ext cx="0" cy="0"/>
          <a:chOff x="0" y="0"/>
          <a:chExt cx="0" cy="0"/>
        </a:xfrm>
      </p:grpSpPr>
      <p:sp>
        <p:nvSpPr>
          <p:cNvPr id="43" name="Google Shape;43;p24"/>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p:nvPr>
            <p:ph idx="2" type="pic"/>
          </p:nvPr>
        </p:nvSpPr>
        <p:spPr>
          <a:xfrm>
            <a:off x="5183187" y="987425"/>
            <a:ext cx="6172199" cy="4873624"/>
          </a:xfrm>
          <a:prstGeom prst="rect">
            <a:avLst/>
          </a:prstGeom>
          <a:noFill/>
          <a:ln>
            <a:noFill/>
          </a:ln>
        </p:spPr>
      </p:sp>
      <p:sp>
        <p:nvSpPr>
          <p:cNvPr id="45" name="Google Shape;45;p24"/>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2" name="Google Shape;52;p2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55" name="Shape 55"/>
        <p:cNvGrpSpPr/>
        <p:nvPr/>
      </p:nvGrpSpPr>
      <p:grpSpPr>
        <a:xfrm>
          <a:off x="0" y="0"/>
          <a:ext cx="0" cy="0"/>
          <a:chOff x="0" y="0"/>
          <a:chExt cx="0" cy="0"/>
        </a:xfrm>
      </p:grpSpPr>
      <p:sp>
        <p:nvSpPr>
          <p:cNvPr id="56" name="Google Shape;56;p26"/>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8" name="Google Shape;58;p2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vector-gratis/ilustracion-concepto-abstracto-seguridad-computacion-nube_11668583.htm#query=seguridad%20informacion&amp;position=5&amp;from_view=search" TargetMode="External"/><Relationship Id="rId4" Type="http://schemas.openxmlformats.org/officeDocument/2006/relationships/hyperlink" Target="https://www.freepik.es/vector-gratis/robar-concepto-datos_7971765.htm#query=seguridad%20informacion&amp;position=11&amp;from_view=search" TargetMode="External"/><Relationship Id="rId5" Type="http://schemas.openxmlformats.org/officeDocument/2006/relationships/image" Target="../media/image1.png"/><Relationship Id="rId6" Type="http://schemas.openxmlformats.org/officeDocument/2006/relationships/image" Target="../media/image5.jpg"/><Relationship Id="rId7" Type="http://schemas.openxmlformats.org/officeDocument/2006/relationships/image" Target="../media/image7.jpg"/><Relationship Id="rId8"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vector-gratis/seguridad-datos-global-seguridad-datos-personales-ilustracion-concepto-linea-seguridad-datos-ciberneticos-seguridad-internet-o-privacidad-proteccion-informacion_12953633.htm?query=seguridad" TargetMode="External"/><Relationship Id="rId4" Type="http://schemas.openxmlformats.org/officeDocument/2006/relationships/hyperlink" Target="https://www.freepik.es/vector-gratis/ilustracion-concepto-auditoria_16160814.htm#query=auditoria%20informacion&amp;position=1&amp;from_view=search" TargetMode="External"/><Relationship Id="rId9" Type="http://schemas.openxmlformats.org/officeDocument/2006/relationships/image" Target="../media/image11.jpg"/><Relationship Id="rId5" Type="http://schemas.openxmlformats.org/officeDocument/2006/relationships/hyperlink" Target="https://www.freepik.es/vector-gratis/composicion-isometrica-contable-documentacion-graficos-caracteres-humanos-auditoria-azul_7499016.htm#query=auditoria%20informacion&amp;position=2&amp;from_view=search" TargetMode="External"/><Relationship Id="rId6" Type="http://schemas.openxmlformats.org/officeDocument/2006/relationships/image" Target="../media/image1.png"/><Relationship Id="rId7" Type="http://schemas.openxmlformats.org/officeDocument/2006/relationships/image" Target="../media/image3.jpg"/><Relationship Id="rId8"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reepik.es/foto-gratis/mujer-trabajando-superposicion-grafica-red-informatica_18092299.htm#query=seguridad%20informatica&amp;position=31&amp;from_view=search" TargetMode="External"/><Relationship Id="rId4" Type="http://schemas.openxmlformats.org/officeDocument/2006/relationships/hyperlink" Target="https://www.freepik.es/foto-gratis/vista-posterior-programador-trabajando-toda-noche_5698334.htm#query=seguridad%20informatica&amp;position=40&amp;from_view=search" TargetMode="External"/><Relationship Id="rId9" Type="http://schemas.openxmlformats.org/officeDocument/2006/relationships/image" Target="../media/image12.jpg"/><Relationship Id="rId5" Type="http://schemas.openxmlformats.org/officeDocument/2006/relationships/hyperlink" Target="https://www.freepik.es/foto-gratis/concepto-interfaz-firewall-proteccion-seguridad-cibernetica_17202557.htm#query=seguridad%20informatica&amp;position=12&amp;from_view=search" TargetMode="External"/><Relationship Id="rId6" Type="http://schemas.openxmlformats.org/officeDocument/2006/relationships/image" Target="../media/image1.png"/><Relationship Id="rId7" Type="http://schemas.openxmlformats.org/officeDocument/2006/relationships/image" Target="../media/image9.jpg"/><Relationship Id="rId8"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vector-gratis/ilustracion-concepto-certificacion_12704351.htm#query=iso&amp;from_query=iso%2027001&amp;position=12&amp;from_view=search" TargetMode="External"/><Relationship Id="rId4" Type="http://schemas.openxmlformats.org/officeDocument/2006/relationships/hyperlink" Target="https://www.freepik.es/vector-gratis/ilustracion-concepto-certificacion_12704350.htm#query=iso&amp;from_query=iso%2027001&amp;position=2&amp;from_view=search" TargetMode="External"/><Relationship Id="rId5" Type="http://schemas.openxmlformats.org/officeDocument/2006/relationships/image" Target="../media/image1.png"/><Relationship Id="rId6" Type="http://schemas.openxmlformats.org/officeDocument/2006/relationships/image" Target="../media/image16.png"/><Relationship Id="rId7" Type="http://schemas.openxmlformats.org/officeDocument/2006/relationships/image" Target="../media/image13.jpg"/><Relationship Id="rId8"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freepik.es/vector-gratis/concepto-tutoriales-linea_7915189.htm#page=1&amp;query=virtual&amp;position=2&amp;from_view=search" TargetMode="External"/><Relationship Id="rId4" Type="http://schemas.openxmlformats.org/officeDocument/2006/relationships/image" Target="../media/image1.png"/><Relationship Id="rId5"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freepik.es/vector-gratis/ilustracion-concepto-linea-seguridad-datos-ciberneticos-seguridad-internet-o-privacidad-proteccion-informacion_12953564.htm?query=seguridad" TargetMode="External"/><Relationship Id="rId4" Type="http://schemas.openxmlformats.org/officeDocument/2006/relationships/image" Target="../media/image1.png"/><Relationship Id="rId5"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7"/>
          <p:cNvSpPr/>
          <p:nvPr/>
        </p:nvSpPr>
        <p:spPr>
          <a:xfrm>
            <a:off x="2027588" y="2823358"/>
            <a:ext cx="8136824"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rPr b="0" i="0" lang="es-ES" sz="1800" u="none" cap="none" strike="noStrike">
                <a:solidFill>
                  <a:schemeClr val="lt1"/>
                </a:solidFill>
                <a:latin typeface="Arial"/>
                <a:ea typeface="Arial"/>
                <a:cs typeface="Arial"/>
                <a:sym typeface="Arial"/>
              </a:rPr>
              <a:t>Video </a:t>
            </a:r>
            <a:endParaRPr/>
          </a:p>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CF001_introduccion</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3"/>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El video inicia con el logo animado del SENA.</a:t>
            </a:r>
            <a:endParaRPr b="0" i="0" sz="1400" u="none" cap="none" strike="noStrike">
              <a:solidFill>
                <a:schemeClr val="dk1"/>
              </a:solidFill>
              <a:latin typeface="Arial"/>
              <a:ea typeface="Arial"/>
              <a:cs typeface="Arial"/>
              <a:sym typeface="Arial"/>
            </a:endParaRPr>
          </a:p>
        </p:txBody>
      </p:sp>
      <p:sp>
        <p:nvSpPr>
          <p:cNvPr id="72" name="Google Shape;72;p3"/>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0" y="4197699"/>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3"/>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5" name="Google Shape;75;p3"/>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 name="Google Shape;76;p3"/>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rgbClr val="AEABAB"/>
                </a:solidFill>
                <a:latin typeface="Arial"/>
                <a:ea typeface="Arial"/>
                <a:cs typeface="Arial"/>
                <a:sym typeface="Arial"/>
              </a:rPr>
              <a:t>Referencias de las imágenes: Logo SENA.</a:t>
            </a:r>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 name="Google Shape;77;p3"/>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78" name="Google Shape;78;p3"/>
          <p:cNvGrpSpPr/>
          <p:nvPr/>
        </p:nvGrpSpPr>
        <p:grpSpPr>
          <a:xfrm>
            <a:off x="-42401" y="-64613"/>
            <a:ext cx="6909926" cy="3859056"/>
            <a:chOff x="-42401" y="-24097"/>
            <a:chExt cx="6909926" cy="3859056"/>
          </a:xfrm>
        </p:grpSpPr>
        <p:pic>
          <p:nvPicPr>
            <p:cNvPr id="79" name="Google Shape;79;p3"/>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80" name="Google Shape;80;p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81" name="Google Shape;81;p3"/>
          <p:cNvPicPr preferRelativeResize="0"/>
          <p:nvPr/>
        </p:nvPicPr>
        <p:blipFill rotWithShape="1">
          <a:blip r:embed="rId4">
            <a:alphaModFix/>
          </a:blip>
          <a:srcRect b="5016" l="0" r="224" t="3393"/>
          <a:stretch/>
        </p:blipFill>
        <p:spPr>
          <a:xfrm>
            <a:off x="1344706" y="444198"/>
            <a:ext cx="4464424" cy="2384612"/>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4"/>
          <p:cNvSpPr txBox="1"/>
          <p:nvPr/>
        </p:nvSpPr>
        <p:spPr>
          <a:xfrm>
            <a:off x="6886724" y="810872"/>
            <a:ext cx="5314800" cy="25546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Mientras el presentador lee el texto en voz en off, se presenta el texto que corresponde al nombre del programa y posteriormente se presentan las imágenes en transición en relación al texto mencionado.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Las imágenes de referencia podrán ser cambiadas por imágenes similares (se deja el texto de identificación) se priorizó el uso de imágenes gratuitas; sin embargo, en algunos casos no fue posible.</a:t>
            </a:r>
            <a:endParaRPr/>
          </a:p>
        </p:txBody>
      </p:sp>
      <p:sp>
        <p:nvSpPr>
          <p:cNvPr id="88" name="Google Shape;88;p4"/>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89" name="Google Shape;89;p4"/>
          <p:cNvSpPr/>
          <p:nvPr/>
        </p:nvSpPr>
        <p:spPr>
          <a:xfrm>
            <a:off x="534083" y="4284863"/>
            <a:ext cx="5994122" cy="231743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entiende por seguridad de la información preservar la integridad, confidencialidad y disponibilidad de la información.</a:t>
            </a:r>
            <a:endParaRPr/>
          </a:p>
        </p:txBody>
      </p:sp>
      <p:sp>
        <p:nvSpPr>
          <p:cNvPr id="90" name="Google Shape;90;p4"/>
          <p:cNvSpPr/>
          <p:nvPr/>
        </p:nvSpPr>
        <p:spPr>
          <a:xfrm>
            <a:off x="6904192" y="3753867"/>
            <a:ext cx="5297332" cy="310413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s-ES" sz="1200" u="none" cap="none" strike="noStrike">
                <a:solidFill>
                  <a:schemeClr val="dk1"/>
                </a:solidFill>
                <a:latin typeface="Arial"/>
                <a:ea typeface="Arial"/>
                <a:cs typeface="Arial"/>
                <a:sym typeface="Arial"/>
              </a:rPr>
              <a:t>Referencias de las imagen:</a:t>
            </a:r>
            <a:endParaRPr/>
          </a:p>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https://www.freepik.es/vector-gratis/seguridad-datos-global-seguridad-datos-personales-ilustracion-concepto-linea-seguridad-datos-ciberneticos-seguridad-internet-o-privacidad-proteccion-informacion_12953631.htm#query=seguridad&amp;position=3&amp;from_view=search</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https://www.freepik.es/vector-gratis/ilustracion-concepto-abstracto-seguridad-computacion-nube_11668583.htm#query=seguridad%20informacion&amp;position=5&amp;from_view=search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https://www.freepik.es/vector-gratis/robar-concepto-datos_7971765.htm#query=seguridad%20informacion&amp;position=11&amp;from_view=search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91" name="Google Shape;91;p4"/>
          <p:cNvSpPr/>
          <p:nvPr/>
        </p:nvSpPr>
        <p:spPr>
          <a:xfrm>
            <a:off x="46192" y="3816577"/>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a:off x="662151" y="819450"/>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93" name="Google Shape;93;p4"/>
          <p:cNvGrpSpPr/>
          <p:nvPr/>
        </p:nvGrpSpPr>
        <p:grpSpPr>
          <a:xfrm>
            <a:off x="-42401" y="-64613"/>
            <a:ext cx="6909926" cy="3859056"/>
            <a:chOff x="-42401" y="-24097"/>
            <a:chExt cx="6909926" cy="3859056"/>
          </a:xfrm>
        </p:grpSpPr>
        <p:pic>
          <p:nvPicPr>
            <p:cNvPr id="94" name="Google Shape;94;p4"/>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95" name="Google Shape;95;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6" name="Google Shape;96;p4"/>
          <p:cNvSpPr/>
          <p:nvPr/>
        </p:nvSpPr>
        <p:spPr>
          <a:xfrm>
            <a:off x="5161935" y="2286001"/>
            <a:ext cx="934065" cy="4866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97" name="Google Shape;97;p4"/>
          <p:cNvPicPr preferRelativeResize="0"/>
          <p:nvPr/>
        </p:nvPicPr>
        <p:blipFill rotWithShape="1">
          <a:blip r:embed="rId6">
            <a:alphaModFix/>
          </a:blip>
          <a:srcRect b="0" l="0" r="0" t="0"/>
          <a:stretch/>
        </p:blipFill>
        <p:spPr>
          <a:xfrm>
            <a:off x="432123" y="262054"/>
            <a:ext cx="1963943" cy="1402369"/>
          </a:xfrm>
          <a:prstGeom prst="rect">
            <a:avLst/>
          </a:prstGeom>
          <a:noFill/>
          <a:ln>
            <a:noFill/>
          </a:ln>
        </p:spPr>
      </p:pic>
      <p:pic>
        <p:nvPicPr>
          <p:cNvPr descr="Ilustración de concepto abstracto de seguridad de computación en la nube vector gratuito" id="98" name="Google Shape;98;p4"/>
          <p:cNvPicPr preferRelativeResize="0"/>
          <p:nvPr/>
        </p:nvPicPr>
        <p:blipFill rotWithShape="1">
          <a:blip r:embed="rId7">
            <a:alphaModFix/>
          </a:blip>
          <a:srcRect b="0" l="0" r="0" t="0"/>
          <a:stretch/>
        </p:blipFill>
        <p:spPr>
          <a:xfrm>
            <a:off x="3860456" y="196716"/>
            <a:ext cx="1549744" cy="1549744"/>
          </a:xfrm>
          <a:prstGeom prst="rect">
            <a:avLst/>
          </a:prstGeom>
          <a:noFill/>
          <a:ln>
            <a:noFill/>
          </a:ln>
        </p:spPr>
      </p:pic>
      <p:pic>
        <p:nvPicPr>
          <p:cNvPr descr="Robar el concepto de datos vector gratuito" id="99" name="Google Shape;99;p4"/>
          <p:cNvPicPr preferRelativeResize="0"/>
          <p:nvPr/>
        </p:nvPicPr>
        <p:blipFill rotWithShape="1">
          <a:blip r:embed="rId8">
            <a:alphaModFix/>
          </a:blip>
          <a:srcRect b="0" l="0" r="0" t="0"/>
          <a:stretch/>
        </p:blipFill>
        <p:spPr>
          <a:xfrm>
            <a:off x="2180135" y="1855898"/>
            <a:ext cx="2061665" cy="1373346"/>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8"/>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8"/>
          <p:cNvSpPr txBox="1"/>
          <p:nvPr/>
        </p:nvSpPr>
        <p:spPr>
          <a:xfrm>
            <a:off x="6898994" y="857988"/>
            <a:ext cx="5314800" cy="4272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Mientras el presentador lee el texto en voz en off, se presentan las imágenes en transición, en relación al texto mencionado.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Las imágenes de referencia </a:t>
            </a:r>
            <a:r>
              <a:rPr lang="es-ES"/>
              <a:t>podrán</a:t>
            </a:r>
            <a:r>
              <a:rPr b="0" i="0" lang="es-ES" sz="1400" u="none" cap="none" strike="noStrike">
                <a:solidFill>
                  <a:srgbClr val="000000"/>
                </a:solidFill>
                <a:latin typeface="Arial"/>
                <a:ea typeface="Arial"/>
                <a:cs typeface="Arial"/>
                <a:sym typeface="Arial"/>
              </a:rPr>
              <a:t> ser cambiadas por imágenes similares (se deja el texto de identificación).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28"/>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07" name="Google Shape;107;p28"/>
          <p:cNvSpPr/>
          <p:nvPr/>
        </p:nvSpPr>
        <p:spPr>
          <a:xfrm>
            <a:off x="532456" y="4310041"/>
            <a:ext cx="5943600" cy="244143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Las empresas, en plena 4º Revolución Industrial, deben implementar dicha seguridad, debido a que los ataques informáticos en Colombia y el mundo van en aumento; por ello, existe la necesidad de contar con profesionales capacitados en implementación de políticas de auditoría de seguridad de la información. </a:t>
            </a:r>
            <a:endParaRPr b="0" i="0" sz="1400" u="none" cap="none" strike="noStrike">
              <a:solidFill>
                <a:srgbClr val="000000"/>
              </a:solidFill>
              <a:latin typeface="Arial"/>
              <a:ea typeface="Arial"/>
              <a:cs typeface="Arial"/>
              <a:sym typeface="Arial"/>
            </a:endParaRPr>
          </a:p>
        </p:txBody>
      </p:sp>
      <p:sp>
        <p:nvSpPr>
          <p:cNvPr id="108" name="Google Shape;108;p28"/>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28"/>
          <p:cNvSpPr/>
          <p:nvPr/>
        </p:nvSpPr>
        <p:spPr>
          <a:xfrm>
            <a:off x="6858000" y="3312238"/>
            <a:ext cx="5422085" cy="353972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ES" sz="1200" u="none" cap="none" strike="noStrike">
                <a:solidFill>
                  <a:schemeClr val="dk1"/>
                </a:solidFill>
                <a:latin typeface="Arial"/>
                <a:ea typeface="Arial"/>
                <a:cs typeface="Arial"/>
                <a:sym typeface="Arial"/>
              </a:rPr>
              <a:t>Referencias de las imágenes: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https://www.freepik.es/vector-gratis/seguridad-datos-global-seguridad-datos-personales-ilustracion-concepto-linea-seguridad-datos-ciberneticos-seguridad-internet-o-privacidad-proteccion-informacion_12953633.htm?query=seguridad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https://www.freepik.es/vector-gratis/ilustracion-concepto-auditoria_16160814.htm#query=auditoria%20informacion&amp;position=1&amp;from_view=search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https://www.freepik.es/vector-gratis/composicion-isometrica-contable-documentacion-graficos-caracteres-humanos-auditoria-azul_7499016.htm#query=auditoria%20informacion&amp;position=2&amp;from_view=search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10" name="Google Shape;110;p28"/>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11" name="Google Shape;111;p28"/>
          <p:cNvGrpSpPr/>
          <p:nvPr/>
        </p:nvGrpSpPr>
        <p:grpSpPr>
          <a:xfrm>
            <a:off x="-42401" y="-64613"/>
            <a:ext cx="6909926" cy="3859056"/>
            <a:chOff x="-42401" y="-24097"/>
            <a:chExt cx="6909926" cy="3859056"/>
          </a:xfrm>
        </p:grpSpPr>
        <p:pic>
          <p:nvPicPr>
            <p:cNvPr id="112" name="Google Shape;112;p28"/>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113" name="Google Shape;113;p28"/>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114" name="Google Shape;114;p28"/>
          <p:cNvPicPr preferRelativeResize="0"/>
          <p:nvPr/>
        </p:nvPicPr>
        <p:blipFill rotWithShape="1">
          <a:blip r:embed="rId7">
            <a:alphaModFix/>
          </a:blip>
          <a:srcRect b="0" l="0" r="0" t="0"/>
          <a:stretch/>
        </p:blipFill>
        <p:spPr>
          <a:xfrm>
            <a:off x="419533" y="206813"/>
            <a:ext cx="1302350" cy="1302350"/>
          </a:xfrm>
          <a:prstGeom prst="rect">
            <a:avLst/>
          </a:prstGeom>
          <a:noFill/>
          <a:ln>
            <a:noFill/>
          </a:ln>
        </p:spPr>
      </p:pic>
      <p:pic>
        <p:nvPicPr>
          <p:cNvPr descr="Ilustración del concepto de auditoría vector gratuito" id="115" name="Google Shape;115;p28"/>
          <p:cNvPicPr preferRelativeResize="0"/>
          <p:nvPr/>
        </p:nvPicPr>
        <p:blipFill rotWithShape="1">
          <a:blip r:embed="rId8">
            <a:alphaModFix/>
          </a:blip>
          <a:srcRect b="0" l="0" r="0" t="0"/>
          <a:stretch/>
        </p:blipFill>
        <p:spPr>
          <a:xfrm>
            <a:off x="4308476" y="206814"/>
            <a:ext cx="1448858" cy="1448858"/>
          </a:xfrm>
          <a:prstGeom prst="rect">
            <a:avLst/>
          </a:prstGeom>
          <a:noFill/>
          <a:ln>
            <a:noFill/>
          </a:ln>
        </p:spPr>
      </p:pic>
      <p:pic>
        <p:nvPicPr>
          <p:cNvPr descr="Composición isométrica contable con documentación de gráficos y caracteres humanos durante la auditoría en azul vector gratuito" id="116" name="Google Shape;116;p28"/>
          <p:cNvPicPr preferRelativeResize="0"/>
          <p:nvPr/>
        </p:nvPicPr>
        <p:blipFill rotWithShape="1">
          <a:blip r:embed="rId9">
            <a:alphaModFix/>
          </a:blip>
          <a:srcRect b="29481" l="10862" r="14500" t="3852"/>
          <a:stretch/>
        </p:blipFill>
        <p:spPr>
          <a:xfrm>
            <a:off x="2373842" y="1696059"/>
            <a:ext cx="1622425" cy="144918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9"/>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29"/>
          <p:cNvSpPr txBox="1"/>
          <p:nvPr/>
        </p:nvSpPr>
        <p:spPr>
          <a:xfrm>
            <a:off x="6898994" y="857988"/>
            <a:ext cx="5314800" cy="4272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Mientras el presentador lee el texto en voz en off, se presentan las imágenes en transición, en relación al texto mencionado.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Las imágenes de referencia </a:t>
            </a:r>
            <a:r>
              <a:rPr lang="es-ES"/>
              <a:t>podrán</a:t>
            </a:r>
            <a:r>
              <a:rPr b="0" i="0" lang="es-ES" sz="1400" u="none" cap="none" strike="noStrike">
                <a:solidFill>
                  <a:srgbClr val="000000"/>
                </a:solidFill>
                <a:latin typeface="Arial"/>
                <a:ea typeface="Arial"/>
                <a:cs typeface="Arial"/>
                <a:sym typeface="Arial"/>
              </a:rPr>
              <a:t> ser cambiadas por imágenes similares (se deja el texto de identificación).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 name="Google Shape;123;p29"/>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24" name="Google Shape;124;p29"/>
          <p:cNvSpPr/>
          <p:nvPr/>
        </p:nvSpPr>
        <p:spPr>
          <a:xfrm>
            <a:off x="532456" y="4310041"/>
            <a:ext cx="5943600" cy="244143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Los expertos en informes empresariales globales a nivel mundial indican que la solicitud de perfiles es altamente demandada en la actualidad, pero existe una baja oferta de personas calificadas con este perfil, convirtiéndose en uno de los trabajos del futuro.</a:t>
            </a:r>
            <a:endParaRPr/>
          </a:p>
        </p:txBody>
      </p:sp>
      <p:sp>
        <p:nvSpPr>
          <p:cNvPr id="125" name="Google Shape;125;p29"/>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29"/>
          <p:cNvSpPr/>
          <p:nvPr/>
        </p:nvSpPr>
        <p:spPr>
          <a:xfrm>
            <a:off x="6858000" y="3033986"/>
            <a:ext cx="5314801" cy="3817982"/>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ES" sz="1200" u="none" cap="none" strike="noStrike">
                <a:solidFill>
                  <a:schemeClr val="dk1"/>
                </a:solidFill>
                <a:latin typeface="Arial"/>
                <a:ea typeface="Arial"/>
                <a:cs typeface="Arial"/>
                <a:sym typeface="Arial"/>
              </a:rPr>
              <a:t>Referencias de las imágenes: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https://www.freepik.es/foto-gratis/mujer-trabajando-superposicion-grafica-red-informatica_18092299.htm#query=seguridad%20informatica&amp;position=31&amp;from_view=search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https://www.freepik.es/foto-gratis/vista-posterior-programador-trabajando-toda-noche_5698334.htm#query=seguridad%20informatica&amp;position=40&amp;from_view=search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https://www.freepik.es/foto-gratis/concepto-interfaz-firewall-proteccion-seguridad-cibernetica_17202557.htm#query=seguridad%20informatica&amp;position=12&amp;from_view=search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27" name="Google Shape;127;p29"/>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28" name="Google Shape;128;p29"/>
          <p:cNvGrpSpPr/>
          <p:nvPr/>
        </p:nvGrpSpPr>
        <p:grpSpPr>
          <a:xfrm>
            <a:off x="-21795" y="-5621"/>
            <a:ext cx="6898845" cy="3817982"/>
            <a:chOff x="-42401" y="-24097"/>
            <a:chExt cx="6909926" cy="3859056"/>
          </a:xfrm>
        </p:grpSpPr>
        <p:pic>
          <p:nvPicPr>
            <p:cNvPr id="129" name="Google Shape;129;p29"/>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130" name="Google Shape;130;p29"/>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Concepto de interfaz de firewall de protección de seguridad cibernética Foto gratis" id="131" name="Google Shape;131;p29"/>
          <p:cNvPicPr preferRelativeResize="0"/>
          <p:nvPr/>
        </p:nvPicPr>
        <p:blipFill rotWithShape="1">
          <a:blip r:embed="rId7">
            <a:alphaModFix/>
          </a:blip>
          <a:srcRect b="0" l="0" r="0" t="0"/>
          <a:stretch/>
        </p:blipFill>
        <p:spPr>
          <a:xfrm>
            <a:off x="2124075" y="1616075"/>
            <a:ext cx="1966946" cy="1313392"/>
          </a:xfrm>
          <a:prstGeom prst="rect">
            <a:avLst/>
          </a:prstGeom>
          <a:noFill/>
          <a:ln>
            <a:noFill/>
          </a:ln>
        </p:spPr>
      </p:pic>
      <p:pic>
        <p:nvPicPr>
          <p:cNvPr descr="Vista posterior del programador trabajando toda la noche Foto gratis" id="132" name="Google Shape;132;p29"/>
          <p:cNvPicPr preferRelativeResize="0"/>
          <p:nvPr/>
        </p:nvPicPr>
        <p:blipFill rotWithShape="1">
          <a:blip r:embed="rId8">
            <a:alphaModFix/>
          </a:blip>
          <a:srcRect b="0" l="0" r="0" t="0"/>
          <a:stretch/>
        </p:blipFill>
        <p:spPr>
          <a:xfrm>
            <a:off x="3895211" y="290872"/>
            <a:ext cx="1698634" cy="1134231"/>
          </a:xfrm>
          <a:prstGeom prst="rect">
            <a:avLst/>
          </a:prstGeom>
          <a:noFill/>
          <a:ln>
            <a:noFill/>
          </a:ln>
        </p:spPr>
      </p:pic>
      <p:pic>
        <p:nvPicPr>
          <p:cNvPr descr="Mujer trabajando en superposición gráfica de red informática Foto gratis" id="133" name="Google Shape;133;p29"/>
          <p:cNvPicPr preferRelativeResize="0"/>
          <p:nvPr/>
        </p:nvPicPr>
        <p:blipFill rotWithShape="1">
          <a:blip r:embed="rId9">
            <a:alphaModFix/>
          </a:blip>
          <a:srcRect b="0" l="0" r="0" t="0"/>
          <a:stretch/>
        </p:blipFill>
        <p:spPr>
          <a:xfrm>
            <a:off x="989541" y="260102"/>
            <a:ext cx="1482725" cy="130271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30"/>
          <p:cNvSpPr txBox="1"/>
          <p:nvPr/>
        </p:nvSpPr>
        <p:spPr>
          <a:xfrm>
            <a:off x="6898994" y="857988"/>
            <a:ext cx="5314800" cy="4272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Mientras el presentador lee el texto en voz en off, se presentan las imágenes en transición, en relación al texto mencionado.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Se solicita </a:t>
            </a:r>
            <a:r>
              <a:rPr b="1" i="0" lang="es-ES" sz="1400" u="none" cap="none" strike="noStrike">
                <a:solidFill>
                  <a:srgbClr val="FF0000"/>
                </a:solidFill>
                <a:latin typeface="Arial"/>
                <a:ea typeface="Arial"/>
                <a:cs typeface="Arial"/>
                <a:sym typeface="Arial"/>
              </a:rPr>
              <a:t>crear diagrama </a:t>
            </a:r>
            <a:r>
              <a:rPr b="0" i="0" lang="es-ES" sz="1400" u="none" cap="none" strike="noStrike">
                <a:solidFill>
                  <a:srgbClr val="000000"/>
                </a:solidFill>
                <a:latin typeface="Arial"/>
                <a:ea typeface="Arial"/>
                <a:cs typeface="Arial"/>
                <a:sym typeface="Arial"/>
              </a:rPr>
              <a:t>como el presentado en pantalla, los textos se encuentran a continuación:</a:t>
            </a:r>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Familia ISO IEC 27000</a:t>
            </a:r>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ISO IEC 27001 Requisitos</a:t>
            </a:r>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ISO IEC 27002 Código práctica </a:t>
            </a:r>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ISO IEC 27003 Guía interpretar</a:t>
            </a:r>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ISO IEC 27004 Métricas</a:t>
            </a:r>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ISO IEC 27005 Riesgos</a:t>
            </a:r>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ISO IEC 27006 Acreditación</a:t>
            </a:r>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ISO IEC 27007 Auditorías internas</a:t>
            </a:r>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ISO IEC 27008 Controles técnicos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Las imágenes de referencia </a:t>
            </a:r>
            <a:r>
              <a:rPr lang="es-ES"/>
              <a:t>podrán</a:t>
            </a:r>
            <a:r>
              <a:rPr b="0" i="0" lang="es-ES" sz="1400" u="none" cap="none" strike="noStrike">
                <a:solidFill>
                  <a:srgbClr val="000000"/>
                </a:solidFill>
                <a:latin typeface="Arial"/>
                <a:ea typeface="Arial"/>
                <a:cs typeface="Arial"/>
                <a:sym typeface="Arial"/>
              </a:rPr>
              <a:t> ser cambiadas por imágenes similares (se deja el texto de identificación).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p30"/>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41" name="Google Shape;141;p30"/>
          <p:cNvSpPr/>
          <p:nvPr/>
        </p:nvSpPr>
        <p:spPr>
          <a:xfrm>
            <a:off x="532456" y="4310041"/>
            <a:ext cx="5943600" cy="244143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Se hace necesario conocer sobre la seguridad de la información para suplir la necesidad en contrataciones, ofertando sueldos más altos que el promedio.</a:t>
            </a:r>
            <a:endParaRPr b="0" i="0" sz="1400" u="none" cap="none" strike="noStrike">
              <a:solidFill>
                <a:srgbClr val="000000"/>
              </a:solidFill>
              <a:latin typeface="Arial"/>
              <a:ea typeface="Arial"/>
              <a:cs typeface="Arial"/>
              <a:sym typeface="Arial"/>
            </a:endParaRPr>
          </a:p>
        </p:txBody>
      </p:sp>
      <p:sp>
        <p:nvSpPr>
          <p:cNvPr id="142" name="Google Shape;142;p30"/>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30"/>
          <p:cNvSpPr/>
          <p:nvPr/>
        </p:nvSpPr>
        <p:spPr>
          <a:xfrm>
            <a:off x="6858000" y="4652432"/>
            <a:ext cx="5314801" cy="219953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ES" sz="1200" u="none" cap="none" strike="noStrike">
                <a:solidFill>
                  <a:schemeClr val="dk1"/>
                </a:solidFill>
                <a:latin typeface="Arial"/>
                <a:ea typeface="Arial"/>
                <a:cs typeface="Arial"/>
                <a:sym typeface="Arial"/>
              </a:rPr>
              <a:t>Referencias de las imágenes: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https://www.freepik.es/vector-gratis/ilustracion-concepto-certificacion_12704351.htm#query=iso&amp;from_query=iso%2027001&amp;position=12&amp;from_view=search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https://www.freepik.es/vector-gratis/ilustracion-concepto-certificacion_12704350.htm#query=iso&amp;from_query=iso%2027001&amp;position=2&amp;from_view=search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44" name="Google Shape;144;p30"/>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45" name="Google Shape;145;p30"/>
          <p:cNvGrpSpPr/>
          <p:nvPr/>
        </p:nvGrpSpPr>
        <p:grpSpPr>
          <a:xfrm>
            <a:off x="-42401" y="-64613"/>
            <a:ext cx="6909926" cy="3859056"/>
            <a:chOff x="-42401" y="-24097"/>
            <a:chExt cx="6909926" cy="3859056"/>
          </a:xfrm>
        </p:grpSpPr>
        <p:pic>
          <p:nvPicPr>
            <p:cNvPr id="146" name="Google Shape;146;p30"/>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147" name="Google Shape;147;p30"/>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148" name="Google Shape;148;p30"/>
          <p:cNvPicPr preferRelativeResize="0"/>
          <p:nvPr/>
        </p:nvPicPr>
        <p:blipFill rotWithShape="1">
          <a:blip r:embed="rId6">
            <a:alphaModFix/>
          </a:blip>
          <a:srcRect b="0" l="7599" r="0" t="0"/>
          <a:stretch/>
        </p:blipFill>
        <p:spPr>
          <a:xfrm>
            <a:off x="270939" y="81310"/>
            <a:ext cx="2288880" cy="1217289"/>
          </a:xfrm>
          <a:prstGeom prst="rect">
            <a:avLst/>
          </a:prstGeom>
          <a:noFill/>
          <a:ln>
            <a:noFill/>
          </a:ln>
        </p:spPr>
      </p:pic>
      <p:pic>
        <p:nvPicPr>
          <p:cNvPr descr="Ilustración del concepto de certificación vector gratuito" id="149" name="Google Shape;149;p30"/>
          <p:cNvPicPr preferRelativeResize="0"/>
          <p:nvPr/>
        </p:nvPicPr>
        <p:blipFill rotWithShape="1">
          <a:blip r:embed="rId7">
            <a:alphaModFix/>
          </a:blip>
          <a:srcRect b="0" l="0" r="0" t="0"/>
          <a:stretch/>
        </p:blipFill>
        <p:spPr>
          <a:xfrm>
            <a:off x="4223808" y="106520"/>
            <a:ext cx="1516592" cy="1516592"/>
          </a:xfrm>
          <a:prstGeom prst="rect">
            <a:avLst/>
          </a:prstGeom>
          <a:noFill/>
          <a:ln>
            <a:noFill/>
          </a:ln>
        </p:spPr>
      </p:pic>
      <p:pic>
        <p:nvPicPr>
          <p:cNvPr descr="Ilustración del concepto de certificación vector gratuito" id="150" name="Google Shape;150;p30"/>
          <p:cNvPicPr preferRelativeResize="0"/>
          <p:nvPr/>
        </p:nvPicPr>
        <p:blipFill rotWithShape="1">
          <a:blip r:embed="rId8">
            <a:alphaModFix/>
          </a:blip>
          <a:srcRect b="0" l="0" r="0" t="0"/>
          <a:stretch/>
        </p:blipFill>
        <p:spPr>
          <a:xfrm>
            <a:off x="2395904" y="1684432"/>
            <a:ext cx="2066193" cy="1376362"/>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31"/>
          <p:cNvSpPr txBox="1"/>
          <p:nvPr/>
        </p:nvSpPr>
        <p:spPr>
          <a:xfrm>
            <a:off x="6896100" y="1257301"/>
            <a:ext cx="5314800" cy="11949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Mientras el presentador lee el texto en voz en off, se presentan la imágenes, con los textos indicados.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7" name="Google Shape;157;p31"/>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58" name="Google Shape;158;p31"/>
          <p:cNvSpPr/>
          <p:nvPr/>
        </p:nvSpPr>
        <p:spPr>
          <a:xfrm>
            <a:off x="788221" y="4426215"/>
            <a:ext cx="5624945" cy="2232602"/>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31"/>
          <p:cNvSpPr txBox="1"/>
          <p:nvPr/>
        </p:nvSpPr>
        <p:spPr>
          <a:xfrm>
            <a:off x="872833" y="5073878"/>
            <a:ext cx="5455719" cy="110799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El programa se ofrece en modalidad virtual con encuentros sincrónicos que le permiten al aprendiz acceder desde cualquier punto con conexión a Internet en todo el territorio nacional. </a:t>
            </a:r>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0" name="Google Shape;160;p31"/>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31"/>
          <p:cNvSpPr/>
          <p:nvPr/>
        </p:nvSpPr>
        <p:spPr>
          <a:xfrm>
            <a:off x="6867525" y="5073878"/>
            <a:ext cx="5333999" cy="178411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https://www.freepik.es/vector-gratis/concepto-tutoriales-linea_7915189.htm#page=1&amp;query=virtual&amp;position=2&amp;from_view=search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62" name="Google Shape;162;p31"/>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63" name="Google Shape;163;p31"/>
          <p:cNvGrpSpPr/>
          <p:nvPr/>
        </p:nvGrpSpPr>
        <p:grpSpPr>
          <a:xfrm>
            <a:off x="-25963" y="-42478"/>
            <a:ext cx="6909926" cy="3859056"/>
            <a:chOff x="-42401" y="-24097"/>
            <a:chExt cx="6909926" cy="3859056"/>
          </a:xfrm>
        </p:grpSpPr>
        <p:pic>
          <p:nvPicPr>
            <p:cNvPr id="164" name="Google Shape;164;p31"/>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65" name="Google Shape;165;p31"/>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Con</a:t>
              </a:r>
              <a:endParaRPr b="0" i="0" sz="1800" u="none" cap="none" strike="noStrike">
                <a:solidFill>
                  <a:schemeClr val="lt1"/>
                </a:solidFill>
                <a:latin typeface="Arial"/>
                <a:ea typeface="Arial"/>
                <a:cs typeface="Arial"/>
                <a:sym typeface="Arial"/>
              </a:endParaRPr>
            </a:p>
          </p:txBody>
        </p:sp>
      </p:grpSp>
      <p:sp>
        <p:nvSpPr>
          <p:cNvPr id="166" name="Google Shape;166;p31"/>
          <p:cNvSpPr/>
          <p:nvPr/>
        </p:nvSpPr>
        <p:spPr>
          <a:xfrm>
            <a:off x="4133245" y="1374073"/>
            <a:ext cx="15872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Modalidad virtual </a:t>
            </a:r>
            <a:endParaRPr b="0" i="0" sz="1400" u="none" cap="none" strike="noStrike">
              <a:solidFill>
                <a:srgbClr val="000000"/>
              </a:solidFill>
              <a:latin typeface="Arial"/>
              <a:ea typeface="Arial"/>
              <a:cs typeface="Arial"/>
              <a:sym typeface="Arial"/>
            </a:endParaRPr>
          </a:p>
        </p:txBody>
      </p:sp>
      <p:sp>
        <p:nvSpPr>
          <p:cNvPr id="167" name="Google Shape;167;p31"/>
          <p:cNvSpPr/>
          <p:nvPr/>
        </p:nvSpPr>
        <p:spPr>
          <a:xfrm>
            <a:off x="3883979" y="1665433"/>
            <a:ext cx="208582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Encuentros sincrónicos </a:t>
            </a:r>
            <a:endParaRPr b="0" i="0" sz="1400" u="none" cap="none" strike="noStrike">
              <a:solidFill>
                <a:srgbClr val="000000"/>
              </a:solidFill>
              <a:latin typeface="Arial"/>
              <a:ea typeface="Arial"/>
              <a:cs typeface="Arial"/>
              <a:sym typeface="Arial"/>
            </a:endParaRPr>
          </a:p>
        </p:txBody>
      </p:sp>
      <p:pic>
        <p:nvPicPr>
          <p:cNvPr descr="Concepto de tutoriales en línea vector gratuito" id="168" name="Google Shape;168;p31"/>
          <p:cNvPicPr preferRelativeResize="0"/>
          <p:nvPr/>
        </p:nvPicPr>
        <p:blipFill rotWithShape="1">
          <a:blip r:embed="rId5">
            <a:alphaModFix/>
          </a:blip>
          <a:srcRect b="0" l="0" r="0" t="0"/>
          <a:stretch/>
        </p:blipFill>
        <p:spPr>
          <a:xfrm>
            <a:off x="302279" y="600743"/>
            <a:ext cx="3457067" cy="2302871"/>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 name="Google Shape;174;p32"/>
          <p:cNvSpPr txBox="1"/>
          <p:nvPr/>
        </p:nvSpPr>
        <p:spPr>
          <a:xfrm>
            <a:off x="6904593" y="753702"/>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Mientras el presentador lee el texto en voz en off, se presenta la imagen 1 de referencia.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p32"/>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76" name="Google Shape;176;p32"/>
          <p:cNvSpPr/>
          <p:nvPr/>
        </p:nvSpPr>
        <p:spPr>
          <a:xfrm>
            <a:off x="579307" y="4443340"/>
            <a:ext cx="5666509" cy="22156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32"/>
          <p:cNvSpPr txBox="1"/>
          <p:nvPr/>
        </p:nvSpPr>
        <p:spPr>
          <a:xfrm>
            <a:off x="965835" y="4964231"/>
            <a:ext cx="4818798" cy="14776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a:t>
            </a:r>
            <a:r>
              <a:rPr b="1" i="0" lang="es-ES" sz="1400" u="none" cap="none" strike="noStrike">
                <a:solidFill>
                  <a:srgbClr val="000000"/>
                </a:solidFill>
                <a:latin typeface="Arial"/>
                <a:ea typeface="Arial"/>
                <a:cs typeface="Arial"/>
                <a:sym typeface="Arial"/>
              </a:rPr>
              <a:t>Bienvenido</a:t>
            </a:r>
            <a:r>
              <a:rPr b="0" i="0" lang="es-ES" sz="1400" u="none" cap="none" strike="noStrike">
                <a:solidFill>
                  <a:srgbClr val="000000"/>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78" name="Google Shape;178;p32"/>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32"/>
          <p:cNvSpPr/>
          <p:nvPr/>
        </p:nvSpPr>
        <p:spPr>
          <a:xfrm>
            <a:off x="6867525" y="4548145"/>
            <a:ext cx="5333999" cy="230985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https://www.freepik.es/vector-gratis/ilustracion-concepto-linea-seguridad-datos-ciberneticos-seguridad-internet-o-privacidad-proteccion-informacion_12953564.htm?query=seguridad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80" name="Google Shape;180;p32"/>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81" name="Google Shape;181;p32"/>
          <p:cNvGrpSpPr/>
          <p:nvPr/>
        </p:nvGrpSpPr>
        <p:grpSpPr>
          <a:xfrm>
            <a:off x="-42401" y="-64613"/>
            <a:ext cx="6909926" cy="3859056"/>
            <a:chOff x="-42401" y="-24097"/>
            <a:chExt cx="6909926" cy="3859056"/>
          </a:xfrm>
        </p:grpSpPr>
        <p:pic>
          <p:nvPicPr>
            <p:cNvPr id="182" name="Google Shape;182;p32"/>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83" name="Google Shape;183;p32"/>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84" name="Google Shape;184;p32"/>
          <p:cNvSpPr/>
          <p:nvPr/>
        </p:nvSpPr>
        <p:spPr>
          <a:xfrm>
            <a:off x="2290861" y="90470"/>
            <a:ext cx="266451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200" u="none" cap="none" strike="noStrike">
                <a:solidFill>
                  <a:srgbClr val="000000"/>
                </a:solidFill>
                <a:latin typeface="Arial"/>
                <a:ea typeface="Arial"/>
                <a:cs typeface="Arial"/>
                <a:sym typeface="Arial"/>
              </a:rPr>
              <a:t>¡Bienvenido!</a:t>
            </a:r>
            <a:endParaRPr b="1" i="0" sz="3200" u="none" cap="none" strike="noStrike">
              <a:solidFill>
                <a:schemeClr val="dk1"/>
              </a:solidFill>
              <a:latin typeface="Arial"/>
              <a:ea typeface="Arial"/>
              <a:cs typeface="Arial"/>
              <a:sym typeface="Arial"/>
            </a:endParaRPr>
          </a:p>
        </p:txBody>
      </p:sp>
      <p:pic>
        <p:nvPicPr>
          <p:cNvPr id="185" name="Google Shape;185;p32"/>
          <p:cNvPicPr preferRelativeResize="0"/>
          <p:nvPr/>
        </p:nvPicPr>
        <p:blipFill rotWithShape="1">
          <a:blip r:embed="rId5">
            <a:alphaModFix/>
          </a:blip>
          <a:srcRect b="0" l="0" r="0" t="0"/>
          <a:stretch/>
        </p:blipFill>
        <p:spPr>
          <a:xfrm>
            <a:off x="1971927" y="753702"/>
            <a:ext cx="3053321" cy="243875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1" name="Google Shape;191;p33"/>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Cierra con el logo animado del SENA.</a:t>
            </a:r>
            <a:endParaRPr b="0" i="0" sz="1400" u="none" cap="none" strike="noStrike">
              <a:solidFill>
                <a:schemeClr val="dk1"/>
              </a:solidFill>
              <a:latin typeface="Arial"/>
              <a:ea typeface="Arial"/>
              <a:cs typeface="Arial"/>
              <a:sym typeface="Arial"/>
            </a:endParaRPr>
          </a:p>
        </p:txBody>
      </p:sp>
      <p:sp>
        <p:nvSpPr>
          <p:cNvPr id="192" name="Google Shape;192;p33"/>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93" name="Google Shape;193;p33"/>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33"/>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95" name="Google Shape;195;p33"/>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 name="Google Shape;196;p33"/>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Logo SENA.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p33"/>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98" name="Google Shape;198;p33"/>
          <p:cNvGrpSpPr/>
          <p:nvPr/>
        </p:nvGrpSpPr>
        <p:grpSpPr>
          <a:xfrm>
            <a:off x="-42401" y="-64613"/>
            <a:ext cx="6909926" cy="3859056"/>
            <a:chOff x="-42401" y="-24097"/>
            <a:chExt cx="6909926" cy="3859056"/>
          </a:xfrm>
        </p:grpSpPr>
        <p:pic>
          <p:nvPicPr>
            <p:cNvPr id="199" name="Google Shape;199;p33"/>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00" name="Google Shape;200;p3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201" name="Google Shape;201;p33"/>
          <p:cNvPicPr preferRelativeResize="0"/>
          <p:nvPr/>
        </p:nvPicPr>
        <p:blipFill rotWithShape="1">
          <a:blip r:embed="rId4">
            <a:alphaModFix/>
          </a:blip>
          <a:srcRect b="6331" l="7382" r="8863" t="3393"/>
          <a:stretch/>
        </p:blipFill>
        <p:spPr>
          <a:xfrm>
            <a:off x="932328" y="81310"/>
            <a:ext cx="4867837" cy="3074266"/>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LuzMi</dc:creator>
</cp:coreProperties>
</file>