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jLUJ74N2VgNIGeJ32sPQjj7Bbn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E59D93-03C1-44B6-BE4D-49F86D174B4F}">
  <a:tblStyle styleId="{4DE59D93-03C1-44B6-BE4D-49F86D174B4F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16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87" name="Google Shape;1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20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freepik.com/vector-gratis/nino-usa-personaje-dibujos-animados-chaqueta-bombardero-pegatina_1308-72756.jp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hyperlink" Target="https://image.freepik.com/vector-gratis/personaje-diseno-movimient_52683-6312.jp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freepik.com/vector-gratis/nino-usa-personaje-dibujos-animados-chaqueta-bombardero-pegatina_1308-72756.jp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hyperlink" Target="https://image.freepik.com/vector-gratis/personaje-diseno-movimient_52683-6312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freepik.com/vector-gratis/nino-usa-personaje-dibujos-animados-chaqueta-bombardero-pegatina_1308-72756.jp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hyperlink" Target="https://image.freepik.com/vector-gratis/personaje-diseno-movimient_52683-6312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freepik.com/vector-gratis/nino-usa-personaje-dibujos-animados-chaqueta-bombardero-pegatina_1308-72756.jp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hyperlink" Target="https://image.freepik.com/vector-gratis/personaje-diseno-movimient_52683-6312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freepik.com/vector-gratis/nino-usa-personaje-dibujos-animados-chaqueta-bombardero-pegatina_1308-72756.jp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hyperlink" Target="https://image.freepik.com/vector-gratis/personaje-diseno-movimient_52683-6312.jp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freepik.com/vector-gratis/nino-usa-personaje-dibujos-animados-chaqueta-bombardero-pegatina_1308-72756.jp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hyperlink" Target="https://image.freepik.com/vector-gratis/personaje-diseno-movimient_52683-6312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freepik.com/vector-gratis/nino-usa-personaje-dibujos-animados-chaqueta-bombardero-pegatina_1308-72756.jp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hyperlink" Target="https://image.freepik.com/vector-gratis/personaje-diseno-movimient_52683-6312.jp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freepik.com/vector-gratis/nino-usa-personaje-dibujos-animados-chaqueta-bombardero-pegatina_1308-72756.jp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hyperlink" Target="https://image.freepik.com/vector-gratis/personaje-diseno-movimient_52683-6312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/>
          <p:nvPr/>
        </p:nvSpPr>
        <p:spPr>
          <a:xfrm>
            <a:off x="766120" y="234778"/>
            <a:ext cx="104538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Formato para la elaboración </a:t>
            </a: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 guion para los 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siguientes recursos gráficos e interactivos:</a:t>
            </a:r>
            <a:endParaRPr/>
          </a:p>
        </p:txBody>
      </p:sp>
      <p:graphicFrame>
        <p:nvGraphicFramePr>
          <p:cNvPr id="79" name="Google Shape;79;p1"/>
          <p:cNvGraphicFramePr/>
          <p:nvPr/>
        </p:nvGraphicFramePr>
        <p:xfrm>
          <a:off x="766120" y="754743"/>
          <a:ext cx="10849225" cy="5705450"/>
        </p:xfrm>
        <a:graphic>
          <a:graphicData uri="http://schemas.openxmlformats.org/drawingml/2006/table">
            <a:tbl>
              <a:tblPr firstRow="1" bandRow="1">
                <a:noFill/>
                <a:tableStyleId>{4DE59D93-03C1-44B6-BE4D-49F86D174B4F}</a:tableStyleId>
              </a:tblPr>
              <a:tblGrid>
                <a:gridCol w="161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1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b="1" u="none" strike="noStrike" cap="none"/>
                        <a:t>Tipo de Recurso</a:t>
                      </a:r>
                      <a:endParaRPr sz="12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b="1" u="none" strike="noStrike" cap="none"/>
                        <a:t>Descripción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b="1" u="none" strike="noStrike" cap="none"/>
                        <a:t>Referente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6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Infografías</a:t>
                      </a:r>
                      <a:r>
                        <a:rPr lang="es-ES" sz="1200" u="none" strike="noStrike" cap="none"/>
                        <a:t> 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Gráfico interactivo</a:t>
                      </a:r>
                      <a:r>
                        <a:rPr lang="es-ES" sz="1200" u="none" strike="noStrike" cap="none"/>
                        <a:t> 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 un tipo de infografía que permite eventos de pantalla como clic para que aparezca algún contenido.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Estos recursos interactivos se embeben en los contenidos del recurso web.</a:t>
                      </a:r>
                      <a:r>
                        <a:rPr lang="es-ES" sz="1200" u="none" strike="noStrike" cap="none"/>
                        <a:t> 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0" name="Google Shape;80;p1" descr="Diagrama, Escala de tiemp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5859" y="1399918"/>
            <a:ext cx="2513610" cy="199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" descr="Diagrama, Text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5579" y="3604575"/>
            <a:ext cx="3684025" cy="2769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r>
              <a:rPr lang="es-E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Incluir dos personajes para manejar la historieta.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79" name="Google Shape;179;p10"/>
          <p:cNvSpPr/>
          <p:nvPr/>
        </p:nvSpPr>
        <p:spPr>
          <a:xfrm>
            <a:off x="8253350" y="3582889"/>
            <a:ext cx="3948174" cy="327510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https://image.freepik.com/vector-gratis/nino-usa-personaje-dibujos-animados-chaqueta-bombardero-pegatina_1308-72756.jpg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https://image.freepik.com/vector-gratis/personaje-diseno-movimient_52683-6312.jpg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81" name="Google Shape;181;p10" descr="Un niño usa un personaje de dibujos animados de chaqueta de bombardero pegatina vector gratuit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72359" y="2765399"/>
            <a:ext cx="2080824" cy="416164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0"/>
          <p:cNvSpPr/>
          <p:nvPr/>
        </p:nvSpPr>
        <p:spPr>
          <a:xfrm>
            <a:off x="2342598" y="2682454"/>
            <a:ext cx="4029761" cy="2791387"/>
          </a:xfrm>
          <a:prstGeom prst="wedgeEllipseCallout">
            <a:avLst>
              <a:gd name="adj1" fmla="val 67138"/>
              <a:gd name="adj2" fmla="val 5531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Esto obliga a la empresa a actuar porque la vulnerabilidad está en estado salvaje y puede ser explotada activamente, esto puede parecer irresponsable en la superficie, ¿o no es así?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10" descr="Personaje para diseño de movimient vector gratuito"/>
          <p:cNvPicPr preferRelativeResize="0"/>
          <p:nvPr/>
        </p:nvPicPr>
        <p:blipFill rotWithShape="1">
          <a:blip r:embed="rId6">
            <a:alphaModFix/>
          </a:blip>
          <a:srcRect l="27727" r="48360"/>
          <a:stretch/>
        </p:blipFill>
        <p:spPr>
          <a:xfrm>
            <a:off x="987248" y="1859575"/>
            <a:ext cx="1425834" cy="39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0"/>
          <p:cNvSpPr/>
          <p:nvPr/>
        </p:nvSpPr>
        <p:spPr>
          <a:xfrm>
            <a:off x="2882096" y="0"/>
            <a:ext cx="5116009" cy="2592729"/>
          </a:xfrm>
          <a:prstGeom prst="wedgeEllipseCallout">
            <a:avLst>
              <a:gd name="adj1" fmla="val -69466"/>
              <a:gd name="adj2" fmla="val 62988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dirty="0">
                <a:solidFill>
                  <a:schemeClr val="dk1"/>
                </a:solidFill>
              </a:rPr>
              <a:t>P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ero la pista crea un sentido de urgencia para que el desarrollador arregle realmente los problemas que se reportan y no se estanque o ignore los graves problemas de seguridad que enfrentan sus usuarios.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1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r>
              <a:rPr lang="es-E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Incluir dos personajes para manejar la historieta.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1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92" name="Google Shape;192;p11"/>
          <p:cNvSpPr/>
          <p:nvPr/>
        </p:nvSpPr>
        <p:spPr>
          <a:xfrm>
            <a:off x="8253350" y="3582889"/>
            <a:ext cx="3948174" cy="327510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https://image.freepik.com/vector-gratis/nino-usa-personaje-dibujos-animados-chaqueta-bombardero-pegatina_1308-72756.jpg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https://image.freepik.com/vector-gratis/personaje-diseno-movimient_52683-6312.jpg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1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94" name="Google Shape;194;p11" descr="Un niño usa un personaje de dibujos animados de chaqueta de bombardero pegatina vector gratuit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72359" y="2765399"/>
            <a:ext cx="2080824" cy="416164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1"/>
          <p:cNvSpPr/>
          <p:nvPr/>
        </p:nvSpPr>
        <p:spPr>
          <a:xfrm>
            <a:off x="2689839" y="2187209"/>
            <a:ext cx="4029761" cy="592658"/>
          </a:xfrm>
          <a:prstGeom prst="wedgeEllipseCallout">
            <a:avLst>
              <a:gd name="adj1" fmla="val 42436"/>
              <a:gd name="adj2" fmla="val 118806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Qué interesante Ana, hoy he aprendido bastante. Gracias.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11" descr="Personaje para diseño de movimient vector gratuito"/>
          <p:cNvPicPr preferRelativeResize="0"/>
          <p:nvPr/>
        </p:nvPicPr>
        <p:blipFill rotWithShape="1">
          <a:blip r:embed="rId6">
            <a:alphaModFix/>
          </a:blip>
          <a:srcRect l="27727" r="48360"/>
          <a:stretch/>
        </p:blipFill>
        <p:spPr>
          <a:xfrm>
            <a:off x="987248" y="1859575"/>
            <a:ext cx="1425834" cy="39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1"/>
          <p:cNvSpPr/>
          <p:nvPr/>
        </p:nvSpPr>
        <p:spPr>
          <a:xfrm>
            <a:off x="2882096" y="0"/>
            <a:ext cx="5116009" cy="1859575"/>
          </a:xfrm>
          <a:prstGeom prst="wedgeEllipseCallout">
            <a:avLst>
              <a:gd name="adj1" fmla="val -70371"/>
              <a:gd name="adj2" fmla="val 90375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¡Vaya que has comprendido! Sin embargo,  la pista crea un sentido de urgencia para que el desarrollador arregle realmente los problemas que se reportan y no se estanque o ignore los graves problemas de seguridad que enfrentan sus usuarios.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1"/>
          <p:cNvSpPr/>
          <p:nvPr/>
        </p:nvSpPr>
        <p:spPr>
          <a:xfrm>
            <a:off x="3530278" y="3845537"/>
            <a:ext cx="3290407" cy="927904"/>
          </a:xfrm>
          <a:prstGeom prst="wedgeEllipseCallout">
            <a:avLst>
              <a:gd name="adj1" fmla="val -97219"/>
              <a:gd name="adj2" fmla="val -151565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gusto Enrique, hasta la próxima.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Google Shape;86;p2"/>
          <p:cNvGraphicFramePr/>
          <p:nvPr/>
        </p:nvGraphicFramePr>
        <p:xfrm>
          <a:off x="694869" y="17133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{4DE59D93-03C1-44B6-BE4D-49F86D174B4F}</a:tableStyleId>
              </a:tblPr>
              <a:tblGrid>
                <a:gridCol w="161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b="1" u="none" strike="noStrike" cap="none"/>
                        <a:t>Tipo de Recurso</a:t>
                      </a:r>
                      <a:endParaRPr sz="12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b="1" u="none" strike="noStrike" cap="none"/>
                        <a:t>Descripción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b="1" u="none" strike="noStrike" cap="none"/>
                        <a:t>Referente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Presentación interactiva</a:t>
                      </a:r>
                      <a:r>
                        <a:rPr lang="es-ES" sz="1200" u="none" strike="noStrike" cap="none"/>
                        <a:t> 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 una presentación de diapositivas que permite eventos de pantalla como clic para que aparezca algún contenido. Contiene hasta 15 dispositivas. 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Este tipo de recurso se usa para explicar un tema del componente formativo y se visualiza desde el contenido web.</a:t>
                      </a:r>
                      <a:r>
                        <a:rPr lang="es-ES" sz="1200" u="none" strike="noStrike" cap="none"/>
                        <a:t> 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http://ecoredsena.com.co/catalogo/presentacion-interactiva/</a:t>
                      </a:r>
                      <a:r>
                        <a:rPr lang="es-ES" sz="1200" u="none" strike="noStrike" cap="none"/>
                        <a:t> 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Actividad interactiva</a:t>
                      </a:r>
                      <a:r>
                        <a:rPr lang="es-ES" sz="1200" u="none" strike="noStrike" cap="none"/>
                        <a:t> 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 usan como retos de aprendizaje o actividades de afianzamiento del tema. Consiste en cuestionarios de selección multiple, relación de términos, falso y verdadero,  etc. desarrollados en html.</a:t>
                      </a:r>
                      <a:r>
                        <a:rPr lang="es-ES" sz="1200" u="none" strike="noStrike" cap="none"/>
                        <a:t> 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3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Documentos PDF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Documentos en formato pdf como anexo a un contenido que puede ser descargado por el aprendiz.</a:t>
                      </a:r>
                      <a:r>
                        <a:rPr lang="es-ES" sz="1200" u="none" strike="noStrike" cap="none"/>
                        <a:t> 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3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Presentación (ppt, pdf)</a:t>
                      </a:r>
                      <a:r>
                        <a:rPr lang="es-ES" sz="1200" u="none" strike="noStrike" cap="none"/>
                        <a:t> 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 una presentación de diapositivas en pdf o Power Point asociado a un contenido para descargar por parte del aprendiz.</a:t>
                      </a:r>
                      <a:r>
                        <a:rPr lang="es-ES" sz="1200" u="none" strike="noStrike" cap="none"/>
                        <a:t> 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7" name="Google Shape;87;p2" descr="Diagram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2090" y="2488756"/>
            <a:ext cx="2887807" cy="160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DI_CF01_2-1_AspectoslegalesHackingEtico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dirty="0">
                <a:solidFill>
                  <a:schemeClr val="lt1"/>
                </a:solidFill>
              </a:rPr>
              <a:t>Historieta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495465" y="4542552"/>
            <a:ext cx="10869222" cy="582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s-ES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Recomendaciones generales: 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Crear dos personajes para la historieta.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r>
              <a:rPr lang="es-E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Incluir dos personajes para manejar la historieta.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8253350" y="3582889"/>
            <a:ext cx="3948174" cy="327510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https://image.freepik.com/vector-gratis/nino-usa-personaje-dibujos-animados-chaqueta-bombardero-pegatina_1308-72756.jpg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https://image.freepik.com/vector-gratis/personaje-diseno-movimient_52683-6312.jpg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03" name="Google Shape;103;p4" descr="Un niño usa un personaje de dibujos animados de chaqueta de bombardero pegatina vector gratuit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9733" y="742949"/>
            <a:ext cx="2080824" cy="4161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4"/>
          <p:cNvSpPr/>
          <p:nvPr/>
        </p:nvSpPr>
        <p:spPr>
          <a:xfrm>
            <a:off x="2267339" y="552741"/>
            <a:ext cx="3079102" cy="1409117"/>
          </a:xfrm>
          <a:prstGeom prst="wedgeEllipseCallout">
            <a:avLst>
              <a:gd name="adj1" fmla="val 74319"/>
              <a:gd name="adj2" fmla="val 59851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Hola Ana, cómo estás, tengo una duda, ¿es necesario considerar aspectos legales de </a:t>
            </a:r>
            <a:r>
              <a:rPr lang="es-ES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hacking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ético?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4" descr="Personaje para diseño de movimient vector gratuito"/>
          <p:cNvPicPr preferRelativeResize="0"/>
          <p:nvPr/>
        </p:nvPicPr>
        <p:blipFill rotWithShape="1">
          <a:blip r:embed="rId6">
            <a:alphaModFix/>
          </a:blip>
          <a:srcRect l="27727" r="48360"/>
          <a:stretch/>
        </p:blipFill>
        <p:spPr>
          <a:xfrm>
            <a:off x="841505" y="2516058"/>
            <a:ext cx="1425834" cy="39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/>
          <p:nvPr/>
        </p:nvSpPr>
        <p:spPr>
          <a:xfrm>
            <a:off x="2823122" y="2416628"/>
            <a:ext cx="2618467" cy="1091682"/>
          </a:xfrm>
          <a:prstGeom prst="wedgeEllipseCallout">
            <a:avLst>
              <a:gd name="adj1" fmla="val -79985"/>
              <a:gd name="adj2" fmla="val 76175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Hola Enrique, qué bueno saludarte, claro que sí, te voy a explicar.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r>
              <a:rPr lang="es-E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Incluir dos personajes para manejar la historieta.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14" name="Google Shape;114;p5"/>
          <p:cNvSpPr/>
          <p:nvPr/>
        </p:nvSpPr>
        <p:spPr>
          <a:xfrm>
            <a:off x="8253350" y="3582889"/>
            <a:ext cx="3948174" cy="327510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https://image.freepik.com/vector-gratis/nino-usa-personaje-dibujos-animados-chaqueta-bombardero-pegatina_1308-72756.jpg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https://image.freepik.com/vector-gratis/personaje-diseno-movimient_52683-6312.jpg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16" name="Google Shape;116;p5" descr="Un niño usa un personaje de dibujos animados de chaqueta de bombardero pegatina vector gratuit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78820" y="2612571"/>
            <a:ext cx="2080824" cy="416164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/>
          <p:nvPr/>
        </p:nvSpPr>
        <p:spPr>
          <a:xfrm>
            <a:off x="2509935" y="2799185"/>
            <a:ext cx="3275179" cy="1558290"/>
          </a:xfrm>
          <a:prstGeom prst="wedgeEllipseCallout">
            <a:avLst>
              <a:gd name="adj1" fmla="val 74319"/>
              <a:gd name="adj2" fmla="val 59851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sea, que es posible, o  es muy fácil que el </a:t>
            </a:r>
            <a:r>
              <a:rPr lang="es-ES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hacking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ético resulte en una batalla legal si no se realiza adecuadamente.</a:t>
            </a:r>
            <a:endParaRPr sz="1400" b="0" i="0" u="none" strike="noStrike" cap="none" dirty="0">
              <a:solidFill>
                <a:srgbClr val="F7CAA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5" descr="Personaje para diseño de movimient vector gratuito"/>
          <p:cNvPicPr preferRelativeResize="0"/>
          <p:nvPr/>
        </p:nvPicPr>
        <p:blipFill rotWithShape="1">
          <a:blip r:embed="rId6">
            <a:alphaModFix/>
          </a:blip>
          <a:srcRect l="27727" r="48360"/>
          <a:stretch/>
        </p:blipFill>
        <p:spPr>
          <a:xfrm>
            <a:off x="987248" y="1859575"/>
            <a:ext cx="1425834" cy="39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/>
          <p:nvPr/>
        </p:nvSpPr>
        <p:spPr>
          <a:xfrm>
            <a:off x="3360353" y="457198"/>
            <a:ext cx="4412047" cy="2254103"/>
          </a:xfrm>
          <a:prstGeom prst="wedgeEllipseCallout">
            <a:avLst>
              <a:gd name="adj1" fmla="val -79985"/>
              <a:gd name="adj2" fmla="val 76175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riesgos legales del </a:t>
            </a:r>
            <a:r>
              <a:rPr lang="es-ES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hacking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ético incluyen demandas por la divulgación de información personal o confidencial, dicha divulgación puede llevar a una batalla legal que involucre a la organización y al </a:t>
            </a:r>
            <a:r>
              <a:rPr lang="es-ES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hacker 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ético.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r>
              <a:rPr lang="es-E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Incluir dos personajes para manejar la historieta.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27" name="Google Shape;127;p6"/>
          <p:cNvSpPr/>
          <p:nvPr/>
        </p:nvSpPr>
        <p:spPr>
          <a:xfrm>
            <a:off x="8253350" y="3582889"/>
            <a:ext cx="3948174" cy="327510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https://image.freepik.com/vector-gratis/nino-usa-personaje-dibujos-animados-chaqueta-bombardero-pegatina_1308-72756.jpg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https://image.freepik.com/vector-gratis/personaje-diseno-movimient_52683-6312.jpg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29" name="Google Shape;129;p6" descr="Un niño usa un personaje de dibujos animados de chaqueta de bombardero pegatina vector gratuit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72359" y="2765399"/>
            <a:ext cx="2080824" cy="416164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"/>
          <p:cNvSpPr/>
          <p:nvPr/>
        </p:nvSpPr>
        <p:spPr>
          <a:xfrm>
            <a:off x="2342598" y="2682454"/>
            <a:ext cx="4029761" cy="2791387"/>
          </a:xfrm>
          <a:prstGeom prst="wedgeEllipseCallout">
            <a:avLst>
              <a:gd name="adj1" fmla="val 67138"/>
              <a:gd name="adj2" fmla="val 5531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tal caso, ¿la organización podría demandar al </a:t>
            </a:r>
            <a:r>
              <a:rPr lang="es-ES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hacker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ético por no actuar correctamente?, ¿el </a:t>
            </a:r>
            <a:r>
              <a:rPr lang="es-ES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hacker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ético podría estar en riesgo legal si no se toman seriamente el cuidado y la precaución adecuados para abordar estas cuestiones legales?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6" descr="Personaje para diseño de movimient vector gratuito"/>
          <p:cNvPicPr preferRelativeResize="0"/>
          <p:nvPr/>
        </p:nvPicPr>
        <p:blipFill rotWithShape="1">
          <a:blip r:embed="rId6">
            <a:alphaModFix/>
          </a:blip>
          <a:srcRect l="27727" r="48360"/>
          <a:stretch/>
        </p:blipFill>
        <p:spPr>
          <a:xfrm>
            <a:off x="987248" y="1859575"/>
            <a:ext cx="1425834" cy="39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6"/>
          <p:cNvSpPr/>
          <p:nvPr/>
        </p:nvSpPr>
        <p:spPr>
          <a:xfrm>
            <a:off x="3360353" y="457199"/>
            <a:ext cx="4253427" cy="1903446"/>
          </a:xfrm>
          <a:prstGeom prst="wedgeEllipseCallout">
            <a:avLst>
              <a:gd name="adj1" fmla="val -79985"/>
              <a:gd name="adj2" fmla="val 76175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…así es, también es posible que el </a:t>
            </a:r>
            <a:r>
              <a:rPr lang="es-ES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hacker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ético cometa errores hasta el punto de que la rentabilidad de la organización se vea afectada negativamente.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r>
              <a:rPr lang="es-E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Incluir dos personajes para manejar la historieta.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40" name="Google Shape;140;p7"/>
          <p:cNvSpPr/>
          <p:nvPr/>
        </p:nvSpPr>
        <p:spPr>
          <a:xfrm>
            <a:off x="8253350" y="3582889"/>
            <a:ext cx="3948174" cy="327510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https://image.freepik.com/vector-gratis/nino-usa-personaje-dibujos-animados-chaqueta-bombardero-pegatina_1308-72756.jpg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https://image.freepik.com/vector-gratis/personaje-diseno-movimient_52683-6312.jpg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42" name="Google Shape;142;p7" descr="Un niño usa un personaje de dibujos animados de chaqueta de bombardero pegatina vector gratuit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72359" y="2765399"/>
            <a:ext cx="2080824" cy="416164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/>
          <p:nvPr/>
        </p:nvSpPr>
        <p:spPr>
          <a:xfrm>
            <a:off x="2342598" y="2682454"/>
            <a:ext cx="4029761" cy="2791387"/>
          </a:xfrm>
          <a:prstGeom prst="wedgeEllipseCallout">
            <a:avLst>
              <a:gd name="adj1" fmla="val 67138"/>
              <a:gd name="adj2" fmla="val 5531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 leído que, la mayoría de los investigadores de sombrero blanco se comprometen a una declaración de responsabilidad, ¿en qué consiste?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7" descr="Personaje para diseño de movimient vector gratuito"/>
          <p:cNvPicPr preferRelativeResize="0"/>
          <p:nvPr/>
        </p:nvPicPr>
        <p:blipFill rotWithShape="1">
          <a:blip r:embed="rId6">
            <a:alphaModFix/>
          </a:blip>
          <a:srcRect l="27727" r="48360"/>
          <a:stretch/>
        </p:blipFill>
        <p:spPr>
          <a:xfrm>
            <a:off x="987248" y="1859575"/>
            <a:ext cx="1425834" cy="39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/>
          <p:nvPr/>
        </p:nvSpPr>
        <p:spPr>
          <a:xfrm>
            <a:off x="3360353" y="162046"/>
            <a:ext cx="4253427" cy="2198599"/>
          </a:xfrm>
          <a:prstGeom prst="wedgeEllipseCallout">
            <a:avLst>
              <a:gd name="adj1" fmla="val -79985"/>
              <a:gd name="adj2" fmla="val 76175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¡Por supuesto! es imperativo que el </a:t>
            </a:r>
            <a:r>
              <a:rPr lang="es-ES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hacker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ético siempre realice su trabajo a la defensiva para minimizar el compromiso del sistema o la red del cliente, el desempeño defensivo enfatiza la prevención y la precaución extra en el </a:t>
            </a:r>
            <a:r>
              <a:rPr lang="es-ES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hacking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ético.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8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r>
              <a:rPr lang="es-E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Incluir dos personajes para manejar la historieta.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53" name="Google Shape;153;p8"/>
          <p:cNvSpPr/>
          <p:nvPr/>
        </p:nvSpPr>
        <p:spPr>
          <a:xfrm>
            <a:off x="8253350" y="3582889"/>
            <a:ext cx="3948174" cy="327510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https://image.freepik.com/vector-gratis/nino-usa-personaje-dibujos-animados-chaqueta-bombardero-pegatina_1308-72756.jpg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https://image.freepik.com/vector-gratis/personaje-diseno-movimient_52683-6312.jpg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55" name="Google Shape;155;p8" descr="Un niño usa un personaje de dibujos animados de chaqueta de bombardero pegatina vector gratuit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72359" y="2765399"/>
            <a:ext cx="2080824" cy="416164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8"/>
          <p:cNvSpPr/>
          <p:nvPr/>
        </p:nvSpPr>
        <p:spPr>
          <a:xfrm>
            <a:off x="2342598" y="2682454"/>
            <a:ext cx="4029761" cy="2791387"/>
          </a:xfrm>
          <a:prstGeom prst="wedgeEllipseCallout">
            <a:avLst>
              <a:gd name="adj1" fmla="val 67138"/>
              <a:gd name="adj2" fmla="val 5531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¿Y este arreglo funciona sin problemas en cualquier organización</a:t>
            </a: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8" descr="Personaje para diseño de movimient vector gratuito"/>
          <p:cNvPicPr preferRelativeResize="0"/>
          <p:nvPr/>
        </p:nvPicPr>
        <p:blipFill rotWithShape="1">
          <a:blip r:embed="rId6">
            <a:alphaModFix/>
          </a:blip>
          <a:srcRect l="27727" r="48360"/>
          <a:stretch/>
        </p:blipFill>
        <p:spPr>
          <a:xfrm>
            <a:off x="987248" y="1859575"/>
            <a:ext cx="1425834" cy="39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8"/>
          <p:cNvSpPr/>
          <p:nvPr/>
        </p:nvSpPr>
        <p:spPr>
          <a:xfrm>
            <a:off x="2882096" y="0"/>
            <a:ext cx="5116009" cy="2592729"/>
          </a:xfrm>
          <a:prstGeom prst="wedgeEllipseCallout">
            <a:avLst>
              <a:gd name="adj1" fmla="val -69466"/>
              <a:gd name="adj2" fmla="val 62988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Esto significa que, si investigas un </a:t>
            </a:r>
            <a:r>
              <a:rPr lang="es-ES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software,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encuentras un problema y lo notifica al vendedor en privado, a los desarrolladores que mantienen el </a:t>
            </a:r>
            <a:r>
              <a:rPr lang="es-ES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les da una ventana de tiempo para responder y arreglar el problema, una vez que se ha completado el parcheo, se publicita la vulnerabilidad y se le dice al mundo que se actualice. “</a:t>
            </a:r>
            <a:r>
              <a:rPr lang="es-E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Todos ganan”.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r>
              <a:rPr lang="es-E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Incluir dos personajes para manejar la historieta.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9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66" name="Google Shape;166;p9"/>
          <p:cNvSpPr/>
          <p:nvPr/>
        </p:nvSpPr>
        <p:spPr>
          <a:xfrm>
            <a:off x="8253350" y="3582889"/>
            <a:ext cx="3948174" cy="327510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https://image.freepik.com/vector-gratis/nino-usa-personaje-dibujos-animados-chaqueta-bombardero-pegatina_1308-72756.jpg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https://image.freepik.com/vector-gratis/personaje-diseno-movimient_52683-6312.jpg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68" name="Google Shape;168;p9" descr="Un niño usa un personaje de dibujos animados de chaqueta de bombardero pegatina vector gratuit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72359" y="2765399"/>
            <a:ext cx="2080824" cy="416164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9"/>
          <p:cNvSpPr/>
          <p:nvPr/>
        </p:nvSpPr>
        <p:spPr>
          <a:xfrm>
            <a:off x="2342598" y="2682454"/>
            <a:ext cx="4029761" cy="2791387"/>
          </a:xfrm>
          <a:prstGeom prst="wedgeEllipseCallout">
            <a:avLst>
              <a:gd name="adj1" fmla="val 67138"/>
              <a:gd name="adj2" fmla="val 5531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Eso es un problema ético, realmente…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9" descr="Personaje para diseño de movimient vector gratuito"/>
          <p:cNvPicPr preferRelativeResize="0"/>
          <p:nvPr/>
        </p:nvPicPr>
        <p:blipFill rotWithShape="1">
          <a:blip r:embed="rId6">
            <a:alphaModFix/>
          </a:blip>
          <a:srcRect l="27727" r="48360"/>
          <a:stretch/>
        </p:blipFill>
        <p:spPr>
          <a:xfrm>
            <a:off x="987248" y="1859575"/>
            <a:ext cx="1425834" cy="39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9"/>
          <p:cNvSpPr/>
          <p:nvPr/>
        </p:nvSpPr>
        <p:spPr>
          <a:xfrm>
            <a:off x="2882096" y="0"/>
            <a:ext cx="5116009" cy="2592729"/>
          </a:xfrm>
          <a:prstGeom prst="wedgeEllipseCallout">
            <a:avLst>
              <a:gd name="adj1" fmla="val -69466"/>
              <a:gd name="adj2" fmla="val 62988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 sin problemas si la organización con la que se está tratando no es hostil y funciona de manera ética, a menudo, la realidad es que las empresas responden muy lentamente a los informes, dejando a sus clientes vulnerables a los ataques, a veces, la empresa opta por no hacer nada y anima al investigador a no revelar nunca el problema.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1120</Words>
  <Application>Microsoft Office PowerPoint</Application>
  <PresentationFormat>Panorámica</PresentationFormat>
  <Paragraphs>103</Paragraphs>
  <Slides>11</Slides>
  <Notes>11</Notes>
  <HiddenSlides>2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JULIA ISABEL ROBERTO</cp:lastModifiedBy>
  <cp:revision>8</cp:revision>
  <dcterms:modified xsi:type="dcterms:W3CDTF">2021-12-20T03:59:37Z</dcterms:modified>
</cp:coreProperties>
</file>