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9" r:id="rId6"/>
    <p:sldId id="268" r:id="rId7"/>
    <p:sldId id="270" r:id="rId8"/>
    <p:sldId id="27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hkn8Xp4CMQ+4gJfX4eKNiCzBO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0B20FA-9D5F-4369-A9EC-188287536164}">
  <a:tblStyle styleId="{7C0B20FA-9D5F-4369-A9EC-188287536164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291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3104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689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661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y73iaXuuTA" TargetMode="External"/><Relationship Id="rId3" Type="http://schemas.openxmlformats.org/officeDocument/2006/relationships/hyperlink" Target="https://www.youtube.com/watch?v=0zIhmZk_890&amp;feature=youtu.be" TargetMode="External"/><Relationship Id="rId7" Type="http://schemas.openxmlformats.org/officeDocument/2006/relationships/hyperlink" Target="https://www.youtube.com/watch?v=MhSmvRYW2hc&amp;t=23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GLDjUgbbzg" TargetMode="External"/><Relationship Id="rId11" Type="http://schemas.openxmlformats.org/officeDocument/2006/relationships/hyperlink" Target="https://www.youtube.com/watch?v=Rf9U7c_ZgfE&amp;t=1s" TargetMode="External"/><Relationship Id="rId5" Type="http://schemas.openxmlformats.org/officeDocument/2006/relationships/hyperlink" Target="https://www.youtube.com/watch?v=qUm4qGRDZUA" TargetMode="External"/><Relationship Id="rId10" Type="http://schemas.openxmlformats.org/officeDocument/2006/relationships/hyperlink" Target="https://youtu.be/0hp8O6_i_yw" TargetMode="External"/><Relationship Id="rId4" Type="http://schemas.openxmlformats.org/officeDocument/2006/relationships/hyperlink" Target="https://www.youtube.com/watch?v=m2hQNDj-9Y4&amp;t=7s" TargetMode="External"/><Relationship Id="rId9" Type="http://schemas.openxmlformats.org/officeDocument/2006/relationships/hyperlink" Target="https://www.youtube.com/watch?v=jBy0s72XiAo&amp;t=47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freepik.com/foto-gratis/gente-negocios-que-usa-internet_53876-90850.jpg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https://image.freepik.com/foto-gratis/dispositivos-e-iconos-tecnologicos-conectados-al-planeta-tierra-digital_117023-449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freepik.com/foto-gratis/hacker-femenina-su-equipo-ciber-terroristas-creando-virus-peligroso-atacar-al-gobierno_482257-23001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freepik.com/foto-gratis/hacker-barbudo-sudadera-capucha-mascara-blanca-usando-su-computadora-multiples-pantallas_482257-22966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freepik.com/foto-gratis/vista-lateral-pirata-informatico-masculino-guantes-portatil_23-2148578161.jpg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hyperlink" Target="https://image.freepik.com/foto-gratis/hacker-portatil_23-2147985338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freepik.com/foto-gratis/empresario-poniendo-bloques-madera-parte-superior-iconos_20693-224.jpg" TargetMode="External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1.png"/><Relationship Id="rId4" Type="http://schemas.openxmlformats.org/officeDocument/2006/relationships/hyperlink" Target="https://image.freepik.com/foto-gratis/comentarios-resultados-informacion-satisfaccion_53876-121339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freepik.com/foto-gratis/cumplimiento-normativas-politicas-asi-como-papeles-listas-casillas-verificacion-pantalla-virtual_27634-643.jpg" TargetMode="Externa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.png"/><Relationship Id="rId4" Type="http://schemas.openxmlformats.org/officeDocument/2006/relationships/hyperlink" Target="https://image.freepik.com/foto-gratis/sistema-procesamiento-tecnico-ti-enfocado-examinando-armario-servidor-mientras-sostiene-computadora-portatil_259150-30575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/>
        </p:nvSpPr>
        <p:spPr>
          <a:xfrm>
            <a:off x="766120" y="234778"/>
            <a:ext cx="104538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Formato para la elaboración del </a:t>
            </a:r>
            <a:r>
              <a:rPr lang="es-ES">
                <a:solidFill>
                  <a:schemeClr val="dk1"/>
                </a:solidFill>
              </a:rPr>
              <a:t>guión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los siguientes recursos de producción audiovisual:</a:t>
            </a:r>
            <a:endParaRPr/>
          </a:p>
        </p:txBody>
      </p:sp>
      <p:graphicFrame>
        <p:nvGraphicFramePr>
          <p:cNvPr id="79" name="Google Shape;79;p1"/>
          <p:cNvGraphicFramePr/>
          <p:nvPr/>
        </p:nvGraphicFramePr>
        <p:xfrm>
          <a:off x="766120" y="744378"/>
          <a:ext cx="10849225" cy="5857290"/>
        </p:xfrm>
        <a:graphic>
          <a:graphicData uri="http://schemas.openxmlformats.org/drawingml/2006/table">
            <a:tbl>
              <a:tblPr firstRow="1" bandRow="1">
                <a:noFill/>
                <a:tableStyleId>{7C0B20FA-9D5F-4369-A9EC-188287536164}</a:tableStyleId>
              </a:tblPr>
              <a:tblGrid>
                <a:gridCol w="161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1" u="none" strike="noStrike" cap="none"/>
                        <a:t>Tipo de video</a:t>
                      </a:r>
                      <a:endParaRPr sz="12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1" u="none" strike="noStrike" cap="none"/>
                        <a:t>Descripción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1" u="none" strike="noStrike" cap="none"/>
                        <a:t>Ejemplos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Animación 2D</a:t>
                      </a:r>
                      <a:r>
                        <a:rPr lang="es-ES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Producción Audiovisual de Videos Animados haciendo uso de técnicas de animación 2D con voz en off.</a:t>
                      </a:r>
                      <a:r>
                        <a:rPr lang="es-ES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Empaque del plátano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https://www.youtube.com/watch?v=0zIhmZk_890&amp;feature=youtu.be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Aislamiento preventivo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https://www.youtube.com/watch?v=m2hQNDj-9Y4&amp;t=7s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Entrevista a Mr. Plátano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https://www.youtube.com/watch?v=qUm4qGRDZUA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Motion Graphics</a:t>
                      </a:r>
                      <a:r>
                        <a:rPr lang="es-ES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Producción Audiovisual de Videos con Recursos Fotográficos y Material Pre-Grabado + Motion Graphics + Voz en off</a:t>
                      </a:r>
                      <a:r>
                        <a:rPr lang="es-ES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Características del plátano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https://www.youtube.com/watch?v=kGLDjUgbbzg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Criterios de calidad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https://www.youtube.com/watch?v=MhSmvRYW2hc&amp;t=23s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Video Motion Graphics + Presentador</a:t>
                      </a:r>
                      <a:r>
                        <a:rPr lang="es-ES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Producción audiovisual donde el presentador del equipo de producción lee un guión por medio de telepronter y a medida que habla se acompaña de imágenes y material pregrabado.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Promoción de acciones para la mitigación de impactos y eliminación del uso de mercurio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https://www.youtube.com/watch?v=Ky73iaXuuTA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Regla de tres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https://www.youtube.com/watch?v=jBy0s72XiAo&amp;t=47s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Live Action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Video en ambientes de aprendizaje y trabajo en exteriores</a:t>
                      </a:r>
                      <a:r>
                        <a:rPr lang="es-ES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Producción audiovisual generalmente realizada en un ambiente de aprendizaje donde están ubicadas los equipos, mesas de trabajo y/o maquinaria.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Este tipo de producción requiere la labor del </a:t>
                      </a:r>
                      <a:r>
                        <a:rPr lang="es-ES" sz="1200">
                          <a:solidFill>
                            <a:schemeClr val="dk1"/>
                          </a:solidFill>
                        </a:rPr>
                        <a:t>camarógrafo</a:t>
                      </a: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 un presentador para grabar en una jornada de producción y posteriormente editar el video con los segmentos aprobados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Prearmado de chapetas y manija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https://youtu.be/0hp8O6_i_yw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Manejo de paciente COVID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0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https://www.youtube.com/watch?v=Rf9U7c_ZgfE&amp;t=1s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/>
          <p:nvPr/>
        </p:nvSpPr>
        <p:spPr>
          <a:xfrm>
            <a:off x="480950" y="2467010"/>
            <a:ext cx="10869222" cy="245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Video clase: 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 momento de la creación del desarrollo de contenido para el video clase, tener presente: </a:t>
            </a:r>
            <a:endParaRPr/>
          </a:p>
          <a:p>
            <a:pPr marL="285750" marR="0" lvl="0" indent="-2857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Partir de un orden estructural, </a:t>
            </a: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contexto,</a:t>
            </a: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generando un marco explicativo del concepto, puntual y claro. </a:t>
            </a:r>
            <a:endParaRPr/>
          </a:p>
          <a:p>
            <a:pPr marL="285750" marR="0" lvl="0" indent="-2857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Elementos aplicativos</a:t>
            </a: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ejemplificados y cercanos.  </a:t>
            </a:r>
            <a:endParaRPr/>
          </a:p>
          <a:p>
            <a:pPr marL="285750" marR="0" lvl="0" indent="-2857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Conclusiones o cierre </a:t>
            </a: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hace la invitación a realizar  análisis de información y de realizar el respectivo ejemplo para denotar su aplicación.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110">
            <a:extLst>
              <a:ext uri="{FF2B5EF4-FFF2-40B4-BE49-F238E27FC236}">
                <a16:creationId xmlns:a16="http://schemas.microsoft.com/office/drawing/2014/main" id="{677C7C5E-6AFC-4C3F-8BF9-4D4F660FC17E}"/>
              </a:ext>
            </a:extLst>
          </p:cNvPr>
          <p:cNvSpPr/>
          <p:nvPr/>
        </p:nvSpPr>
        <p:spPr>
          <a:xfrm>
            <a:off x="2121394" y="82875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DI_CF01_3_Metodologías del hacking ético</a:t>
            </a:r>
          </a:p>
          <a:p>
            <a:pPr lvl="0" algn="ctr">
              <a:buSzPct val="25000"/>
            </a:pPr>
            <a:r>
              <a:rPr lang="es-MX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Video </a:t>
            </a:r>
            <a:r>
              <a:rPr lang="es-MX" sz="1800" b="0" i="0" u="none" strike="noStrike" cap="none" baseline="0" dirty="0" err="1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Motion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palabras resaltadas también deben ser escritas.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r>
              <a:rPr lang="es-CO" dirty="0"/>
              <a:t>El </a:t>
            </a:r>
            <a:r>
              <a:rPr lang="es-CO" b="1" dirty="0" err="1"/>
              <a:t>Ethical</a:t>
            </a:r>
            <a:r>
              <a:rPr lang="es-CO" b="1" dirty="0"/>
              <a:t> hacking </a:t>
            </a:r>
            <a:r>
              <a:rPr lang="es-CO" dirty="0"/>
              <a:t>es el acto de </a:t>
            </a:r>
            <a:r>
              <a:rPr lang="es-CO" b="1" dirty="0"/>
              <a:t>acceder</a:t>
            </a:r>
            <a:r>
              <a:rPr lang="es-CO" dirty="0"/>
              <a:t> a los sistemas y redes para descubrir las posibles </a:t>
            </a:r>
            <a:r>
              <a:rPr lang="es-CO" b="1" dirty="0"/>
              <a:t>amenazas</a:t>
            </a:r>
            <a:r>
              <a:rPr lang="es-CO" dirty="0"/>
              <a:t> en esos sistemas.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6867525" y="3794443"/>
            <a:ext cx="5333999" cy="30635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  <a:p>
            <a:pPr lvl="0">
              <a:buClr>
                <a:schemeClr val="dk1"/>
              </a:buClr>
              <a:buSzPts val="300"/>
            </a:pPr>
            <a:r>
              <a:rPr lang="es-ES" sz="1200" dirty="0">
                <a:solidFill>
                  <a:schemeClr val="dk1"/>
                </a:solidFill>
                <a:hlinkClick r:id="rId3"/>
              </a:rPr>
              <a:t>https://image.freepik.com/foto-gratis/gente-negocios-que-usa-internet_53876-90850.jpg</a:t>
            </a:r>
            <a:endParaRPr lang="es-ES" sz="1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endParaRPr lang="es-ES" sz="1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s-ES" sz="1200" dirty="0">
                <a:solidFill>
                  <a:schemeClr val="dk1"/>
                </a:solidFill>
                <a:hlinkClick r:id="rId4"/>
              </a:rPr>
              <a:t>https://image.freepik.com/foto-gratis/dispositivos-e-iconos-tecnologicos-conectados-al-planeta-tierra-digital_117023-449.jpg</a:t>
            </a:r>
            <a:endParaRPr lang="es-ES" sz="1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endParaRPr lang="es-ES"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99" name="Google Shape;99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6" name="Picture 2" descr="Gente de negocios que usa internet Foto gratis">
            <a:extLst>
              <a:ext uri="{FF2B5EF4-FFF2-40B4-BE49-F238E27FC236}">
                <a16:creationId xmlns:a16="http://schemas.microsoft.com/office/drawing/2014/main" id="{D6C6A4D3-E1CE-4330-A31D-D15E4A58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2" y="356266"/>
            <a:ext cx="2593017" cy="161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positivos e iconos tecnológicos conectados al planeta tierra digital. Foto Premium ">
            <a:extLst>
              <a:ext uri="{FF2B5EF4-FFF2-40B4-BE49-F238E27FC236}">
                <a16:creationId xmlns:a16="http://schemas.microsoft.com/office/drawing/2014/main" id="{061F4464-E66D-4272-83AE-77A05BE2B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743" y="439844"/>
            <a:ext cx="2981324" cy="195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r>
              <a:rPr lang="es-MX" dirty="0">
                <a:solidFill>
                  <a:schemeClr val="dk1"/>
                </a:solidFill>
              </a:rPr>
              <a:t>Las palabras resaltadas también deben ser escritas.</a:t>
            </a:r>
          </a:p>
        </p:txBody>
      </p:sp>
      <p:sp>
        <p:nvSpPr>
          <p:cNvPr id="108" name="Google Shape;108;p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dirty="0"/>
              <a:t>También es un proceso para quebrantar las </a:t>
            </a:r>
            <a:r>
              <a:rPr lang="es-CO" b="1" dirty="0"/>
              <a:t>vulnerabilidades</a:t>
            </a:r>
            <a:r>
              <a:rPr lang="es-CO" dirty="0"/>
              <a:t> de la red que un </a:t>
            </a:r>
            <a:r>
              <a:rPr lang="es-CO" b="1" dirty="0"/>
              <a:t>atacante malintencionado </a:t>
            </a:r>
            <a:r>
              <a:rPr lang="es-CO" dirty="0"/>
              <a:t>pudiera explotar, causando </a:t>
            </a:r>
            <a:r>
              <a:rPr lang="es-CO" b="1" dirty="0"/>
              <a:t>pérdidas de datos</a:t>
            </a:r>
            <a:r>
              <a:rPr lang="es-CO" dirty="0"/>
              <a:t>, </a:t>
            </a:r>
            <a:r>
              <a:rPr lang="es-CO" b="1" dirty="0"/>
              <a:t>pérdidas financieras </a:t>
            </a:r>
            <a:r>
              <a:rPr lang="es-CO" dirty="0"/>
              <a:t>y otros </a:t>
            </a:r>
            <a:r>
              <a:rPr lang="es-CO" b="1" dirty="0"/>
              <a:t>daños importantes</a:t>
            </a:r>
            <a:r>
              <a:rPr lang="es-CO" dirty="0"/>
              <a:t>.</a:t>
            </a:r>
          </a:p>
        </p:txBody>
      </p:sp>
      <p:sp>
        <p:nvSpPr>
          <p:cNvPr id="111" name="Google Shape;111;p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867525" y="3045041"/>
            <a:ext cx="5333999" cy="38129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  <a:p>
            <a:pPr lvl="0">
              <a:buClr>
                <a:schemeClr val="dk1"/>
              </a:buClr>
              <a:buSzPts val="300"/>
            </a:pPr>
            <a:r>
              <a:rPr lang="es-CO" sz="1100" dirty="0">
                <a:hlinkClick r:id="rId3"/>
              </a:rPr>
              <a:t>https://image.freepik.com/foto-gratis/hacker-femenina-su-equipo-ciber-terroristas-creando-virus-peligroso-atacar-al-gobierno_482257-23001.jpg</a:t>
            </a: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r>
              <a:rPr lang="es-CO" sz="1100" dirty="0"/>
              <a:t>https://image.freepik.com/foto-gratis/hacker-femenina-organizada-su-equipo-robando-informacion-servidor-gobierno-usando-supercomputadoras_482257-20619.jpg</a:t>
            </a:r>
          </a:p>
          <a:p>
            <a:pPr lvl="0">
              <a:buClr>
                <a:schemeClr val="dk1"/>
              </a:buClr>
              <a:buSzPts val="300"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14" name="Google Shape;114;p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15" name="Google Shape;115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50" name="Picture 2" descr="Hacker femenina con su equipo de ciber terroristas creando un virus peligroso para atacar al gobierno. Foto gratis">
            <a:extLst>
              <a:ext uri="{FF2B5EF4-FFF2-40B4-BE49-F238E27FC236}">
                <a16:creationId xmlns:a16="http://schemas.microsoft.com/office/drawing/2014/main" id="{96BCFBAE-06C5-476F-A916-50028C555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70" y="323031"/>
            <a:ext cx="3096730" cy="206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cker femenina organizada y su equipo robando información del servidor del gobierno usando supercomputadoras. Foto gratis">
            <a:extLst>
              <a:ext uri="{FF2B5EF4-FFF2-40B4-BE49-F238E27FC236}">
                <a16:creationId xmlns:a16="http://schemas.microsoft.com/office/drawing/2014/main" id="{3419964E-26D8-4395-9C05-431F44AF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83" y="644576"/>
            <a:ext cx="3096731" cy="17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r>
              <a:rPr lang="es-MX" dirty="0">
                <a:solidFill>
                  <a:schemeClr val="dk1"/>
                </a:solidFill>
              </a:rPr>
              <a:t>Las palabras resaltadas también deben ser escritas.</a:t>
            </a:r>
          </a:p>
        </p:txBody>
      </p:sp>
      <p:sp>
        <p:nvSpPr>
          <p:cNvPr id="108" name="Google Shape;108;p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dirty="0"/>
              <a:t>En cuanto a su </a:t>
            </a:r>
            <a:r>
              <a:rPr lang="es-CO" b="1" dirty="0"/>
              <a:t>metodología</a:t>
            </a:r>
            <a:r>
              <a:rPr lang="es-CO" dirty="0"/>
              <a:t>, </a:t>
            </a:r>
            <a:r>
              <a:rPr lang="es-CO" b="1" dirty="0"/>
              <a:t>los hackers éticos </a:t>
            </a:r>
            <a:r>
              <a:rPr lang="es-CO" dirty="0"/>
              <a:t>utilizan los mismos métodos e instrumentos que los </a:t>
            </a:r>
            <a:r>
              <a:rPr lang="es-CO" b="1" dirty="0"/>
              <a:t>hackers maliciosos </a:t>
            </a:r>
            <a:r>
              <a:rPr lang="es-CO" dirty="0"/>
              <a:t>(sombrero negro), tras el permiso de un </a:t>
            </a:r>
            <a:r>
              <a:rPr lang="es-CO" b="1" dirty="0"/>
              <a:t>usuario autorizado</a:t>
            </a:r>
            <a:r>
              <a:rPr lang="es-CO" dirty="0"/>
              <a:t>.</a:t>
            </a:r>
          </a:p>
        </p:txBody>
      </p:sp>
      <p:sp>
        <p:nvSpPr>
          <p:cNvPr id="111" name="Google Shape;111;p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867525" y="3045041"/>
            <a:ext cx="5333999" cy="38129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s-CO" sz="1100" dirty="0">
                <a:hlinkClick r:id="rId3"/>
              </a:rPr>
              <a:t>https://image.freepik.com/foto-gratis/hacker-barbudo-sudadera-capucha-mascara-blanca-usando-su-computadora-multiples-pantallas_482257-22966.jpg</a:t>
            </a: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r>
              <a:rPr lang="es-CO" sz="1100" dirty="0"/>
              <a:t>https://as2.ftcdn.net/v2/jpg/03/72/89/93/1000_F_372899345_LnSZiV9cfxGRV0JSXhKXemTgjfs0MqUY.jpg</a:t>
            </a:r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14" name="Google Shape;114;p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15" name="Google Shape;115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74" name="Picture 2" descr="Hacker barbudo con una sudadera con capucha y una máscara blanca usando su computadora con múltiples pantallas. Foto gratis">
            <a:extLst>
              <a:ext uri="{FF2B5EF4-FFF2-40B4-BE49-F238E27FC236}">
                <a16:creationId xmlns:a16="http://schemas.microsoft.com/office/drawing/2014/main" id="{015BFDFE-18D7-4E85-BD7E-648E010DA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2" y="371474"/>
            <a:ext cx="3096730" cy="206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oded hacker performing an security breach">
            <a:extLst>
              <a:ext uri="{FF2B5EF4-FFF2-40B4-BE49-F238E27FC236}">
                <a16:creationId xmlns:a16="http://schemas.microsoft.com/office/drawing/2014/main" id="{8BB80745-5676-4F2F-B39D-654608617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28" y="742949"/>
            <a:ext cx="3183820" cy="159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6878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r>
              <a:rPr lang="es-MX" dirty="0">
                <a:solidFill>
                  <a:schemeClr val="dk1"/>
                </a:solidFill>
              </a:rPr>
              <a:t>Las palabras resaltadas también deben ser escritas.</a:t>
            </a:r>
          </a:p>
        </p:txBody>
      </p:sp>
      <p:sp>
        <p:nvSpPr>
          <p:cNvPr id="108" name="Google Shape;108;p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-42401" y="4203522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83587" y="4454265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dirty="0"/>
              <a:t>Mientras que, por otra parte, los </a:t>
            </a:r>
            <a:r>
              <a:rPr lang="es-CO" b="1" dirty="0"/>
              <a:t>piratas informáticos </a:t>
            </a:r>
            <a:r>
              <a:rPr lang="es-CO" dirty="0"/>
              <a:t>malintencionados utilizan los métodos de manera </a:t>
            </a:r>
            <a:r>
              <a:rPr lang="es-CO" b="1" dirty="0"/>
              <a:t>deshonrosa e ilegal.</a:t>
            </a:r>
            <a:endParaRPr lang="es-CO" dirty="0"/>
          </a:p>
        </p:txBody>
      </p:sp>
      <p:sp>
        <p:nvSpPr>
          <p:cNvPr id="111" name="Google Shape;111;p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867525" y="3045041"/>
            <a:ext cx="5333999" cy="38129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s-CO" sz="1100" dirty="0">
                <a:hlinkClick r:id="rId3"/>
              </a:rPr>
              <a:t>https://image.freepik.com/foto-gratis/vista-lateral-pirata-informatico-masculino-guantes-portatil_23-2148578161.jpg</a:t>
            </a: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r>
              <a:rPr lang="es-CO" sz="1100" dirty="0">
                <a:hlinkClick r:id="rId4"/>
              </a:rPr>
              <a:t>https://image.freepik.com/foto-gratis/hacker-portatil_23-2147985338.jpg</a:t>
            </a: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14" name="Google Shape;114;p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15" name="Google Shape;115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78" name="Picture 6" descr="Vista lateral del pirata informático masculino con guantes y portátil Foto gratis">
            <a:extLst>
              <a:ext uri="{FF2B5EF4-FFF2-40B4-BE49-F238E27FC236}">
                <a16:creationId xmlns:a16="http://schemas.microsoft.com/office/drawing/2014/main" id="{531DCD93-DBFE-4C7F-80A4-754925C6A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7" y="710204"/>
            <a:ext cx="2806041" cy="186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acker con portátil Foto gratis">
            <a:extLst>
              <a:ext uri="{FF2B5EF4-FFF2-40B4-BE49-F238E27FC236}">
                <a16:creationId xmlns:a16="http://schemas.microsoft.com/office/drawing/2014/main" id="{99849F78-ADA4-4501-9BAD-C20A8E8F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55" y="371474"/>
            <a:ext cx="3807620" cy="253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33473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r>
              <a:rPr lang="es-MX" dirty="0">
                <a:solidFill>
                  <a:schemeClr val="dk1"/>
                </a:solidFill>
              </a:rPr>
              <a:t>Las palabras resaltadas también deben ser escritas.</a:t>
            </a:r>
          </a:p>
        </p:txBody>
      </p:sp>
      <p:sp>
        <p:nvSpPr>
          <p:cNvPr id="108" name="Google Shape;108;p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-23351" y="4188310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83587" y="4454265"/>
            <a:ext cx="6457950" cy="135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dirty="0"/>
              <a:t>Actualmente se está realizando un esfuerzo por dotar de una </a:t>
            </a:r>
            <a:r>
              <a:rPr lang="es-CO" b="1" dirty="0"/>
              <a:t>metodología estable y efectiva </a:t>
            </a:r>
            <a:r>
              <a:rPr lang="es-CO" dirty="0"/>
              <a:t>a las tareas de </a:t>
            </a:r>
            <a:r>
              <a:rPr lang="es-CO" i="1" dirty="0" err="1"/>
              <a:t>testing</a:t>
            </a:r>
            <a:r>
              <a:rPr lang="es-CO" dirty="0"/>
              <a:t>, con frecuencia, si no se </a:t>
            </a:r>
            <a:r>
              <a:rPr lang="es-CO" b="1" dirty="0"/>
              <a:t>estandarizan</a:t>
            </a:r>
            <a:r>
              <a:rPr lang="es-CO" dirty="0"/>
              <a:t> </a:t>
            </a:r>
            <a:r>
              <a:rPr lang="es-CO" b="1" dirty="0"/>
              <a:t>las pruebas </a:t>
            </a:r>
            <a:r>
              <a:rPr lang="es-CO" dirty="0"/>
              <a:t>a realizar sobre un sistema, resulta complejo </a:t>
            </a:r>
            <a:r>
              <a:rPr lang="es-CO" b="1" dirty="0"/>
              <a:t>evaluar el resultado </a:t>
            </a:r>
            <a:r>
              <a:rPr lang="es-CO" dirty="0"/>
              <a:t>de las mismas. Hay diversos factores que interfieren de forma significativa, tanto </a:t>
            </a:r>
            <a:r>
              <a:rPr lang="es-CO" b="1" dirty="0"/>
              <a:t>aspectos técnicos </a:t>
            </a:r>
            <a:r>
              <a:rPr lang="es-CO" dirty="0"/>
              <a:t>como de personalidad de los desarrolladores.</a:t>
            </a:r>
          </a:p>
        </p:txBody>
      </p:sp>
      <p:sp>
        <p:nvSpPr>
          <p:cNvPr id="111" name="Google Shape;111;p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858000" y="3312238"/>
            <a:ext cx="5002567" cy="31371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s-CO" sz="1100" dirty="0">
                <a:hlinkClick r:id="rId3"/>
              </a:rPr>
              <a:t>https://image.freepik.com/foto-gratis/empresario-poniendo-bloques-madera-parte-superior-iconos_20693-224.jpg</a:t>
            </a: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r>
              <a:rPr lang="es-CO" sz="1100" dirty="0">
                <a:hlinkClick r:id="rId4"/>
              </a:rPr>
              <a:t>https://image.freepik.com/foto-gratis/comentarios-resultados-informacion-satisfaccion_53876-121339.jpg</a:t>
            </a: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14" name="Google Shape;114;p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15" name="Google Shape;115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6" name="Picture 2" descr="Empresario poniendo bloques de madera en la parte superior con iconos Foto Premium ">
            <a:extLst>
              <a:ext uri="{FF2B5EF4-FFF2-40B4-BE49-F238E27FC236}">
                <a16:creationId xmlns:a16="http://schemas.microsoft.com/office/drawing/2014/main" id="{0C35B359-E57D-4C0B-978A-D0519CB6D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1" y="155446"/>
            <a:ext cx="3027828" cy="20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entarios resultados información satisfacción Foto gratis">
            <a:extLst>
              <a:ext uri="{FF2B5EF4-FFF2-40B4-BE49-F238E27FC236}">
                <a16:creationId xmlns:a16="http://schemas.microsoft.com/office/drawing/2014/main" id="{7782546B-AB55-4976-BB97-567DEDD3A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82" y="412833"/>
            <a:ext cx="3139734" cy="221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64259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r>
              <a:rPr lang="es-MX" dirty="0">
                <a:solidFill>
                  <a:schemeClr val="dk1"/>
                </a:solidFill>
              </a:rPr>
              <a:t>Las palabras resaltadas también deben ser escritas.</a:t>
            </a:r>
          </a:p>
        </p:txBody>
      </p:sp>
      <p:sp>
        <p:nvSpPr>
          <p:cNvPr id="108" name="Google Shape;108;p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-23351" y="4188310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83587" y="4454265"/>
            <a:ext cx="6457950" cy="135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dirty="0"/>
              <a:t>El definir una serie de </a:t>
            </a:r>
            <a:r>
              <a:rPr lang="es-CO" b="1" dirty="0"/>
              <a:t>pautas</a:t>
            </a:r>
            <a:r>
              <a:rPr lang="es-CO" dirty="0"/>
              <a:t>, </a:t>
            </a:r>
            <a:r>
              <a:rPr lang="es-CO" b="1" dirty="0"/>
              <a:t>procedimientos</a:t>
            </a:r>
            <a:r>
              <a:rPr lang="es-CO" dirty="0"/>
              <a:t> y </a:t>
            </a:r>
            <a:r>
              <a:rPr lang="es-CO" b="1" dirty="0"/>
              <a:t>metodologías</a:t>
            </a:r>
            <a:r>
              <a:rPr lang="es-CO" dirty="0"/>
              <a:t> permitirá obtener una </a:t>
            </a:r>
            <a:r>
              <a:rPr lang="es-CO" b="1" dirty="0"/>
              <a:t>información imparcial </a:t>
            </a:r>
            <a:r>
              <a:rPr lang="es-CO" dirty="0"/>
              <a:t>que puede ser </a:t>
            </a:r>
            <a:r>
              <a:rPr lang="es-CO" b="1" dirty="0"/>
              <a:t>comprobable</a:t>
            </a:r>
            <a:r>
              <a:rPr lang="es-CO" dirty="0"/>
              <a:t>, </a:t>
            </a:r>
            <a:r>
              <a:rPr lang="es-CO" b="1" dirty="0"/>
              <a:t>repetible</a:t>
            </a:r>
            <a:r>
              <a:rPr lang="es-CO" dirty="0"/>
              <a:t> y que sirva para hacer un </a:t>
            </a:r>
            <a:r>
              <a:rPr lang="es-CO" b="1" dirty="0"/>
              <a:t>seguimiento</a:t>
            </a:r>
            <a:r>
              <a:rPr lang="es-CO" dirty="0"/>
              <a:t> sobre el alineamiento de las </a:t>
            </a:r>
            <a:r>
              <a:rPr lang="es-CO" b="1" dirty="0"/>
              <a:t>necesidades</a:t>
            </a:r>
            <a:r>
              <a:rPr lang="es-CO" dirty="0"/>
              <a:t> </a:t>
            </a:r>
            <a:r>
              <a:rPr lang="es-CO" b="1" dirty="0"/>
              <a:t>del cliente</a:t>
            </a:r>
            <a:r>
              <a:rPr lang="es-CO" dirty="0"/>
              <a:t>, de este modo quedaran definidas que pruebas se realizan y de qué forma se ejecutan.</a:t>
            </a:r>
          </a:p>
        </p:txBody>
      </p:sp>
      <p:sp>
        <p:nvSpPr>
          <p:cNvPr id="111" name="Google Shape;111;p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858000" y="3312238"/>
            <a:ext cx="5002567" cy="31371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s-CO" sz="1100" dirty="0">
                <a:hlinkClick r:id="rId3"/>
              </a:rPr>
              <a:t>https://image.freepik.com/foto-gratis/cumplimiento-normativas-politicas-asi-como-papeles-listas-casillas-verificacion-pantalla-virtual_27634-643.jpg</a:t>
            </a: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r>
              <a:rPr lang="es-CO" sz="1100" dirty="0">
                <a:hlinkClick r:id="rId4"/>
              </a:rPr>
              <a:t>https://image.freepik.com/foto-gratis/sistema-procesamiento-tecnico-ti-enfocado-examinando-armario-servidor-mientras-sostiene-computadora-portatil_259150-30575.jpg</a:t>
            </a: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14" name="Google Shape;114;p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15" name="Google Shape;115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50" name="Picture 2" descr="Cumplimiento de normativas y políticas, así como papeles con listas de casillas de verificación en una pantalla virtual. Foto Premium ">
            <a:extLst>
              <a:ext uri="{FF2B5EF4-FFF2-40B4-BE49-F238E27FC236}">
                <a16:creationId xmlns:a16="http://schemas.microsoft.com/office/drawing/2014/main" id="{2C76CF9C-3256-4EE7-B047-EB6973C2A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7" y="73154"/>
            <a:ext cx="3376359" cy="224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stema de procesamiento. técnico de ti enfocado examinando el armario del servidor mientras sostiene la computadora portátil Foto Premium ">
            <a:extLst>
              <a:ext uri="{FF2B5EF4-FFF2-40B4-BE49-F238E27FC236}">
                <a16:creationId xmlns:a16="http://schemas.microsoft.com/office/drawing/2014/main" id="{DF25483D-B3ED-47EB-A2D2-C5DAA3F2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46" y="214330"/>
            <a:ext cx="2952491" cy="19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8558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965</Words>
  <Application>Microsoft Office PowerPoint</Application>
  <PresentationFormat>Panorámica</PresentationFormat>
  <Paragraphs>101</Paragraphs>
  <Slides>8</Slides>
  <Notes>8</Notes>
  <HiddenSlides>1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6</cp:revision>
  <dcterms:modified xsi:type="dcterms:W3CDTF">2021-12-20T04:01:13Z</dcterms:modified>
</cp:coreProperties>
</file>