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8" r:id="rId2"/>
    <p:sldId id="259" r:id="rId3"/>
    <p:sldId id="260" r:id="rId4"/>
    <p:sldId id="261" r:id="rId5"/>
    <p:sldId id="262" r:id="rId6"/>
    <p:sldId id="263" r:id="rId7"/>
    <p:sldId id="264"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6137"/>
  </p:normalViewPr>
  <p:slideViewPr>
    <p:cSldViewPr>
      <p:cViewPr>
        <p:scale>
          <a:sx n="120" d="100"/>
          <a:sy n="120" d="100"/>
        </p:scale>
        <p:origin x="16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94250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38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1219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5640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5267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mage.freepik.com/foto-gratis/hombre-negocios-laptop-sintiendose-estresado-preocupado-ansioso-o-asustado-manos-cabeza-presa-panico-error_1194-268984.jp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32841" y="1778660"/>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DI_CF03_1-2_Métodos</a:t>
            </a:r>
          </a:p>
          <a:p>
            <a:pPr marL="0" marR="0" lvl="0" indent="0" algn="ctr" rtl="0">
              <a:lnSpc>
                <a:spcPct val="100000"/>
              </a:lnSpc>
              <a:spcBef>
                <a:spcPts val="0"/>
              </a:spcBef>
              <a:spcAft>
                <a:spcPts val="0"/>
              </a:spcAft>
              <a:buClr>
                <a:schemeClr val="lt1"/>
              </a:buClr>
              <a:buSzPts val="450"/>
              <a:buFont typeface="Arial"/>
              <a:buNone/>
            </a:pPr>
            <a:r>
              <a:rPr lang="es-ES" sz="1800" dirty="0">
                <a:solidFill>
                  <a:schemeClr val="lt1"/>
                </a:solidFill>
              </a:rPr>
              <a:t>Slider</a:t>
            </a:r>
            <a:endParaRPr sz="1800" b="0" i="0" u="none" strike="noStrike" cap="none" dirty="0">
              <a:solidFill>
                <a:schemeClr val="lt1"/>
              </a:solidFill>
              <a:latin typeface="Arial"/>
              <a:ea typeface="Arial"/>
              <a:cs typeface="Arial"/>
              <a:sym typeface="Arial"/>
            </a:endParaRPr>
          </a:p>
        </p:txBody>
      </p:sp>
      <p:sp>
        <p:nvSpPr>
          <p:cNvPr id="93" name="Google Shape;93;p3"/>
          <p:cNvSpPr/>
          <p:nvPr/>
        </p:nvSpPr>
        <p:spPr>
          <a:xfrm>
            <a:off x="495465" y="4542552"/>
            <a:ext cx="10869222" cy="77662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1400"/>
              <a:buFont typeface="Arial"/>
              <a:buNone/>
            </a:pPr>
            <a:r>
              <a:rPr lang="es-ES" sz="1400" b="1" i="0" u="none" strike="noStrike" cap="none">
                <a:solidFill>
                  <a:srgbClr val="595959"/>
                </a:solidFill>
                <a:latin typeface="Arial"/>
                <a:ea typeface="Arial"/>
                <a:cs typeface="Arial"/>
                <a:sym typeface="Arial"/>
              </a:rPr>
              <a:t>Recomendaciones generales: </a:t>
            </a:r>
            <a:endParaRPr sz="1400" b="0" i="0" u="none" strike="noStrike" cap="none">
              <a:solidFill>
                <a:srgbClr val="595959"/>
              </a:solidFill>
              <a:latin typeface="Arial"/>
              <a:ea typeface="Arial"/>
              <a:cs typeface="Arial"/>
              <a:sym typeface="Arial"/>
            </a:endParaRPr>
          </a:p>
          <a:p>
            <a:pPr marL="0" marR="0" lvl="0" indent="0" algn="just" rtl="0">
              <a:lnSpc>
                <a:spcPct val="90000"/>
              </a:lnSpc>
              <a:spcBef>
                <a:spcPts val="800"/>
              </a:spcBef>
              <a:spcAft>
                <a:spcPts val="0"/>
              </a:spcAft>
              <a:buClr>
                <a:srgbClr val="595959"/>
              </a:buClr>
              <a:buSzPts val="1400"/>
              <a:buFont typeface="Arial"/>
              <a:buNone/>
            </a:pPr>
            <a:r>
              <a:rPr lang="es-ES" sz="1400" b="0" i="0" u="none" strike="noStrike" cap="non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sz="1400" b="0" i="0" u="none" strike="noStrike" cap="non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4"/>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Al realizar clic sobre cada nombre de ataque mostrar la información emergente correspondiente en la siguientes diapositiva.</a:t>
            </a:r>
            <a:endParaRPr sz="1400" b="0" i="0" u="none" strike="noStrike" cap="none" dirty="0">
              <a:solidFill>
                <a:schemeClr val="dk1"/>
              </a:solidFill>
              <a:latin typeface="Arial"/>
              <a:ea typeface="Arial"/>
              <a:cs typeface="Arial"/>
              <a:sym typeface="Arial"/>
            </a:endParaRPr>
          </a:p>
        </p:txBody>
      </p:sp>
      <p:sp>
        <p:nvSpPr>
          <p:cNvPr id="100" name="Google Shape;100;p4"/>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1" name="Google Shape;101;p4"/>
          <p:cNvSpPr/>
          <p:nvPr/>
        </p:nvSpPr>
        <p:spPr>
          <a:xfrm>
            <a:off x="8253350" y="3284984"/>
            <a:ext cx="3948174" cy="357301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SzPts val="1800"/>
            </a:pPr>
            <a:r>
              <a:rPr lang="es-CO" sz="1200" dirty="0">
                <a:solidFill>
                  <a:schemeClr val="dk1"/>
                </a:solidFill>
              </a:rPr>
              <a:t>Referencia de la imagen:</a:t>
            </a:r>
          </a:p>
          <a:p>
            <a:pPr lvl="0">
              <a:buSzPts val="1800"/>
            </a:pPr>
            <a:r>
              <a:rPr lang="es-CO" sz="1200" dirty="0">
                <a:solidFill>
                  <a:schemeClr val="dk1"/>
                </a:solidFill>
                <a:hlinkClick r:id="rId3"/>
              </a:rPr>
              <a:t>https://image.freepik.com/foto-gratis/hombre-negocios-laptop-sintiendose-estresado-preocupado-ansioso-o-asustado-manos-cabeza-presa-panico-error_1194-268984.jpg</a:t>
            </a:r>
            <a:endParaRPr lang="es-CO" sz="1200" dirty="0">
              <a:solidFill>
                <a:schemeClr val="dk1"/>
              </a:solidFill>
            </a:endParaRPr>
          </a:p>
          <a:p>
            <a:pPr lvl="0">
              <a:buSzPts val="1800"/>
            </a:pPr>
            <a:endParaRPr sz="12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1B023DB4-BE72-401E-91C0-AFE6E00002AF}"/>
              </a:ext>
            </a:extLst>
          </p:cNvPr>
          <p:cNvSpPr/>
          <p:nvPr/>
        </p:nvSpPr>
        <p:spPr>
          <a:xfrm>
            <a:off x="-384720" y="1412776"/>
            <a:ext cx="4824536" cy="4253537"/>
          </a:xfrm>
          <a:prstGeom prst="rect">
            <a:avLst/>
          </a:prstGeom>
        </p:spPr>
        <p:txBody>
          <a:bodyPr wrap="square">
            <a:spAutoFit/>
          </a:bodyPr>
          <a:lstStyle/>
          <a:p>
            <a:pPr marL="685800" algn="just">
              <a:lnSpc>
                <a:spcPct val="150000"/>
              </a:lnSpc>
            </a:pPr>
            <a:r>
              <a:rPr lang="es-CO" b="1" dirty="0">
                <a:latin typeface="Arial" panose="020B0604020202020204" pitchFamily="34" charset="0"/>
                <a:ea typeface="Arial" panose="020B0604020202020204" pitchFamily="34" charset="0"/>
              </a:rPr>
              <a:t>Miedo</a:t>
            </a:r>
            <a:endParaRPr lang="es-CO" sz="1800" dirty="0">
              <a:latin typeface="Arial" panose="020B0604020202020204" pitchFamily="34" charset="0"/>
              <a:ea typeface="Arial" panose="020B0604020202020204" pitchFamily="34" charset="0"/>
            </a:endParaRPr>
          </a:p>
          <a:p>
            <a:pPr marL="685800" algn="just">
              <a:lnSpc>
                <a:spcPct val="150000"/>
              </a:lnSpc>
            </a:pPr>
            <a:r>
              <a:rPr lang="es-CO" dirty="0">
                <a:latin typeface="Arial" panose="020B0604020202020204" pitchFamily="34" charset="0"/>
                <a:ea typeface="Arial" panose="020B0604020202020204" pitchFamily="34" charset="0"/>
              </a:rPr>
              <a:t>Recibe un mensaje de voz que dice que está siendo investigado por fraude fiscal y que debe llamar inmediatamente para evitar el arresto y la investigación criminal.</a:t>
            </a:r>
          </a:p>
          <a:p>
            <a:pPr marL="685800" algn="just">
              <a:lnSpc>
                <a:spcPct val="150000"/>
              </a:lnSpc>
            </a:pPr>
            <a:r>
              <a:rPr lang="es-CO" dirty="0">
                <a:latin typeface="Arial" panose="020B0604020202020204" pitchFamily="34" charset="0"/>
                <a:ea typeface="Arial" panose="020B0604020202020204" pitchFamily="34" charset="0"/>
              </a:rPr>
              <a:t>Este ataque de ingeniería social ocurre durante la temporada de impuestos; cuando la gente ya está estresada por sus impuestos, los criminales cibernéticos se aprovechan del estrés y la ansiedad que viene con la declaración de impuestos y usan estas emociones de miedo para engañar a la gente para que cumpla con el correo de voz.</a:t>
            </a:r>
            <a:endParaRPr lang="es-CO" sz="1800" dirty="0">
              <a:effectLst/>
              <a:latin typeface="Arial" panose="020B0604020202020204" pitchFamily="34" charset="0"/>
              <a:ea typeface="Arial" panose="020B0604020202020204" pitchFamily="34" charset="0"/>
            </a:endParaRPr>
          </a:p>
        </p:txBody>
      </p:sp>
      <p:pic>
        <p:nvPicPr>
          <p:cNvPr id="1026" name="Picture 2" descr="Hombre de negocios con laptop sintiéndose estresado, preocupado, ansioso o asustado, con las manos en la cabeza, presa del pánico por el error Foto Premium ">
            <a:extLst>
              <a:ext uri="{FF2B5EF4-FFF2-40B4-BE49-F238E27FC236}">
                <a16:creationId xmlns:a16="http://schemas.microsoft.com/office/drawing/2014/main" id="{08DA1443-5EC9-40BD-9C47-62D08C4EE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305" y="1724024"/>
            <a:ext cx="3276895" cy="3433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Escribir las indicaciones que el equipo de producción debe tener en cuenta al momento de realizar el recurso gráfico o interactivo</a:t>
            </a:r>
            <a:endParaRPr sz="1400" b="0" i="0" u="none" strike="noStrike" cap="none">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r>
              <a:rPr lang="es-CO" dirty="0"/>
              <a:t>https://image.freepik.com/foto-gratis/hombre-negocios-que-cuenta-billete-banco-dolar-concepto-linea-negocio_1150-6406.jpg</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 name="Rectángulo 2">
            <a:extLst>
              <a:ext uri="{FF2B5EF4-FFF2-40B4-BE49-F238E27FC236}">
                <a16:creationId xmlns:a16="http://schemas.microsoft.com/office/drawing/2014/main" id="{460F7EDE-811B-41BC-AC2A-5ABA717387C7}"/>
              </a:ext>
            </a:extLst>
          </p:cNvPr>
          <p:cNvSpPr/>
          <p:nvPr/>
        </p:nvSpPr>
        <p:spPr>
          <a:xfrm>
            <a:off x="-96688" y="1844824"/>
            <a:ext cx="4680520" cy="3930371"/>
          </a:xfrm>
          <a:prstGeom prst="rect">
            <a:avLst/>
          </a:prstGeom>
        </p:spPr>
        <p:txBody>
          <a:bodyPr wrap="square">
            <a:spAutoFit/>
          </a:bodyPr>
          <a:lstStyle/>
          <a:p>
            <a:pPr marL="685800" algn="just">
              <a:lnSpc>
                <a:spcPct val="150000"/>
              </a:lnSpc>
            </a:pPr>
            <a:r>
              <a:rPr lang="es-CO" b="1" dirty="0">
                <a:latin typeface="Arial" panose="020B0604020202020204" pitchFamily="34" charset="0"/>
                <a:ea typeface="Arial" panose="020B0604020202020204" pitchFamily="34" charset="0"/>
              </a:rPr>
              <a:t>Avaricia</a:t>
            </a:r>
            <a:endParaRPr lang="es-CO" sz="1800" dirty="0">
              <a:latin typeface="Arial" panose="020B0604020202020204" pitchFamily="34" charset="0"/>
              <a:ea typeface="Arial" panose="020B0604020202020204" pitchFamily="34" charset="0"/>
            </a:endParaRPr>
          </a:p>
          <a:p>
            <a:pPr marL="685800" algn="just">
              <a:lnSpc>
                <a:spcPct val="150000"/>
              </a:lnSpc>
            </a:pPr>
            <a:r>
              <a:rPr lang="es-CO" dirty="0">
                <a:latin typeface="Arial" panose="020B0604020202020204" pitchFamily="34" charset="0"/>
                <a:ea typeface="Arial" panose="020B0604020202020204" pitchFamily="34" charset="0"/>
              </a:rPr>
              <a:t>Imagine si sólo pudiera transferir 10 dólares a un inversionista y ver que esto se convierta en 10.000 dólares sin ningún esfuerzo por su parte. Los ciberdelincuentes utilizan las emociones humanas básicas de la confianza y la codicia para convencer a las víctimas de que realmente pueden obtener algo por nada; un correo electrónico de cebo cuidadosamente redactado les dice a las víctimas que proporcionen la información de su cuenta bancaria y los fondos serán transferidos el mismo día.</a:t>
            </a:r>
            <a:endParaRPr lang="es-CO" sz="1800" dirty="0">
              <a:effectLst/>
              <a:latin typeface="Arial" panose="020B0604020202020204" pitchFamily="34" charset="0"/>
              <a:ea typeface="Arial" panose="020B0604020202020204" pitchFamily="34" charset="0"/>
            </a:endParaRPr>
          </a:p>
        </p:txBody>
      </p:sp>
      <p:pic>
        <p:nvPicPr>
          <p:cNvPr id="2050" name="Picture 2" descr="Hombre de negocios que cuenta el billete de banco del dólar - concepto en línea del negocio Foto gratis">
            <a:extLst>
              <a:ext uri="{FF2B5EF4-FFF2-40B4-BE49-F238E27FC236}">
                <a16:creationId xmlns:a16="http://schemas.microsoft.com/office/drawing/2014/main" id="{2381F985-1B64-432A-AEDD-48C5D254B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045" y="2394778"/>
            <a:ext cx="3564702" cy="28304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074" name="Picture 2" descr="Ladrones cibernéticos que roban datos del banco de la computadora vector gratuito">
            <a:extLst>
              <a:ext uri="{FF2B5EF4-FFF2-40B4-BE49-F238E27FC236}">
                <a16:creationId xmlns:a16="http://schemas.microsoft.com/office/drawing/2014/main" id="{0C113F8C-B2A3-4A26-B717-EC6A7D453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808" y="2204864"/>
            <a:ext cx="4570942" cy="2898824"/>
          </a:xfrm>
          <a:prstGeom prst="rect">
            <a:avLst/>
          </a:prstGeom>
          <a:noFill/>
          <a:extLst>
            <a:ext uri="{909E8E84-426E-40DD-AFC4-6F175D3DCCD1}">
              <a14:hiddenFill xmlns:a14="http://schemas.microsoft.com/office/drawing/2010/main">
                <a:solidFill>
                  <a:srgbClr val="FFFFFF"/>
                </a:solidFill>
              </a14:hiddenFill>
            </a:ext>
          </a:extLst>
        </p:spPr>
      </p:pic>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Escribir las indicaciones que el equipo de producción debe tener en cuenta al momento de realizar el recurso gráfico o interactivo</a:t>
            </a:r>
            <a:endParaRPr sz="1400" b="0" i="0" u="none" strike="noStrike" cap="none">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r>
              <a:rPr lang="es-CO" dirty="0"/>
              <a:t>https://image.freepik.com/vector-gratis/ladrones-ciberneticos-que-roban-datos-banco-computadora_1262-20634.jpg</a:t>
            </a:r>
            <a:endParaRPr sz="1800" b="0" i="0" u="none" strike="noStrike" cap="none" dirty="0">
              <a:solidFill>
                <a:schemeClr val="dk1"/>
              </a:solidFill>
              <a:latin typeface="Arial"/>
              <a:ea typeface="Arial"/>
              <a:cs typeface="Arial"/>
              <a:sym typeface="Arial"/>
            </a:endParaRPr>
          </a:p>
        </p:txBody>
      </p:sp>
      <p:sp>
        <p:nvSpPr>
          <p:cNvPr id="3" name="Rectángulo 2">
            <a:extLst>
              <a:ext uri="{FF2B5EF4-FFF2-40B4-BE49-F238E27FC236}">
                <a16:creationId xmlns:a16="http://schemas.microsoft.com/office/drawing/2014/main" id="{460F7EDE-811B-41BC-AC2A-5ABA717387C7}"/>
              </a:ext>
            </a:extLst>
          </p:cNvPr>
          <p:cNvSpPr/>
          <p:nvPr/>
        </p:nvSpPr>
        <p:spPr>
          <a:xfrm>
            <a:off x="0" y="1988840"/>
            <a:ext cx="4511824" cy="3539430"/>
          </a:xfrm>
          <a:prstGeom prst="rect">
            <a:avLst/>
          </a:prstGeom>
        </p:spPr>
        <p:txBody>
          <a:bodyPr wrap="square">
            <a:spAutoFit/>
          </a:bodyPr>
          <a:lstStyle/>
          <a:p>
            <a:pPr algn="just"/>
            <a:r>
              <a:rPr lang="es-CO" b="1" dirty="0"/>
              <a:t>Urgencia</a:t>
            </a:r>
            <a:endParaRPr lang="es-CO" dirty="0"/>
          </a:p>
          <a:p>
            <a:pPr algn="just"/>
            <a:r>
              <a:rPr lang="es-CO" dirty="0"/>
              <a:t>Al recibir un correo electrónico del servicio de atención al cliente de un sitio web de compras en línea que compra con frecuencia, le dicen que necesitan confirmar la información de su tarjeta de crédito para proteger su cuenta. El lenguaje del correo electrónico le insta a responder rápidamente, para asegurarse de que la información de su tarjeta de crédito no sea robada por delincuentes; sin pensarlo dos veces y porque usted confía en la tienda en línea, envía no sólo la información de su tarjeta de crédito sino también su dirección postal y número de teléfono; unos días después, recibe una llamada de la compañía de su tarjeta de crédito diciéndole que su tarjeta de crédito ha sido robada y utilizada para miles de dólares de compras fraudulentas.</a:t>
            </a:r>
          </a:p>
        </p:txBody>
      </p:sp>
    </p:spTree>
    <p:extLst>
      <p:ext uri="{BB962C8B-B14F-4D97-AF65-F5344CB8AC3E}">
        <p14:creationId xmlns:p14="http://schemas.microsoft.com/office/powerpoint/2010/main" val="82286485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4098" name="Picture 2" descr="Concepto de engaño de precaución de phishing de estafa de fraude Foto gratis">
            <a:extLst>
              <a:ext uri="{FF2B5EF4-FFF2-40B4-BE49-F238E27FC236}">
                <a16:creationId xmlns:a16="http://schemas.microsoft.com/office/drawing/2014/main" id="{E32D37A9-D077-47D9-88B5-421BE8481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1916832"/>
            <a:ext cx="3534819" cy="3241724"/>
          </a:xfrm>
          <a:prstGeom prst="rect">
            <a:avLst/>
          </a:prstGeom>
          <a:noFill/>
          <a:extLst>
            <a:ext uri="{909E8E84-426E-40DD-AFC4-6F175D3DCCD1}">
              <a14:hiddenFill xmlns:a14="http://schemas.microsoft.com/office/drawing/2010/main">
                <a:solidFill>
                  <a:srgbClr val="FFFFFF"/>
                </a:solidFill>
              </a14:hiddenFill>
            </a:ext>
          </a:extLst>
        </p:spPr>
      </p:pic>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Escribir las indicaciones que el equipo de producción debe tener en cuenta al momento de realizar el recurso gráfico o interactivo</a:t>
            </a:r>
            <a:endParaRPr sz="1400" b="0" i="0" u="none" strike="noStrike" cap="none">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r>
              <a:rPr lang="es-CO" dirty="0"/>
              <a:t>https://image.freepik.com/foto-gratis/concepto-engano-precaucion-phishing-estafa-fraude_53876-120442.jpg</a:t>
            </a:r>
            <a:endParaRPr sz="1800" b="0" i="0" u="none" strike="noStrike" cap="none" dirty="0">
              <a:solidFill>
                <a:schemeClr val="dk1"/>
              </a:solidFill>
              <a:latin typeface="Arial"/>
              <a:ea typeface="Arial"/>
              <a:cs typeface="Arial"/>
              <a:sym typeface="Arial"/>
            </a:endParaRPr>
          </a:p>
        </p:txBody>
      </p:sp>
      <p:sp>
        <p:nvSpPr>
          <p:cNvPr id="3" name="Rectángulo 2">
            <a:extLst>
              <a:ext uri="{FF2B5EF4-FFF2-40B4-BE49-F238E27FC236}">
                <a16:creationId xmlns:a16="http://schemas.microsoft.com/office/drawing/2014/main" id="{460F7EDE-811B-41BC-AC2A-5ABA717387C7}"/>
              </a:ext>
            </a:extLst>
          </p:cNvPr>
          <p:cNvSpPr/>
          <p:nvPr/>
        </p:nvSpPr>
        <p:spPr>
          <a:xfrm>
            <a:off x="0" y="1988840"/>
            <a:ext cx="4511824" cy="2893100"/>
          </a:xfrm>
          <a:prstGeom prst="rect">
            <a:avLst/>
          </a:prstGeom>
        </p:spPr>
        <p:txBody>
          <a:bodyPr wrap="square">
            <a:spAutoFit/>
          </a:bodyPr>
          <a:lstStyle/>
          <a:p>
            <a:r>
              <a:rPr lang="es-CO" b="1" dirty="0"/>
              <a:t>Ayuda</a:t>
            </a:r>
            <a:endParaRPr lang="es-CO" dirty="0"/>
          </a:p>
          <a:p>
            <a:pPr algn="just"/>
            <a:r>
              <a:rPr lang="es-CO" dirty="0"/>
              <a:t>Los humanos quieren confiar y ayudarse unos a otros. Después de investigar una empresa, los ciberdelincuentes apuntan a dos o tres empleados de la empresa con un correo electrónico que parece provenir del director de la persona a la que apuntan, el correo electrónico les pide que le envíen al gerente la contraseña de la base de datos de contabilidad, haciendo hincapié en que el gerente la necesita para asegurarse de que todo el mundo reciba el pago a tiempo, el tono del correo electrónico es urgente, engañando a las víctimas en la creencia de que están ayudando a su gerente actuando rápidamente.</a:t>
            </a:r>
          </a:p>
        </p:txBody>
      </p:sp>
    </p:spTree>
    <p:extLst>
      <p:ext uri="{BB962C8B-B14F-4D97-AF65-F5344CB8AC3E}">
        <p14:creationId xmlns:p14="http://schemas.microsoft.com/office/powerpoint/2010/main" val="24402936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5122" name="Picture 2" descr="Ilustración del concepto de malware vector gratuito">
            <a:extLst>
              <a:ext uri="{FF2B5EF4-FFF2-40B4-BE49-F238E27FC236}">
                <a16:creationId xmlns:a16="http://schemas.microsoft.com/office/drawing/2014/main" id="{C1E974C7-19EE-40C9-805E-CCCF07425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827" y="772791"/>
            <a:ext cx="4528418" cy="4528418"/>
          </a:xfrm>
          <a:prstGeom prst="rect">
            <a:avLst/>
          </a:prstGeom>
          <a:noFill/>
          <a:extLst>
            <a:ext uri="{909E8E84-426E-40DD-AFC4-6F175D3DCCD1}">
              <a14:hiddenFill xmlns:a14="http://schemas.microsoft.com/office/drawing/2010/main">
                <a:solidFill>
                  <a:srgbClr val="FFFFFF"/>
                </a:solidFill>
              </a14:hiddenFill>
            </a:ext>
          </a:extLst>
        </p:spPr>
      </p:pic>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Escribir las indicaciones que el equipo de producción debe tener en cuenta al momento de realizar el recurso gráfico o interactivo</a:t>
            </a:r>
            <a:endParaRPr sz="1400" b="0" i="0" u="none" strike="noStrike" cap="none">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48587" y="5337893"/>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r>
              <a:rPr lang="es-CO" dirty="0"/>
              <a:t>https://image.freepik.com/vector-gratis/ilustracion-concepto-malware_335657-5509.jpg</a:t>
            </a:r>
            <a:endParaRPr sz="1800" b="0" i="0" u="none" strike="noStrike" cap="none" dirty="0">
              <a:solidFill>
                <a:schemeClr val="dk1"/>
              </a:solidFill>
              <a:latin typeface="Arial"/>
              <a:ea typeface="Arial"/>
              <a:cs typeface="Arial"/>
              <a:sym typeface="Arial"/>
            </a:endParaRPr>
          </a:p>
        </p:txBody>
      </p:sp>
      <p:sp>
        <p:nvSpPr>
          <p:cNvPr id="3" name="Rectángulo 2">
            <a:extLst>
              <a:ext uri="{FF2B5EF4-FFF2-40B4-BE49-F238E27FC236}">
                <a16:creationId xmlns:a16="http://schemas.microsoft.com/office/drawing/2014/main" id="{460F7EDE-811B-41BC-AC2A-5ABA717387C7}"/>
              </a:ext>
            </a:extLst>
          </p:cNvPr>
          <p:cNvSpPr/>
          <p:nvPr/>
        </p:nvSpPr>
        <p:spPr>
          <a:xfrm>
            <a:off x="0" y="1988840"/>
            <a:ext cx="4511824" cy="2462213"/>
          </a:xfrm>
          <a:prstGeom prst="rect">
            <a:avLst/>
          </a:prstGeom>
        </p:spPr>
        <p:txBody>
          <a:bodyPr wrap="square">
            <a:spAutoFit/>
          </a:bodyPr>
          <a:lstStyle/>
          <a:p>
            <a:r>
              <a:rPr lang="es-CO" b="1" dirty="0"/>
              <a:t>Curiosidad</a:t>
            </a:r>
            <a:endParaRPr lang="es-CO" dirty="0"/>
          </a:p>
          <a:p>
            <a:r>
              <a:rPr lang="es-CO" dirty="0"/>
              <a:t>Los ciberdelincuentes prestan atención a los eventos que captan mucha cobertura de noticias y luego se aprovechan de la curiosidad humana para engañar a las víctimas de la ingeniería social para que actúen. Por ejemplo, después del segundo accidente de avión del Boeing MAX8, los ciberdelincuentes enviaron correos electrónicos con archivos adjuntos que decían incluir datos filtrados sobre el accidente; en realidad, el archivo adjunto instaló una versión de la RAT del gusano en la computadora de la víctima.</a:t>
            </a:r>
          </a:p>
        </p:txBody>
      </p:sp>
    </p:spTree>
    <p:extLst>
      <p:ext uri="{BB962C8B-B14F-4D97-AF65-F5344CB8AC3E}">
        <p14:creationId xmlns:p14="http://schemas.microsoft.com/office/powerpoint/2010/main" val="366620775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Escribir las indicaciones que el equipo de producción debe tener en cuenta al momento de realizar el recurso gráfico o interactivo</a:t>
            </a:r>
            <a:endParaRPr sz="1400" b="0" i="0" u="none" strike="noStrike" cap="none">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48587" y="5337893"/>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r>
              <a:rPr lang="es-MX" sz="1200" dirty="0">
                <a:solidFill>
                  <a:schemeClr val="dk1"/>
                </a:solidFill>
              </a:rPr>
              <a:t>Elaboración del experto.</a:t>
            </a:r>
            <a:endParaRPr sz="1800" b="0" i="0" u="none" strike="noStrike" cap="none" dirty="0">
              <a:solidFill>
                <a:schemeClr val="dk1"/>
              </a:solidFill>
              <a:latin typeface="Arial"/>
              <a:ea typeface="Arial"/>
              <a:cs typeface="Arial"/>
              <a:sym typeface="Arial"/>
            </a:endParaRPr>
          </a:p>
        </p:txBody>
      </p:sp>
      <p:sp>
        <p:nvSpPr>
          <p:cNvPr id="3" name="Rectángulo 2">
            <a:extLst>
              <a:ext uri="{FF2B5EF4-FFF2-40B4-BE49-F238E27FC236}">
                <a16:creationId xmlns:a16="http://schemas.microsoft.com/office/drawing/2014/main" id="{460F7EDE-811B-41BC-AC2A-5ABA717387C7}"/>
              </a:ext>
            </a:extLst>
          </p:cNvPr>
          <p:cNvSpPr/>
          <p:nvPr/>
        </p:nvSpPr>
        <p:spPr>
          <a:xfrm>
            <a:off x="0" y="1988840"/>
            <a:ext cx="4367808" cy="2246769"/>
          </a:xfrm>
          <a:prstGeom prst="rect">
            <a:avLst/>
          </a:prstGeom>
        </p:spPr>
        <p:txBody>
          <a:bodyPr wrap="square">
            <a:spAutoFit/>
          </a:bodyPr>
          <a:lstStyle/>
          <a:p>
            <a:r>
              <a:rPr lang="es-CO" b="1" i="1" dirty="0"/>
              <a:t>Dumpster diving </a:t>
            </a:r>
            <a:r>
              <a:rPr lang="es-CO" b="1" dirty="0"/>
              <a:t>(Buceo en el basurero)</a:t>
            </a:r>
            <a:endParaRPr lang="es-CO" dirty="0"/>
          </a:p>
          <a:p>
            <a:r>
              <a:rPr lang="es-CO" dirty="0"/>
              <a:t>"Bucear en los basureros" significa buscar en la basura información útil, la basura puede estar en un contenedor público o en un área restringida que requiera una entrada no autorizada. El “buceo en los basureros” depende de una debilidad humana y la falta de conocimientos sobre seguridad. </a:t>
            </a:r>
            <a:r>
              <a:rPr lang="es-CO"/>
              <a:t>Se pueden </a:t>
            </a:r>
            <a:r>
              <a:rPr lang="es-CO" dirty="0"/>
              <a:t>encontrar muchas cosas en los basureros (por ejemplo, CD, DVD, discos duros, directorios de empresas, etc.). </a:t>
            </a:r>
          </a:p>
        </p:txBody>
      </p:sp>
      <p:pic>
        <p:nvPicPr>
          <p:cNvPr id="8" name="Imagen 7">
            <a:extLst>
              <a:ext uri="{FF2B5EF4-FFF2-40B4-BE49-F238E27FC236}">
                <a16:creationId xmlns:a16="http://schemas.microsoft.com/office/drawing/2014/main" id="{47C84678-7582-4B47-BDDD-8A3039A0998E}"/>
              </a:ext>
            </a:extLst>
          </p:cNvPr>
          <p:cNvPicPr/>
          <p:nvPr/>
        </p:nvPicPr>
        <p:blipFill>
          <a:blip r:embed="rId3"/>
          <a:stretch>
            <a:fillRect/>
          </a:stretch>
        </p:blipFill>
        <p:spPr>
          <a:xfrm>
            <a:off x="4183062" y="2261235"/>
            <a:ext cx="3825875" cy="2335530"/>
          </a:xfrm>
          <a:prstGeom prst="rect">
            <a:avLst/>
          </a:prstGeom>
        </p:spPr>
      </p:pic>
    </p:spTree>
    <p:extLst>
      <p:ext uri="{BB962C8B-B14F-4D97-AF65-F5344CB8AC3E}">
        <p14:creationId xmlns:p14="http://schemas.microsoft.com/office/powerpoint/2010/main" val="2024163175"/>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880</Words>
  <Application>Microsoft Macintosh PowerPoint</Application>
  <PresentationFormat>Panorámica</PresentationFormat>
  <Paragraphs>45</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Microsoft Office User</cp:lastModifiedBy>
  <cp:revision>8</cp:revision>
  <dcterms:modified xsi:type="dcterms:W3CDTF">2021-12-30T14:39:28Z</dcterms:modified>
</cp:coreProperties>
</file>