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77" r:id="rId5"/>
    <p:sldId id="279" r:id="rId6"/>
    <p:sldId id="278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8" autoAdjust="0"/>
    <p:restoredTop sz="94660"/>
  </p:normalViewPr>
  <p:slideViewPr>
    <p:cSldViewPr snapToGrid="0">
      <p:cViewPr>
        <p:scale>
          <a:sx n="120" d="100"/>
          <a:sy n="120" d="100"/>
        </p:scale>
        <p:origin x="14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EF893-C7AB-483F-A9A2-442EAA4F4BAA}" type="datetimeFigureOut">
              <a:rPr lang="es-CO" smtClean="0"/>
              <a:t>30/12/21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E7DD2-2B29-44B9-AD58-6D28691498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3658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3984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76931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89710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41796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174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806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44677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95694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17137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4297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97146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0068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45334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22098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77AF-480A-447C-84EA-0F66AADB88B0}" type="datetimeFigureOut">
              <a:rPr lang="es-CO" smtClean="0"/>
              <a:t>30/12/21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C8B6-FDF3-4091-8CC2-DD0088EFDB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422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77AF-480A-447C-84EA-0F66AADB88B0}" type="datetimeFigureOut">
              <a:rPr lang="es-CO" smtClean="0"/>
              <a:t>30/12/21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C8B6-FDF3-4091-8CC2-DD0088EFDB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0334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77AF-480A-447C-84EA-0F66AADB88B0}" type="datetimeFigureOut">
              <a:rPr lang="es-CO" smtClean="0"/>
              <a:t>30/12/21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C8B6-FDF3-4091-8CC2-DD0088EFDB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2461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77AF-480A-447C-84EA-0F66AADB88B0}" type="datetimeFigureOut">
              <a:rPr lang="es-CO" smtClean="0"/>
              <a:t>30/12/21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C8B6-FDF3-4091-8CC2-DD0088EFDB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4481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77AF-480A-447C-84EA-0F66AADB88B0}" type="datetimeFigureOut">
              <a:rPr lang="es-CO" smtClean="0"/>
              <a:t>30/12/21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C8B6-FDF3-4091-8CC2-DD0088EFDB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711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77AF-480A-447C-84EA-0F66AADB88B0}" type="datetimeFigureOut">
              <a:rPr lang="es-CO" smtClean="0"/>
              <a:t>30/12/21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C8B6-FDF3-4091-8CC2-DD0088EFDB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031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77AF-480A-447C-84EA-0F66AADB88B0}" type="datetimeFigureOut">
              <a:rPr lang="es-CO" smtClean="0"/>
              <a:t>30/12/21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C8B6-FDF3-4091-8CC2-DD0088EFDB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812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77AF-480A-447C-84EA-0F66AADB88B0}" type="datetimeFigureOut">
              <a:rPr lang="es-CO" smtClean="0"/>
              <a:t>30/12/21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C8B6-FDF3-4091-8CC2-DD0088EFDB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213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77AF-480A-447C-84EA-0F66AADB88B0}" type="datetimeFigureOut">
              <a:rPr lang="es-CO" smtClean="0"/>
              <a:t>30/12/21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C8B6-FDF3-4091-8CC2-DD0088EFDB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837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77AF-480A-447C-84EA-0F66AADB88B0}" type="datetimeFigureOut">
              <a:rPr lang="es-CO" smtClean="0"/>
              <a:t>30/12/21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C8B6-FDF3-4091-8CC2-DD0088EFDB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5588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77AF-480A-447C-84EA-0F66AADB88B0}" type="datetimeFigureOut">
              <a:rPr lang="es-CO" smtClean="0"/>
              <a:t>30/12/21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C8B6-FDF3-4091-8CC2-DD0088EFDB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305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F77AF-480A-447C-84EA-0F66AADB88B0}" type="datetimeFigureOut">
              <a:rPr lang="es-CO" smtClean="0"/>
              <a:t>30/12/21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CC8B6-FDF3-4091-8CC2-DD0088EFDB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076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image.freepik.com/foto-gratis/concepto-reunion-trabajo-equipo-asunto-lanzamiento_1421-194.jp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image.freepik.com/foto-gratis/concepto-reunion-trabajo-equipo-asunto-lanzamiento_1421-194.jp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image.freepik.com/foto-gratis/concepto-reunion-trabajo-equipo-asunto-lanzamiento_1421-194.jp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image.freepik.com/foto-gratis/concepto-reunion-trabajo-equipo-asunto-lanzamiento_1421-194.jp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image.freepik.com/foto-gratis/concepto-reunion-trabajo-equipo-asunto-lanzamiento_1421-194.jp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mage.freepik.com/vector-gratis/pagina-inicio-portatil-proteccion-datos_52683-38370.jpg" TargetMode="External"/><Relationship Id="rId5" Type="http://schemas.openxmlformats.org/officeDocument/2006/relationships/hyperlink" Target="https://image.freepik.com/vector-gratis/concepto-seguridad-cibernetica-neon-candado-circuito_23-2148536303.jpg" TargetMode="External"/><Relationship Id="rId4" Type="http://schemas.openxmlformats.org/officeDocument/2006/relationships/hyperlink" Target="https://image.freepik.com/foto-gratis/empresario-inicia-sesion-su-tableta_53876-102029.jp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mage.freepik.com/vector-gratis/composicion-realista-codigo-pirata-informatico-color-persona-crea-codigos-piratear-robar-informacion-vectorial-ilustracion_1284-18005.jpg" TargetMode="External"/><Relationship Id="rId5" Type="http://schemas.openxmlformats.org/officeDocument/2006/relationships/hyperlink" Target="https://image.freepik.com/foto-gratis/grafico-proteccion-datos-sistema-seguridad-informatica_53876-127750.jpg" TargetMode="External"/><Relationship Id="rId4" Type="http://schemas.openxmlformats.org/officeDocument/2006/relationships/hyperlink" Target="https://image.freepik.com/foto-gratis/vista-posterior-peligroso-equipo-piratas-informaticos-que-trabaja-nuevo-malware_482257-22976.jp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image.freepik.com/foto-gratis/concepto-proteccion-datos-seguridad-red-escudo-luz-brillante-mano-mujer-negocios-internet-cortafuegos-proteger-seguro-o-limpiador-virus-informatico_34011-519.jpg" TargetMode="External"/><Relationship Id="rId4" Type="http://schemas.openxmlformats.org/officeDocument/2006/relationships/hyperlink" Target="https://image.freepik.com/foto-gratis/ataque-cibernetico-pirata-informatico-encapuchado-irreconocible-utilizando-realidad-virtual-efecto-falla-digital_146671-18944.jp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s1.ftcdn.net/v2/jpg/03/14/23/82/1000_F_314238296_3X60MkmKkI5WesDkhEQMZEj31jTB5DPz.jpg" TargetMode="External"/><Relationship Id="rId5" Type="http://schemas.openxmlformats.org/officeDocument/2006/relationships/hyperlink" Target="https://image.freepik.com/foto-gratis/grupo-multietnico-alumnos-trabajando-clase-informatica_74855-2068.jpg" TargetMode="External"/><Relationship Id="rId4" Type="http://schemas.openxmlformats.org/officeDocument/2006/relationships/hyperlink" Target="https://image.freepik.com/foto-gratis/gente-usiness-reunion-discutir-situacion-comercializacion_1421-564.jp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image.freepik.com/foto-gratis/concepto-reunion-trabajo-equipo-asunto-lanzamiento_1421-194.jp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image.freepik.com/foto-gratis/concepto-reunion-trabajo-equipo-asunto-lanzamiento_1421-194.jp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image.freepik.com/foto-gratis/concepto-reunion-trabajo-equipo-asunto-lanzamiento_1421-194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2" name="Rectángulo 1"/>
          <p:cNvSpPr/>
          <p:nvPr/>
        </p:nvSpPr>
        <p:spPr>
          <a:xfrm>
            <a:off x="18900" y="1257300"/>
            <a:ext cx="8234450" cy="30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CO" sz="1200" dirty="0"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Google Shape;85;p2"/>
          <p:cNvSpPr/>
          <p:nvPr/>
        </p:nvSpPr>
        <p:spPr>
          <a:xfrm>
            <a:off x="2091593" y="1000094"/>
            <a:ext cx="3356338" cy="81911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s-CO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DI_CF4_2-1-DenegaciónServicioDistribuido</a:t>
            </a:r>
          </a:p>
          <a:p>
            <a:pPr algn="ctr">
              <a:spcAft>
                <a:spcPts val="0"/>
              </a:spcAft>
            </a:pPr>
            <a:r>
              <a:rPr lang="es-CO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endParaRPr lang="es-CO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436083"/>
      </p:ext>
    </p:extLst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34450" y="1850243"/>
            <a:ext cx="3957549" cy="5509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9" name="Google Shape;97;p3"/>
          <p:cNvSpPr/>
          <p:nvPr/>
        </p:nvSpPr>
        <p:spPr>
          <a:xfrm>
            <a:off x="587833" y="4040465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98;p3"/>
          <p:cNvGrpSpPr/>
          <p:nvPr/>
        </p:nvGrpSpPr>
        <p:grpSpPr>
          <a:xfrm>
            <a:off x="558490" y="92142"/>
            <a:ext cx="6909926" cy="3859056"/>
            <a:chOff x="-42401" y="-24097"/>
            <a:chExt cx="6909926" cy="3859056"/>
          </a:xfrm>
        </p:grpSpPr>
        <p:pic>
          <p:nvPicPr>
            <p:cNvPr id="11" name="Google Shape;99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100;p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Rectángulo 1"/>
          <p:cNvSpPr/>
          <p:nvPr/>
        </p:nvSpPr>
        <p:spPr>
          <a:xfrm>
            <a:off x="558489" y="4425593"/>
            <a:ext cx="68873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Los dos siguientes roles, </a:t>
            </a:r>
            <a:r>
              <a:rPr lang="es-CO" b="1" dirty="0"/>
              <a:t>los administradores de red </a:t>
            </a:r>
            <a:r>
              <a:rPr lang="es-CO" dirty="0"/>
              <a:t>y </a:t>
            </a:r>
            <a:r>
              <a:rPr lang="es-CO" b="1" dirty="0"/>
              <a:t>los especialistas en intrusión</a:t>
            </a:r>
            <a:r>
              <a:rPr lang="es-CO" dirty="0"/>
              <a:t>, a menudo operan en tándem y son los jugadores críticos mientras se produce un ataque. 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95558" y="92142"/>
            <a:ext cx="225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Rotación de imágenes </a:t>
            </a:r>
          </a:p>
        </p:txBody>
      </p:sp>
      <p:sp>
        <p:nvSpPr>
          <p:cNvPr id="18" name="Google Shape;107;p4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Vídeo:</a:t>
            </a:r>
            <a:r>
              <a:rPr lang="es-E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rotación de imágenes y animación (sugeridas en el </a:t>
            </a:r>
            <a:r>
              <a:rPr lang="es-ES" sz="120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ppt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las que producción considere apropiadas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mientras se oye la voz en off con la </a:t>
            </a:r>
            <a:r>
              <a:rPr lang="es-ES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Acompañar con música y/o sonidos acordes.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Resaltar la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palabras en negrita.</a:t>
            </a:r>
            <a:endParaRPr sz="12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234450" y="2832253"/>
            <a:ext cx="3906734" cy="1670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  <a:spcAft>
                <a:spcPts val="0"/>
              </a:spcAft>
            </a:pPr>
            <a:r>
              <a:rPr lang="es-CO" sz="10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https://image.freepik.com/foto-gratis/concepto-reunion-trabajo-equipo-asunto-lanzamiento_1421-194.jpg</a:t>
            </a:r>
            <a:endParaRPr lang="es-CO" sz="1000" u="sng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endParaRPr lang="es-CO" sz="1000" u="sng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r>
              <a:rPr lang="es-CO" sz="1000" u="sng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https://image.freepik.com/foto-gratis/pirata-informatico-encapuchado-que-roba-informacion-computadora-portatil_155003-1918.jpg</a:t>
            </a:r>
            <a:endParaRPr lang="es-CO" sz="1000" u="sng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endParaRPr lang="es-CO" sz="1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endParaRPr lang="es-CO" sz="1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849251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34450" y="1850243"/>
            <a:ext cx="3957549" cy="5509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9" name="Google Shape;97;p3"/>
          <p:cNvSpPr/>
          <p:nvPr/>
        </p:nvSpPr>
        <p:spPr>
          <a:xfrm>
            <a:off x="587833" y="4040465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98;p3"/>
          <p:cNvGrpSpPr/>
          <p:nvPr/>
        </p:nvGrpSpPr>
        <p:grpSpPr>
          <a:xfrm>
            <a:off x="558490" y="92142"/>
            <a:ext cx="6909926" cy="3859056"/>
            <a:chOff x="-42401" y="-24097"/>
            <a:chExt cx="6909926" cy="3859056"/>
          </a:xfrm>
        </p:grpSpPr>
        <p:pic>
          <p:nvPicPr>
            <p:cNvPr id="11" name="Google Shape;99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100;p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Rectángulo 1"/>
          <p:cNvSpPr/>
          <p:nvPr/>
        </p:nvSpPr>
        <p:spPr>
          <a:xfrm>
            <a:off x="558489" y="4425593"/>
            <a:ext cx="68873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Un </a:t>
            </a:r>
            <a:r>
              <a:rPr lang="es-CO" b="1" dirty="0"/>
              <a:t>administrador de red </a:t>
            </a:r>
            <a:r>
              <a:rPr lang="es-CO" dirty="0"/>
              <a:t>gestiona toda la gama de cargas útiles maliciosas de su anillo (virus, programas de rescate, paquetes de ataque de denegación de servicio, etc.), decidiendo qué "</a:t>
            </a:r>
            <a:r>
              <a:rPr lang="es-CO" b="1" dirty="0"/>
              <a:t>herramienta</a:t>
            </a:r>
            <a:r>
              <a:rPr lang="es-CO" dirty="0"/>
              <a:t>" utilizar y qué momento representa la mejor oportunidad para </a:t>
            </a:r>
            <a:r>
              <a:rPr lang="es-CO" b="1" dirty="0"/>
              <a:t>lanzar el ataque</a:t>
            </a:r>
            <a:r>
              <a:rPr lang="es-CO" dirty="0"/>
              <a:t>.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95558" y="92142"/>
            <a:ext cx="225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Rotación de imágenes </a:t>
            </a:r>
          </a:p>
        </p:txBody>
      </p:sp>
      <p:sp>
        <p:nvSpPr>
          <p:cNvPr id="18" name="Google Shape;107;p4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Vídeo:</a:t>
            </a:r>
            <a:r>
              <a:rPr lang="es-E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rotación de imágenes y animación (sugeridas en el </a:t>
            </a:r>
            <a:r>
              <a:rPr lang="es-ES" sz="120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ppt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las que producción considere apropiadas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mientras se oye la voz en off con la </a:t>
            </a:r>
            <a:r>
              <a:rPr lang="es-ES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Acompañar con música y/o sonidos acordes.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Resaltar la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palabras en negrita.</a:t>
            </a:r>
            <a:endParaRPr sz="12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234450" y="2832253"/>
            <a:ext cx="3906734" cy="1670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  <a:spcAft>
                <a:spcPts val="0"/>
              </a:spcAft>
            </a:pPr>
            <a:r>
              <a:rPr lang="es-CO" sz="10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https://image.freepik.com/foto-gratis/concepto-reunion-trabajo-equipo-asunto-lanzamiento_1421-194.jpg</a:t>
            </a:r>
            <a:endParaRPr lang="es-CO" sz="1000" u="sng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endParaRPr lang="es-CO" sz="1000" u="sng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r>
              <a:rPr lang="es-CO" sz="1000" u="sng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https://image.freepik.com/foto-gratis/pirata-informatico-encapuchado-que-roba-informacion-computadora-portatil_155003-1918.jpg</a:t>
            </a:r>
            <a:endParaRPr lang="es-CO" sz="1000" u="sng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endParaRPr lang="es-CO" sz="1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endParaRPr lang="es-CO" sz="1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059185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34450" y="1850243"/>
            <a:ext cx="3957549" cy="5509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9" name="Google Shape;97;p3"/>
          <p:cNvSpPr/>
          <p:nvPr/>
        </p:nvSpPr>
        <p:spPr>
          <a:xfrm>
            <a:off x="587833" y="4040465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98;p3"/>
          <p:cNvGrpSpPr/>
          <p:nvPr/>
        </p:nvGrpSpPr>
        <p:grpSpPr>
          <a:xfrm>
            <a:off x="558490" y="92142"/>
            <a:ext cx="6909926" cy="3859056"/>
            <a:chOff x="-42401" y="-24097"/>
            <a:chExt cx="6909926" cy="3859056"/>
          </a:xfrm>
        </p:grpSpPr>
        <p:pic>
          <p:nvPicPr>
            <p:cNvPr id="11" name="Google Shape;99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100;p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Rectángulo 1"/>
          <p:cNvSpPr/>
          <p:nvPr/>
        </p:nvSpPr>
        <p:spPr>
          <a:xfrm>
            <a:off x="558489" y="4425593"/>
            <a:ext cx="68873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En cambio, </a:t>
            </a:r>
            <a:r>
              <a:rPr lang="es-CO" b="1" dirty="0"/>
              <a:t>un especialista en intrusión </a:t>
            </a:r>
            <a:r>
              <a:rPr lang="es-CO" dirty="0"/>
              <a:t>se encarga de asegurarse de que todos y cada uno de </a:t>
            </a:r>
            <a:r>
              <a:rPr lang="es-CO" b="1" dirty="0"/>
              <a:t>los programas informáticos maliciosos </a:t>
            </a:r>
            <a:r>
              <a:rPr lang="es-CO" dirty="0"/>
              <a:t>que se instalen con éxito en los sistemas del objetivo sigan funcionando </a:t>
            </a:r>
            <a:r>
              <a:rPr lang="es-CO" b="1" dirty="0"/>
              <a:t>durante el mayor tiempo posible</a:t>
            </a:r>
            <a:r>
              <a:rPr lang="es-CO" dirty="0"/>
              <a:t>.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95558" y="92142"/>
            <a:ext cx="225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Rotación de imágenes </a:t>
            </a:r>
          </a:p>
        </p:txBody>
      </p:sp>
      <p:sp>
        <p:nvSpPr>
          <p:cNvPr id="18" name="Google Shape;107;p4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Vídeo:</a:t>
            </a:r>
            <a:r>
              <a:rPr lang="es-E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rotación de imágenes y animación (sugeridas en el </a:t>
            </a:r>
            <a:r>
              <a:rPr lang="es-ES" sz="120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ppt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las que producción considere apropiadas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mientras se oye la voz en off con la </a:t>
            </a:r>
            <a:r>
              <a:rPr lang="es-ES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Acompañar con música y/o sonidos acordes.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Resaltar la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palabras en negrita.</a:t>
            </a:r>
            <a:endParaRPr sz="12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234450" y="2832253"/>
            <a:ext cx="3906734" cy="1670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  <a:spcAft>
                <a:spcPts val="0"/>
              </a:spcAft>
            </a:pPr>
            <a:r>
              <a:rPr lang="es-CO" sz="10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https://image.freepik.com/foto-gratis/concepto-reunion-trabajo-equipo-asunto-lanzamiento_1421-194.jpg</a:t>
            </a:r>
            <a:endParaRPr lang="es-CO" sz="1000" u="sng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endParaRPr lang="es-CO" sz="1000" u="sng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r>
              <a:rPr lang="es-CO" sz="1000" u="sng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https://image.freepik.com/foto-gratis/pirata-informatico-encapuchado-que-roba-informacion-computadora-portatil_155003-1918.jpg</a:t>
            </a:r>
            <a:endParaRPr lang="es-CO" sz="1000" u="sng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endParaRPr lang="es-CO" sz="1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endParaRPr lang="es-CO" sz="1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822317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34450" y="1850243"/>
            <a:ext cx="3957549" cy="5509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9" name="Google Shape;97;p3"/>
          <p:cNvSpPr/>
          <p:nvPr/>
        </p:nvSpPr>
        <p:spPr>
          <a:xfrm>
            <a:off x="587833" y="4040465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98;p3"/>
          <p:cNvGrpSpPr/>
          <p:nvPr/>
        </p:nvGrpSpPr>
        <p:grpSpPr>
          <a:xfrm>
            <a:off x="558490" y="92142"/>
            <a:ext cx="6909926" cy="3859056"/>
            <a:chOff x="-42401" y="-24097"/>
            <a:chExt cx="6909926" cy="3859056"/>
          </a:xfrm>
        </p:grpSpPr>
        <p:pic>
          <p:nvPicPr>
            <p:cNvPr id="11" name="Google Shape;99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100;p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Rectángulo 1"/>
          <p:cNvSpPr/>
          <p:nvPr/>
        </p:nvSpPr>
        <p:spPr>
          <a:xfrm>
            <a:off x="558489" y="4425593"/>
            <a:ext cx="68873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Por último, para garantizar que su esquema termine siendo rentable, las </a:t>
            </a:r>
            <a:r>
              <a:rPr lang="es-CO" b="1" dirty="0"/>
              <a:t>redes de ciberdelincuencia </a:t>
            </a:r>
            <a:r>
              <a:rPr lang="es-CO" dirty="0"/>
              <a:t>emplean tanto a </a:t>
            </a:r>
            <a:r>
              <a:rPr lang="es-CO" b="1" dirty="0"/>
              <a:t>mineros de datos como a especialistas financieros. 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95558" y="92142"/>
            <a:ext cx="225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Rotación de imágenes </a:t>
            </a:r>
          </a:p>
        </p:txBody>
      </p:sp>
      <p:sp>
        <p:nvSpPr>
          <p:cNvPr id="18" name="Google Shape;107;p4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Vídeo:</a:t>
            </a:r>
            <a:r>
              <a:rPr lang="es-E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rotación de imágenes y animación (sugeridas en el </a:t>
            </a:r>
            <a:r>
              <a:rPr lang="es-ES" sz="120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ppt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las que producción considere apropiadas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mientras se oye la voz en off con la </a:t>
            </a:r>
            <a:r>
              <a:rPr lang="es-ES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Acompañar con música y/o sonidos acordes.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Resaltar la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palabras en negrita.</a:t>
            </a:r>
            <a:endParaRPr sz="12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234450" y="2832253"/>
            <a:ext cx="3906734" cy="1670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  <a:spcAft>
                <a:spcPts val="0"/>
              </a:spcAft>
            </a:pPr>
            <a:r>
              <a:rPr lang="es-CO" sz="10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https://image.freepik.com/foto-gratis/concepto-reunion-trabajo-equipo-asunto-lanzamiento_1421-194.jpg</a:t>
            </a:r>
            <a:endParaRPr lang="es-CO" sz="1000" u="sng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endParaRPr lang="es-CO" sz="1000" u="sng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r>
              <a:rPr lang="es-CO" sz="1000" u="sng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https://image.freepik.com/foto-gratis/pirata-informatico-encapuchado-que-roba-informacion-computadora-portatil_155003-1918.jpg</a:t>
            </a:r>
            <a:endParaRPr lang="es-CO" sz="1000" u="sng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endParaRPr lang="es-CO" sz="1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endParaRPr lang="es-CO" sz="1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598375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34450" y="1850243"/>
            <a:ext cx="3957549" cy="5509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9" name="Google Shape;97;p3"/>
          <p:cNvSpPr/>
          <p:nvPr/>
        </p:nvSpPr>
        <p:spPr>
          <a:xfrm>
            <a:off x="587833" y="4040465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98;p3"/>
          <p:cNvGrpSpPr/>
          <p:nvPr/>
        </p:nvGrpSpPr>
        <p:grpSpPr>
          <a:xfrm>
            <a:off x="558490" y="92142"/>
            <a:ext cx="6909926" cy="3859056"/>
            <a:chOff x="-42401" y="-24097"/>
            <a:chExt cx="6909926" cy="3859056"/>
          </a:xfrm>
        </p:grpSpPr>
        <p:pic>
          <p:nvPicPr>
            <p:cNvPr id="11" name="Google Shape;99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100;p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Rectángulo 1"/>
          <p:cNvSpPr/>
          <p:nvPr/>
        </p:nvSpPr>
        <p:spPr>
          <a:xfrm>
            <a:off x="558489" y="4425593"/>
            <a:ext cx="68873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Los mineros de datos</a:t>
            </a:r>
            <a:r>
              <a:rPr lang="es-CO" dirty="0"/>
              <a:t> organizan y reformatean los datos robados para que tengan sentido, mientras que </a:t>
            </a:r>
            <a:r>
              <a:rPr lang="es-CO" b="1" dirty="0"/>
              <a:t>los especialistas financieros </a:t>
            </a:r>
            <a:r>
              <a:rPr lang="es-CO" dirty="0"/>
              <a:t>determinan cuánto dinero vale la información específica que han robado en varios mercados negros.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95558" y="92142"/>
            <a:ext cx="225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Rotación de imágenes </a:t>
            </a:r>
          </a:p>
        </p:txBody>
      </p:sp>
      <p:sp>
        <p:nvSpPr>
          <p:cNvPr id="18" name="Google Shape;107;p4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Vídeo:</a:t>
            </a:r>
            <a:r>
              <a:rPr lang="es-E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rotación de imágenes y animación (sugeridas en el </a:t>
            </a:r>
            <a:r>
              <a:rPr lang="es-ES" sz="120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ppt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las que producción considere apropiadas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mientras se oye la voz en off con la </a:t>
            </a:r>
            <a:r>
              <a:rPr lang="es-ES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Acompañar con música y/o sonidos acordes.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Resaltar la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palabras en negrita.</a:t>
            </a:r>
            <a:endParaRPr sz="12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234450" y="2832253"/>
            <a:ext cx="3906734" cy="1670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  <a:spcAft>
                <a:spcPts val="0"/>
              </a:spcAft>
            </a:pPr>
            <a:r>
              <a:rPr lang="es-CO" sz="10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https://image.freepik.com/foto-gratis/concepto-reunion-trabajo-equipo-asunto-lanzamiento_1421-194.jpg</a:t>
            </a:r>
            <a:endParaRPr lang="es-CO" sz="1000" u="sng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endParaRPr lang="es-CO" sz="1000" u="sng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r>
              <a:rPr lang="es-CO" sz="1000" u="sng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https://image.freepik.com/foto-gratis/pirata-informatico-encapuchado-que-roba-informacion-computadora-portatil_155003-1918.jpg</a:t>
            </a:r>
            <a:endParaRPr lang="es-CO" sz="1000" u="sng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endParaRPr lang="es-CO" sz="1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endParaRPr lang="es-CO" sz="1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029489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grpSp>
        <p:nvGrpSpPr>
          <p:cNvPr id="12" name="Google Shape;98;p3"/>
          <p:cNvGrpSpPr/>
          <p:nvPr/>
        </p:nvGrpSpPr>
        <p:grpSpPr>
          <a:xfrm>
            <a:off x="558490" y="92142"/>
            <a:ext cx="6909926" cy="3859056"/>
            <a:chOff x="-42401" y="-24097"/>
            <a:chExt cx="6909926" cy="3859056"/>
          </a:xfrm>
        </p:grpSpPr>
        <p:pic>
          <p:nvPicPr>
            <p:cNvPr id="13" name="Google Shape;99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Google Shape;100;p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" name="Google Shape;107;p4"/>
          <p:cNvSpPr txBox="1"/>
          <p:nvPr/>
        </p:nvSpPr>
        <p:spPr>
          <a:xfrm>
            <a:off x="8292539" y="777351"/>
            <a:ext cx="3867545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</a:t>
            </a:r>
            <a:r>
              <a:rPr lang="es-ES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Motion</a:t>
            </a:r>
            <a:r>
              <a:rPr lang="es-E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Graphics</a:t>
            </a:r>
            <a:r>
              <a:rPr lang="es-E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Voz en off</a:t>
            </a: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medida que la voz en off narra, se mostrarán los textos </a:t>
            </a:r>
            <a:r>
              <a:rPr lang="es-E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material visual correspondiente.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</a:t>
            </a:r>
            <a:r>
              <a:rPr lang="es-E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s-ES" sz="14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suena música apropiada, se muestran (con las animaciones que producción considere y tenga al alcance) el </a:t>
            </a:r>
            <a:r>
              <a:rPr lang="es-E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logo institucional</a:t>
            </a:r>
            <a:r>
              <a:rPr lang="es-ES" sz="14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el </a:t>
            </a:r>
            <a:r>
              <a:rPr lang="es-E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 del programa </a:t>
            </a:r>
            <a:r>
              <a:rPr lang="es-ES" sz="14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el título: </a:t>
            </a:r>
            <a:r>
              <a:rPr lang="es-E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  <a:r>
              <a:rPr lang="es-ES" sz="14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0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25274" y="153462"/>
            <a:ext cx="3402544" cy="331553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ángulo 8"/>
          <p:cNvSpPr/>
          <p:nvPr/>
        </p:nvSpPr>
        <p:spPr>
          <a:xfrm>
            <a:off x="1290234" y="1411117"/>
            <a:ext cx="17379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  <a:endParaRPr lang="es-CO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724893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53350" y="846625"/>
            <a:ext cx="3957549" cy="5509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350"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9" name="Google Shape;97;p3"/>
          <p:cNvSpPr/>
          <p:nvPr/>
        </p:nvSpPr>
        <p:spPr>
          <a:xfrm>
            <a:off x="587833" y="4040465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98;p3"/>
          <p:cNvGrpSpPr/>
          <p:nvPr/>
        </p:nvGrpSpPr>
        <p:grpSpPr>
          <a:xfrm>
            <a:off x="558490" y="92142"/>
            <a:ext cx="6909926" cy="3859056"/>
            <a:chOff x="-42401" y="-24097"/>
            <a:chExt cx="6909926" cy="3859056"/>
          </a:xfrm>
        </p:grpSpPr>
        <p:pic>
          <p:nvPicPr>
            <p:cNvPr id="11" name="Google Shape;99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100;p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Rectángulo 1"/>
          <p:cNvSpPr/>
          <p:nvPr/>
        </p:nvSpPr>
        <p:spPr>
          <a:xfrm>
            <a:off x="558489" y="4425593"/>
            <a:ext cx="68873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dirty="0"/>
              <a:t>Las </a:t>
            </a:r>
            <a:r>
              <a:rPr lang="es-CO" b="1" dirty="0"/>
              <a:t>redes de bots</a:t>
            </a:r>
            <a:r>
              <a:rPr lang="es-CO" dirty="0"/>
              <a:t> -compuestas por dispositivos comprometidos- también pueden ser alquiladas a otros posibles atacantes. A menudo, la red de robots se pone a disposición de servicios de "</a:t>
            </a:r>
            <a:r>
              <a:rPr lang="es-CO" b="1" dirty="0"/>
              <a:t>ataque por encargo</a:t>
            </a:r>
            <a:r>
              <a:rPr lang="es-CO" dirty="0"/>
              <a:t>", que permiten a los </a:t>
            </a:r>
            <a:r>
              <a:rPr lang="es-CO" b="1" dirty="0"/>
              <a:t>usuarios no cualificados </a:t>
            </a:r>
            <a:r>
              <a:rPr lang="es-CO" dirty="0"/>
              <a:t>lanzar </a:t>
            </a:r>
            <a:r>
              <a:rPr lang="es-CO" b="1" dirty="0"/>
              <a:t>ataques DDoS.</a:t>
            </a:r>
          </a:p>
          <a:p>
            <a:pPr algn="just"/>
            <a:endParaRPr lang="es-CO" sz="1400" b="1" dirty="0"/>
          </a:p>
        </p:txBody>
      </p:sp>
      <p:sp>
        <p:nvSpPr>
          <p:cNvPr id="18" name="Google Shape;107;p4"/>
          <p:cNvSpPr txBox="1"/>
          <p:nvPr/>
        </p:nvSpPr>
        <p:spPr>
          <a:xfrm>
            <a:off x="8298351" y="757634"/>
            <a:ext cx="3867545" cy="2141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Vídeo:</a:t>
            </a:r>
            <a:r>
              <a:rPr lang="es-E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rotación de imágenes y animación (sugeridas en el </a:t>
            </a:r>
            <a:r>
              <a:rPr lang="es-ES" sz="120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ppt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las que producción considere apropiadas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mientras se oye la voz en off con la </a:t>
            </a:r>
            <a:r>
              <a:rPr lang="es-ES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Acompañar con música y/o sonidos acordes.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2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Resaltar las palabras en negrita</a:t>
            </a:r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</a:p>
          <a:p>
            <a:pPr lvl="0" algn="just"/>
            <a:r>
              <a:rPr lang="es-CO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https://image.freepik.com/foto-gratis/empresario-inicia-sesion-su-tableta_53876-102029.jpg</a:t>
            </a:r>
            <a:endParaRPr lang="es-CO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/>
            <a:endParaRPr lang="es-CO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/>
            <a:r>
              <a:rPr lang="es-CO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https://image.freepik.com/vector-gratis/concepto-seguridad-cibernetica-neon-candado-circuito_23-2148536303.jpg</a:t>
            </a:r>
            <a:endParaRPr lang="es-CO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/>
            <a:endParaRPr lang="es-CO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/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/>
            <a:r>
              <a:rPr lang="es-CO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https://image.freepik.com/vector-gratis/pagina-inicio-portatil-proteccion-datos_52683-38370.jpg</a:t>
            </a:r>
            <a:endParaRPr lang="es-CO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/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/>
            <a:endParaRPr lang="es-ES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/>
            <a:endParaRPr lang="es-ES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/>
            <a:endParaRPr lang="es-ES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/>
            <a:endParaRPr lang="es-ES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/>
            <a:endParaRPr lang="es-ES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/>
            <a:endParaRPr lang="es-CO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/>
            <a:endParaRPr lang="es-CO" sz="1100" dirty="0"/>
          </a:p>
          <a:p>
            <a:pPr lvl="0" algn="just"/>
            <a:endParaRPr lang="es-CO" sz="1100" dirty="0"/>
          </a:p>
          <a:p>
            <a:pPr lvl="0" algn="just"/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AutoShape 2" descr="Gravedad marca identidad maqueta PSD Premium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4" name="AutoShape 4" descr="Gravedad marca identidad maqueta PSD Premium 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" name="AutoShape 7" descr="Concepto de comunicación de personas vector gratuit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2590701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9" name="Google Shape;97;p3"/>
          <p:cNvSpPr/>
          <p:nvPr/>
        </p:nvSpPr>
        <p:spPr>
          <a:xfrm>
            <a:off x="587833" y="4040465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98;p3"/>
          <p:cNvGrpSpPr/>
          <p:nvPr/>
        </p:nvGrpSpPr>
        <p:grpSpPr>
          <a:xfrm>
            <a:off x="558490" y="92142"/>
            <a:ext cx="6909926" cy="3859056"/>
            <a:chOff x="-42401" y="-24097"/>
            <a:chExt cx="6909926" cy="3859056"/>
          </a:xfrm>
        </p:grpSpPr>
        <p:pic>
          <p:nvPicPr>
            <p:cNvPr id="11" name="Google Shape;99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100;p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Rectángulo 1"/>
          <p:cNvSpPr/>
          <p:nvPr/>
        </p:nvSpPr>
        <p:spPr>
          <a:xfrm>
            <a:off x="558489" y="4425593"/>
            <a:ext cx="68873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err="1"/>
              <a:t>DDoS</a:t>
            </a:r>
            <a:r>
              <a:rPr lang="es-CO" dirty="0"/>
              <a:t> permite que se envíen exponencialmente más solicitudes al objetivo, aumentando así el </a:t>
            </a:r>
            <a:r>
              <a:rPr lang="es-CO" b="1" dirty="0"/>
              <a:t>poder de ataque</a:t>
            </a:r>
            <a:r>
              <a:rPr lang="es-CO" dirty="0"/>
              <a:t>. También aumenta la </a:t>
            </a:r>
            <a:r>
              <a:rPr lang="es-CO" b="1" dirty="0"/>
              <a:t>dificultad de atribución</a:t>
            </a:r>
            <a:r>
              <a:rPr lang="es-CO" dirty="0"/>
              <a:t>, ya que el verdadero </a:t>
            </a:r>
            <a:r>
              <a:rPr lang="es-CO" b="1" dirty="0"/>
              <a:t>origen del ataque es más difícil de identificar</a:t>
            </a:r>
            <a:r>
              <a:rPr lang="es-CO" dirty="0"/>
              <a:t>.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95558" y="92142"/>
            <a:ext cx="225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Rotación de imágenes </a:t>
            </a:r>
          </a:p>
        </p:txBody>
      </p:sp>
      <p:sp>
        <p:nvSpPr>
          <p:cNvPr id="18" name="Google Shape;107;p4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Vídeo:</a:t>
            </a:r>
            <a:r>
              <a:rPr lang="es-E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rotación de imágenes y animación (sugeridas en el </a:t>
            </a:r>
            <a:r>
              <a:rPr lang="es-ES" sz="120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ppt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las que producción considere apropiadas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mientras se oye la voz en off con la </a:t>
            </a:r>
            <a:r>
              <a:rPr lang="es-ES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Acompañar con música y/o sonidos acordes.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Resaltar la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palabras en negrita.</a:t>
            </a:r>
            <a:endParaRPr sz="12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292539" y="2298437"/>
            <a:ext cx="390673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00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https://image.freepik.com/foto-gratis/vista-posterior-peligroso-equipo-piratas-informaticos-que-trabaja-nuevo-malware_482257-22976.jpg</a:t>
            </a:r>
            <a:endParaRPr lang="es-CO" sz="1000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s-CO" sz="1000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s-CO" sz="1000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5"/>
              </a:rPr>
              <a:t>https://image.freepik.com/foto-gratis/grafico-proteccion-datos-sistema-seguridad-informatica_53876-127750.jpg</a:t>
            </a:r>
            <a:endParaRPr lang="es-CO" sz="1000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s-CO" sz="1000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s-CO" sz="1000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6"/>
              </a:rPr>
              <a:t>https://image.freepik.com/vector-gratis/composicion-realista-codigo-pirata-informatico-color-persona-crea-codigos-piratear-robar-informacion-vectorial-ilustracion_1284-18005.jpg</a:t>
            </a:r>
            <a:endParaRPr lang="es-CO" sz="1000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s-CO" sz="1000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s-CO" sz="1000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s-CO" sz="1000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s-CO" sz="1000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s-CO" sz="1000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s-CO" sz="1000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s-CO" sz="1000" dirty="0"/>
          </a:p>
          <a:p>
            <a:endParaRPr lang="es-CO" sz="1000" u="sng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endParaRPr lang="es-CO" sz="1000" u="sng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endParaRPr lang="es-CO" sz="1000" u="sng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endParaRPr lang="es-CO" sz="1000" dirty="0"/>
          </a:p>
        </p:txBody>
      </p:sp>
    </p:spTree>
    <p:extLst>
      <p:ext uri="{BB962C8B-B14F-4D97-AF65-F5344CB8AC3E}">
        <p14:creationId xmlns:p14="http://schemas.microsoft.com/office/powerpoint/2010/main" val="2672258117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9" name="Google Shape;97;p3"/>
          <p:cNvSpPr/>
          <p:nvPr/>
        </p:nvSpPr>
        <p:spPr>
          <a:xfrm>
            <a:off x="587833" y="4040465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98;p3"/>
          <p:cNvGrpSpPr/>
          <p:nvPr/>
        </p:nvGrpSpPr>
        <p:grpSpPr>
          <a:xfrm>
            <a:off x="558490" y="92142"/>
            <a:ext cx="6909926" cy="3859056"/>
            <a:chOff x="-42401" y="-24097"/>
            <a:chExt cx="6909926" cy="3859056"/>
          </a:xfrm>
        </p:grpSpPr>
        <p:pic>
          <p:nvPicPr>
            <p:cNvPr id="11" name="Google Shape;99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100;p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Rectángulo 1"/>
          <p:cNvSpPr/>
          <p:nvPr/>
        </p:nvSpPr>
        <p:spPr>
          <a:xfrm>
            <a:off x="558489" y="4425593"/>
            <a:ext cx="68873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Los ataques </a:t>
            </a:r>
            <a:r>
              <a:rPr lang="es-CO" dirty="0" err="1"/>
              <a:t>DDoS</a:t>
            </a:r>
            <a:r>
              <a:rPr lang="es-CO" dirty="0"/>
              <a:t> han aumentado en magnitud a medida que más y más dispositivos se ponen en línea a través de la </a:t>
            </a:r>
            <a:r>
              <a:rPr lang="es-CO" b="1" dirty="0"/>
              <a:t>Internet de las Cosas (</a:t>
            </a:r>
            <a:r>
              <a:rPr lang="es-CO" b="1" dirty="0" err="1"/>
              <a:t>IoT</a:t>
            </a:r>
            <a:r>
              <a:rPr lang="es-CO" b="1" dirty="0"/>
              <a:t>). </a:t>
            </a:r>
            <a:r>
              <a:rPr lang="es-CO" dirty="0"/>
              <a:t>Los dispositivos de IO suelen utilizar </a:t>
            </a:r>
            <a:r>
              <a:rPr lang="es-CO" b="1" dirty="0"/>
              <a:t>contraseñas predeterminadas </a:t>
            </a:r>
            <a:r>
              <a:rPr lang="es-CO" dirty="0"/>
              <a:t>y no tienen </a:t>
            </a:r>
            <a:r>
              <a:rPr lang="es-CO" b="1" dirty="0"/>
              <a:t>posturas de seguridad sólidas</a:t>
            </a:r>
            <a:r>
              <a:rPr lang="es-CO" dirty="0"/>
              <a:t>, lo que los hace </a:t>
            </a:r>
            <a:r>
              <a:rPr lang="es-CO" b="1" dirty="0"/>
              <a:t>vulnerables al compromiso y la explotación</a:t>
            </a:r>
            <a:r>
              <a:rPr lang="es-CO" dirty="0"/>
              <a:t>.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95558" y="92142"/>
            <a:ext cx="225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Rotación de imágenes </a:t>
            </a:r>
          </a:p>
        </p:txBody>
      </p:sp>
      <p:sp>
        <p:nvSpPr>
          <p:cNvPr id="18" name="Google Shape;107;p4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Vídeo:</a:t>
            </a:r>
            <a:r>
              <a:rPr lang="es-E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rotación de imágenes y animación (sugeridas en el </a:t>
            </a:r>
            <a:r>
              <a:rPr lang="es-ES" sz="120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ppt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las que producción considere apropiadas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mientras se oye la voz en off con la </a:t>
            </a:r>
            <a:r>
              <a:rPr lang="es-ES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Acompañar con música y/o sonidos acordes.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Resaltar la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palabras en negrita.</a:t>
            </a:r>
            <a:endParaRPr sz="12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292539" y="2261409"/>
            <a:ext cx="3925634" cy="2908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  <a:spcAft>
                <a:spcPts val="0"/>
              </a:spcAft>
              <a:tabLst>
                <a:tab pos="540385" algn="l"/>
              </a:tabLst>
            </a:pPr>
            <a:r>
              <a:rPr lang="es-CO" sz="10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https://image.freepik.com/foto-gratis/ataque-cibernetico-pirata-informatico-encapuchado-irreconocible-utilizando-realidad-virtual-efecto-falla-digital_146671-18944.jpg</a:t>
            </a:r>
            <a:endParaRPr lang="es-CO" sz="1000" u="sng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  <a:tabLst>
                <a:tab pos="540385" algn="l"/>
              </a:tabLst>
            </a:pPr>
            <a:endParaRPr lang="es-CO" sz="1000" u="sng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  <a:tabLst>
                <a:tab pos="540385" algn="l"/>
              </a:tabLst>
            </a:pPr>
            <a:r>
              <a:rPr lang="es-CO" sz="10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5"/>
              </a:rPr>
              <a:t>https://image.freepik.com/foto-gratis/concepto-proteccion-datos-seguridad-red-escudo-luz-brillante-mano-mujer-negocios-internet-cortafuegos-proteger-seguro-o-limpiador-virus-informatico_34011-519.jpg</a:t>
            </a:r>
            <a:endParaRPr lang="es-CO" sz="1000" u="sng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  <a:tabLst>
                <a:tab pos="540385" algn="l"/>
              </a:tabLst>
            </a:pPr>
            <a:endParaRPr lang="es-CO" sz="1000" u="sng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  <a:tabLst>
                <a:tab pos="540385" algn="l"/>
              </a:tabLst>
            </a:pPr>
            <a:r>
              <a:rPr lang="es-CO" sz="10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https://image.freepik.com/foto-gratis/equipo-piratas-informaticos-que-utilizan-computadora-maqueta-pantalla-verde-robar-informacion-secreta-gobierno_482257-29483.jpg</a:t>
            </a:r>
          </a:p>
          <a:p>
            <a:pPr algn="just" fontAlgn="base">
              <a:lnSpc>
                <a:spcPct val="115000"/>
              </a:lnSpc>
              <a:spcAft>
                <a:spcPts val="0"/>
              </a:spcAft>
              <a:tabLst>
                <a:tab pos="540385" algn="l"/>
              </a:tabLst>
            </a:pPr>
            <a:endParaRPr lang="es-CO" sz="1000" u="sng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  <a:tabLst>
                <a:tab pos="540385" algn="l"/>
              </a:tabLst>
            </a:pPr>
            <a:endParaRPr lang="es-CO" sz="1000" u="sng" dirty="0">
              <a:solidFill>
                <a:srgbClr val="0000FF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  <a:tabLst>
                <a:tab pos="540385" algn="l"/>
              </a:tabLst>
            </a:pP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  <a:tabLst>
                <a:tab pos="540385" algn="l"/>
              </a:tabLst>
            </a:pP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534566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34450" y="1850243"/>
            <a:ext cx="3957549" cy="5509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9" name="Google Shape;97;p3"/>
          <p:cNvSpPr/>
          <p:nvPr/>
        </p:nvSpPr>
        <p:spPr>
          <a:xfrm>
            <a:off x="587833" y="4040465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98;p3"/>
          <p:cNvGrpSpPr/>
          <p:nvPr/>
        </p:nvGrpSpPr>
        <p:grpSpPr>
          <a:xfrm>
            <a:off x="558490" y="92142"/>
            <a:ext cx="6909926" cy="3859056"/>
            <a:chOff x="-42401" y="-24097"/>
            <a:chExt cx="6909926" cy="3859056"/>
          </a:xfrm>
        </p:grpSpPr>
        <p:pic>
          <p:nvPicPr>
            <p:cNvPr id="11" name="Google Shape;99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100;p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Rectángulo 1"/>
          <p:cNvSpPr/>
          <p:nvPr/>
        </p:nvSpPr>
        <p:spPr>
          <a:xfrm>
            <a:off x="558489" y="4425593"/>
            <a:ext cx="68873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La infección de los dispositivos </a:t>
            </a:r>
            <a:r>
              <a:rPr lang="es-CO" dirty="0"/>
              <a:t>de IO suele pasar desapercibida para los usuarios, y un atacante podría comprometer fácilmente </a:t>
            </a:r>
            <a:r>
              <a:rPr lang="es-CO" b="1" dirty="0"/>
              <a:t>cientos de miles de estos dispositivos</a:t>
            </a:r>
            <a:r>
              <a:rPr lang="es-CO" dirty="0"/>
              <a:t> para realizar un ataque a gran escala sin el conocimiento de los propietarios de los mismos.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95558" y="92142"/>
            <a:ext cx="225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Rotación de imágenes </a:t>
            </a:r>
          </a:p>
        </p:txBody>
      </p:sp>
      <p:sp>
        <p:nvSpPr>
          <p:cNvPr id="18" name="Google Shape;107;p4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Vídeo:</a:t>
            </a:r>
            <a:r>
              <a:rPr lang="es-E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rotación de imágenes y animación (sugeridas en el </a:t>
            </a:r>
            <a:r>
              <a:rPr lang="es-ES" sz="120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ppt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las que producción considere apropiadas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mientras se oye la voz en off con la </a:t>
            </a:r>
            <a:r>
              <a:rPr lang="es-ES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Acompañar con música y/o sonidos acordes.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Resaltar la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palabras en negrita.</a:t>
            </a:r>
            <a:endParaRPr sz="12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234450" y="2832253"/>
            <a:ext cx="3906734" cy="2554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  <a:spcAft>
                <a:spcPts val="0"/>
              </a:spcAft>
            </a:pPr>
            <a:r>
              <a:rPr lang="es-CO" sz="10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https://image.freepik.com/foto-gratis/gente-usiness-reunion-discutir-situacion-comercializacion_1421-564.jpg</a:t>
            </a:r>
            <a:endParaRPr lang="es-CO" sz="1000" u="sng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endParaRPr lang="es-CO" sz="1000" u="sng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r>
              <a:rPr lang="es-CO" sz="10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5"/>
              </a:rPr>
              <a:t>https://image.freepik.com/foto-gratis/grupo-multietnico-alumnos-trabajando-clase-informatica_74855-2068.jpg</a:t>
            </a:r>
            <a:endParaRPr lang="es-CO" sz="1000" u="sng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endParaRPr lang="es-CO" sz="1000" u="sng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r>
              <a:rPr lang="es-CO" sz="10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6"/>
              </a:rPr>
              <a:t>https://as1.ftcdn.net/v2/jpg/03/14/23/82/1000_F_314238296_3X60MkmKkI5WesDkhEQMZEj31jTB5DPz.jpg</a:t>
            </a:r>
            <a:endParaRPr lang="es-CO" sz="1000" u="sng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endParaRPr lang="es-CO" sz="1000" u="sng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endParaRPr lang="es-CO" sz="1000" u="sng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endParaRPr lang="es-CO" sz="1000" u="sng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endParaRPr lang="es-CO" sz="1000" u="sng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endParaRPr lang="es-CO" sz="1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59358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34450" y="1850243"/>
            <a:ext cx="3957549" cy="5509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9" name="Google Shape;97;p3"/>
          <p:cNvSpPr/>
          <p:nvPr/>
        </p:nvSpPr>
        <p:spPr>
          <a:xfrm>
            <a:off x="587833" y="4040465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98;p3"/>
          <p:cNvGrpSpPr/>
          <p:nvPr/>
        </p:nvGrpSpPr>
        <p:grpSpPr>
          <a:xfrm>
            <a:off x="558490" y="92142"/>
            <a:ext cx="6909926" cy="3859056"/>
            <a:chOff x="-42401" y="-24097"/>
            <a:chExt cx="6909926" cy="3859056"/>
          </a:xfrm>
        </p:grpSpPr>
        <p:pic>
          <p:nvPicPr>
            <p:cNvPr id="11" name="Google Shape;99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100;p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Rectángulo 1"/>
          <p:cNvSpPr/>
          <p:nvPr/>
        </p:nvSpPr>
        <p:spPr>
          <a:xfrm>
            <a:off x="558489" y="4425593"/>
            <a:ext cx="68873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Al igual que una </a:t>
            </a:r>
            <a:r>
              <a:rPr lang="es-CO" b="1" dirty="0"/>
              <a:t>empresa estándar</a:t>
            </a:r>
            <a:r>
              <a:rPr lang="es-CO" dirty="0"/>
              <a:t>, una </a:t>
            </a:r>
            <a:r>
              <a:rPr lang="es-CO" b="1" dirty="0"/>
              <a:t>red de ciberdelincuencia </a:t>
            </a:r>
            <a:r>
              <a:rPr lang="es-CO" dirty="0"/>
              <a:t>suele adherirse a una </a:t>
            </a:r>
            <a:r>
              <a:rPr lang="es-CO" b="1" dirty="0"/>
              <a:t>estructura organizativa </a:t>
            </a:r>
            <a:r>
              <a:rPr lang="es-CO" dirty="0"/>
              <a:t>clara, con funciones bien definidas y una </a:t>
            </a:r>
            <a:r>
              <a:rPr lang="es-CO" b="1" dirty="0"/>
              <a:t>cadena de mando acordada</a:t>
            </a:r>
            <a:r>
              <a:rPr lang="es-CO" dirty="0"/>
              <a:t>. 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95558" y="92142"/>
            <a:ext cx="225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Rotación de imágenes </a:t>
            </a:r>
          </a:p>
        </p:txBody>
      </p:sp>
      <p:sp>
        <p:nvSpPr>
          <p:cNvPr id="18" name="Google Shape;107;p4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Vídeo:</a:t>
            </a:r>
            <a:r>
              <a:rPr lang="es-E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rotación de imágenes y animación (sugeridas en el </a:t>
            </a:r>
            <a:r>
              <a:rPr lang="es-ES" sz="120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ppt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las que producción considere apropiadas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mientras se oye la voz en off con la </a:t>
            </a:r>
            <a:r>
              <a:rPr lang="es-ES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Acompañar con música y/o sonidos acordes.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Resaltar la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palabras en negrita.</a:t>
            </a:r>
            <a:endParaRPr sz="12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234450" y="2832253"/>
            <a:ext cx="3906734" cy="1670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  <a:spcAft>
                <a:spcPts val="0"/>
              </a:spcAft>
            </a:pPr>
            <a:r>
              <a:rPr lang="es-CO" sz="10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https://image.freepik.com/foto-gratis/concepto-reunion-trabajo-equipo-asunto-lanzamiento_1421-194.jpg</a:t>
            </a:r>
            <a:endParaRPr lang="es-CO" sz="1000" u="sng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endParaRPr lang="es-CO" sz="1000" u="sng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r>
              <a:rPr lang="es-CO" sz="1000" u="sng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https://image.freepik.com/foto-gratis/pirata-informatico-encapuchado-que-roba-informacion-computadora-portatil_155003-1918.jpg</a:t>
            </a:r>
            <a:endParaRPr lang="es-CO" sz="1000" u="sng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endParaRPr lang="es-CO" sz="1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endParaRPr lang="es-CO" sz="1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056042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34450" y="1850243"/>
            <a:ext cx="3957549" cy="5509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9" name="Google Shape;97;p3"/>
          <p:cNvSpPr/>
          <p:nvPr/>
        </p:nvSpPr>
        <p:spPr>
          <a:xfrm>
            <a:off x="587833" y="4040465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98;p3"/>
          <p:cNvGrpSpPr/>
          <p:nvPr/>
        </p:nvGrpSpPr>
        <p:grpSpPr>
          <a:xfrm>
            <a:off x="558490" y="92142"/>
            <a:ext cx="6909926" cy="3859056"/>
            <a:chOff x="-42401" y="-24097"/>
            <a:chExt cx="6909926" cy="3859056"/>
          </a:xfrm>
        </p:grpSpPr>
        <p:pic>
          <p:nvPicPr>
            <p:cNvPr id="11" name="Google Shape;99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100;p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Rectángulo 1"/>
          <p:cNvSpPr/>
          <p:nvPr/>
        </p:nvSpPr>
        <p:spPr>
          <a:xfrm>
            <a:off x="558489" y="4425593"/>
            <a:ext cx="68873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En la parte superior, habrá </a:t>
            </a:r>
            <a:r>
              <a:rPr lang="es-CO" b="1" dirty="0"/>
              <a:t>un líder de la organización</a:t>
            </a:r>
            <a:r>
              <a:rPr lang="es-CO" dirty="0"/>
              <a:t>, un individuo responsable de </a:t>
            </a:r>
            <a:r>
              <a:rPr lang="es-CO" b="1" dirty="0"/>
              <a:t>concebir y planificar cada ciberataque </a:t>
            </a:r>
            <a:r>
              <a:rPr lang="es-CO" dirty="0"/>
              <a:t>y de asegurarse de que cada persona que esté por debajo de ellos entienda su papel y se comunique de manera efectiva, tanto en la parte superior como en la cadena de mando.</a:t>
            </a:r>
          </a:p>
          <a:p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595558" y="92142"/>
            <a:ext cx="225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Rotación de imágenes </a:t>
            </a:r>
          </a:p>
        </p:txBody>
      </p:sp>
      <p:sp>
        <p:nvSpPr>
          <p:cNvPr id="18" name="Google Shape;107;p4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Vídeo:</a:t>
            </a:r>
            <a:r>
              <a:rPr lang="es-E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rotación de imágenes y animación (sugeridas en el </a:t>
            </a:r>
            <a:r>
              <a:rPr lang="es-ES" sz="120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ppt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las que producción considere apropiadas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mientras se oye la voz en off con la </a:t>
            </a:r>
            <a:r>
              <a:rPr lang="es-ES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Acompañar con música y/o sonidos acordes.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Resaltar la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palabras en negrita.</a:t>
            </a:r>
            <a:endParaRPr sz="12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234450" y="2832253"/>
            <a:ext cx="3906734" cy="1670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  <a:spcAft>
                <a:spcPts val="0"/>
              </a:spcAft>
            </a:pPr>
            <a:r>
              <a:rPr lang="es-CO" sz="10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https://image.freepik.com/foto-gratis/concepto-reunion-trabajo-equipo-asunto-lanzamiento_1421-194.jpg</a:t>
            </a:r>
            <a:endParaRPr lang="es-CO" sz="1000" u="sng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endParaRPr lang="es-CO" sz="1000" u="sng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r>
              <a:rPr lang="es-CO" sz="1000" u="sng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https://image.freepik.com/foto-gratis/pirata-informatico-encapuchado-que-roba-informacion-computadora-portatil_155003-1918.jpg</a:t>
            </a:r>
            <a:endParaRPr lang="es-CO" sz="1000" u="sng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endParaRPr lang="es-CO" sz="1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endParaRPr lang="es-CO" sz="1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012125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34450" y="1850243"/>
            <a:ext cx="3957549" cy="5509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9" name="Google Shape;97;p3"/>
          <p:cNvSpPr/>
          <p:nvPr/>
        </p:nvSpPr>
        <p:spPr>
          <a:xfrm>
            <a:off x="587833" y="4040465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98;p3"/>
          <p:cNvGrpSpPr/>
          <p:nvPr/>
        </p:nvGrpSpPr>
        <p:grpSpPr>
          <a:xfrm>
            <a:off x="558490" y="92142"/>
            <a:ext cx="6909926" cy="3859056"/>
            <a:chOff x="-42401" y="-24097"/>
            <a:chExt cx="6909926" cy="3859056"/>
          </a:xfrm>
        </p:grpSpPr>
        <p:pic>
          <p:nvPicPr>
            <p:cNvPr id="11" name="Google Shape;99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100;p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Rectángulo 1"/>
          <p:cNvSpPr/>
          <p:nvPr/>
        </p:nvSpPr>
        <p:spPr>
          <a:xfrm>
            <a:off x="558489" y="4425593"/>
            <a:ext cx="68873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Las </a:t>
            </a:r>
            <a:r>
              <a:rPr lang="es-CO" b="1" dirty="0"/>
              <a:t>redes de ciberdelincuencia </a:t>
            </a:r>
            <a:r>
              <a:rPr lang="es-CO" dirty="0"/>
              <a:t>también tienen casi siempre un equipo de </a:t>
            </a:r>
            <a:r>
              <a:rPr lang="es-CO" b="1" dirty="0"/>
              <a:t>programadores internos </a:t>
            </a:r>
            <a:r>
              <a:rPr lang="es-CO" dirty="0"/>
              <a:t>que se encargan de desarrollar nuevas </a:t>
            </a:r>
            <a:r>
              <a:rPr lang="es-CO" b="1" dirty="0"/>
              <a:t>variaciones de </a:t>
            </a:r>
            <a:r>
              <a:rPr lang="es-CO" b="1" i="1" dirty="0"/>
              <a:t>software</a:t>
            </a:r>
            <a:r>
              <a:rPr lang="es-CO" b="1" dirty="0"/>
              <a:t> malicioso </a:t>
            </a:r>
            <a:r>
              <a:rPr lang="es-CO" dirty="0"/>
              <a:t>capaz de infectar sistemas específicos, propagarse rápida y ampliamente y, lo más importante, evadir la detección. </a:t>
            </a:r>
          </a:p>
          <a:p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595558" y="92142"/>
            <a:ext cx="225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Rotación de imágenes </a:t>
            </a:r>
          </a:p>
        </p:txBody>
      </p:sp>
      <p:sp>
        <p:nvSpPr>
          <p:cNvPr id="18" name="Google Shape;107;p4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Vídeo:</a:t>
            </a:r>
            <a:r>
              <a:rPr lang="es-E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rotación de imágenes y animación (sugeridas en el </a:t>
            </a:r>
            <a:r>
              <a:rPr lang="es-ES" sz="120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ppt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las que producción considere apropiadas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mientras se oye la voz en off con la </a:t>
            </a:r>
            <a:r>
              <a:rPr lang="es-ES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Acompañar con música y/o sonidos acordes.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Resaltar la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palabras en negrita.</a:t>
            </a:r>
            <a:endParaRPr sz="12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234450" y="2832253"/>
            <a:ext cx="3906734" cy="1670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  <a:spcAft>
                <a:spcPts val="0"/>
              </a:spcAft>
            </a:pPr>
            <a:r>
              <a:rPr lang="es-CO" sz="10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https://image.freepik.com/foto-gratis/concepto-reunion-trabajo-equipo-asunto-lanzamiento_1421-194.jpg</a:t>
            </a:r>
            <a:endParaRPr lang="es-CO" sz="1000" u="sng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endParaRPr lang="es-CO" sz="1000" u="sng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r>
              <a:rPr lang="es-CO" sz="1000" u="sng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https://image.freepik.com/foto-gratis/pirata-informatico-encapuchado-que-roba-informacion-computadora-portatil_155003-1918.jpg</a:t>
            </a:r>
            <a:endParaRPr lang="es-CO" sz="1000" u="sng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endParaRPr lang="es-CO" sz="1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endParaRPr lang="es-CO" sz="1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820360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</TotalTime>
  <Words>1664</Words>
  <Application>Microsoft Macintosh PowerPoint</Application>
  <PresentationFormat>Panorámica</PresentationFormat>
  <Paragraphs>192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Microsoft Office User</cp:lastModifiedBy>
  <cp:revision>113</cp:revision>
  <dcterms:created xsi:type="dcterms:W3CDTF">2021-07-01T14:39:37Z</dcterms:created>
  <dcterms:modified xsi:type="dcterms:W3CDTF">2021-12-30T16:03:31Z</dcterms:modified>
</cp:coreProperties>
</file>