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CA4299-7A98-489F-BD83-F58D9599D8A5}">
  <a:tblStyle styleId="{F1CA4299-7A98-489F-BD83-F58D9599D8A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9" name="Google Shape;29;p4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CF03_1.2_ImportanciaAnalisis_GraficoInteractivo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2"/>
          <p:cNvGrpSpPr/>
          <p:nvPr/>
        </p:nvGrpSpPr>
        <p:grpSpPr>
          <a:xfrm>
            <a:off x="8930640" y="0"/>
            <a:ext cx="3280259" cy="6858000"/>
            <a:chOff x="8253350" y="0"/>
            <a:chExt cx="3957549" cy="6858000"/>
          </a:xfrm>
        </p:grpSpPr>
        <p:sp>
          <p:nvSpPr>
            <p:cNvPr id="78" name="Google Shape;78;p12"/>
            <p:cNvSpPr/>
            <p:nvPr/>
          </p:nvSpPr>
          <p:spPr>
            <a:xfrm>
              <a:off x="8253350" y="0"/>
              <a:ext cx="3938649" cy="685800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2"/>
            <p:cNvSpPr txBox="1"/>
            <p:nvPr/>
          </p:nvSpPr>
          <p:spPr>
            <a:xfrm>
              <a:off x="8253350" y="1257300"/>
              <a:ext cx="3957549" cy="3016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"/>
                <a:buFont typeface="Arial"/>
                <a:buNone/>
              </a:pPr>
              <a:r>
                <a:rPr b="0" i="0" lang="es-CO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8253350" y="0"/>
              <a:ext cx="3938649" cy="74294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50"/>
                <a:buFont typeface="Arial"/>
                <a:buNone/>
              </a:pPr>
              <a:r>
                <a:rPr b="0" i="0" lang="es-CO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Indicaciones para la producción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2"/>
          <p:cNvSpPr/>
          <p:nvPr/>
        </p:nvSpPr>
        <p:spPr>
          <a:xfrm>
            <a:off x="8921264" y="2396428"/>
            <a:ext cx="3280259" cy="44615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 de las imágenes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central gratuita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https://cdn.pixabay.com/photo/2018/09/15/19/52/analytics-3680198_960_720.png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9094769" y="837468"/>
            <a:ext cx="2882596" cy="2462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Generar imagen o similar, es un gráfico interactivo con pop-ups, clasificados con dos números, el primero que debe abrir es el # sin letra, luego debe aparecer la ventana del que contiene la letra, ejemplo </a:t>
            </a: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1A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información de las ventanas emergentes o pop-up, está en la siguiente diapositiva.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3247391" y="2623457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881743" y="2656447"/>
            <a:ext cx="15924236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3261361" y="667313"/>
            <a:ext cx="17119456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no con dedo índice apuntando a la derecha contorno" id="86" name="Google Shape;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570161">
            <a:off x="1701444" y="2762844"/>
            <a:ext cx="697638" cy="6976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lustraciones gratis de Analítica" id="87" name="Google Shape;8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08166" y="0"/>
            <a:ext cx="8868700" cy="66515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/>
          <p:nvPr/>
        </p:nvSpPr>
        <p:spPr>
          <a:xfrm>
            <a:off x="745058" y="3311890"/>
            <a:ext cx="1782792" cy="1687890"/>
          </a:xfrm>
          <a:prstGeom prst="ellipse">
            <a:avLst/>
          </a:prstGeom>
          <a:solidFill>
            <a:srgbClr val="00919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Describe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4163952" y="940061"/>
            <a:ext cx="1366588" cy="1179871"/>
          </a:xfrm>
          <a:prstGeom prst="ellipse">
            <a:avLst/>
          </a:prstGeom>
          <a:solidFill>
            <a:srgbClr val="76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Lista</a:t>
            </a:r>
            <a:endParaRPr/>
          </a:p>
        </p:txBody>
      </p:sp>
      <p:sp>
        <p:nvSpPr>
          <p:cNvPr id="90" name="Google Shape;90;p12"/>
          <p:cNvSpPr/>
          <p:nvPr/>
        </p:nvSpPr>
        <p:spPr>
          <a:xfrm>
            <a:off x="6385804" y="2437866"/>
            <a:ext cx="1366588" cy="117987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Mitiga</a:t>
            </a:r>
            <a:endParaRPr/>
          </a:p>
        </p:txBody>
      </p:sp>
      <p:cxnSp>
        <p:nvCxnSpPr>
          <p:cNvPr id="91" name="Google Shape;91;p12"/>
          <p:cNvCxnSpPr/>
          <p:nvPr/>
        </p:nvCxnSpPr>
        <p:spPr>
          <a:xfrm>
            <a:off x="2395389" y="2615898"/>
            <a:ext cx="852002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2"/>
          <p:cNvCxnSpPr/>
          <p:nvPr/>
        </p:nvCxnSpPr>
        <p:spPr>
          <a:xfrm>
            <a:off x="2395389" y="2532568"/>
            <a:ext cx="852002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2"/>
          <p:cNvCxnSpPr/>
          <p:nvPr/>
        </p:nvCxnSpPr>
        <p:spPr>
          <a:xfrm>
            <a:off x="2548472" y="2542934"/>
            <a:ext cx="0" cy="44493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12"/>
          <p:cNvCxnSpPr/>
          <p:nvPr/>
        </p:nvCxnSpPr>
        <p:spPr>
          <a:xfrm>
            <a:off x="2527849" y="2532568"/>
            <a:ext cx="0" cy="44493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nsignia 1 contorno" id="95" name="Google Shape;9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157" y="2679306"/>
            <a:ext cx="823850" cy="823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ignia 1 contorno" id="96" name="Google Shape;9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255" y="4963786"/>
            <a:ext cx="823850" cy="8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1079180" y="5204724"/>
            <a:ext cx="4934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98" name="Google Shape;98;p12"/>
          <p:cNvSpPr/>
          <p:nvPr/>
        </p:nvSpPr>
        <p:spPr>
          <a:xfrm>
            <a:off x="5584476" y="731157"/>
            <a:ext cx="833226" cy="649188"/>
          </a:xfrm>
          <a:prstGeom prst="ellipse">
            <a:avLst/>
          </a:prstGeom>
          <a:solidFill>
            <a:srgbClr val="76D6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2A</a:t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7513840" y="3831241"/>
            <a:ext cx="833226" cy="649188"/>
          </a:xfrm>
          <a:prstGeom prst="ellipse">
            <a:avLst/>
          </a:prstGeom>
          <a:solidFill>
            <a:srgbClr val="76D6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3A</a:t>
            </a: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698665" y="5064796"/>
            <a:ext cx="833226" cy="649188"/>
          </a:xfrm>
          <a:prstGeom prst="ellipse">
            <a:avLst/>
          </a:prstGeom>
          <a:solidFill>
            <a:srgbClr val="00919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1A</a:t>
            </a:r>
            <a:endParaRPr/>
          </a:p>
        </p:txBody>
      </p:sp>
      <p:pic>
        <p:nvPicPr>
          <p:cNvPr descr="Insignia contorno" id="101" name="Google Shape;101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96505" y="12143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ignia 3 contorno" id="102" name="Google Shape;102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38393" y="2600424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13"/>
          <p:cNvGraphicFramePr/>
          <p:nvPr/>
        </p:nvGraphicFramePr>
        <p:xfrm>
          <a:off x="1382251" y="1425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{F1CA4299-7A98-489F-BD83-F58D9599D8A5}</a:tableStyleId>
              </a:tblPr>
              <a:tblGrid>
                <a:gridCol w="1971025"/>
                <a:gridCol w="7456475"/>
              </a:tblGrid>
              <a:tr h="81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 u="none" cap="none" strike="noStrike">
                          <a:solidFill>
                            <a:schemeClr val="dk1"/>
                          </a:solidFill>
                        </a:rPr>
                        <a:t>1.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Facilidades.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lang="es-CO" sz="1400" u="none" cap="none" strike="noStrike">
                          <a:solidFill>
                            <a:schemeClr val="dk1"/>
                          </a:solidFill>
                        </a:rPr>
                      </a:b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81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 u="none" cap="none" strike="noStrike">
                          <a:solidFill>
                            <a:schemeClr val="dk1"/>
                          </a:solidFill>
                        </a:rPr>
                        <a:t>1 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Tecnológicas.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Recursos logísticos.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Talento humano.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Recursos económicos.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Capacitación.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6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Análisis organizacional global.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s-CO" sz="1400" u="none" cap="none" strike="noStrike"/>
                      </a:b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62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 u="none" cap="none" strike="noStrike">
                          <a:solidFill>
                            <a:schemeClr val="dk1"/>
                          </a:solidFill>
                        </a:rPr>
                        <a:t>2 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Organigrama.</a:t>
                      </a:r>
                      <a:endParaRPr b="0"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Documentación.</a:t>
                      </a:r>
                      <a:endParaRPr b="0"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Misión.</a:t>
                      </a:r>
                      <a:endParaRPr b="0"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Visión.</a:t>
                      </a:r>
                      <a:endParaRPr b="0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0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Limitaciones.</a:t>
                      </a:r>
                      <a:endParaRPr b="0" sz="1400" u="none" cap="none" strike="noStrike"/>
                    </a:p>
                  </a:txBody>
                  <a:tcPr marT="45725" marB="45725" marR="91450" marL="91450"/>
                </a:tc>
              </a:tr>
              <a:tr h="81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400" u="none" cap="none" strike="noStrike">
                          <a:solidFill>
                            <a:schemeClr val="dk1"/>
                          </a:solidFill>
                        </a:rPr>
                        <a:t>3 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Aplicación de estándares (Owasp).</a:t>
                      </a:r>
                      <a:endParaRPr b="0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Ecosistemas tecnológicos.</a:t>
                      </a:r>
                      <a:endParaRPr b="0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Ambiente de desarrollo.</a:t>
                      </a:r>
                      <a:endParaRPr b="0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Ambiente de pruebas.</a:t>
                      </a:r>
                      <a:endParaRPr b="0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Ambiente de producción.</a:t>
                      </a:r>
                      <a:endParaRPr b="0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