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8" name="Google Shape;2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28" name="Google Shape;2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0" name="Google Shape;1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6" name="Google Shape;1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0" name="Google Shape;1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cdn-icons-png.flaticon.com/512/603/603201.png?w=360"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g.freepik.com/vector-gratis/ilustracion-concepto-buscar-gente_114360-1044.jpg?w=2000"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mg.freepik.com/vector-gratis/ilustracion-concepto-codificar_114360-939.jpg?t=st=1656794362~exp=1656794962~hmac=ae1d491c1b7d6aeee7adffc931214c8cb041e1371dfa347f0e1bb03b7c0530a6&amp;w=740"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mg.freepik.com/vector-gratis/ilustracion-concepto-error-404_335657-5553.jpg?t=st=1656794528~exp=1656795128~hmac=53c49b4a023d41c3a0ac8b339a6b79a3e4a575e69afa82298ddb469dc50a87ff&amp;w=740" TargetMode="Externa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441698" y="1709806"/>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Arial"/>
                <a:ea typeface="Arial"/>
                <a:cs typeface="Arial"/>
                <a:sym typeface="Arial"/>
              </a:rPr>
              <a:t>CF03_ 2.3_Diseño de artefactos_Sliders</a:t>
            </a:r>
            <a:endParaRPr b="1" i="0" sz="1800" u="none" cap="none" strike="noStrike">
              <a:solidFill>
                <a:schemeClr val="dk1"/>
              </a:solidFill>
              <a:latin typeface="Arial"/>
              <a:ea typeface="Arial"/>
              <a:cs typeface="Arial"/>
              <a:sym typeface="Arial"/>
            </a:endParaRPr>
          </a:p>
        </p:txBody>
      </p:sp>
      <p:sp>
        <p:nvSpPr>
          <p:cNvPr id="73" name="Google Shape;73;p11"/>
          <p:cNvSpPr/>
          <p:nvPr/>
        </p:nvSpPr>
        <p:spPr>
          <a:xfrm>
            <a:off x="495465" y="4542552"/>
            <a:ext cx="10869222" cy="776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20"/>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r>
              <a:rPr b="1" i="0" lang="es-ES" sz="1400" u="none" cap="none" strike="noStrike">
                <a:solidFill>
                  <a:srgbClr val="FF0000"/>
                </a:solidFill>
                <a:latin typeface="Arial"/>
                <a:ea typeface="Arial"/>
                <a:cs typeface="Arial"/>
                <a:sym typeface="Arial"/>
              </a:rPr>
              <a:t>Esta transición tiene un slider complementario.</a:t>
            </a:r>
            <a:br>
              <a:rPr b="1" i="0" lang="es-ES" sz="1400" u="none" cap="none" strike="noStrike">
                <a:solidFill>
                  <a:srgbClr val="FF0000"/>
                </a:solidFill>
                <a:latin typeface="Arial"/>
                <a:ea typeface="Arial"/>
                <a:cs typeface="Arial"/>
                <a:sym typeface="Arial"/>
              </a:rPr>
            </a:b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rgbClr val="000000"/>
                </a:solidFill>
                <a:latin typeface="Arial"/>
                <a:ea typeface="Arial"/>
                <a:cs typeface="Arial"/>
                <a:sym typeface="Arial"/>
              </a:rPr>
              <a:t>https://img.freepik.com/vector-gratis/proteccion-datos-identificacion-biometrica-sistema-seguridad-huellas-dactilares-telefono-inteligente-autenticacion-transacciones-seguras-mujer-plana-escanea-su-rostro-acceder-datos-tecnologia-escaneo-identificacion_88138-658.jpg?t=st=1656794755~exp=1656795355~hmac=97b7e325853f0b1a1a06c8320629bfe4b4efac7a0642f29bca8a83fc5826ac68&amp;w=900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6" name="Google Shape;206;p20"/>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20"/>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p20"/>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9" name="Google Shape;209;p20"/>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20"/>
          <p:cNvSpPr txBox="1"/>
          <p:nvPr/>
        </p:nvSpPr>
        <p:spPr>
          <a:xfrm>
            <a:off x="1285370" y="1213520"/>
            <a:ext cx="57573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Comprobación del sistema de autenticación </a:t>
            </a:r>
            <a:endParaRPr b="0" i="0" sz="1600" u="none" cap="none" strike="noStrike">
              <a:solidFill>
                <a:srgbClr val="000000"/>
              </a:solidFill>
              <a:latin typeface="Arial"/>
              <a:ea typeface="Arial"/>
              <a:cs typeface="Arial"/>
              <a:sym typeface="Arial"/>
            </a:endParaRPr>
          </a:p>
        </p:txBody>
      </p:sp>
      <p:sp>
        <p:nvSpPr>
          <p:cNvPr id="211" name="Google Shape;211;p20"/>
          <p:cNvSpPr txBox="1"/>
          <p:nvPr/>
        </p:nvSpPr>
        <p:spPr>
          <a:xfrm>
            <a:off x="630391" y="1794883"/>
            <a:ext cx="6780646" cy="160039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Transmisión de credenciales a través de un canal cifrado (Owasp-AT001).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Enumeración de usuarios (Owasp-AT-002).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diccionario sobre cuentas de Usuario o cuentas predeterminadas (Owasp-AT-003).</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fuerza bruta (Owasp-AT-004).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Saltarse el sistema de autenticación (Owasp-AT-005).</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Protección de datos con identificación biométrica. sistema de seguridad de huellas dactilares en el teléfono inteligente para autenticación y transacciones seguras. la mujer plana escanea su rostro para acceder a los datos. tecnología de escaneo de identificación. vector gratuito" id="213" name="Google Shape;213;p20"/>
          <p:cNvPicPr preferRelativeResize="0"/>
          <p:nvPr/>
        </p:nvPicPr>
        <p:blipFill rotWithShape="1">
          <a:blip r:embed="rId3">
            <a:alphaModFix/>
          </a:blip>
          <a:srcRect b="42" l="10504" r="7376" t="1"/>
          <a:stretch/>
        </p:blipFill>
        <p:spPr>
          <a:xfrm>
            <a:off x="4532074" y="2959920"/>
            <a:ext cx="3191089" cy="2587409"/>
          </a:xfrm>
          <a:prstGeom prst="ellipse">
            <a:avLst/>
          </a:prstGeom>
          <a:noFill/>
          <a:ln>
            <a:noFill/>
          </a:ln>
        </p:spPr>
      </p:pic>
      <p:sp>
        <p:nvSpPr>
          <p:cNvPr id="214" name="Google Shape;214;p20"/>
          <p:cNvSpPr txBox="1"/>
          <p:nvPr/>
        </p:nvSpPr>
        <p:spPr>
          <a:xfrm>
            <a:off x="1546383" y="5345760"/>
            <a:ext cx="3152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Haz clic en el botón Ver más. </a:t>
            </a:r>
            <a:endParaRPr b="1" i="0" sz="1400" u="none" cap="none" strike="noStrike">
              <a:solidFill>
                <a:srgbClr val="000000"/>
              </a:solidFill>
              <a:latin typeface="Arial"/>
              <a:ea typeface="Arial"/>
              <a:cs typeface="Arial"/>
              <a:sym typeface="Arial"/>
            </a:endParaRPr>
          </a:p>
        </p:txBody>
      </p:sp>
      <p:sp>
        <p:nvSpPr>
          <p:cNvPr id="215" name="Google Shape;215;p20"/>
          <p:cNvSpPr/>
          <p:nvPr/>
        </p:nvSpPr>
        <p:spPr>
          <a:xfrm>
            <a:off x="5032230" y="5111967"/>
            <a:ext cx="1896020" cy="775362"/>
          </a:xfrm>
          <a:prstGeom prst="roundRect">
            <a:avLst>
              <a:gd fmla="val 16667" name="adj"/>
            </a:avLst>
          </a:prstGeom>
          <a:solidFill>
            <a:srgbClr val="0070C0"/>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Arial"/>
                <a:ea typeface="Arial"/>
                <a:cs typeface="Arial"/>
                <a:sym typeface="Arial"/>
              </a:rPr>
              <a:t>Ver Más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21"/>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Slider complementario perteneciente a la septima transición.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24" name="Google Shape;224;p21"/>
          <p:cNvSpPr/>
          <p:nvPr/>
        </p:nvSpPr>
        <p:spPr>
          <a:xfrm>
            <a:off x="604911" y="970671"/>
            <a:ext cx="7118252" cy="4994031"/>
          </a:xfrm>
          <a:prstGeom prst="rect">
            <a:avLst/>
          </a:prstGeom>
          <a:solidFill>
            <a:srgbClr val="BFBFBF"/>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5" name="Google Shape;225;p21"/>
          <p:cNvSpPr txBox="1"/>
          <p:nvPr/>
        </p:nvSpPr>
        <p:spPr>
          <a:xfrm>
            <a:off x="778771" y="1714938"/>
            <a:ext cx="6510000" cy="310920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Comprobar sistemas de recordatorio/restauración de contraseñas vulnerables (Owasp-AT-006).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gestión del caché de navegación y de salida de sesión (Owasp-AT-007).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de </a:t>
            </a:r>
            <a:r>
              <a:rPr b="0" i="1" lang="es-ES" sz="1400" u="none" cap="none" strike="noStrike">
                <a:solidFill>
                  <a:srgbClr val="000000"/>
                </a:solidFill>
                <a:latin typeface="Arial"/>
                <a:ea typeface="Arial"/>
                <a:cs typeface="Arial"/>
                <a:sym typeface="Arial"/>
              </a:rPr>
              <a:t>captcha </a:t>
            </a:r>
            <a:r>
              <a:rPr b="0" i="0" lang="es-ES" sz="1400" u="none" cap="none" strike="noStrike">
                <a:solidFill>
                  <a:srgbClr val="000000"/>
                </a:solidFill>
                <a:latin typeface="Arial"/>
                <a:ea typeface="Arial"/>
                <a:cs typeface="Arial"/>
                <a:sym typeface="Arial"/>
              </a:rPr>
              <a:t>(Owasp-AT-008).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para autenticación de factores múltiples (Owasp-AT-009).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Probar por situaciones adversas (Owasp-AT-010).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ES" sz="1400" u="none" cap="none" strike="noStrike">
                <a:solidFill>
                  <a:srgbClr val="000000"/>
                </a:solidFill>
                <a:latin typeface="Arial"/>
                <a:ea typeface="Arial"/>
                <a:cs typeface="Arial"/>
                <a:sym typeface="Arial"/>
              </a:rPr>
              <a:t>Pruebas para el esquema de gestión de sesiones (Owasp-Sm-001).</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22"/>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Realizar un Sliders de 5 transiciones relacionados con librerías Python.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requiere que las imágenes conserven la intencionalidad e información de las imágenes modelo.</a:t>
            </a: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Arial"/>
                <a:ea typeface="Arial"/>
                <a:cs typeface="Arial"/>
                <a:sym typeface="Arial"/>
                <a:hlinkClick r:id="rId3"/>
              </a:rPr>
              <a:t>https://cdn-icons-png.flaticon.com/512/603/603201.png?w=360</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34" name="Google Shape;234;p22"/>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5" name="Google Shape;235;p22"/>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6" name="Google Shape;236;p22"/>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7" name="Google Shape;237;p22"/>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8" name="Google Shape;238;p22"/>
          <p:cNvSpPr txBox="1"/>
          <p:nvPr/>
        </p:nvSpPr>
        <p:spPr>
          <a:xfrm>
            <a:off x="1285370" y="1213520"/>
            <a:ext cx="575733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Pruebas de validación de datos</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9" name="Google Shape;239;p22"/>
          <p:cNvSpPr txBox="1"/>
          <p:nvPr/>
        </p:nvSpPr>
        <p:spPr>
          <a:xfrm>
            <a:off x="752268" y="2197914"/>
            <a:ext cx="3555054" cy="11695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Pruebas de XSS. Cross Site Scripting e Inyección SQL.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2544703"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mágenes de Sql | Vectores, fotos de stock y PSD gratuitos" id="241" name="Google Shape;241;p22"/>
          <p:cNvPicPr preferRelativeResize="0"/>
          <p:nvPr/>
        </p:nvPicPr>
        <p:blipFill rotWithShape="1">
          <a:blip r:embed="rId4">
            <a:alphaModFix/>
          </a:blip>
          <a:srcRect b="0" l="0" r="0" t="0"/>
          <a:stretch/>
        </p:blipFill>
        <p:spPr>
          <a:xfrm>
            <a:off x="4535803" y="2862182"/>
            <a:ext cx="2601797" cy="2601797"/>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2"/>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Realizar un Sliders de 9 transiciones principales y dos complementarias identificadas en color gris. Estas se </a:t>
            </a:r>
            <a:r>
              <a:rPr b="0" i="0" lang="es-ES" sz="1400" u="none" cap="none" strike="noStrike">
                <a:solidFill>
                  <a:schemeClr val="dk1"/>
                </a:solidFill>
                <a:latin typeface="Arial"/>
                <a:ea typeface="Arial"/>
                <a:cs typeface="Arial"/>
                <a:sym typeface="Arial"/>
              </a:rPr>
              <a:t>activará con botón de enlace.</a:t>
            </a:r>
            <a:br>
              <a:rPr b="0" i="0" lang="es-ES" sz="1400" u="none" cap="none" strike="noStrike">
                <a:solidFill>
                  <a:schemeClr val="dk1"/>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requiere que las imágenes conserven la intencionalidad e información de las imágenes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Dos sliders tendrán un complementario,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8436229" y="0"/>
            <a:ext cx="375577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https://cdn-icons-png.flaticon.com/512/2344/2344627.png</a:t>
            </a:r>
            <a:endParaRPr b="0" i="0" sz="1200" u="none" cap="none" strike="noStrike">
              <a:solidFill>
                <a:schemeClr val="dk1"/>
              </a:solidFill>
              <a:latin typeface="Arial"/>
              <a:ea typeface="Arial"/>
              <a:cs typeface="Arial"/>
              <a:sym typeface="Arial"/>
            </a:endParaRPr>
          </a:p>
        </p:txBody>
      </p:sp>
      <p:sp>
        <p:nvSpPr>
          <p:cNvPr id="82" name="Google Shape;82;p12"/>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12"/>
          <p:cNvSpPr/>
          <p:nvPr/>
        </p:nvSpPr>
        <p:spPr>
          <a:xfrm>
            <a:off x="2982232" y="620605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12"/>
          <p:cNvSpPr/>
          <p:nvPr/>
        </p:nvSpPr>
        <p:spPr>
          <a:xfrm>
            <a:off x="3808338" y="6188221"/>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2"/>
          <p:cNvSpPr txBox="1"/>
          <p:nvPr/>
        </p:nvSpPr>
        <p:spPr>
          <a:xfrm>
            <a:off x="788156" y="2172008"/>
            <a:ext cx="6603244" cy="19389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Los </a:t>
            </a:r>
            <a:r>
              <a:rPr b="0" i="1" lang="es-ES" sz="1400" u="none" cap="none" strike="noStrike">
                <a:solidFill>
                  <a:srgbClr val="000000"/>
                </a:solidFill>
                <a:latin typeface="Arial"/>
                <a:ea typeface="Arial"/>
                <a:cs typeface="Arial"/>
                <a:sym typeface="Arial"/>
              </a:rPr>
              <a:t>crawlers/robots/spiders </a:t>
            </a:r>
            <a:r>
              <a:rPr b="0" i="0" lang="es-ES" sz="1400" u="none" cap="none" strike="noStrike">
                <a:solidFill>
                  <a:srgbClr val="000000"/>
                </a:solidFill>
                <a:latin typeface="Arial"/>
                <a:ea typeface="Arial"/>
                <a:cs typeface="Arial"/>
                <a:sym typeface="Arial"/>
              </a:rPr>
              <a:t>web se encargan de inspeccionar los sitios web. Su comportamiento está estrictamente controlado por el protocolo de exclusión de robots del fichero robots.txt almacenado en la raíz del sitio web.</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br>
              <a:rPr b="0" i="0" lang="es-E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br>
              <a:rPr b="0" i="0" lang="es-E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86" name="Google Shape;86;p12"/>
          <p:cNvSpPr/>
          <p:nvPr/>
        </p:nvSpPr>
        <p:spPr>
          <a:xfrm>
            <a:off x="2597949" y="6188221"/>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2"/>
          <p:cNvSpPr txBox="1"/>
          <p:nvPr/>
        </p:nvSpPr>
        <p:spPr>
          <a:xfrm>
            <a:off x="649089" y="1210820"/>
            <a:ext cx="5757333"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ES" sz="1800" u="none" cap="none" strike="noStrike">
                <a:solidFill>
                  <a:srgbClr val="000000"/>
                </a:solidFill>
                <a:latin typeface="Arial"/>
                <a:ea typeface="Arial"/>
                <a:cs typeface="Arial"/>
                <a:sym typeface="Arial"/>
              </a:rPr>
              <a:t>Spiders, robots </a:t>
            </a:r>
            <a:r>
              <a:rPr b="1" i="0" lang="es-ES" sz="1800" u="none" cap="none" strike="noStrike">
                <a:solidFill>
                  <a:srgbClr val="000000"/>
                </a:solidFill>
                <a:latin typeface="Arial"/>
                <a:ea typeface="Arial"/>
                <a:cs typeface="Arial"/>
                <a:sym typeface="Arial"/>
              </a:rPr>
              <a:t>y </a:t>
            </a:r>
            <a:r>
              <a:rPr b="1" i="1" lang="es-ES" sz="1800" u="none" cap="none" strike="noStrike">
                <a:solidFill>
                  <a:srgbClr val="000000"/>
                </a:solidFill>
                <a:latin typeface="Arial"/>
                <a:ea typeface="Arial"/>
                <a:cs typeface="Arial"/>
                <a:sym typeface="Arial"/>
              </a:rPr>
              <a:t>crawlers</a:t>
            </a:r>
            <a:r>
              <a:rPr b="1" i="0" lang="es-ES" sz="1800" u="none" cap="none" strike="noStrike">
                <a:solidFill>
                  <a:srgbClr val="000000"/>
                </a:solidFill>
                <a:latin typeface="Arial"/>
                <a:ea typeface="Arial"/>
                <a:cs typeface="Arial"/>
                <a:sym typeface="Arial"/>
              </a:rPr>
              <a:t> </a:t>
            </a:r>
            <a:r>
              <a:rPr b="1" i="0" lang="es-ES" sz="1400" u="none" cap="none" strike="noStrike">
                <a:solidFill>
                  <a:srgbClr val="000000"/>
                </a:solidFill>
                <a:latin typeface="Arial"/>
                <a:ea typeface="Arial"/>
                <a:cs typeface="Arial"/>
                <a:sym typeface="Arial"/>
              </a:rPr>
              <a:t>(Owasp-IG-001)</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3395285" y="6188221"/>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Web crawler free icon" id="89" name="Google Shape;89;p12"/>
          <p:cNvPicPr preferRelativeResize="0"/>
          <p:nvPr/>
        </p:nvPicPr>
        <p:blipFill rotWithShape="1">
          <a:blip r:embed="rId3">
            <a:alphaModFix/>
          </a:blip>
          <a:srcRect b="0" l="0" r="0" t="0"/>
          <a:stretch/>
        </p:blipFill>
        <p:spPr>
          <a:xfrm>
            <a:off x="4272452" y="3077520"/>
            <a:ext cx="2775851" cy="2775851"/>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3"/>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https://img.freepik.com/vector-gratis/ilustracion-concepto-buscar-gente_114360-1044.jpg?w=2000</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8" name="Google Shape;98;p13"/>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13"/>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 name="Google Shape;100;p13"/>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13"/>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13"/>
          <p:cNvSpPr txBox="1"/>
          <p:nvPr/>
        </p:nvSpPr>
        <p:spPr>
          <a:xfrm>
            <a:off x="1001486" y="1213520"/>
            <a:ext cx="624840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Reconocimiento mediante motores de búsqueda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(Owasp-IG-002)</a:t>
            </a:r>
            <a:r>
              <a:rPr b="0" i="0" lang="es-ES" sz="1600" u="none" cap="none" strike="noStrike">
                <a:solidFill>
                  <a:srgbClr val="000000"/>
                </a:solidFill>
                <a:latin typeface="Arial"/>
                <a:ea typeface="Arial"/>
                <a:cs typeface="Arial"/>
                <a:sym typeface="Arial"/>
              </a:rPr>
              <a:t>.</a:t>
            </a:r>
            <a:r>
              <a:rPr b="1" i="0" lang="es-E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mágenes de Busqueda | Vectores, fotos de stock y PSD gratuitos" id="104" name="Google Shape;104;p13"/>
          <p:cNvPicPr preferRelativeResize="0"/>
          <p:nvPr/>
        </p:nvPicPr>
        <p:blipFill rotWithShape="1">
          <a:blip r:embed="rId4">
            <a:alphaModFix/>
          </a:blip>
          <a:srcRect b="0" l="0" r="0" t="0"/>
          <a:stretch/>
        </p:blipFill>
        <p:spPr>
          <a:xfrm>
            <a:off x="4164036" y="2197914"/>
            <a:ext cx="3429000" cy="3429000"/>
          </a:xfrm>
          <a:prstGeom prst="rect">
            <a:avLst/>
          </a:prstGeom>
          <a:noFill/>
          <a:ln>
            <a:noFill/>
          </a:ln>
        </p:spPr>
      </p:pic>
      <p:sp>
        <p:nvSpPr>
          <p:cNvPr id="105" name="Google Shape;105;p13"/>
          <p:cNvSpPr txBox="1"/>
          <p:nvPr/>
        </p:nvSpPr>
        <p:spPr>
          <a:xfrm>
            <a:off x="752268" y="2197914"/>
            <a:ext cx="3555054" cy="73862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Utilizar  varios navegadores y realizar las siguientes búsquedas de su sitio web con el mismo comando.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4"/>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4" name="Google Shape;114;p14"/>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4"/>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14"/>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4"/>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p14"/>
          <p:cNvSpPr txBox="1"/>
          <p:nvPr/>
        </p:nvSpPr>
        <p:spPr>
          <a:xfrm>
            <a:off x="859971" y="1213520"/>
            <a:ext cx="645407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Identificación de puntos de entrada de la aplicación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(Owasp-IG-003)</a:t>
            </a:r>
            <a:endParaRPr b="1" i="0" sz="1600" u="none" cap="none" strike="noStrike">
              <a:solidFill>
                <a:srgbClr val="000000"/>
              </a:solidFill>
              <a:latin typeface="Arial"/>
              <a:ea typeface="Arial"/>
              <a:cs typeface="Arial"/>
              <a:sym typeface="Arial"/>
            </a:endParaRPr>
          </a:p>
        </p:txBody>
      </p:sp>
      <p:sp>
        <p:nvSpPr>
          <p:cNvPr id="119" name="Google Shape;119;p14"/>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 name="Google Shape;120;p14"/>
          <p:cNvSpPr txBox="1"/>
          <p:nvPr/>
        </p:nvSpPr>
        <p:spPr>
          <a:xfrm>
            <a:off x="752265" y="1880047"/>
            <a:ext cx="6454075" cy="95406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Se utiliza el complemento HTTPS headers disponible para Mozilla Firefox (ver la siguiente figura), al 	momento de verificar las solicitudes al sitio web www.sena.edu.co se debe buscar si utilizan los dos tipos de peticiones; GET y POST.</a:t>
            </a:r>
            <a:endParaRPr b="0" i="0" sz="1400" u="none" cap="none" strike="noStrike">
              <a:solidFill>
                <a:srgbClr val="000000"/>
              </a:solidFill>
              <a:latin typeface="Arial"/>
              <a:ea typeface="Arial"/>
              <a:cs typeface="Arial"/>
              <a:sym typeface="Arial"/>
            </a:endParaRPr>
          </a:p>
        </p:txBody>
      </p:sp>
      <p:pic>
        <p:nvPicPr>
          <p:cNvPr id="121" name="Google Shape;121;p14"/>
          <p:cNvPicPr preferRelativeResize="0"/>
          <p:nvPr/>
        </p:nvPicPr>
        <p:blipFill rotWithShape="1">
          <a:blip r:embed="rId3">
            <a:alphaModFix/>
          </a:blip>
          <a:srcRect b="4598" l="0" r="49582" t="0"/>
          <a:stretch/>
        </p:blipFill>
        <p:spPr>
          <a:xfrm>
            <a:off x="1583484" y="3192905"/>
            <a:ext cx="4791639" cy="2547257"/>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5"/>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https://img.freepik.com/vector-gratis/ilustracion-concepto-codificar_114360-939.jpg?t=st=1656794362~exp=1656794962~hmac=ae1d491c1b7d6aeee7adffc931214c8cb041e1371dfa347f0e1bb03b7c0530a6&amp;w=740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30" name="Google Shape;130;p15"/>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1" name="Google Shape;131;p15"/>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15"/>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15"/>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15"/>
          <p:cNvSpPr txBox="1"/>
          <p:nvPr/>
        </p:nvSpPr>
        <p:spPr>
          <a:xfrm>
            <a:off x="1285370" y="1213520"/>
            <a:ext cx="5757333"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Pruebas para encontrar firmas de aplicaciones web (Owasp-IG-004).</a:t>
            </a:r>
            <a:r>
              <a:rPr b="0" i="0" lang="es-E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5"/>
          <p:cNvSpPr txBox="1"/>
          <p:nvPr/>
        </p:nvSpPr>
        <p:spPr>
          <a:xfrm>
            <a:off x="752265" y="1880047"/>
            <a:ext cx="64542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En ambientes Linux se usa la herramienta netcat para leer datos de la red y con el siguiente comando se comprueba el campo Server en la cabecera de respuesta HTTP.</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nc 172.17.8.279 80 es decir comando nc más ip del servidor y puerto.</a:t>
            </a:r>
            <a:endParaRPr b="0" i="0" sz="1400" u="none" cap="none" strike="noStrike">
              <a:solidFill>
                <a:srgbClr val="000000"/>
              </a:solidFill>
              <a:latin typeface="Arial"/>
              <a:ea typeface="Arial"/>
              <a:cs typeface="Arial"/>
              <a:sym typeface="Arial"/>
            </a:endParaRPr>
          </a:p>
        </p:txBody>
      </p:sp>
      <p:pic>
        <p:nvPicPr>
          <p:cNvPr descr="Ilustración de concepto codificar vector gratuito" id="137" name="Google Shape;137;p15"/>
          <p:cNvPicPr preferRelativeResize="0"/>
          <p:nvPr/>
        </p:nvPicPr>
        <p:blipFill rotWithShape="1">
          <a:blip r:embed="rId4">
            <a:alphaModFix/>
          </a:blip>
          <a:srcRect b="0" l="0" r="0" t="0"/>
          <a:stretch/>
        </p:blipFill>
        <p:spPr>
          <a:xfrm>
            <a:off x="852303" y="3131350"/>
            <a:ext cx="2771797" cy="2771797"/>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6"/>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https://img.freepik.com/vector-gratis/ilustracion-desarrollo-aplicaciones_52683-47931.jpg?t=st=1656794461~exp=1656795061~hmac=3484b8713d8233a1973a1475fa0136fabd176a4742c27c493d9fb01590ddb828&amp;w=900</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6" name="Google Shape;146;p16"/>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16"/>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16"/>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16"/>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16"/>
          <p:cNvSpPr txBox="1"/>
          <p:nvPr/>
        </p:nvSpPr>
        <p:spPr>
          <a:xfrm>
            <a:off x="1285370" y="1213520"/>
            <a:ext cx="5757333"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Descubrimiento de aplicaciones (Owasp-IG-005)</a:t>
            </a:r>
            <a:r>
              <a:rPr b="0" i="0" lang="es-E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16"/>
          <p:cNvSpPr txBox="1"/>
          <p:nvPr/>
        </p:nvSpPr>
        <p:spPr>
          <a:xfrm>
            <a:off x="793676" y="1989382"/>
            <a:ext cx="6454075" cy="22467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El objetivo es descubrir los servicios que presta un servidor web por medio del siguiente comando en ambiente Linux: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nmap -Pn -sT -sV </a:t>
            </a:r>
            <a:r>
              <a:rPr b="0" i="0" lang="es-ES" sz="1400" u="none" cap="none" strike="sngStrike">
                <a:solidFill>
                  <a:srgbClr val="000000"/>
                </a:solidFill>
                <a:latin typeface="Arial"/>
                <a:ea typeface="Arial"/>
                <a:cs typeface="Arial"/>
                <a:sym typeface="Arial"/>
              </a:rPr>
              <a:t>-</a:t>
            </a:r>
            <a:r>
              <a:rPr b="0" i="0" lang="es-ES" sz="1400" u="none" cap="none" strike="noStrike">
                <a:solidFill>
                  <a:srgbClr val="000000"/>
                </a:solidFill>
                <a:latin typeface="Arial"/>
                <a:ea typeface="Arial"/>
                <a:cs typeface="Arial"/>
                <a:sym typeface="Arial"/>
              </a:rPr>
              <a:t>p0-65535 172.157.25.189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Para descubrir nombres de dominios asociados a mi paginaweb.com se usa el comando en ambiente Linux: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host  -t ns mipaginaweb.com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lustración de desarrollo de aplicaciones vector gratuito" id="153" name="Google Shape;153;p16"/>
          <p:cNvPicPr preferRelativeResize="0"/>
          <p:nvPr/>
        </p:nvPicPr>
        <p:blipFill rotWithShape="1">
          <a:blip r:embed="rId3">
            <a:alphaModFix/>
          </a:blip>
          <a:srcRect b="0" l="0" r="0" t="0"/>
          <a:stretch/>
        </p:blipFill>
        <p:spPr>
          <a:xfrm>
            <a:off x="4020713" y="3562876"/>
            <a:ext cx="3489467" cy="2324453"/>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7"/>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https://img.freepik.com/vector-gratis/composicion-programador-caracter-garabato-programador-distraido-obtuvo-error-su-ilustracion-vector-codigo_1284-66931.jpg?t=st=1656794528~exp=1656795128~hmac=d597d8338299cc0aefe3d5fa9c5ead9138c374c5c614353f9c29b8ceebfe51ef&amp;w=740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2" name="Google Shape;162;p17"/>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 name="Google Shape;163;p17"/>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17"/>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p17"/>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6" name="Google Shape;166;p17"/>
          <p:cNvSpPr txBox="1"/>
          <p:nvPr/>
        </p:nvSpPr>
        <p:spPr>
          <a:xfrm>
            <a:off x="1285370" y="1213520"/>
            <a:ext cx="5757333"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Análisis de códigos de error (Owasp-IG-006)</a:t>
            </a:r>
            <a:r>
              <a:rPr b="0" i="0" lang="es-E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67" name="Google Shape;167;p17"/>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17"/>
          <p:cNvSpPr txBox="1"/>
          <p:nvPr/>
        </p:nvSpPr>
        <p:spPr>
          <a:xfrm>
            <a:off x="793676" y="1989382"/>
            <a:ext cx="6454075"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HTTP 404 Not Found = página web no encontrada.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HTTP 403 Forbidden = intento de acceso a recurso limitado.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HTTP 301 Moved Permanently = recurso redireccionado a un sitio permanente.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a composición del programador con el carácter de garabato del programador distraído obtuvo un error en su ilustración de vector de código vector gratuito" id="169" name="Google Shape;169;p17"/>
          <p:cNvPicPr preferRelativeResize="0"/>
          <p:nvPr/>
        </p:nvPicPr>
        <p:blipFill rotWithShape="1">
          <a:blip r:embed="rId3">
            <a:alphaModFix/>
          </a:blip>
          <a:srcRect b="0" l="0" r="0" t="0"/>
          <a:stretch/>
        </p:blipFill>
        <p:spPr>
          <a:xfrm>
            <a:off x="2942117" y="3063303"/>
            <a:ext cx="3475543" cy="2781545"/>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18"/>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s-ES" sz="1400" u="none" cap="none" strike="noStrike">
                <a:solidFill>
                  <a:srgbClr val="FF0000"/>
                </a:solidFill>
                <a:latin typeface="Arial"/>
                <a:ea typeface="Arial"/>
                <a:cs typeface="Arial"/>
                <a:sym typeface="Arial"/>
              </a:rPr>
              <a:t>Esta transición tiene un slider complementario.</a:t>
            </a:r>
            <a:br>
              <a:rPr b="1" i="0" lang="es-ES" sz="1400" u="none" cap="none" strike="noStrike">
                <a:solidFill>
                  <a:srgbClr val="FF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Arial"/>
                <a:ea typeface="Arial"/>
                <a:cs typeface="Arial"/>
                <a:sym typeface="Arial"/>
                <a:hlinkClick r:id="rId3"/>
              </a:rPr>
              <a:t>https://img.freepik.com/vector-gratis/ilustracion-concepto-error-404_335657-5553.jpg?t=st=1656794528~exp=1656795128~hmac=53c49b4a023d41c3a0ac8b339a6b79a3e4a575e69afa82298ddb469dc50a87ff&amp;w=740</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8" name="Google Shape;178;p18"/>
          <p:cNvSpPr/>
          <p:nvPr/>
        </p:nvSpPr>
        <p:spPr>
          <a:xfrm>
            <a:off x="604911" y="970671"/>
            <a:ext cx="7118252" cy="4994031"/>
          </a:xfrm>
          <a:prstGeom prst="rect">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18"/>
          <p:cNvSpPr/>
          <p:nvPr/>
        </p:nvSpPr>
        <p:spPr>
          <a:xfrm>
            <a:off x="3359158" y="6155829"/>
            <a:ext cx="264942" cy="262816"/>
          </a:xfrm>
          <a:prstGeom prst="ellipse">
            <a:avLst/>
          </a:prstGeom>
          <a:solidFill>
            <a:srgbClr val="0070C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18"/>
          <p:cNvSpPr/>
          <p:nvPr/>
        </p:nvSpPr>
        <p:spPr>
          <a:xfrm>
            <a:off x="2942117"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18"/>
          <p:cNvSpPr/>
          <p:nvPr/>
        </p:nvSpPr>
        <p:spPr>
          <a:xfrm>
            <a:off x="3755772" y="6162733"/>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2" name="Google Shape;182;p18"/>
          <p:cNvSpPr txBox="1"/>
          <p:nvPr/>
        </p:nvSpPr>
        <p:spPr>
          <a:xfrm>
            <a:off x="1285370" y="1213520"/>
            <a:ext cx="57573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Pruebas de gestión de configuración de infraestructura</a:t>
            </a:r>
            <a:endParaRPr b="0" i="0" sz="1600" u="none" cap="none" strike="noStrike">
              <a:solidFill>
                <a:srgbClr val="000000"/>
              </a:solidFill>
              <a:latin typeface="Arial"/>
              <a:ea typeface="Arial"/>
              <a:cs typeface="Arial"/>
              <a:sym typeface="Arial"/>
            </a:endParaRPr>
          </a:p>
        </p:txBody>
      </p:sp>
      <p:sp>
        <p:nvSpPr>
          <p:cNvPr id="183" name="Google Shape;183;p18"/>
          <p:cNvSpPr/>
          <p:nvPr/>
        </p:nvSpPr>
        <p:spPr>
          <a:xfrm>
            <a:off x="4164036" y="6155829"/>
            <a:ext cx="264942" cy="262816"/>
          </a:xfrm>
          <a:prstGeom prst="ellipse">
            <a:avLst/>
          </a:prstGeom>
          <a:no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4" name="Google Shape;184;p18"/>
          <p:cNvSpPr txBox="1"/>
          <p:nvPr/>
        </p:nvSpPr>
        <p:spPr>
          <a:xfrm>
            <a:off x="793676" y="1750065"/>
            <a:ext cx="64542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Pruebas de SSL/TLS (Owasp-CM-001)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Para detectar el posible soporte a cifrados débiles en SSL/TLS, comando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nmap -sv - -reason -PN -n –top-port 165.125.142.123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Auditoría cifrado SSL débiles mediante OpenSSL en primer tener openssl instalado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openssl s_client -connect mipaginaweb.com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txBox="1"/>
          <p:nvPr/>
        </p:nvSpPr>
        <p:spPr>
          <a:xfrm>
            <a:off x="1630859" y="5565651"/>
            <a:ext cx="3152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Haz clic en el botón Ver más. </a:t>
            </a:r>
            <a:endParaRPr b="1" i="0" sz="1400" u="none" cap="none" strike="noStrike">
              <a:solidFill>
                <a:srgbClr val="000000"/>
              </a:solidFill>
              <a:latin typeface="Arial"/>
              <a:ea typeface="Arial"/>
              <a:cs typeface="Arial"/>
              <a:sym typeface="Arial"/>
            </a:endParaRPr>
          </a:p>
        </p:txBody>
      </p:sp>
      <p:sp>
        <p:nvSpPr>
          <p:cNvPr id="186" name="Google Shape;186;p18"/>
          <p:cNvSpPr/>
          <p:nvPr/>
        </p:nvSpPr>
        <p:spPr>
          <a:xfrm>
            <a:off x="5116706" y="5134467"/>
            <a:ext cx="1896020" cy="775362"/>
          </a:xfrm>
          <a:prstGeom prst="roundRect">
            <a:avLst>
              <a:gd fmla="val 16667" name="adj"/>
            </a:avLst>
          </a:prstGeom>
          <a:solidFill>
            <a:srgbClr val="0070C0"/>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Arial"/>
                <a:ea typeface="Arial"/>
                <a:cs typeface="Arial"/>
                <a:sym typeface="Arial"/>
              </a:rPr>
              <a:t>Ver Más</a:t>
            </a:r>
            <a:endParaRPr b="0" i="0" sz="1400" u="none" cap="none" strike="noStrike">
              <a:solidFill>
                <a:srgbClr val="000000"/>
              </a:solidFill>
              <a:latin typeface="Arial"/>
              <a:ea typeface="Arial"/>
              <a:cs typeface="Arial"/>
              <a:sym typeface="Arial"/>
            </a:endParaRPr>
          </a:p>
        </p:txBody>
      </p:sp>
      <p:pic>
        <p:nvPicPr>
          <p:cNvPr descr="Ilustración del concepto de error 404 vector gratuito" id="187" name="Google Shape;187;p18"/>
          <p:cNvPicPr preferRelativeResize="0"/>
          <p:nvPr/>
        </p:nvPicPr>
        <p:blipFill rotWithShape="1">
          <a:blip r:embed="rId4">
            <a:alphaModFix/>
          </a:blip>
          <a:srcRect b="4149" l="9511" r="1586" t="792"/>
          <a:stretch/>
        </p:blipFill>
        <p:spPr>
          <a:xfrm>
            <a:off x="1964642" y="3483762"/>
            <a:ext cx="1954949" cy="2090238"/>
          </a:xfrm>
          <a:prstGeom prst="ellipse">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8436230" y="38686"/>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19"/>
          <p:cNvSpPr txBox="1"/>
          <p:nvPr/>
        </p:nvSpPr>
        <p:spPr>
          <a:xfrm>
            <a:off x="8618663" y="852413"/>
            <a:ext cx="3573336" cy="17250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Slider complementario perteneciente a la sexta transición.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a:off x="8436228"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8436229" y="3192905"/>
            <a:ext cx="3938649" cy="36650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96" name="Google Shape;196;p19"/>
          <p:cNvSpPr/>
          <p:nvPr/>
        </p:nvSpPr>
        <p:spPr>
          <a:xfrm>
            <a:off x="604911" y="970671"/>
            <a:ext cx="7118252" cy="4994031"/>
          </a:xfrm>
          <a:prstGeom prst="rect">
            <a:avLst/>
          </a:prstGeom>
          <a:solidFill>
            <a:srgbClr val="BFBFBF"/>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9"/>
          <p:cNvSpPr txBox="1"/>
          <p:nvPr/>
        </p:nvSpPr>
        <p:spPr>
          <a:xfrm>
            <a:off x="778771" y="1714938"/>
            <a:ext cx="6677943" cy="4185721"/>
          </a:xfrm>
          <a:prstGeom prst="rect">
            <a:avLst/>
          </a:prstGeom>
          <a:noFill/>
          <a:ln>
            <a:noFill/>
          </a:ln>
        </p:spPr>
        <p:txBody>
          <a:bodyPr anchorCtr="0" anchor="t" bIns="45700" lIns="91425" spcFirstLastPara="1" rIns="91425" wrap="square" tIns="45700">
            <a:spAutoFit/>
          </a:bodyPr>
          <a:lstStyle/>
          <a:p>
            <a:pPr indent="0" lvl="1"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Pruebas del receptor de escucha de la BD (Owasp-CM-002)</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Pruebas de gestión de configuración de la infraestructura (Owasp-CM-003)</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Para establecer la información relevante de las aplicaciones y medidas de seguridad que están siendo implementadas dentro de una máquina de prueba se ejecuta el siguiente comando en un entorno Linux: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HEAD mipaginaweb.com para ftp comando ftp y para un balanceador de 	 carga el comando lbd mipaginaweb.com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Pruebas de gestión de configuración de la aplicación (Owasp-CM-004).</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Gestión de extensiones de archivo (Owasp-CM-005).</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Archivos antiguos, copias de seguridad y sin referencias (Owasp-CM-006).</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Interfaces de administración de la infraestructura y de la aplicación (Owasp-CM-007).</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Métodos HTTP y XST (Owasp-CM-008).</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