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0" name="Google Shape;7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Pantalla de inicio.</a:t>
            </a:r>
            <a:endParaRPr/>
          </a:p>
          <a:p>
            <a:pPr indent="0" lvl="0" marL="0" rtl="0" algn="l">
              <a:lnSpc>
                <a:spcPct val="100000"/>
              </a:lnSpc>
              <a:spcBef>
                <a:spcPts val="0"/>
              </a:spcBef>
              <a:spcAft>
                <a:spcPts val="0"/>
              </a:spcAft>
              <a:buClr>
                <a:schemeClr val="dk1"/>
              </a:buClr>
              <a:buSzPts val="1100"/>
              <a:buFont typeface="Arial"/>
              <a:buNone/>
            </a:pPr>
            <a:r>
              <a:rPr lang="en-US"/>
              <a:t>Aparece el título, una introducción con un gráfico y un botón, que al dar clic sobre este aparece el slide 3.</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US"/>
              <a:t>Ref. Imagen: https://www.freepik.es/vector-gratis/plantilla-diapositiva-plan-seis-pasos_1433581.htm#page=1&amp;query=infografia%20seis&amp;position=37&amp;from_view=search</a:t>
            </a:r>
            <a:endParaRPr/>
          </a:p>
        </p:txBody>
      </p:sp>
      <p:sp>
        <p:nvSpPr>
          <p:cNvPr id="76" name="Google Shape;7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US"/>
              <a:t>Ref. Imagen:</a:t>
            </a:r>
            <a:endParaRPr/>
          </a:p>
        </p:txBody>
      </p:sp>
      <p:sp>
        <p:nvSpPr>
          <p:cNvPr id="102" name="Google Shape;10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US"/>
              <a:t>Transición complementaria del paso 1</a:t>
            </a:r>
            <a:endParaRPr/>
          </a:p>
        </p:txBody>
      </p:sp>
      <p:sp>
        <p:nvSpPr>
          <p:cNvPr id="119" name="Google Shape;11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marR="0" rtl="0" algn="l">
              <a:lnSpc>
                <a:spcPct val="100000"/>
              </a:lnSpc>
              <a:spcBef>
                <a:spcPts val="0"/>
              </a:spcBef>
              <a:spcAft>
                <a:spcPts val="0"/>
              </a:spcAft>
              <a:buClr>
                <a:schemeClr val="dk1"/>
              </a:buClr>
              <a:buSzPts val="1100"/>
              <a:buFont typeface="Arial"/>
              <a:buNone/>
            </a:pPr>
            <a:r>
              <a:rPr lang="en-US"/>
              <a:t>Ref. Imagen: </a:t>
            </a:r>
            <a:r>
              <a:rPr b="0" i="0" lang="en-US" sz="1100" u="none" cap="none" strike="noStrike">
                <a:solidFill>
                  <a:schemeClr val="dk1"/>
                </a:solidFill>
                <a:latin typeface="Arial"/>
                <a:ea typeface="Arial"/>
                <a:cs typeface="Arial"/>
                <a:sym typeface="Arial"/>
              </a:rPr>
              <a:t>http://www.nessus.org/images/Creds_Main.png</a:t>
            </a:r>
            <a:endParaRPr b="0" i="0" sz="1100" u="none" cap="none" strike="noStrike">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a:p>
        </p:txBody>
      </p:sp>
      <p:sp>
        <p:nvSpPr>
          <p:cNvPr id="131" name="Google Shape;13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US"/>
              <a:t>Ref.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http://www.nessus.org/images/Creds_Main.png</a:t>
            </a:r>
            <a:r>
              <a:rPr lang="en-US"/>
              <a:t> </a:t>
            </a:r>
            <a:endParaRPr/>
          </a:p>
        </p:txBody>
      </p:sp>
      <p:sp>
        <p:nvSpPr>
          <p:cNvPr id="144" name="Google Shape;14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US"/>
              <a:t>Ref. https://img.freepik.com/vector-gratis/diseno-tarjeta-credito-realista_23-2149126089.jpg?t=st=1655023569~exp=1655024169~hmac=c1599f7adbbaa4eeb81baf7d86c4613cfeca16cb77058f530699bfa5bbf2e71d&amp;w=740</a:t>
            </a:r>
            <a:endParaRPr/>
          </a:p>
          <a:p>
            <a:pPr indent="0" lvl="0" marL="0" rtl="0" algn="l">
              <a:lnSpc>
                <a:spcPct val="100000"/>
              </a:lnSpc>
              <a:spcBef>
                <a:spcPts val="0"/>
              </a:spcBef>
              <a:spcAft>
                <a:spcPts val="0"/>
              </a:spcAft>
              <a:buClr>
                <a:schemeClr val="dk1"/>
              </a:buClr>
              <a:buSzPts val="1100"/>
              <a:buFont typeface="Arial"/>
              <a:buNone/>
            </a:pPr>
            <a:r>
              <a:t/>
            </a:r>
            <a:endParaRPr/>
          </a:p>
        </p:txBody>
      </p:sp>
      <p:sp>
        <p:nvSpPr>
          <p:cNvPr id="161" name="Google Shape;16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US"/>
              <a:t>Ref. imagen: </a:t>
            </a:r>
            <a:r>
              <a:rPr b="0" i="0" lang="en-US" sz="1100" u="none" cap="none" strike="noStrike">
                <a:solidFill>
                  <a:schemeClr val="dk1"/>
                </a:solidFill>
                <a:latin typeface="Arial"/>
                <a:ea typeface="Arial"/>
                <a:cs typeface="Arial"/>
                <a:sym typeface="Arial"/>
              </a:rPr>
              <a:t>http://www.nessus.org/images/Creds_Main.png</a:t>
            </a:r>
            <a:endParaRPr b="0" i="0" sz="1100" u="none" cap="none" strike="noStrike">
              <a:solidFill>
                <a:schemeClr val="dk1"/>
              </a:solidFill>
              <a:latin typeface="Arial"/>
              <a:ea typeface="Arial"/>
              <a:cs typeface="Arial"/>
              <a:sym typeface="Arial"/>
            </a:endParaRPr>
          </a:p>
        </p:txBody>
      </p:sp>
      <p:sp>
        <p:nvSpPr>
          <p:cNvPr id="172" name="Google Shape;17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0" name="Google Shape;20;p3"/>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1" name="Google Shape;21;p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3" name="Google Shape;23;p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4" name="Shape 24"/>
        <p:cNvGrpSpPr/>
        <p:nvPr/>
      </p:nvGrpSpPr>
      <p:grpSpPr>
        <a:xfrm>
          <a:off x="0" y="0"/>
          <a:ext cx="0" cy="0"/>
          <a:chOff x="0" y="0"/>
          <a:chExt cx="0" cy="0"/>
        </a:xfrm>
      </p:grpSpPr>
      <p:sp>
        <p:nvSpPr>
          <p:cNvPr id="25" name="Google Shape;25;p4"/>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27" name="Google Shape;27;p4"/>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8" name="Google Shape;28;p4"/>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29" name="Google Shape;29;p4"/>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0" name="Google Shape;30;p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38" name="Shape 38"/>
        <p:cNvGrpSpPr/>
        <p:nvPr/>
      </p:nvGrpSpPr>
      <p:grpSpPr>
        <a:xfrm>
          <a:off x="0" y="0"/>
          <a:ext cx="0" cy="0"/>
          <a:chOff x="0" y="0"/>
          <a:chExt cx="0" cy="0"/>
        </a:xfrm>
      </p:grpSpPr>
      <p:sp>
        <p:nvSpPr>
          <p:cNvPr id="39" name="Google Shape;39;p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1" name="Google Shape;41;p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2" name="Shape 42"/>
        <p:cNvGrpSpPr/>
        <p:nvPr/>
      </p:nvGrpSpPr>
      <p:grpSpPr>
        <a:xfrm>
          <a:off x="0" y="0"/>
          <a:ext cx="0" cy="0"/>
          <a:chOff x="0" y="0"/>
          <a:chExt cx="0" cy="0"/>
        </a:xfrm>
      </p:grpSpPr>
      <p:sp>
        <p:nvSpPr>
          <p:cNvPr id="43" name="Google Shape;43;p7"/>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45" name="Google Shape;45;p7"/>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46" name="Google Shape;46;p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49" name="Shape 49"/>
        <p:cNvGrpSpPr/>
        <p:nvPr/>
      </p:nvGrpSpPr>
      <p:grpSpPr>
        <a:xfrm>
          <a:off x="0" y="0"/>
          <a:ext cx="0" cy="0"/>
          <a:chOff x="0" y="0"/>
          <a:chExt cx="0" cy="0"/>
        </a:xfrm>
      </p:grpSpPr>
      <p:sp>
        <p:nvSpPr>
          <p:cNvPr id="50" name="Google Shape;50;p8"/>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p:nvPr>
            <p:ph idx="2" type="pic"/>
          </p:nvPr>
        </p:nvSpPr>
        <p:spPr>
          <a:xfrm>
            <a:off x="5183187" y="987425"/>
            <a:ext cx="6172199" cy="4873624"/>
          </a:xfrm>
          <a:prstGeom prst="rect">
            <a:avLst/>
          </a:prstGeom>
          <a:noFill/>
          <a:ln>
            <a:noFill/>
          </a:ln>
        </p:spPr>
      </p:sp>
      <p:sp>
        <p:nvSpPr>
          <p:cNvPr id="52" name="Google Shape;52;p8"/>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3" name="Google Shape;53;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5" name="Google Shape;55;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56" name="Shape 56"/>
        <p:cNvGrpSpPr/>
        <p:nvPr/>
      </p:nvGrpSpPr>
      <p:grpSpPr>
        <a:xfrm>
          <a:off x="0" y="0"/>
          <a:ext cx="0" cy="0"/>
          <a:chOff x="0" y="0"/>
          <a:chExt cx="0" cy="0"/>
        </a:xfrm>
      </p:grpSpPr>
      <p:sp>
        <p:nvSpPr>
          <p:cNvPr id="57" name="Google Shape;57;p9"/>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59" name="Google Shape;59;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2" name="Shape 62"/>
        <p:cNvGrpSpPr/>
        <p:nvPr/>
      </p:nvGrpSpPr>
      <p:grpSpPr>
        <a:xfrm>
          <a:off x="0" y="0"/>
          <a:ext cx="0" cy="0"/>
          <a:chOff x="0" y="0"/>
          <a:chExt cx="0" cy="0"/>
        </a:xfrm>
      </p:grpSpPr>
      <p:sp>
        <p:nvSpPr>
          <p:cNvPr id="63" name="Google Shape;63;p10"/>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1"/>
          <p:cNvSpPr/>
          <p:nvPr/>
        </p:nvSpPr>
        <p:spPr>
          <a:xfrm>
            <a:off x="2332841" y="2513923"/>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CF03_3_ProcesoEntornoPruebas_Pasos</a:t>
            </a:r>
            <a:endParaRPr b="1" i="0" sz="1800" u="none" cap="none" strike="noStrike">
              <a:solidFill>
                <a:schemeClr val="dk1"/>
              </a:solidFill>
              <a:latin typeface="Arial"/>
              <a:ea typeface="Arial"/>
              <a:cs typeface="Arial"/>
              <a:sym typeface="Arial"/>
            </a:endParaRPr>
          </a:p>
        </p:txBody>
      </p:sp>
      <p:sp>
        <p:nvSpPr>
          <p:cNvPr id="73" name="Google Shape;73;p11"/>
          <p:cNvSpPr txBox="1"/>
          <p:nvPr/>
        </p:nvSpPr>
        <p:spPr>
          <a:xfrm>
            <a:off x="2332841" y="3786391"/>
            <a:ext cx="7588333" cy="13849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Este recurso corresponde a pasos de un proceso  de entorno de pruebas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La transición 3 y 6 contiene información adicional que se debe desplegar en una nueva ventana o transición al dar clic en el botón de ver más.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descr="Diagrama De Línea De Tiempo Moderno Con Gráfico De Líneas, Infografía  Vectorial De Presentación Ilustración del Vector - Ilustración de mente,  modelo: 179943965" id="78" name="Google Shape;78;p12"/>
          <p:cNvPicPr preferRelativeResize="0"/>
          <p:nvPr/>
        </p:nvPicPr>
        <p:blipFill rotWithShape="1">
          <a:blip r:embed="rId3">
            <a:alphaModFix/>
          </a:blip>
          <a:srcRect b="0" l="0" r="0" t="22608"/>
          <a:stretch/>
        </p:blipFill>
        <p:spPr>
          <a:xfrm>
            <a:off x="504043" y="1703869"/>
            <a:ext cx="10795000" cy="5012678"/>
          </a:xfrm>
          <a:prstGeom prst="rect">
            <a:avLst/>
          </a:prstGeom>
          <a:solidFill>
            <a:srgbClr val="3D449C"/>
          </a:solidFill>
          <a:ln>
            <a:noFill/>
          </a:ln>
        </p:spPr>
      </p:pic>
      <p:sp>
        <p:nvSpPr>
          <p:cNvPr id="79" name="Google Shape;79;p12"/>
          <p:cNvSpPr/>
          <p:nvPr/>
        </p:nvSpPr>
        <p:spPr>
          <a:xfrm>
            <a:off x="551949" y="2310669"/>
            <a:ext cx="1670232" cy="786927"/>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0" name="Google Shape;80;p12"/>
          <p:cNvSpPr/>
          <p:nvPr/>
        </p:nvSpPr>
        <p:spPr>
          <a:xfrm>
            <a:off x="9346706" y="4616672"/>
            <a:ext cx="1670232" cy="786927"/>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1" name="Google Shape;81;p12"/>
          <p:cNvSpPr/>
          <p:nvPr/>
        </p:nvSpPr>
        <p:spPr>
          <a:xfrm>
            <a:off x="9692356" y="2876614"/>
            <a:ext cx="951321" cy="469396"/>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2" name="Google Shape;82;p12"/>
          <p:cNvSpPr/>
          <p:nvPr/>
        </p:nvSpPr>
        <p:spPr>
          <a:xfrm>
            <a:off x="6339210" y="2877151"/>
            <a:ext cx="951321" cy="469396"/>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3" name="Google Shape;83;p12"/>
          <p:cNvSpPr/>
          <p:nvPr/>
        </p:nvSpPr>
        <p:spPr>
          <a:xfrm>
            <a:off x="1412458" y="5168901"/>
            <a:ext cx="951321" cy="469396"/>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4" name="Google Shape;84;p12"/>
          <p:cNvSpPr/>
          <p:nvPr/>
        </p:nvSpPr>
        <p:spPr>
          <a:xfrm>
            <a:off x="1888118" y="1801921"/>
            <a:ext cx="2052505" cy="911553"/>
          </a:xfrm>
          <a:prstGeom prst="rect">
            <a:avLst/>
          </a:prstGeom>
          <a:solidFill>
            <a:srgbClr val="FFC0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Paso 1: identificar servicios remotos.</a:t>
            </a:r>
            <a:endParaRPr b="1" i="0" sz="1400" u="none" cap="none" strike="noStrike">
              <a:solidFill>
                <a:schemeClr val="dk1"/>
              </a:solidFill>
              <a:latin typeface="Arial"/>
              <a:ea typeface="Arial"/>
              <a:cs typeface="Arial"/>
              <a:sym typeface="Arial"/>
            </a:endParaRPr>
          </a:p>
        </p:txBody>
      </p:sp>
      <p:sp>
        <p:nvSpPr>
          <p:cNvPr id="85" name="Google Shape;85;p12"/>
          <p:cNvSpPr/>
          <p:nvPr/>
        </p:nvSpPr>
        <p:spPr>
          <a:xfrm>
            <a:off x="5355771" y="2021932"/>
            <a:ext cx="1482319" cy="691541"/>
          </a:xfrm>
          <a:prstGeom prst="rect">
            <a:avLst/>
          </a:prstGeom>
          <a:solidFill>
            <a:srgbClr val="E897F6"/>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6" name="Google Shape;86;p12"/>
          <p:cNvSpPr/>
          <p:nvPr/>
        </p:nvSpPr>
        <p:spPr>
          <a:xfrm>
            <a:off x="6959397" y="5615135"/>
            <a:ext cx="1739235" cy="649496"/>
          </a:xfrm>
          <a:prstGeom prst="rect">
            <a:avLst/>
          </a:prstGeom>
          <a:solidFill>
            <a:srgbClr val="D131C3"/>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87" name="Google Shape;87;p12"/>
          <p:cNvSpPr txBox="1"/>
          <p:nvPr/>
        </p:nvSpPr>
        <p:spPr>
          <a:xfrm>
            <a:off x="1620166" y="4272065"/>
            <a:ext cx="823463"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Paso 1</a:t>
            </a:r>
            <a:endParaRPr b="0" i="0" sz="1600" u="none" cap="none" strike="noStrike">
              <a:solidFill>
                <a:schemeClr val="lt1"/>
              </a:solidFill>
              <a:latin typeface="Arial"/>
              <a:ea typeface="Arial"/>
              <a:cs typeface="Arial"/>
              <a:sym typeface="Arial"/>
            </a:endParaRPr>
          </a:p>
        </p:txBody>
      </p:sp>
      <p:sp>
        <p:nvSpPr>
          <p:cNvPr id="88" name="Google Shape;88;p12"/>
          <p:cNvSpPr txBox="1"/>
          <p:nvPr/>
        </p:nvSpPr>
        <p:spPr>
          <a:xfrm>
            <a:off x="3615905" y="5599663"/>
            <a:ext cx="1739243" cy="523180"/>
          </a:xfrm>
          <a:prstGeom prst="rect">
            <a:avLst/>
          </a:prstGeom>
          <a:solidFill>
            <a:srgbClr val="D12A7B"/>
          </a:solidFill>
          <a:ln cap="flat" cmpd="sng" w="381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Paso 2: buscar vulnerabilidades. </a:t>
            </a:r>
            <a:endParaRPr b="1" i="0" sz="1600" u="none" cap="none" strike="noStrike">
              <a:solidFill>
                <a:schemeClr val="dk1"/>
              </a:solidFill>
              <a:latin typeface="Arial"/>
              <a:ea typeface="Arial"/>
              <a:cs typeface="Arial"/>
              <a:sym typeface="Arial"/>
            </a:endParaRPr>
          </a:p>
        </p:txBody>
      </p:sp>
      <p:sp>
        <p:nvSpPr>
          <p:cNvPr id="89" name="Google Shape;89;p12"/>
          <p:cNvSpPr txBox="1"/>
          <p:nvPr/>
        </p:nvSpPr>
        <p:spPr>
          <a:xfrm>
            <a:off x="5324698" y="2067635"/>
            <a:ext cx="1634695" cy="9848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Paso 3: explotar vulnerabilidades.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n-US" sz="1400" u="none" cap="none" strike="noStrike">
                <a:solidFill>
                  <a:srgbClr val="000000"/>
                </a:solidFill>
                <a:latin typeface="Arial"/>
                <a:ea typeface="Arial"/>
                <a:cs typeface="Arial"/>
                <a:sym typeface="Arial"/>
              </a:rPr>
            </a:br>
            <a:endParaRPr b="1" i="0" sz="1600" u="none" cap="none" strike="noStrike">
              <a:solidFill>
                <a:schemeClr val="lt1"/>
              </a:solidFill>
              <a:latin typeface="Arial"/>
              <a:ea typeface="Arial"/>
              <a:cs typeface="Arial"/>
              <a:sym typeface="Arial"/>
            </a:endParaRPr>
          </a:p>
        </p:txBody>
      </p:sp>
      <p:sp>
        <p:nvSpPr>
          <p:cNvPr id="90" name="Google Shape;90;p12"/>
          <p:cNvSpPr txBox="1"/>
          <p:nvPr/>
        </p:nvSpPr>
        <p:spPr>
          <a:xfrm>
            <a:off x="6959393" y="5700925"/>
            <a:ext cx="1941969" cy="10156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Paso 4: probar en entornos legales.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br>
              <a:rPr b="0" i="0" lang="en-US" sz="1600" u="none" cap="none" strike="noStrike">
                <a:solidFill>
                  <a:srgbClr val="000000"/>
                </a:solidFill>
                <a:latin typeface="Arial"/>
                <a:ea typeface="Arial"/>
                <a:cs typeface="Arial"/>
                <a:sym typeface="Arial"/>
              </a:rPr>
            </a:br>
            <a:endParaRPr b="1" i="0" sz="1600" u="none" cap="none" strike="noStrike">
              <a:solidFill>
                <a:schemeClr val="dk1"/>
              </a:solidFill>
              <a:latin typeface="Arial"/>
              <a:ea typeface="Arial"/>
              <a:cs typeface="Arial"/>
              <a:sym typeface="Arial"/>
            </a:endParaRPr>
          </a:p>
        </p:txBody>
      </p:sp>
      <p:sp>
        <p:nvSpPr>
          <p:cNvPr id="91" name="Google Shape;91;p12"/>
          <p:cNvSpPr txBox="1"/>
          <p:nvPr/>
        </p:nvSpPr>
        <p:spPr>
          <a:xfrm>
            <a:off x="8077899" y="4321728"/>
            <a:ext cx="823463"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Paso 5</a:t>
            </a:r>
            <a:endParaRPr b="0" i="0" sz="1600" u="none" cap="none" strike="noStrike">
              <a:solidFill>
                <a:schemeClr val="lt1"/>
              </a:solidFill>
              <a:latin typeface="Arial"/>
              <a:ea typeface="Arial"/>
              <a:cs typeface="Arial"/>
              <a:sym typeface="Arial"/>
            </a:endParaRPr>
          </a:p>
        </p:txBody>
      </p:sp>
      <p:sp>
        <p:nvSpPr>
          <p:cNvPr id="92" name="Google Shape;92;p12"/>
          <p:cNvSpPr/>
          <p:nvPr/>
        </p:nvSpPr>
        <p:spPr>
          <a:xfrm>
            <a:off x="2697852" y="376813"/>
            <a:ext cx="7568097" cy="40006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PROCESO DE ENTORNO DE PRUEBAS</a:t>
            </a:r>
            <a:endParaRPr b="1" i="0" sz="2000" u="none" cap="none" strike="noStrike">
              <a:solidFill>
                <a:srgbClr val="000000"/>
              </a:solidFill>
              <a:latin typeface="Arial"/>
              <a:ea typeface="Arial"/>
              <a:cs typeface="Arial"/>
              <a:sym typeface="Arial"/>
            </a:endParaRPr>
          </a:p>
        </p:txBody>
      </p:sp>
      <p:sp>
        <p:nvSpPr>
          <p:cNvPr id="93" name="Google Shape;93;p12"/>
          <p:cNvSpPr/>
          <p:nvPr/>
        </p:nvSpPr>
        <p:spPr>
          <a:xfrm>
            <a:off x="9910961" y="5867438"/>
            <a:ext cx="1739249" cy="510813"/>
          </a:xfrm>
          <a:prstGeom prst="roundRect">
            <a:avLst>
              <a:gd fmla="val 16667" name="adj"/>
            </a:avLst>
          </a:prstGeom>
          <a:solidFill>
            <a:srgbClr val="222A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Iniciar</a:t>
            </a:r>
            <a:endParaRPr b="0" i="0" sz="1800" u="none" cap="none" strike="noStrike">
              <a:solidFill>
                <a:schemeClr val="lt1"/>
              </a:solidFill>
              <a:latin typeface="Arial"/>
              <a:ea typeface="Arial"/>
              <a:cs typeface="Arial"/>
              <a:sym typeface="Arial"/>
            </a:endParaRPr>
          </a:p>
        </p:txBody>
      </p:sp>
      <p:cxnSp>
        <p:nvCxnSpPr>
          <p:cNvPr id="94" name="Google Shape;94;p12"/>
          <p:cNvCxnSpPr/>
          <p:nvPr/>
        </p:nvCxnSpPr>
        <p:spPr>
          <a:xfrm>
            <a:off x="2022265" y="5017176"/>
            <a:ext cx="0" cy="345142"/>
          </a:xfrm>
          <a:prstGeom prst="straightConnector1">
            <a:avLst/>
          </a:prstGeom>
          <a:noFill/>
          <a:ln cap="flat" cmpd="sng" w="25400">
            <a:solidFill>
              <a:srgbClr val="757070"/>
            </a:solidFill>
            <a:prstDash val="solid"/>
            <a:round/>
            <a:headEnd len="sm" w="sm" type="none"/>
            <a:tailEnd len="sm" w="sm" type="none"/>
          </a:ln>
          <a:effectLst>
            <a:outerShdw blurRad="40000" rotWithShape="0" dir="5400000" dist="20000">
              <a:srgbClr val="000000">
                <a:alpha val="36470"/>
              </a:srgbClr>
            </a:outerShdw>
          </a:effectLst>
        </p:spPr>
      </p:cxnSp>
      <p:cxnSp>
        <p:nvCxnSpPr>
          <p:cNvPr id="95" name="Google Shape;95;p12"/>
          <p:cNvCxnSpPr/>
          <p:nvPr/>
        </p:nvCxnSpPr>
        <p:spPr>
          <a:xfrm>
            <a:off x="3617087" y="3079896"/>
            <a:ext cx="0" cy="345142"/>
          </a:xfrm>
          <a:prstGeom prst="straightConnector1">
            <a:avLst/>
          </a:prstGeom>
          <a:noFill/>
          <a:ln cap="flat" cmpd="sng" w="25400">
            <a:solidFill>
              <a:srgbClr val="757070"/>
            </a:solidFill>
            <a:prstDash val="solid"/>
            <a:round/>
            <a:headEnd len="sm" w="sm" type="none"/>
            <a:tailEnd len="sm" w="sm" type="none"/>
          </a:ln>
          <a:effectLst>
            <a:outerShdw blurRad="40000" rotWithShape="0" dir="5400000" dist="20000">
              <a:srgbClr val="000000">
                <a:alpha val="36470"/>
              </a:srgbClr>
            </a:outerShdw>
          </a:effectLst>
        </p:spPr>
      </p:cxnSp>
      <p:cxnSp>
        <p:nvCxnSpPr>
          <p:cNvPr id="96" name="Google Shape;96;p12"/>
          <p:cNvCxnSpPr/>
          <p:nvPr/>
        </p:nvCxnSpPr>
        <p:spPr>
          <a:xfrm>
            <a:off x="5243267" y="5048536"/>
            <a:ext cx="0" cy="345142"/>
          </a:xfrm>
          <a:prstGeom prst="straightConnector1">
            <a:avLst/>
          </a:prstGeom>
          <a:noFill/>
          <a:ln cap="flat" cmpd="sng" w="25400">
            <a:solidFill>
              <a:srgbClr val="757070"/>
            </a:solidFill>
            <a:prstDash val="solid"/>
            <a:round/>
            <a:headEnd len="sm" w="sm" type="none"/>
            <a:tailEnd len="sm" w="sm" type="none"/>
          </a:ln>
          <a:effectLst>
            <a:outerShdw blurRad="40000" rotWithShape="0" dir="5400000" dist="20000">
              <a:srgbClr val="000000">
                <a:alpha val="36470"/>
              </a:srgbClr>
            </a:outerShdw>
          </a:effectLst>
        </p:spPr>
      </p:cxnSp>
      <p:cxnSp>
        <p:nvCxnSpPr>
          <p:cNvPr id="97" name="Google Shape;97;p12"/>
          <p:cNvCxnSpPr/>
          <p:nvPr/>
        </p:nvCxnSpPr>
        <p:spPr>
          <a:xfrm>
            <a:off x="6838090" y="3074658"/>
            <a:ext cx="0" cy="345142"/>
          </a:xfrm>
          <a:prstGeom prst="straightConnector1">
            <a:avLst/>
          </a:prstGeom>
          <a:noFill/>
          <a:ln cap="flat" cmpd="sng" w="25400">
            <a:solidFill>
              <a:srgbClr val="757070"/>
            </a:solidFill>
            <a:prstDash val="solid"/>
            <a:round/>
            <a:headEnd len="sm" w="sm" type="none"/>
            <a:tailEnd len="sm" w="sm" type="none"/>
          </a:ln>
          <a:effectLst>
            <a:outerShdw blurRad="40000" rotWithShape="0" dir="5400000" dist="20000">
              <a:srgbClr val="000000">
                <a:alpha val="36470"/>
              </a:srgbClr>
            </a:outerShdw>
          </a:effectLst>
        </p:spPr>
      </p:cxnSp>
      <p:cxnSp>
        <p:nvCxnSpPr>
          <p:cNvPr id="98" name="Google Shape;98;p12"/>
          <p:cNvCxnSpPr/>
          <p:nvPr/>
        </p:nvCxnSpPr>
        <p:spPr>
          <a:xfrm>
            <a:off x="8464270" y="4977739"/>
            <a:ext cx="0" cy="345142"/>
          </a:xfrm>
          <a:prstGeom prst="straightConnector1">
            <a:avLst/>
          </a:prstGeom>
          <a:noFill/>
          <a:ln cap="flat" cmpd="sng" w="25400">
            <a:solidFill>
              <a:srgbClr val="757070"/>
            </a:solidFill>
            <a:prstDash val="solid"/>
            <a:round/>
            <a:headEnd len="sm" w="sm" type="none"/>
            <a:tailEnd len="sm" w="sm" type="none"/>
          </a:ln>
          <a:effectLst>
            <a:outerShdw blurRad="40000" rotWithShape="0" dir="5400000" dist="20000">
              <a:srgbClr val="000000">
                <a:alpha val="36470"/>
              </a:srgbClr>
            </a:outerShdw>
          </a:effectLst>
        </p:spPr>
      </p:cxnSp>
      <p:cxnSp>
        <p:nvCxnSpPr>
          <p:cNvPr id="99" name="Google Shape;99;p12"/>
          <p:cNvCxnSpPr/>
          <p:nvPr/>
        </p:nvCxnSpPr>
        <p:spPr>
          <a:xfrm>
            <a:off x="10074771" y="3090603"/>
            <a:ext cx="0" cy="345142"/>
          </a:xfrm>
          <a:prstGeom prst="straightConnector1">
            <a:avLst/>
          </a:prstGeom>
          <a:noFill/>
          <a:ln cap="flat" cmpd="sng" w="25400">
            <a:solidFill>
              <a:srgbClr val="757070"/>
            </a:solidFill>
            <a:prstDash val="solid"/>
            <a:round/>
            <a:headEnd len="sm" w="sm" type="none"/>
            <a:tailEnd len="sm" w="sm" type="none"/>
          </a:ln>
          <a:effectLst>
            <a:outerShdw blurRad="40000" rotWithShape="0" dir="5400000" dist="20000">
              <a:srgbClr val="000000">
                <a:alpha val="36470"/>
              </a:srgbClr>
            </a:outerShdw>
          </a:effectLst>
        </p:spPr>
      </p:cxn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cxnSp>
        <p:nvCxnSpPr>
          <p:cNvPr id="104" name="Google Shape;104;p13"/>
          <p:cNvCxnSpPr/>
          <p:nvPr/>
        </p:nvCxnSpPr>
        <p:spPr>
          <a:xfrm>
            <a:off x="0" y="938790"/>
            <a:ext cx="12192000" cy="0"/>
          </a:xfrm>
          <a:prstGeom prst="straightConnector1">
            <a:avLst/>
          </a:prstGeom>
          <a:noFill/>
          <a:ln cap="flat" cmpd="sng" w="25400">
            <a:solidFill>
              <a:srgbClr val="D0CECE"/>
            </a:solidFill>
            <a:prstDash val="solid"/>
            <a:round/>
            <a:headEnd len="sm" w="sm" type="none"/>
            <a:tailEnd len="sm" w="sm" type="none"/>
          </a:ln>
        </p:spPr>
      </p:cxnSp>
      <p:sp>
        <p:nvSpPr>
          <p:cNvPr id="105" name="Google Shape;105;p13"/>
          <p:cNvSpPr/>
          <p:nvPr/>
        </p:nvSpPr>
        <p:spPr>
          <a:xfrm>
            <a:off x="9752853" y="0"/>
            <a:ext cx="1117669" cy="1118265"/>
          </a:xfrm>
          <a:prstGeom prst="rect">
            <a:avLst/>
          </a:prstGeom>
          <a:solidFill>
            <a:srgbClr val="3A3838"/>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6" name="Google Shape;106;p13"/>
          <p:cNvSpPr/>
          <p:nvPr/>
        </p:nvSpPr>
        <p:spPr>
          <a:xfrm>
            <a:off x="10864391" y="0"/>
            <a:ext cx="1117669" cy="1118266"/>
          </a:xfrm>
          <a:prstGeom prst="rect">
            <a:avLst/>
          </a:prstGeom>
          <a:solidFill>
            <a:srgbClr val="3A3838"/>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7" name="Google Shape;107;p13"/>
          <p:cNvSpPr/>
          <p:nvPr/>
        </p:nvSpPr>
        <p:spPr>
          <a:xfrm>
            <a:off x="11086472" y="149152"/>
            <a:ext cx="681353" cy="789638"/>
          </a:xfrm>
          <a:prstGeom prst="rightArrow">
            <a:avLst>
              <a:gd fmla="val 50000" name="adj1"/>
              <a:gd fmla="val 50000" name="adj2"/>
            </a:avLst>
          </a:prstGeom>
          <a:solidFill>
            <a:schemeClr val="lt1"/>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8" name="Google Shape;108;p13"/>
          <p:cNvSpPr/>
          <p:nvPr/>
        </p:nvSpPr>
        <p:spPr>
          <a:xfrm flipH="1">
            <a:off x="9942462" y="149152"/>
            <a:ext cx="681353" cy="789638"/>
          </a:xfrm>
          <a:prstGeom prst="rightArrow">
            <a:avLst>
              <a:gd fmla="val 50000" name="adj1"/>
              <a:gd fmla="val 50000" name="adj2"/>
            </a:avLst>
          </a:prstGeom>
          <a:solidFill>
            <a:schemeClr val="lt1"/>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9" name="Google Shape;109;p13"/>
          <p:cNvSpPr/>
          <p:nvPr/>
        </p:nvSpPr>
        <p:spPr>
          <a:xfrm>
            <a:off x="209940" y="275244"/>
            <a:ext cx="7987003" cy="52318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Paso 1: identificar servicios remotos</a:t>
            </a:r>
            <a:endParaRPr b="1" i="0" sz="2800" u="none" cap="none" strike="noStrike">
              <a:solidFill>
                <a:schemeClr val="dk1"/>
              </a:solidFill>
              <a:latin typeface="Arial"/>
              <a:ea typeface="Arial"/>
              <a:cs typeface="Arial"/>
              <a:sym typeface="Arial"/>
            </a:endParaRPr>
          </a:p>
        </p:txBody>
      </p:sp>
      <p:sp>
        <p:nvSpPr>
          <p:cNvPr id="110" name="Google Shape;110;p13"/>
          <p:cNvSpPr/>
          <p:nvPr/>
        </p:nvSpPr>
        <p:spPr>
          <a:xfrm rot="5400000">
            <a:off x="-132882" y="1032599"/>
            <a:ext cx="966405" cy="778787"/>
          </a:xfrm>
          <a:prstGeom prst="round2SameRect">
            <a:avLst>
              <a:gd fmla="val 50000" name="adj1"/>
              <a:gd fmla="val 0" name="adj2"/>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1" name="Google Shape;111;p13"/>
          <p:cNvSpPr/>
          <p:nvPr/>
        </p:nvSpPr>
        <p:spPr>
          <a:xfrm>
            <a:off x="6550067" y="2556117"/>
            <a:ext cx="5010698" cy="246217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Consiste en identificar los servicios remotos para lo cual se puede utilizar la herramienta nmap que permite el escaneo de redes en donde se puede identificar qué servicios se están utilizando en un dispositivo remoto, así como la identificación de equipos activos, sistemas operativos en el equipo remoto, existencia de filtros o </a:t>
            </a:r>
            <a:r>
              <a:rPr b="0" i="1" lang="en-US" sz="1400" u="none" cap="none" strike="noStrike">
                <a:solidFill>
                  <a:srgbClr val="000000"/>
                </a:solidFill>
                <a:latin typeface="Arial"/>
                <a:ea typeface="Arial"/>
                <a:cs typeface="Arial"/>
                <a:sym typeface="Arial"/>
              </a:rPr>
              <a:t>firewalls</a:t>
            </a:r>
            <a:r>
              <a:rPr b="0" i="0" lang="en-US" sz="1400" u="none" cap="none" strike="noStrike">
                <a:solidFill>
                  <a:srgbClr val="000000"/>
                </a:solidFill>
                <a:latin typeface="Arial"/>
                <a:ea typeface="Arial"/>
                <a:cs typeface="Arial"/>
                <a:sym typeface="Arial"/>
              </a:rPr>
              <a:t>, entre otros.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Por línea de comando en Linux su utilización es así más la ip objetivo en donde la respuesta será un listado de los puertos abiertos o cerrados en esa dirección ip.</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2" name="Google Shape;112;p13"/>
          <p:cNvPicPr preferRelativeResize="0"/>
          <p:nvPr/>
        </p:nvPicPr>
        <p:blipFill rotWithShape="1">
          <a:blip r:embed="rId3">
            <a:alphaModFix/>
          </a:blip>
          <a:srcRect b="40458" l="15577" r="18490" t="25214"/>
          <a:stretch/>
        </p:blipFill>
        <p:spPr>
          <a:xfrm>
            <a:off x="739715" y="2671914"/>
            <a:ext cx="5010698" cy="1914593"/>
          </a:xfrm>
          <a:prstGeom prst="rect">
            <a:avLst/>
          </a:prstGeom>
          <a:noFill/>
          <a:ln>
            <a:noFill/>
          </a:ln>
        </p:spPr>
      </p:pic>
      <p:sp>
        <p:nvSpPr>
          <p:cNvPr id="113" name="Google Shape;113;p13"/>
          <p:cNvSpPr txBox="1"/>
          <p:nvPr/>
        </p:nvSpPr>
        <p:spPr>
          <a:xfrm>
            <a:off x="1872343" y="5646057"/>
            <a:ext cx="3701143" cy="307777"/>
          </a:xfrm>
          <a:prstGeom prst="rect">
            <a:avLst/>
          </a:prstGeom>
          <a:solidFill>
            <a:srgbClr val="9CC2E5"/>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Da clic para conocer más.</a:t>
            </a:r>
            <a:endParaRPr b="0" i="0" sz="1400" u="none" cap="none" strike="noStrike">
              <a:solidFill>
                <a:srgbClr val="000000"/>
              </a:solidFill>
              <a:latin typeface="Arial"/>
              <a:ea typeface="Arial"/>
              <a:cs typeface="Arial"/>
              <a:sym typeface="Arial"/>
            </a:endParaRPr>
          </a:p>
        </p:txBody>
      </p:sp>
      <p:pic>
        <p:nvPicPr>
          <p:cNvPr descr="Icono De Acción Llamado a La Acción, CTA Ilustración Vectorial Plana  Ilustración del Vector - Ilustración de estrategia, compartimiento:  200489686" id="114" name="Google Shape;114;p13"/>
          <p:cNvPicPr preferRelativeResize="0"/>
          <p:nvPr/>
        </p:nvPicPr>
        <p:blipFill rotWithShape="1">
          <a:blip r:embed="rId4">
            <a:alphaModFix/>
          </a:blip>
          <a:srcRect b="27270" l="22828" r="20169" t="4014"/>
          <a:stretch/>
        </p:blipFill>
        <p:spPr>
          <a:xfrm>
            <a:off x="5750413" y="5440272"/>
            <a:ext cx="897306" cy="1142484"/>
          </a:xfrm>
          <a:prstGeom prst="rect">
            <a:avLst/>
          </a:prstGeom>
          <a:noFill/>
          <a:ln>
            <a:noFill/>
          </a:ln>
        </p:spPr>
      </p:pic>
      <p:sp>
        <p:nvSpPr>
          <p:cNvPr id="115" name="Google Shape;115;p13"/>
          <p:cNvSpPr/>
          <p:nvPr/>
        </p:nvSpPr>
        <p:spPr>
          <a:xfrm>
            <a:off x="6647719" y="5553319"/>
            <a:ext cx="1117669" cy="1118265"/>
          </a:xfrm>
          <a:prstGeom prst="rect">
            <a:avLst/>
          </a:prstGeom>
          <a:solidFill>
            <a:srgbClr val="3A3838"/>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6" name="Google Shape;116;p13"/>
          <p:cNvSpPr/>
          <p:nvPr/>
        </p:nvSpPr>
        <p:spPr>
          <a:xfrm flipH="1" rot="-5400000">
            <a:off x="6912729" y="5878601"/>
            <a:ext cx="681353" cy="789638"/>
          </a:xfrm>
          <a:prstGeom prst="rightArrow">
            <a:avLst>
              <a:gd fmla="val 50000" name="adj1"/>
              <a:gd fmla="val 50000" name="adj2"/>
            </a:avLst>
          </a:prstGeom>
          <a:solidFill>
            <a:schemeClr val="lt1"/>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4"/>
          <p:cNvSpPr/>
          <p:nvPr/>
        </p:nvSpPr>
        <p:spPr>
          <a:xfrm>
            <a:off x="615483" y="1118265"/>
            <a:ext cx="9326979" cy="5282535"/>
          </a:xfrm>
          <a:prstGeom prst="roundRect">
            <a:avLst>
              <a:gd fmla="val 16667" name="adj"/>
            </a:avLst>
          </a:prstGeom>
          <a:solidFill>
            <a:srgbClr val="BFBFBF"/>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122" name="Google Shape;122;p14"/>
          <p:cNvCxnSpPr/>
          <p:nvPr/>
        </p:nvCxnSpPr>
        <p:spPr>
          <a:xfrm>
            <a:off x="0" y="938790"/>
            <a:ext cx="12192000" cy="0"/>
          </a:xfrm>
          <a:prstGeom prst="straightConnector1">
            <a:avLst/>
          </a:prstGeom>
          <a:noFill/>
          <a:ln cap="flat" cmpd="sng" w="25400">
            <a:solidFill>
              <a:srgbClr val="D0CECE"/>
            </a:solidFill>
            <a:prstDash val="solid"/>
            <a:round/>
            <a:headEnd len="sm" w="sm" type="none"/>
            <a:tailEnd len="sm" w="sm" type="none"/>
          </a:ln>
        </p:spPr>
      </p:cxnSp>
      <p:sp>
        <p:nvSpPr>
          <p:cNvPr id="123" name="Google Shape;123;p14"/>
          <p:cNvSpPr/>
          <p:nvPr/>
        </p:nvSpPr>
        <p:spPr>
          <a:xfrm>
            <a:off x="10864391" y="0"/>
            <a:ext cx="1117669" cy="1118266"/>
          </a:xfrm>
          <a:prstGeom prst="rect">
            <a:avLst/>
          </a:prstGeom>
          <a:solidFill>
            <a:srgbClr val="3A3838"/>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4" name="Google Shape;124;p14"/>
          <p:cNvSpPr/>
          <p:nvPr/>
        </p:nvSpPr>
        <p:spPr>
          <a:xfrm>
            <a:off x="11086472" y="149152"/>
            <a:ext cx="681353" cy="789638"/>
          </a:xfrm>
          <a:prstGeom prst="rightArrow">
            <a:avLst>
              <a:gd fmla="val 50000" name="adj1"/>
              <a:gd fmla="val 50000" name="adj2"/>
            </a:avLst>
          </a:prstGeom>
          <a:solidFill>
            <a:schemeClr val="lt1"/>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5" name="Google Shape;125;p14"/>
          <p:cNvSpPr/>
          <p:nvPr/>
        </p:nvSpPr>
        <p:spPr>
          <a:xfrm flipH="1">
            <a:off x="9942462" y="149152"/>
            <a:ext cx="681353" cy="789638"/>
          </a:xfrm>
          <a:prstGeom prst="rightArrow">
            <a:avLst>
              <a:gd fmla="val 50000" name="adj1"/>
              <a:gd fmla="val 50000" name="adj2"/>
            </a:avLst>
          </a:prstGeom>
          <a:solidFill>
            <a:schemeClr val="lt1"/>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6" name="Google Shape;126;p14"/>
          <p:cNvSpPr/>
          <p:nvPr/>
        </p:nvSpPr>
        <p:spPr>
          <a:xfrm>
            <a:off x="615483" y="275244"/>
            <a:ext cx="6777016" cy="52318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Paso 1: identificar servicios remotos</a:t>
            </a:r>
            <a:endParaRPr b="1" i="0" sz="2800" u="none" cap="none" strike="noStrike">
              <a:solidFill>
                <a:schemeClr val="dk1"/>
              </a:solidFill>
              <a:latin typeface="Arial"/>
              <a:ea typeface="Arial"/>
              <a:cs typeface="Arial"/>
              <a:sym typeface="Arial"/>
            </a:endParaRPr>
          </a:p>
        </p:txBody>
      </p:sp>
      <p:sp>
        <p:nvSpPr>
          <p:cNvPr id="127" name="Google Shape;127;p14"/>
          <p:cNvSpPr/>
          <p:nvPr/>
        </p:nvSpPr>
        <p:spPr>
          <a:xfrm rot="5400000">
            <a:off x="-132882" y="1032599"/>
            <a:ext cx="966405" cy="778787"/>
          </a:xfrm>
          <a:prstGeom prst="round2SameRect">
            <a:avLst>
              <a:gd fmla="val 50000" name="adj1"/>
              <a:gd fmla="val 0" name="adj2"/>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8" name="Google Shape;128;p14"/>
          <p:cNvSpPr/>
          <p:nvPr/>
        </p:nvSpPr>
        <p:spPr>
          <a:xfrm>
            <a:off x="835446" y="2057059"/>
            <a:ext cx="4893034" cy="289305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Algunos parámetros del comando son: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[-iL] Sirve para indicar una lista de direcciones ips o redes a escanear. &gt; nmap –iL hosts.txt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[-sP] Sirve para ver cuántos equipos con sus Ips se pueden escanear.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 Lista los puertos que se desean escanear.&gt; nmap –iL hosts.txt –p 22,25,80,445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[-sV] Sirve para tratar de determinar la versión del servicio en el destino remoto.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[-O] Informa el sistema operativo en el objetivo.</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cxnSp>
        <p:nvCxnSpPr>
          <p:cNvPr id="133" name="Google Shape;133;p15"/>
          <p:cNvCxnSpPr/>
          <p:nvPr/>
        </p:nvCxnSpPr>
        <p:spPr>
          <a:xfrm>
            <a:off x="0" y="938790"/>
            <a:ext cx="12192000" cy="0"/>
          </a:xfrm>
          <a:prstGeom prst="straightConnector1">
            <a:avLst/>
          </a:prstGeom>
          <a:noFill/>
          <a:ln cap="flat" cmpd="sng" w="25400">
            <a:solidFill>
              <a:srgbClr val="D0CECE"/>
            </a:solidFill>
            <a:prstDash val="solid"/>
            <a:round/>
            <a:headEnd len="sm" w="sm" type="none"/>
            <a:tailEnd len="sm" w="sm" type="none"/>
          </a:ln>
        </p:spPr>
      </p:cxnSp>
      <p:sp>
        <p:nvSpPr>
          <p:cNvPr id="134" name="Google Shape;134;p15"/>
          <p:cNvSpPr/>
          <p:nvPr/>
        </p:nvSpPr>
        <p:spPr>
          <a:xfrm>
            <a:off x="9752853" y="0"/>
            <a:ext cx="1117669" cy="1118265"/>
          </a:xfrm>
          <a:prstGeom prst="rect">
            <a:avLst/>
          </a:prstGeom>
          <a:solidFill>
            <a:srgbClr val="3A3838"/>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5" name="Google Shape;135;p15"/>
          <p:cNvSpPr/>
          <p:nvPr/>
        </p:nvSpPr>
        <p:spPr>
          <a:xfrm>
            <a:off x="10864391" y="0"/>
            <a:ext cx="1117669" cy="1118266"/>
          </a:xfrm>
          <a:prstGeom prst="rect">
            <a:avLst/>
          </a:prstGeom>
          <a:solidFill>
            <a:srgbClr val="3A3838"/>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6" name="Google Shape;136;p15"/>
          <p:cNvSpPr/>
          <p:nvPr/>
        </p:nvSpPr>
        <p:spPr>
          <a:xfrm>
            <a:off x="11086472" y="149152"/>
            <a:ext cx="681353" cy="789638"/>
          </a:xfrm>
          <a:prstGeom prst="rightArrow">
            <a:avLst>
              <a:gd fmla="val 50000" name="adj1"/>
              <a:gd fmla="val 50000" name="adj2"/>
            </a:avLst>
          </a:prstGeom>
          <a:solidFill>
            <a:schemeClr val="lt1"/>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7" name="Google Shape;137;p15"/>
          <p:cNvSpPr/>
          <p:nvPr/>
        </p:nvSpPr>
        <p:spPr>
          <a:xfrm flipH="1">
            <a:off x="9942462" y="149152"/>
            <a:ext cx="681353" cy="789638"/>
          </a:xfrm>
          <a:prstGeom prst="rightArrow">
            <a:avLst>
              <a:gd fmla="val 50000" name="adj1"/>
              <a:gd fmla="val 50000" name="adj2"/>
            </a:avLst>
          </a:prstGeom>
          <a:solidFill>
            <a:schemeClr val="lt1"/>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8" name="Google Shape;138;p15"/>
          <p:cNvSpPr/>
          <p:nvPr/>
        </p:nvSpPr>
        <p:spPr>
          <a:xfrm>
            <a:off x="615483" y="275244"/>
            <a:ext cx="6777016" cy="52318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Paso 2: buscar vulnerabilidades</a:t>
            </a:r>
            <a:r>
              <a:rPr b="1" i="0" lang="en-US" sz="2800" u="none" cap="none" strike="noStrike">
                <a:solidFill>
                  <a:schemeClr val="dk1"/>
                </a:solidFill>
                <a:latin typeface="Arial"/>
                <a:ea typeface="Arial"/>
                <a:cs typeface="Arial"/>
                <a:sym typeface="Arial"/>
              </a:rPr>
              <a:t> </a:t>
            </a:r>
            <a:endParaRPr b="1" i="0" sz="3200" u="none" cap="none" strike="noStrike">
              <a:solidFill>
                <a:schemeClr val="dk1"/>
              </a:solidFill>
              <a:latin typeface="Arial"/>
              <a:ea typeface="Arial"/>
              <a:cs typeface="Arial"/>
              <a:sym typeface="Arial"/>
            </a:endParaRPr>
          </a:p>
        </p:txBody>
      </p:sp>
      <p:sp>
        <p:nvSpPr>
          <p:cNvPr id="139" name="Google Shape;139;p15"/>
          <p:cNvSpPr/>
          <p:nvPr/>
        </p:nvSpPr>
        <p:spPr>
          <a:xfrm rot="5400000">
            <a:off x="-132882" y="1032599"/>
            <a:ext cx="966405" cy="778787"/>
          </a:xfrm>
          <a:prstGeom prst="round2SameRect">
            <a:avLst>
              <a:gd fmla="val 50000" name="adj1"/>
              <a:gd fmla="val 0" name="adj2"/>
            </a:avLst>
          </a:prstGeom>
          <a:solidFill>
            <a:srgbClr val="E897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0" name="Google Shape;140;p15"/>
          <p:cNvSpPr/>
          <p:nvPr/>
        </p:nvSpPr>
        <p:spPr>
          <a:xfrm>
            <a:off x="835446" y="1835148"/>
            <a:ext cx="9788369" cy="1169511"/>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Una vez encontrados los servicios remotos con esta información se pueden utilizar las herramientas apropiadas para hallar los huecos de seguridad de esos servicios. Entonces, con los datos obtenidos del paso anterior existe una herramienta que se llama Nessus para iniciarse en esta actividad; esta consiste en una aplicación de carácter gratuita que también cuenta con la versión de pago, que por su base de datos y su facilidad de uso es muy apropiada en este aspecto; aunque se puede utilizar por línea de comandos, se recomienda utilizar su interfaz gráfica que es bastante intuitiva.</a:t>
            </a:r>
            <a:endParaRPr b="0" i="0" sz="1400" u="none" cap="none" strike="noStrike">
              <a:solidFill>
                <a:srgbClr val="000000"/>
              </a:solidFill>
              <a:latin typeface="Arial"/>
              <a:ea typeface="Arial"/>
              <a:cs typeface="Arial"/>
              <a:sym typeface="Arial"/>
            </a:endParaRPr>
          </a:p>
        </p:txBody>
      </p:sp>
      <p:pic>
        <p:nvPicPr>
          <p:cNvPr id="141" name="Google Shape;141;p15"/>
          <p:cNvPicPr preferRelativeResize="0"/>
          <p:nvPr/>
        </p:nvPicPr>
        <p:blipFill rotWithShape="1">
          <a:blip r:embed="rId3">
            <a:alphaModFix/>
          </a:blip>
          <a:srcRect b="0" l="0" r="0" t="0"/>
          <a:stretch/>
        </p:blipFill>
        <p:spPr>
          <a:xfrm>
            <a:off x="2384618" y="3718728"/>
            <a:ext cx="5815485" cy="2864028"/>
          </a:xfrm>
          <a:prstGeom prst="rect">
            <a:avLst/>
          </a:prstGeom>
          <a:noFill/>
          <a:ln>
            <a:noFill/>
          </a:ln>
        </p:spPr>
      </p:pic>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cxnSp>
        <p:nvCxnSpPr>
          <p:cNvPr id="146" name="Google Shape;146;p16"/>
          <p:cNvCxnSpPr/>
          <p:nvPr/>
        </p:nvCxnSpPr>
        <p:spPr>
          <a:xfrm>
            <a:off x="0" y="938790"/>
            <a:ext cx="12192000" cy="0"/>
          </a:xfrm>
          <a:prstGeom prst="straightConnector1">
            <a:avLst/>
          </a:prstGeom>
          <a:noFill/>
          <a:ln cap="flat" cmpd="sng" w="25400">
            <a:solidFill>
              <a:srgbClr val="D0CECE"/>
            </a:solidFill>
            <a:prstDash val="solid"/>
            <a:round/>
            <a:headEnd len="sm" w="sm" type="none"/>
            <a:tailEnd len="sm" w="sm" type="none"/>
          </a:ln>
        </p:spPr>
      </p:cxnSp>
      <p:sp>
        <p:nvSpPr>
          <p:cNvPr id="147" name="Google Shape;147;p16"/>
          <p:cNvSpPr/>
          <p:nvPr/>
        </p:nvSpPr>
        <p:spPr>
          <a:xfrm>
            <a:off x="9752853" y="0"/>
            <a:ext cx="1117669" cy="1118265"/>
          </a:xfrm>
          <a:prstGeom prst="rect">
            <a:avLst/>
          </a:prstGeom>
          <a:solidFill>
            <a:srgbClr val="3A3838"/>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8" name="Google Shape;148;p16"/>
          <p:cNvSpPr/>
          <p:nvPr/>
        </p:nvSpPr>
        <p:spPr>
          <a:xfrm>
            <a:off x="10864391" y="0"/>
            <a:ext cx="1117669" cy="1118266"/>
          </a:xfrm>
          <a:prstGeom prst="rect">
            <a:avLst/>
          </a:prstGeom>
          <a:solidFill>
            <a:srgbClr val="3A3838"/>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9" name="Google Shape;149;p16"/>
          <p:cNvSpPr/>
          <p:nvPr/>
        </p:nvSpPr>
        <p:spPr>
          <a:xfrm>
            <a:off x="11086472" y="149152"/>
            <a:ext cx="681353" cy="789638"/>
          </a:xfrm>
          <a:prstGeom prst="rightArrow">
            <a:avLst>
              <a:gd fmla="val 50000" name="adj1"/>
              <a:gd fmla="val 50000" name="adj2"/>
            </a:avLst>
          </a:prstGeom>
          <a:solidFill>
            <a:schemeClr val="lt1"/>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0" name="Google Shape;150;p16"/>
          <p:cNvSpPr/>
          <p:nvPr/>
        </p:nvSpPr>
        <p:spPr>
          <a:xfrm flipH="1">
            <a:off x="9942462" y="149152"/>
            <a:ext cx="681353" cy="789638"/>
          </a:xfrm>
          <a:prstGeom prst="rightArrow">
            <a:avLst>
              <a:gd fmla="val 50000" name="adj1"/>
              <a:gd fmla="val 50000" name="adj2"/>
            </a:avLst>
          </a:prstGeom>
          <a:solidFill>
            <a:schemeClr val="lt1"/>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1" name="Google Shape;151;p16"/>
          <p:cNvSpPr/>
          <p:nvPr/>
        </p:nvSpPr>
        <p:spPr>
          <a:xfrm>
            <a:off x="615483" y="275244"/>
            <a:ext cx="6777016" cy="5231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Paso 3: explotar vulnerabilidades</a:t>
            </a:r>
            <a:endParaRPr b="1" i="0" sz="3200" u="none" cap="none" strike="noStrike">
              <a:solidFill>
                <a:schemeClr val="lt1"/>
              </a:solidFill>
              <a:latin typeface="Arial"/>
              <a:ea typeface="Arial"/>
              <a:cs typeface="Arial"/>
              <a:sym typeface="Arial"/>
            </a:endParaRPr>
          </a:p>
        </p:txBody>
      </p:sp>
      <p:sp>
        <p:nvSpPr>
          <p:cNvPr id="152" name="Google Shape;152;p16"/>
          <p:cNvSpPr/>
          <p:nvPr/>
        </p:nvSpPr>
        <p:spPr>
          <a:xfrm rot="5400000">
            <a:off x="-132882" y="1032599"/>
            <a:ext cx="966405" cy="778787"/>
          </a:xfrm>
          <a:prstGeom prst="round2SameRect">
            <a:avLst>
              <a:gd fmla="val 50000" name="adj1"/>
              <a:gd fmla="val 0" name="adj2"/>
            </a:avLst>
          </a:prstGeom>
          <a:solidFill>
            <a:srgbClr val="29F7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3" name="Google Shape;153;p16"/>
          <p:cNvSpPr/>
          <p:nvPr/>
        </p:nvSpPr>
        <p:spPr>
          <a:xfrm>
            <a:off x="1268361" y="1899205"/>
            <a:ext cx="8249325" cy="954067"/>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Una vez encontradas las vulnerabilidades se recomienda el uso de la herramienta </a:t>
            </a:r>
            <a:r>
              <a:rPr b="1" i="0" lang="en-US" sz="1400" u="none" cap="none" strike="noStrike">
                <a:solidFill>
                  <a:srgbClr val="000000"/>
                </a:solidFill>
                <a:latin typeface="Arial"/>
                <a:ea typeface="Arial"/>
                <a:cs typeface="Arial"/>
                <a:sym typeface="Arial"/>
              </a:rPr>
              <a:t>Metasploit</a:t>
            </a:r>
            <a:r>
              <a:rPr b="1" i="1" lang="en-US" sz="1400" u="none" cap="none" strike="noStrike">
                <a:solidFill>
                  <a:srgbClr val="000000"/>
                </a:solidFill>
                <a:latin typeface="Arial"/>
                <a:ea typeface="Arial"/>
                <a:cs typeface="Arial"/>
                <a:sym typeface="Arial"/>
              </a:rPr>
              <a:t> </a:t>
            </a:r>
            <a:r>
              <a:rPr b="0" i="0" lang="en-US" sz="1400" u="none" cap="none" strike="noStrike">
                <a:solidFill>
                  <a:srgbClr val="000000"/>
                </a:solidFill>
                <a:latin typeface="Arial"/>
                <a:ea typeface="Arial"/>
                <a:cs typeface="Arial"/>
                <a:sym typeface="Arial"/>
              </a:rPr>
              <a:t>para determinar cómo se pueden explotar esas vulnerabilidades. Así, en primer lugar se tiene que verificar si realmente las vulnerabilidades identificadas permiten a un atacante causar algún daño para luego intentar conocer cuál sería ese daño.</a:t>
            </a:r>
            <a:endParaRPr b="0" i="0" sz="1400" u="none" cap="none" strike="noStrike">
              <a:solidFill>
                <a:srgbClr val="000000"/>
              </a:solidFill>
              <a:latin typeface="Arial"/>
              <a:ea typeface="Arial"/>
              <a:cs typeface="Arial"/>
              <a:sym typeface="Arial"/>
            </a:endParaRPr>
          </a:p>
        </p:txBody>
      </p:sp>
      <p:pic>
        <p:nvPicPr>
          <p:cNvPr id="154" name="Google Shape;154;p16"/>
          <p:cNvPicPr preferRelativeResize="0"/>
          <p:nvPr/>
        </p:nvPicPr>
        <p:blipFill rotWithShape="1">
          <a:blip r:embed="rId3">
            <a:alphaModFix/>
          </a:blip>
          <a:srcRect b="39804" l="29273" r="29773" t="34030"/>
          <a:stretch/>
        </p:blipFill>
        <p:spPr>
          <a:xfrm>
            <a:off x="3314160" y="3178061"/>
            <a:ext cx="4599608" cy="1653336"/>
          </a:xfrm>
          <a:prstGeom prst="rect">
            <a:avLst/>
          </a:prstGeom>
          <a:noFill/>
          <a:ln>
            <a:noFill/>
          </a:ln>
        </p:spPr>
      </p:pic>
      <p:sp>
        <p:nvSpPr>
          <p:cNvPr id="155" name="Google Shape;155;p16"/>
          <p:cNvSpPr txBox="1"/>
          <p:nvPr/>
        </p:nvSpPr>
        <p:spPr>
          <a:xfrm>
            <a:off x="1872343" y="5646057"/>
            <a:ext cx="3701143" cy="307777"/>
          </a:xfrm>
          <a:prstGeom prst="rect">
            <a:avLst/>
          </a:prstGeom>
          <a:solidFill>
            <a:srgbClr val="9CC2E5"/>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Da clic para conocer más.</a:t>
            </a:r>
            <a:endParaRPr b="0" i="0" sz="1400" u="none" cap="none" strike="noStrike">
              <a:solidFill>
                <a:srgbClr val="000000"/>
              </a:solidFill>
              <a:latin typeface="Arial"/>
              <a:ea typeface="Arial"/>
              <a:cs typeface="Arial"/>
              <a:sym typeface="Arial"/>
            </a:endParaRPr>
          </a:p>
        </p:txBody>
      </p:sp>
      <p:pic>
        <p:nvPicPr>
          <p:cNvPr descr="Icono De Acción Llamado a La Acción, CTA Ilustración Vectorial Plana  Ilustración del Vector - Ilustración de estrategia, compartimiento:  200489686" id="156" name="Google Shape;156;p16"/>
          <p:cNvPicPr preferRelativeResize="0"/>
          <p:nvPr/>
        </p:nvPicPr>
        <p:blipFill rotWithShape="1">
          <a:blip r:embed="rId4">
            <a:alphaModFix/>
          </a:blip>
          <a:srcRect b="27270" l="22828" r="20169" t="4014"/>
          <a:stretch/>
        </p:blipFill>
        <p:spPr>
          <a:xfrm>
            <a:off x="5750413" y="5440272"/>
            <a:ext cx="897306" cy="1142484"/>
          </a:xfrm>
          <a:prstGeom prst="rect">
            <a:avLst/>
          </a:prstGeom>
          <a:noFill/>
          <a:ln>
            <a:noFill/>
          </a:ln>
        </p:spPr>
      </p:pic>
      <p:sp>
        <p:nvSpPr>
          <p:cNvPr id="157" name="Google Shape;157;p16"/>
          <p:cNvSpPr/>
          <p:nvPr/>
        </p:nvSpPr>
        <p:spPr>
          <a:xfrm>
            <a:off x="6647719" y="5553319"/>
            <a:ext cx="1117669" cy="1118265"/>
          </a:xfrm>
          <a:prstGeom prst="rect">
            <a:avLst/>
          </a:prstGeom>
          <a:solidFill>
            <a:srgbClr val="3A3838"/>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8" name="Google Shape;158;p16"/>
          <p:cNvSpPr/>
          <p:nvPr/>
        </p:nvSpPr>
        <p:spPr>
          <a:xfrm flipH="1" rot="-5400000">
            <a:off x="6912729" y="5878601"/>
            <a:ext cx="681353" cy="789638"/>
          </a:xfrm>
          <a:prstGeom prst="rightArrow">
            <a:avLst>
              <a:gd fmla="val 50000" name="adj1"/>
              <a:gd fmla="val 50000" name="adj2"/>
            </a:avLst>
          </a:prstGeom>
          <a:solidFill>
            <a:schemeClr val="lt1"/>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cxnSp>
        <p:nvCxnSpPr>
          <p:cNvPr id="163" name="Google Shape;163;p17"/>
          <p:cNvCxnSpPr/>
          <p:nvPr/>
        </p:nvCxnSpPr>
        <p:spPr>
          <a:xfrm>
            <a:off x="0" y="938790"/>
            <a:ext cx="12192000" cy="0"/>
          </a:xfrm>
          <a:prstGeom prst="straightConnector1">
            <a:avLst/>
          </a:prstGeom>
          <a:noFill/>
          <a:ln cap="flat" cmpd="sng" w="25400">
            <a:solidFill>
              <a:srgbClr val="D0CECE"/>
            </a:solidFill>
            <a:prstDash val="solid"/>
            <a:round/>
            <a:headEnd len="sm" w="sm" type="none"/>
            <a:tailEnd len="sm" w="sm" type="none"/>
          </a:ln>
        </p:spPr>
      </p:cxnSp>
      <p:sp>
        <p:nvSpPr>
          <p:cNvPr id="164" name="Google Shape;164;p17"/>
          <p:cNvSpPr/>
          <p:nvPr/>
        </p:nvSpPr>
        <p:spPr>
          <a:xfrm>
            <a:off x="10864391" y="0"/>
            <a:ext cx="1117669" cy="1118266"/>
          </a:xfrm>
          <a:prstGeom prst="rect">
            <a:avLst/>
          </a:prstGeom>
          <a:solidFill>
            <a:srgbClr val="3A3838"/>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5" name="Google Shape;165;p17"/>
          <p:cNvSpPr/>
          <p:nvPr/>
        </p:nvSpPr>
        <p:spPr>
          <a:xfrm>
            <a:off x="11086472" y="149152"/>
            <a:ext cx="681353" cy="789638"/>
          </a:xfrm>
          <a:prstGeom prst="rightArrow">
            <a:avLst>
              <a:gd fmla="val 50000" name="adj1"/>
              <a:gd fmla="val 50000" name="adj2"/>
            </a:avLst>
          </a:prstGeom>
          <a:solidFill>
            <a:schemeClr val="lt1"/>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6" name="Google Shape;166;p17"/>
          <p:cNvSpPr/>
          <p:nvPr/>
        </p:nvSpPr>
        <p:spPr>
          <a:xfrm>
            <a:off x="615483" y="275244"/>
            <a:ext cx="6777016" cy="5231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Paso 3: explotar vulnerabilidades</a:t>
            </a:r>
            <a:endParaRPr b="1" i="0" sz="3200" u="none" cap="none" strike="noStrike">
              <a:solidFill>
                <a:schemeClr val="lt1"/>
              </a:solidFill>
              <a:latin typeface="Arial"/>
              <a:ea typeface="Arial"/>
              <a:cs typeface="Arial"/>
              <a:sym typeface="Arial"/>
            </a:endParaRPr>
          </a:p>
        </p:txBody>
      </p:sp>
      <p:sp>
        <p:nvSpPr>
          <p:cNvPr id="167" name="Google Shape;167;p17"/>
          <p:cNvSpPr/>
          <p:nvPr/>
        </p:nvSpPr>
        <p:spPr>
          <a:xfrm rot="5400000">
            <a:off x="-132882" y="1032599"/>
            <a:ext cx="966405" cy="778787"/>
          </a:xfrm>
          <a:prstGeom prst="round2SameRect">
            <a:avLst>
              <a:gd fmla="val 50000" name="adj1"/>
              <a:gd fmla="val 0" name="adj2"/>
            </a:avLst>
          </a:prstGeom>
          <a:solidFill>
            <a:srgbClr val="29F7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8" name="Google Shape;168;p17"/>
          <p:cNvSpPr/>
          <p:nvPr/>
        </p:nvSpPr>
        <p:spPr>
          <a:xfrm flipH="1" rot="-5400000">
            <a:off x="6912729" y="5878601"/>
            <a:ext cx="681353" cy="789638"/>
          </a:xfrm>
          <a:prstGeom prst="rightArrow">
            <a:avLst>
              <a:gd fmla="val 50000" name="adj1"/>
              <a:gd fmla="val 50000" name="adj2"/>
            </a:avLst>
          </a:prstGeom>
          <a:solidFill>
            <a:schemeClr val="lt1"/>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9" name="Google Shape;169;p17"/>
          <p:cNvSpPr/>
          <p:nvPr/>
        </p:nvSpPr>
        <p:spPr>
          <a:xfrm>
            <a:off x="615483" y="1118265"/>
            <a:ext cx="9326979" cy="5282535"/>
          </a:xfrm>
          <a:prstGeom prst="roundRect">
            <a:avLst>
              <a:gd fmla="val 16667" name="adj"/>
            </a:avLst>
          </a:prstGeom>
          <a:solidFill>
            <a:srgbClr val="BFBFBF"/>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Metasploit cuenta con una base de datos de vulnerabilidades y de </a:t>
            </a:r>
            <a:r>
              <a:rPr b="0" i="1" lang="en-US" sz="1400" u="none" cap="none" strike="noStrike">
                <a:solidFill>
                  <a:schemeClr val="dk1"/>
                </a:solidFill>
                <a:latin typeface="Arial"/>
                <a:ea typeface="Arial"/>
                <a:cs typeface="Arial"/>
                <a:sym typeface="Arial"/>
              </a:rPr>
              <a:t>exploits</a:t>
            </a:r>
            <a:r>
              <a:rPr b="0" i="0" lang="en-US" sz="1400" u="none" cap="none" strike="noStrike">
                <a:solidFill>
                  <a:schemeClr val="dk1"/>
                </a:solidFill>
                <a:latin typeface="Arial"/>
                <a:ea typeface="Arial"/>
                <a:cs typeface="Arial"/>
                <a:sym typeface="Arial"/>
              </a:rPr>
              <a:t> que podrían aprovecharlas. En otras palabras, en lugar de revisar si hay una vulnerabilidad en un equipo remoto, directamente se intenta la ejecución de un </a:t>
            </a:r>
            <a:r>
              <a:rPr b="0" i="1" lang="en-US" sz="1400" u="none" cap="none" strike="noStrike">
                <a:solidFill>
                  <a:schemeClr val="dk1"/>
                </a:solidFill>
                <a:latin typeface="Arial"/>
                <a:ea typeface="Arial"/>
                <a:cs typeface="Arial"/>
                <a:sym typeface="Arial"/>
              </a:rPr>
              <a:t>exploit</a:t>
            </a:r>
            <a:r>
              <a:rPr b="0" i="0" lang="en-US" sz="1400" u="none" cap="none" strike="noStrike">
                <a:solidFill>
                  <a:schemeClr val="dk1"/>
                </a:solidFill>
                <a:latin typeface="Arial"/>
                <a:ea typeface="Arial"/>
                <a:cs typeface="Arial"/>
                <a:sym typeface="Arial"/>
              </a:rPr>
              <a:t> y se simulan las consecuencias posteriores, en caso de que este se ejecutará con éxito.</a:t>
            </a:r>
            <a:br>
              <a:rPr b="0" i="0" lang="en-US" sz="1400" u="none" cap="none" strike="noStrike">
                <a:solidFill>
                  <a:schemeClr val="dk1"/>
                </a:solidFill>
                <a:latin typeface="Arial"/>
                <a:ea typeface="Arial"/>
                <a:cs typeface="Arial"/>
                <a:sym typeface="Arial"/>
              </a:rPr>
            </a:b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Finalmente, Metasploit se ejecuta por medio de línea de comandos, </a:t>
            </a:r>
            <a:r>
              <a:rPr b="1" i="0" lang="en-US" sz="1400" u="none" cap="none" strike="noStrike">
                <a:solidFill>
                  <a:schemeClr val="dk1"/>
                </a:solidFill>
                <a:latin typeface="Arial"/>
                <a:ea typeface="Arial"/>
                <a:cs typeface="Arial"/>
                <a:sym typeface="Arial"/>
              </a:rPr>
              <a:t>msfconsole</a:t>
            </a:r>
            <a:r>
              <a:rPr b="1" i="1" lang="en-US" sz="1400" u="none" cap="none" strike="noStrike">
                <a:solidFill>
                  <a:schemeClr val="dk1"/>
                </a:solidFill>
                <a:latin typeface="Arial"/>
                <a:ea typeface="Arial"/>
                <a:cs typeface="Arial"/>
                <a:sym typeface="Arial"/>
              </a:rPr>
              <a:t>,</a:t>
            </a:r>
            <a:r>
              <a:rPr b="0" i="0" lang="en-US" sz="1400" u="none" cap="none" strike="noStrike">
                <a:solidFill>
                  <a:schemeClr val="dk1"/>
                </a:solidFill>
                <a:latin typeface="Arial"/>
                <a:ea typeface="Arial"/>
                <a:cs typeface="Arial"/>
                <a:sym typeface="Arial"/>
              </a:rPr>
              <a:t> y se recomienda usar  su interfaz gráfica para tener una mayor comprensión.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cxnSp>
        <p:nvCxnSpPr>
          <p:cNvPr id="174" name="Google Shape;174;p18"/>
          <p:cNvCxnSpPr/>
          <p:nvPr/>
        </p:nvCxnSpPr>
        <p:spPr>
          <a:xfrm>
            <a:off x="0" y="938790"/>
            <a:ext cx="12192000" cy="0"/>
          </a:xfrm>
          <a:prstGeom prst="straightConnector1">
            <a:avLst/>
          </a:prstGeom>
          <a:noFill/>
          <a:ln cap="flat" cmpd="sng" w="25400">
            <a:solidFill>
              <a:srgbClr val="D0CECE"/>
            </a:solidFill>
            <a:prstDash val="solid"/>
            <a:round/>
            <a:headEnd len="sm" w="sm" type="none"/>
            <a:tailEnd len="sm" w="sm" type="none"/>
          </a:ln>
        </p:spPr>
      </p:cxnSp>
      <p:sp>
        <p:nvSpPr>
          <p:cNvPr id="175" name="Google Shape;175;p18"/>
          <p:cNvSpPr/>
          <p:nvPr/>
        </p:nvSpPr>
        <p:spPr>
          <a:xfrm>
            <a:off x="9752853" y="0"/>
            <a:ext cx="1117669" cy="1118265"/>
          </a:xfrm>
          <a:prstGeom prst="rect">
            <a:avLst/>
          </a:prstGeom>
          <a:solidFill>
            <a:srgbClr val="3A3838"/>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6" name="Google Shape;176;p18"/>
          <p:cNvSpPr/>
          <p:nvPr/>
        </p:nvSpPr>
        <p:spPr>
          <a:xfrm>
            <a:off x="10864391" y="0"/>
            <a:ext cx="1117669" cy="1118266"/>
          </a:xfrm>
          <a:prstGeom prst="rect">
            <a:avLst/>
          </a:prstGeom>
          <a:solidFill>
            <a:srgbClr val="3A3838"/>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7" name="Google Shape;177;p18"/>
          <p:cNvSpPr/>
          <p:nvPr/>
        </p:nvSpPr>
        <p:spPr>
          <a:xfrm>
            <a:off x="11086472" y="149152"/>
            <a:ext cx="681353" cy="789638"/>
          </a:xfrm>
          <a:prstGeom prst="rightArrow">
            <a:avLst>
              <a:gd fmla="val 50000" name="adj1"/>
              <a:gd fmla="val 50000" name="adj2"/>
            </a:avLst>
          </a:prstGeom>
          <a:solidFill>
            <a:schemeClr val="lt1"/>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8" name="Google Shape;178;p18"/>
          <p:cNvSpPr/>
          <p:nvPr/>
        </p:nvSpPr>
        <p:spPr>
          <a:xfrm flipH="1">
            <a:off x="9942462" y="149152"/>
            <a:ext cx="681353" cy="789638"/>
          </a:xfrm>
          <a:prstGeom prst="rightArrow">
            <a:avLst>
              <a:gd fmla="val 50000" name="adj1"/>
              <a:gd fmla="val 50000" name="adj2"/>
            </a:avLst>
          </a:prstGeom>
          <a:solidFill>
            <a:schemeClr val="lt1"/>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9" name="Google Shape;179;p18"/>
          <p:cNvSpPr/>
          <p:nvPr/>
        </p:nvSpPr>
        <p:spPr>
          <a:xfrm>
            <a:off x="615483" y="275244"/>
            <a:ext cx="6777016" cy="5231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Paso 4: probar en entornos legales</a:t>
            </a:r>
            <a:endParaRPr b="0" i="0" sz="3200" u="none" cap="none" strike="noStrike">
              <a:solidFill>
                <a:srgbClr val="000000"/>
              </a:solidFill>
              <a:latin typeface="Arial"/>
              <a:ea typeface="Arial"/>
              <a:cs typeface="Arial"/>
              <a:sym typeface="Arial"/>
            </a:endParaRPr>
          </a:p>
        </p:txBody>
      </p:sp>
      <p:sp>
        <p:nvSpPr>
          <p:cNvPr id="180" name="Google Shape;180;p18"/>
          <p:cNvSpPr/>
          <p:nvPr/>
        </p:nvSpPr>
        <p:spPr>
          <a:xfrm rot="5400000">
            <a:off x="-132882" y="1032599"/>
            <a:ext cx="966405" cy="778787"/>
          </a:xfrm>
          <a:prstGeom prst="round2SameRect">
            <a:avLst>
              <a:gd fmla="val 50000" name="adj1"/>
              <a:gd fmla="val 0" name="adj2"/>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1" name="Google Shape;181;p18"/>
          <p:cNvSpPr/>
          <p:nvPr/>
        </p:nvSpPr>
        <p:spPr>
          <a:xfrm>
            <a:off x="739713" y="2126670"/>
            <a:ext cx="10124678" cy="95410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Este paso se hace necesario para las tres herramientas anteriores y definir un sistema objetivo en el que se harán las pruebas. Se recomienda iniciar en estas labores de pruebas en un entorno real, en ningún caso en sistemas públicos de internet. Para aprender a usar estas herramientas, se debe utilizar el entorno de pruebas, construyendo escenarios de investigación en donde cada persona pueda tener acercamientos sin riesgos de afectar a ningún entorno en producción.</a:t>
            </a:r>
            <a:endParaRPr b="0" i="0" sz="1400" u="none" cap="none" strike="noStrike">
              <a:solidFill>
                <a:srgbClr val="000000"/>
              </a:solidFill>
              <a:latin typeface="Arial"/>
              <a:ea typeface="Arial"/>
              <a:cs typeface="Arial"/>
              <a:sym typeface="Arial"/>
            </a:endParaRPr>
          </a:p>
        </p:txBody>
      </p:sp>
      <p:pic>
        <p:nvPicPr>
          <p:cNvPr id="182" name="Google Shape;182;p18"/>
          <p:cNvPicPr preferRelativeResize="0"/>
          <p:nvPr/>
        </p:nvPicPr>
        <p:blipFill rotWithShape="1">
          <a:blip r:embed="rId3">
            <a:alphaModFix/>
          </a:blip>
          <a:srcRect b="0" l="0" r="0" t="0"/>
          <a:stretch/>
        </p:blipFill>
        <p:spPr>
          <a:xfrm>
            <a:off x="2669458" y="3262937"/>
            <a:ext cx="4103609" cy="3319819"/>
          </a:xfrm>
          <a:prstGeom prst="rect">
            <a:avLst/>
          </a:prstGeom>
          <a:noFill/>
          <a:ln>
            <a:noFill/>
          </a:ln>
        </p:spPr>
      </p:pic>
      <p:sp>
        <p:nvSpPr>
          <p:cNvPr id="183" name="Google Shape;183;p18"/>
          <p:cNvSpPr txBox="1"/>
          <p:nvPr/>
        </p:nvSpPr>
        <p:spPr>
          <a:xfrm>
            <a:off x="7074056" y="3899324"/>
            <a:ext cx="3790335"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Las herramientas recomendadas aquí son Damn Vulnerable Linuxy (DVL) y Damn Vulnerable Web Application (DVWA).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