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2" roundtripDataSignature="AMtx7mjPsVryGQXuIxlg/LJbwWMu86qn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O"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05" name="Google Shape;10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13" name="Google Shape;11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44" name="Google Shape;14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56" name="Google Shape;15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68" name="Google Shape;16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80" name="Google Shape;18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7"/>
          <p:cNvSpPr/>
          <p:nvPr>
            <p:ph idx="2" type="pic"/>
          </p:nvPr>
        </p:nvSpPr>
        <p:spPr>
          <a:xfrm>
            <a:off x="5183188" y="987425"/>
            <a:ext cx="6172200" cy="4873625"/>
          </a:xfrm>
          <a:prstGeom prst="rect">
            <a:avLst/>
          </a:prstGeom>
          <a:noFill/>
          <a:ln>
            <a:noFill/>
          </a:ln>
        </p:spPr>
      </p:sp>
      <p:sp>
        <p:nvSpPr>
          <p:cNvPr id="68" name="Google Shape;68;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hyperlink" Target="https://cdn.pixabay.com/photo/2012/05/07/11/15/memory-48118_960_720.png" TargetMode="External"/><Relationship Id="rId5" Type="http://schemas.openxmlformats.org/officeDocument/2006/relationships/image" Target="../media/image1.png"/><Relationship Id="rId6" Type="http://schemas.openxmlformats.org/officeDocument/2006/relationships/image" Target="../media/image3.jpg"/><Relationship Id="rId7" Type="http://schemas.openxmlformats.org/officeDocument/2006/relationships/hyperlink" Target="https://cdn.pixabay.com/photo/2013/12/03/07/53/bubble-222779_960_720.jpg" TargetMode="External"/><Relationship Id="rId8"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0" Type="http://schemas.openxmlformats.org/officeDocument/2006/relationships/image" Target="../media/image17.jpg"/><Relationship Id="rId22" Type="http://schemas.openxmlformats.org/officeDocument/2006/relationships/hyperlink" Target="https://cdn.pixabay.com/photo/2017/03/01/10/02/balance-2108022_960_720.jpg" TargetMode="External"/><Relationship Id="rId21" Type="http://schemas.openxmlformats.org/officeDocument/2006/relationships/image" Target="../media/image19.jpg"/><Relationship Id="rId24" Type="http://schemas.openxmlformats.org/officeDocument/2006/relationships/image" Target="../media/image22.png"/><Relationship Id="rId23" Type="http://schemas.openxmlformats.org/officeDocument/2006/relationships/image" Target="../media/image21.png"/><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7.png"/><Relationship Id="rId9" Type="http://schemas.openxmlformats.org/officeDocument/2006/relationships/image" Target="../media/image10.png"/><Relationship Id="rId26" Type="http://schemas.openxmlformats.org/officeDocument/2006/relationships/hyperlink" Target="https://cdn.pixabay.com/photo/2021/09/22/13/39/justice-6646842_960_720.png" TargetMode="External"/><Relationship Id="rId25" Type="http://schemas.openxmlformats.org/officeDocument/2006/relationships/image" Target="../media/image24.png"/><Relationship Id="rId5" Type="http://schemas.openxmlformats.org/officeDocument/2006/relationships/image" Target="../media/image6.png"/><Relationship Id="rId6" Type="http://schemas.openxmlformats.org/officeDocument/2006/relationships/hyperlink" Target="https://cdn.pixabay.com/photo/2012/04/26/19/47/hard-disk-42935_960_720.png" TargetMode="External"/><Relationship Id="rId7" Type="http://schemas.openxmlformats.org/officeDocument/2006/relationships/image" Target="../media/image8.png"/><Relationship Id="rId8" Type="http://schemas.openxmlformats.org/officeDocument/2006/relationships/image" Target="../media/image9.png"/><Relationship Id="rId11" Type="http://schemas.openxmlformats.org/officeDocument/2006/relationships/image" Target="../media/image11.jpg"/><Relationship Id="rId10" Type="http://schemas.openxmlformats.org/officeDocument/2006/relationships/hyperlink" Target="https://cdn.pixabay.com/photo/2021/08/25/12/45/phishing-6573326_960_720.png" TargetMode="External"/><Relationship Id="rId13" Type="http://schemas.openxmlformats.org/officeDocument/2006/relationships/image" Target="../media/image12.jpg"/><Relationship Id="rId12" Type="http://schemas.openxmlformats.org/officeDocument/2006/relationships/image" Target="../media/image14.jpg"/><Relationship Id="rId15" Type="http://schemas.openxmlformats.org/officeDocument/2006/relationships/image" Target="../media/image15.png"/><Relationship Id="rId14" Type="http://schemas.openxmlformats.org/officeDocument/2006/relationships/hyperlink" Target="https://media.istockphoto.com/vectors/sales-and-marketing-filtering-network-marketing-and-market-ecommerce-vector-id1279087197?s=612x612" TargetMode="External"/><Relationship Id="rId17" Type="http://schemas.openxmlformats.org/officeDocument/2006/relationships/image" Target="../media/image13.png"/><Relationship Id="rId16" Type="http://schemas.openxmlformats.org/officeDocument/2006/relationships/image" Target="../media/image16.png"/><Relationship Id="rId19" Type="http://schemas.openxmlformats.org/officeDocument/2006/relationships/image" Target="../media/image18.jpg"/><Relationship Id="rId18" Type="http://schemas.openxmlformats.org/officeDocument/2006/relationships/hyperlink" Target="https://cdn.pixabay.com/photo/2020/12/02/11/57/zoom-5797316_960_720.p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0.jpg"/><Relationship Id="rId4" Type="http://schemas.openxmlformats.org/officeDocument/2006/relationships/image" Target="../media/image25.png"/><Relationship Id="rId5"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0.jpg"/><Relationship Id="rId4" Type="http://schemas.openxmlformats.org/officeDocument/2006/relationships/image" Target="../media/image28.jpg"/><Relationship Id="rId5"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0.jpg"/><Relationship Id="rId4" Type="http://schemas.openxmlformats.org/officeDocument/2006/relationships/image" Target="../media/image26.jpg"/><Relationship Id="rId5"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9" name="Google Shape;89;p1"/>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90" name="Google Shape;90;p1"/>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sp>
        <p:nvSpPr>
          <p:cNvPr id="91" name="Google Shape;91;p1"/>
          <p:cNvSpPr/>
          <p:nvPr/>
        </p:nvSpPr>
        <p:spPr>
          <a:xfrm>
            <a:off x="1433741" y="191101"/>
            <a:ext cx="5009820" cy="426175"/>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DI_C11_ActividadDeProfundizacion_1</a:t>
            </a:r>
            <a:endParaRPr b="0" i="0" sz="1400" u="none" cap="none" strike="noStrike">
              <a:solidFill>
                <a:schemeClr val="dk1"/>
              </a:solidFill>
              <a:latin typeface="Times New Roman"/>
              <a:ea typeface="Times New Roman"/>
              <a:cs typeface="Times New Roman"/>
              <a:sym typeface="Times New Roman"/>
            </a:endParaRPr>
          </a:p>
        </p:txBody>
      </p:sp>
      <p:sp>
        <p:nvSpPr>
          <p:cNvPr id="92" name="Google Shape;92;p1"/>
          <p:cNvSpPr/>
          <p:nvPr/>
        </p:nvSpPr>
        <p:spPr>
          <a:xfrm>
            <a:off x="0" y="1257300"/>
            <a:ext cx="8234450" cy="304699"/>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200"/>
              <a:buFont typeface="Arial"/>
              <a:buNone/>
            </a:pPr>
            <a:r>
              <a:rPr b="0" i="0" lang="es-CO"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p:txBody>
      </p:sp>
      <p:sp>
        <p:nvSpPr>
          <p:cNvPr id="93" name="Google Shape;93;p1"/>
          <p:cNvSpPr txBox="1"/>
          <p:nvPr/>
        </p:nvSpPr>
        <p:spPr>
          <a:xfrm>
            <a:off x="8253350" y="803033"/>
            <a:ext cx="3938649"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FF0000"/>
                </a:solidFill>
                <a:latin typeface="Calibri"/>
                <a:ea typeface="Calibri"/>
                <a:cs typeface="Calibri"/>
                <a:sym typeface="Calibri"/>
              </a:rPr>
              <a:t>Actividad didáctica.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FF0000"/>
                </a:solidFill>
                <a:latin typeface="Calibri"/>
                <a:ea typeface="Calibri"/>
                <a:cs typeface="Calibri"/>
                <a:sym typeface="Calibri"/>
              </a:rPr>
              <a:t>Producción: se trata de un juego tipo “</a:t>
            </a:r>
            <a:r>
              <a:rPr b="1" i="0" lang="es-CO" sz="1400" u="none" cap="none" strike="noStrike">
                <a:solidFill>
                  <a:srgbClr val="FF0000"/>
                </a:solidFill>
                <a:latin typeface="Calibri"/>
                <a:ea typeface="Calibri"/>
                <a:cs typeface="Calibri"/>
                <a:sym typeface="Calibri"/>
              </a:rPr>
              <a:t>concéntrese</a:t>
            </a:r>
            <a:r>
              <a:rPr b="0" i="0" lang="es-CO" sz="1400" u="none" cap="none" strike="noStrike">
                <a:solidFill>
                  <a:srgbClr val="FF0000"/>
                </a:solidFill>
                <a:latin typeface="Calibri"/>
                <a:ea typeface="Calibri"/>
                <a:cs typeface="Calibri"/>
                <a:sym typeface="Calibri"/>
              </a:rPr>
              <a:t>”, donde el aprendiz deberá descubrir (haciendo clic sobre las fichas) parejas de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FF0000"/>
                </a:solidFill>
                <a:latin typeface="Calibri"/>
                <a:ea typeface="Calibri"/>
                <a:cs typeface="Calibri"/>
                <a:sym typeface="Calibri"/>
              </a:rPr>
              <a:t>Cada vez que acierte una pareja (de imágenes alusivas al tema), se desplegará un cajón de diálogo que le ofrecerá información sobre el contenido que se quiere reforzar.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FF0000"/>
                </a:solidFill>
                <a:latin typeface="Calibri"/>
                <a:ea typeface="Calibri"/>
                <a:cs typeface="Calibri"/>
                <a:sym typeface="Calibri"/>
              </a:rPr>
              <a:t>Así mismo, cada vez que se completa una pareja de imágenes (una a la vez), esta se bloquea o queda fija o desaparece (para evitarle repeticiones o confusiones al aprendiz).</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FF0000"/>
                </a:solidFill>
                <a:latin typeface="Calibri"/>
                <a:ea typeface="Calibri"/>
                <a:cs typeface="Calibri"/>
                <a:sym typeface="Calibri"/>
              </a:rPr>
              <a:t>Antes de comenzar el juego deberá hacer clic en el botón “</a:t>
            </a:r>
            <a:r>
              <a:rPr b="1" i="0" lang="es-CO" sz="1400" u="none" cap="none" strike="noStrike">
                <a:solidFill>
                  <a:srgbClr val="FF0000"/>
                </a:solidFill>
                <a:latin typeface="Calibri"/>
                <a:ea typeface="Calibri"/>
                <a:cs typeface="Calibri"/>
                <a:sym typeface="Calibri"/>
              </a:rPr>
              <a:t>Instrucciones</a:t>
            </a:r>
            <a:r>
              <a:rPr b="0" i="0" lang="es-CO" sz="1400" u="none" cap="none" strike="noStrike">
                <a:solidFill>
                  <a:srgbClr val="FF0000"/>
                </a:solidFill>
                <a:latin typeface="Calibri"/>
                <a:ea typeface="Calibri"/>
                <a:cs typeface="Calibri"/>
                <a:sym typeface="Calibri"/>
              </a:rPr>
              <a:t>”, que desplegará la info de cómo jugar (en un cuadro o ventana de diálogo).</a:t>
            </a:r>
            <a:endParaRPr b="0" i="0" sz="1400" u="none" cap="none" strike="noStrike">
              <a:solidFill>
                <a:srgbClr val="000000"/>
              </a:solidFill>
              <a:latin typeface="Arial"/>
              <a:ea typeface="Arial"/>
              <a:cs typeface="Arial"/>
              <a:sym typeface="Arial"/>
            </a:endParaRPr>
          </a:p>
        </p:txBody>
      </p:sp>
      <p:pic>
        <p:nvPicPr>
          <p:cNvPr descr="Memoria, Tarjeta, Bordo, Juego, Concentración, Pares" id="94" name="Google Shape;94;p1"/>
          <p:cNvPicPr preferRelativeResize="0"/>
          <p:nvPr/>
        </p:nvPicPr>
        <p:blipFill rotWithShape="1">
          <a:blip r:embed="rId3">
            <a:alphaModFix/>
          </a:blip>
          <a:srcRect b="0" l="0" r="0" t="0"/>
          <a:stretch/>
        </p:blipFill>
        <p:spPr>
          <a:xfrm>
            <a:off x="674488" y="1000124"/>
            <a:ext cx="7509567" cy="5666775"/>
          </a:xfrm>
          <a:prstGeom prst="rect">
            <a:avLst/>
          </a:prstGeom>
          <a:noFill/>
          <a:ln>
            <a:noFill/>
          </a:ln>
        </p:spPr>
      </p:pic>
      <p:sp>
        <p:nvSpPr>
          <p:cNvPr id="95" name="Google Shape;95;p1"/>
          <p:cNvSpPr txBox="1"/>
          <p:nvPr/>
        </p:nvSpPr>
        <p:spPr>
          <a:xfrm>
            <a:off x="8309041" y="6428423"/>
            <a:ext cx="383256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s-CO" sz="1000" u="sng" cap="none" strike="noStrike">
                <a:solidFill>
                  <a:schemeClr val="dk1"/>
                </a:solidFill>
                <a:latin typeface="Calibri"/>
                <a:ea typeface="Calibri"/>
                <a:cs typeface="Calibri"/>
                <a:sym typeface="Calibri"/>
                <a:hlinkClick r:id="rId4">
                  <a:extLst>
                    <a:ext uri="{A12FA001-AC4F-418D-AE19-62706E023703}">
                      <ahyp:hlinkClr val="tx"/>
                    </a:ext>
                  </a:extLst>
                </a:hlinkClick>
              </a:rPr>
              <a:t>https://cdn.pixabay.com/photo/2012/05/07/11/15/memory-48118_960_720.png</a:t>
            </a:r>
            <a:r>
              <a:rPr b="0" i="0" lang="es-CO" sz="10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pic>
        <p:nvPicPr>
          <p:cNvPr descr="Memoria, Tarjeta, Bordo, Juego, Concentración, Pares" id="96" name="Google Shape;96;p1"/>
          <p:cNvPicPr preferRelativeResize="0"/>
          <p:nvPr/>
        </p:nvPicPr>
        <p:blipFill rotWithShape="1">
          <a:blip r:embed="rId5">
            <a:alphaModFix/>
          </a:blip>
          <a:srcRect b="0" l="0" r="0" t="0"/>
          <a:stretch/>
        </p:blipFill>
        <p:spPr>
          <a:xfrm>
            <a:off x="8425146" y="5899647"/>
            <a:ext cx="642665" cy="484960"/>
          </a:xfrm>
          <a:prstGeom prst="rect">
            <a:avLst/>
          </a:prstGeom>
          <a:noFill/>
          <a:ln>
            <a:noFill/>
          </a:ln>
        </p:spPr>
      </p:pic>
      <p:sp>
        <p:nvSpPr>
          <p:cNvPr id="97" name="Google Shape;97;p1"/>
          <p:cNvSpPr/>
          <p:nvPr/>
        </p:nvSpPr>
        <p:spPr>
          <a:xfrm>
            <a:off x="530087" y="742949"/>
            <a:ext cx="2349170" cy="2344808"/>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8" name="Google Shape;98;p1"/>
          <p:cNvSpPr/>
          <p:nvPr/>
        </p:nvSpPr>
        <p:spPr>
          <a:xfrm>
            <a:off x="568165" y="1572064"/>
            <a:ext cx="1436967" cy="501876"/>
          </a:xfrm>
          <a:prstGeom prst="roundRect">
            <a:avLst>
              <a:gd fmla="val 16667" name="adj"/>
            </a:avLst>
          </a:prstGeom>
          <a:solidFill>
            <a:srgbClr val="FEE599"/>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s-CO" sz="1600" u="sng" cap="none" strike="noStrike">
                <a:solidFill>
                  <a:schemeClr val="accent5"/>
                </a:solidFill>
                <a:latin typeface="Calibri"/>
                <a:ea typeface="Calibri"/>
                <a:cs typeface="Calibri"/>
                <a:sym typeface="Calibri"/>
              </a:rPr>
              <a:t>Instrucciones</a:t>
            </a:r>
            <a:endParaRPr b="0" i="0" sz="1400" u="none" cap="none" strike="noStrike">
              <a:solidFill>
                <a:srgbClr val="000000"/>
              </a:solidFill>
              <a:latin typeface="Arial"/>
              <a:ea typeface="Arial"/>
              <a:cs typeface="Arial"/>
              <a:sym typeface="Arial"/>
            </a:endParaRPr>
          </a:p>
        </p:txBody>
      </p:sp>
      <p:pic>
        <p:nvPicPr>
          <p:cNvPr descr="Burbuja, Discusión, Globo, Comunicación, Cómic, Idioma" id="99" name="Google Shape;99;p1"/>
          <p:cNvPicPr preferRelativeResize="0"/>
          <p:nvPr/>
        </p:nvPicPr>
        <p:blipFill rotWithShape="1">
          <a:blip r:embed="rId6">
            <a:alphaModFix/>
          </a:blip>
          <a:srcRect b="0" l="0" r="0" t="0"/>
          <a:stretch/>
        </p:blipFill>
        <p:spPr>
          <a:xfrm>
            <a:off x="141490" y="2630834"/>
            <a:ext cx="2344809" cy="2344809"/>
          </a:xfrm>
          <a:prstGeom prst="rect">
            <a:avLst/>
          </a:prstGeom>
          <a:noFill/>
          <a:ln>
            <a:noFill/>
          </a:ln>
        </p:spPr>
      </p:pic>
      <p:sp>
        <p:nvSpPr>
          <p:cNvPr id="100" name="Google Shape;100;p1"/>
          <p:cNvSpPr txBox="1"/>
          <p:nvPr/>
        </p:nvSpPr>
        <p:spPr>
          <a:xfrm>
            <a:off x="9418703" y="5499537"/>
            <a:ext cx="284259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s-CO" sz="1000" u="sng" cap="none" strike="noStrike">
                <a:solidFill>
                  <a:schemeClr val="dk1"/>
                </a:solidFill>
                <a:latin typeface="Calibri"/>
                <a:ea typeface="Calibri"/>
                <a:cs typeface="Calibri"/>
                <a:sym typeface="Calibri"/>
                <a:hlinkClick r:id="rId7">
                  <a:extLst>
                    <a:ext uri="{A12FA001-AC4F-418D-AE19-62706E023703}">
                      <ahyp:hlinkClr val="tx"/>
                    </a:ext>
                  </a:extLst>
                </a:hlinkClick>
              </a:rPr>
              <a:t>https://cdn.pixabay.com/photo/2013/12/03/07/53/bubble-222779_960_720.jpg</a:t>
            </a:r>
            <a:r>
              <a:rPr b="0" i="0" lang="es-CO" sz="10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pic>
        <p:nvPicPr>
          <p:cNvPr descr="Burbuja, Discusión, Globo, Comunicación, Cómic, Idioma" id="101" name="Google Shape;101;p1"/>
          <p:cNvPicPr preferRelativeResize="0"/>
          <p:nvPr/>
        </p:nvPicPr>
        <p:blipFill rotWithShape="1">
          <a:blip r:embed="rId8">
            <a:alphaModFix/>
          </a:blip>
          <a:srcRect b="0" l="0" r="0" t="0"/>
          <a:stretch/>
        </p:blipFill>
        <p:spPr>
          <a:xfrm>
            <a:off x="10113750" y="4955577"/>
            <a:ext cx="514493" cy="514493"/>
          </a:xfrm>
          <a:prstGeom prst="rect">
            <a:avLst/>
          </a:prstGeom>
          <a:noFill/>
          <a:ln>
            <a:noFill/>
          </a:ln>
        </p:spPr>
      </p:pic>
      <p:sp>
        <p:nvSpPr>
          <p:cNvPr id="102" name="Google Shape;102;p1"/>
          <p:cNvSpPr txBox="1"/>
          <p:nvPr/>
        </p:nvSpPr>
        <p:spPr>
          <a:xfrm>
            <a:off x="3829878" y="1000124"/>
            <a:ext cx="347207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s-CO" sz="1800" u="none" cap="none" strike="noStrike">
                <a:solidFill>
                  <a:srgbClr val="FF0000"/>
                </a:solidFill>
                <a:latin typeface="Calibri"/>
                <a:ea typeface="Calibri"/>
                <a:cs typeface="Calibri"/>
                <a:sym typeface="Calibri"/>
              </a:rPr>
              <a:t>Imagen de ejemplo del juego</a:t>
            </a:r>
            <a:endParaRPr b="1" i="0" sz="1800" u="none" cap="none" strike="noStrike">
              <a:solidFill>
                <a:srgbClr val="FF0000"/>
              </a:solidFill>
              <a:latin typeface="Calibri"/>
              <a:ea typeface="Calibri"/>
              <a:cs typeface="Calibri"/>
              <a:sym typeface="Calibri"/>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8" name="Google Shape;108;p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sp>
        <p:nvSpPr>
          <p:cNvPr id="109" name="Google Shape;109;p2"/>
          <p:cNvSpPr/>
          <p:nvPr/>
        </p:nvSpPr>
        <p:spPr>
          <a:xfrm>
            <a:off x="210357" y="241073"/>
            <a:ext cx="1436967" cy="501876"/>
          </a:xfrm>
          <a:prstGeom prst="roundRect">
            <a:avLst>
              <a:gd fmla="val 16667" name="adj"/>
            </a:avLst>
          </a:prstGeom>
          <a:solidFill>
            <a:srgbClr val="FEE599"/>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s-CO" sz="1600" u="sng" cap="none" strike="noStrike">
                <a:solidFill>
                  <a:srgbClr val="FF0000"/>
                </a:solidFill>
                <a:latin typeface="Calibri"/>
                <a:ea typeface="Calibri"/>
                <a:cs typeface="Calibri"/>
                <a:sym typeface="Calibri"/>
              </a:rPr>
              <a:t>Instrucciones</a:t>
            </a:r>
            <a:endParaRPr b="0" i="0" sz="1400" u="none" cap="none" strike="noStrike">
              <a:solidFill>
                <a:srgbClr val="000000"/>
              </a:solidFill>
              <a:latin typeface="Arial"/>
              <a:ea typeface="Arial"/>
              <a:cs typeface="Arial"/>
              <a:sym typeface="Arial"/>
            </a:endParaRPr>
          </a:p>
        </p:txBody>
      </p:sp>
      <p:sp>
        <p:nvSpPr>
          <p:cNvPr id="110" name="Google Shape;110;p2"/>
          <p:cNvSpPr txBox="1"/>
          <p:nvPr/>
        </p:nvSpPr>
        <p:spPr>
          <a:xfrm>
            <a:off x="210357" y="924991"/>
            <a:ext cx="7886700" cy="3694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Cada ficha que aparece en pantalla contiene una imagen. Haga clic sobre dos de ellas para descubrir si esconden la misma imagen.  Haga todos lo intentos que requiera para descubrir parejas de imágenes, las cuales esconden información valiosa para usted, respecto de los temas de este componente formativo.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Por cada pareja de fichas con información, acumule puntos formativos; ganará cuando haya logrado leer y registrar en su libreta personal de apuntes, toda la información escondida en todas ellas.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Si desea no perderse ningún detalle, repita el juego las veces que lo considere necesario.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a:t>
            </a:r>
            <a:r>
              <a:rPr b="1" i="0" lang="es-CO" sz="1800" u="none" cap="none" strike="noStrike">
                <a:solidFill>
                  <a:schemeClr val="dk1"/>
                </a:solidFill>
                <a:latin typeface="Calibri"/>
                <a:ea typeface="Calibri"/>
                <a:cs typeface="Calibri"/>
                <a:sym typeface="Calibri"/>
              </a:rPr>
              <a:t>Adelante</a:t>
            </a:r>
            <a:r>
              <a:rPr b="0" i="0" lang="es-CO"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6" name="Google Shape;116;p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sp>
        <p:nvSpPr>
          <p:cNvPr id="117" name="Google Shape;117;p3"/>
          <p:cNvSpPr txBox="1"/>
          <p:nvPr/>
        </p:nvSpPr>
        <p:spPr>
          <a:xfrm>
            <a:off x="318052" y="185530"/>
            <a:ext cx="76200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s-CO" sz="1800" u="none" cap="none" strike="noStrike">
                <a:solidFill>
                  <a:srgbClr val="FF0000"/>
                </a:solidFill>
                <a:latin typeface="Calibri"/>
                <a:ea typeface="Calibri"/>
                <a:cs typeface="Calibri"/>
                <a:sym typeface="Calibri"/>
              </a:rPr>
              <a:t>Parejas de imágenes</a:t>
            </a:r>
            <a:endParaRPr b="1" i="0" sz="1800" u="none" cap="none" strike="noStrike">
              <a:solidFill>
                <a:srgbClr val="FF0000"/>
              </a:solidFill>
              <a:latin typeface="Calibri"/>
              <a:ea typeface="Calibri"/>
              <a:cs typeface="Calibri"/>
              <a:sym typeface="Calibri"/>
            </a:endParaRPr>
          </a:p>
        </p:txBody>
      </p:sp>
      <p:pic>
        <p:nvPicPr>
          <p:cNvPr descr="Disco Duro, Tecnología, Electrónica, Disco" id="118" name="Google Shape;118;p3"/>
          <p:cNvPicPr preferRelativeResize="0"/>
          <p:nvPr/>
        </p:nvPicPr>
        <p:blipFill rotWithShape="1">
          <a:blip r:embed="rId3">
            <a:alphaModFix/>
          </a:blip>
          <a:srcRect b="0" l="0" r="0" t="0"/>
          <a:stretch/>
        </p:blipFill>
        <p:spPr>
          <a:xfrm>
            <a:off x="1346544" y="1293724"/>
            <a:ext cx="1237629" cy="1138049"/>
          </a:xfrm>
          <a:prstGeom prst="rect">
            <a:avLst/>
          </a:prstGeom>
          <a:noFill/>
          <a:ln>
            <a:noFill/>
          </a:ln>
        </p:spPr>
      </p:pic>
      <p:pic>
        <p:nvPicPr>
          <p:cNvPr descr="Disco Duro, Tecnología, Electrónica, Disco" id="119" name="Google Shape;119;p3"/>
          <p:cNvPicPr preferRelativeResize="0"/>
          <p:nvPr/>
        </p:nvPicPr>
        <p:blipFill rotWithShape="1">
          <a:blip r:embed="rId4">
            <a:alphaModFix/>
          </a:blip>
          <a:srcRect b="0" l="0" r="0" t="0"/>
          <a:stretch/>
        </p:blipFill>
        <p:spPr>
          <a:xfrm>
            <a:off x="4603995" y="4399924"/>
            <a:ext cx="1237629" cy="1138049"/>
          </a:xfrm>
          <a:prstGeom prst="rect">
            <a:avLst/>
          </a:prstGeom>
          <a:noFill/>
          <a:ln>
            <a:noFill/>
          </a:ln>
        </p:spPr>
      </p:pic>
      <p:pic>
        <p:nvPicPr>
          <p:cNvPr descr="Disco Duro, Tecnología, Electrónica, Disco" id="120" name="Google Shape;120;p3"/>
          <p:cNvPicPr preferRelativeResize="0"/>
          <p:nvPr/>
        </p:nvPicPr>
        <p:blipFill rotWithShape="1">
          <a:blip r:embed="rId5">
            <a:alphaModFix/>
          </a:blip>
          <a:srcRect b="0" l="0" r="0" t="0"/>
          <a:stretch/>
        </p:blipFill>
        <p:spPr>
          <a:xfrm>
            <a:off x="8443085" y="1121093"/>
            <a:ext cx="528638" cy="486104"/>
          </a:xfrm>
          <a:prstGeom prst="rect">
            <a:avLst/>
          </a:prstGeom>
          <a:noFill/>
          <a:ln>
            <a:noFill/>
          </a:ln>
        </p:spPr>
      </p:pic>
      <p:sp>
        <p:nvSpPr>
          <p:cNvPr id="121" name="Google Shape;121;p3"/>
          <p:cNvSpPr txBox="1"/>
          <p:nvPr/>
        </p:nvSpPr>
        <p:spPr>
          <a:xfrm>
            <a:off x="8971723" y="1102499"/>
            <a:ext cx="267362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s-CO" sz="1000" u="sng" cap="none" strike="noStrike">
                <a:solidFill>
                  <a:schemeClr val="dk1"/>
                </a:solidFill>
                <a:latin typeface="Calibri"/>
                <a:ea typeface="Calibri"/>
                <a:cs typeface="Calibri"/>
                <a:sym typeface="Calibri"/>
                <a:hlinkClick r:id="rId6">
                  <a:extLst>
                    <a:ext uri="{A12FA001-AC4F-418D-AE19-62706E023703}">
                      <ahyp:hlinkClr val="tx"/>
                    </a:ext>
                  </a:extLst>
                </a:hlinkClick>
              </a:rPr>
              <a:t>https://cdn.pixabay.com/photo/2012/04/26/19/47/hard-disk-42935_960_720.png</a:t>
            </a:r>
            <a:r>
              <a:rPr b="0" i="0" lang="es-CO" sz="10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pic>
        <p:nvPicPr>
          <p:cNvPr descr="Suplantación De Identidad, Cartas Credenciales, Datos" id="122" name="Google Shape;122;p3"/>
          <p:cNvPicPr preferRelativeResize="0"/>
          <p:nvPr/>
        </p:nvPicPr>
        <p:blipFill rotWithShape="1">
          <a:blip r:embed="rId7">
            <a:alphaModFix/>
          </a:blip>
          <a:srcRect b="0" l="0" r="0" t="0"/>
          <a:stretch/>
        </p:blipFill>
        <p:spPr>
          <a:xfrm>
            <a:off x="3038760" y="1441991"/>
            <a:ext cx="1089292" cy="989782"/>
          </a:xfrm>
          <a:prstGeom prst="rect">
            <a:avLst/>
          </a:prstGeom>
          <a:noFill/>
          <a:ln>
            <a:noFill/>
          </a:ln>
        </p:spPr>
      </p:pic>
      <p:pic>
        <p:nvPicPr>
          <p:cNvPr descr="Suplantación De Identidad, Cartas Credenciales, Datos" id="123" name="Google Shape;123;p3"/>
          <p:cNvPicPr preferRelativeResize="0"/>
          <p:nvPr/>
        </p:nvPicPr>
        <p:blipFill rotWithShape="1">
          <a:blip r:embed="rId8">
            <a:alphaModFix/>
          </a:blip>
          <a:srcRect b="0" l="0" r="0" t="0"/>
          <a:stretch/>
        </p:blipFill>
        <p:spPr>
          <a:xfrm>
            <a:off x="3038760" y="2934109"/>
            <a:ext cx="1089292" cy="989782"/>
          </a:xfrm>
          <a:prstGeom prst="rect">
            <a:avLst/>
          </a:prstGeom>
          <a:noFill/>
          <a:ln>
            <a:noFill/>
          </a:ln>
        </p:spPr>
      </p:pic>
      <p:pic>
        <p:nvPicPr>
          <p:cNvPr descr="Suplantación De Identidad, Cartas Credenciales, Datos" id="124" name="Google Shape;124;p3"/>
          <p:cNvPicPr preferRelativeResize="0"/>
          <p:nvPr/>
        </p:nvPicPr>
        <p:blipFill rotWithShape="1">
          <a:blip r:embed="rId9">
            <a:alphaModFix/>
          </a:blip>
          <a:srcRect b="0" l="0" r="0" t="0"/>
          <a:stretch/>
        </p:blipFill>
        <p:spPr>
          <a:xfrm>
            <a:off x="8505283" y="2007944"/>
            <a:ext cx="466440" cy="423829"/>
          </a:xfrm>
          <a:prstGeom prst="rect">
            <a:avLst/>
          </a:prstGeom>
          <a:noFill/>
          <a:ln>
            <a:noFill/>
          </a:ln>
        </p:spPr>
      </p:pic>
      <p:sp>
        <p:nvSpPr>
          <p:cNvPr id="125" name="Google Shape;125;p3"/>
          <p:cNvSpPr txBox="1"/>
          <p:nvPr/>
        </p:nvSpPr>
        <p:spPr>
          <a:xfrm>
            <a:off x="9084643" y="1936882"/>
            <a:ext cx="310735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s-CO" sz="1000" u="sng" cap="none" strike="noStrike">
                <a:solidFill>
                  <a:schemeClr val="dk1"/>
                </a:solidFill>
                <a:latin typeface="Calibri"/>
                <a:ea typeface="Calibri"/>
                <a:cs typeface="Calibri"/>
                <a:sym typeface="Calibri"/>
                <a:hlinkClick r:id="rId10">
                  <a:extLst>
                    <a:ext uri="{A12FA001-AC4F-418D-AE19-62706E023703}">
                      <ahyp:hlinkClr val="tx"/>
                    </a:ext>
                  </a:extLst>
                </a:hlinkClick>
              </a:rPr>
              <a:t>https://cdn.pixabay.com/photo/2021/08/25/12/45/phishing-6573326_960_720.png</a:t>
            </a:r>
            <a:r>
              <a:rPr b="0" i="0" lang="es-CO" sz="10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pic>
        <p:nvPicPr>
          <p:cNvPr descr="Ventas y marketing, filtrado de marketing de redes e información de mercado, análisis de comercio electrónico - arte vectorial de Proyección isométrica libre de derechos" id="126" name="Google Shape;126;p3"/>
          <p:cNvPicPr preferRelativeResize="0"/>
          <p:nvPr/>
        </p:nvPicPr>
        <p:blipFill rotWithShape="1">
          <a:blip r:embed="rId11">
            <a:alphaModFix/>
          </a:blip>
          <a:srcRect b="0" l="0" r="0" t="0"/>
          <a:stretch/>
        </p:blipFill>
        <p:spPr>
          <a:xfrm>
            <a:off x="4603995" y="1441991"/>
            <a:ext cx="1089292" cy="1016085"/>
          </a:xfrm>
          <a:prstGeom prst="rect">
            <a:avLst/>
          </a:prstGeom>
          <a:noFill/>
          <a:ln>
            <a:noFill/>
          </a:ln>
        </p:spPr>
      </p:pic>
      <p:pic>
        <p:nvPicPr>
          <p:cNvPr descr="Ventas y marketing, filtrado de marketing de redes e información de mercado, análisis de comercio electrónico - arte vectorial de Proyección isométrica libre de derechos" id="127" name="Google Shape;127;p3"/>
          <p:cNvPicPr preferRelativeResize="0"/>
          <p:nvPr/>
        </p:nvPicPr>
        <p:blipFill rotWithShape="1">
          <a:blip r:embed="rId12">
            <a:alphaModFix/>
          </a:blip>
          <a:srcRect b="0" l="0" r="0" t="0"/>
          <a:stretch/>
        </p:blipFill>
        <p:spPr>
          <a:xfrm>
            <a:off x="3033694" y="4399924"/>
            <a:ext cx="1089292" cy="1016085"/>
          </a:xfrm>
          <a:prstGeom prst="rect">
            <a:avLst/>
          </a:prstGeom>
          <a:noFill/>
          <a:ln>
            <a:noFill/>
          </a:ln>
        </p:spPr>
      </p:pic>
      <p:pic>
        <p:nvPicPr>
          <p:cNvPr descr="Ventas y marketing, filtrado de marketing de redes e información de mercado, análisis de comercio electrónico - arte vectorial de Proyección isométrica libre de derechos" id="128" name="Google Shape;128;p3"/>
          <p:cNvPicPr preferRelativeResize="0"/>
          <p:nvPr/>
        </p:nvPicPr>
        <p:blipFill rotWithShape="1">
          <a:blip r:embed="rId13">
            <a:alphaModFix/>
          </a:blip>
          <a:srcRect b="0" l="0" r="0" t="0"/>
          <a:stretch/>
        </p:blipFill>
        <p:spPr>
          <a:xfrm>
            <a:off x="8473957" y="2627195"/>
            <a:ext cx="705124" cy="657735"/>
          </a:xfrm>
          <a:prstGeom prst="rect">
            <a:avLst/>
          </a:prstGeom>
          <a:noFill/>
          <a:ln>
            <a:noFill/>
          </a:ln>
        </p:spPr>
      </p:pic>
      <p:sp>
        <p:nvSpPr>
          <p:cNvPr id="129" name="Google Shape;129;p3"/>
          <p:cNvSpPr txBox="1"/>
          <p:nvPr/>
        </p:nvSpPr>
        <p:spPr>
          <a:xfrm>
            <a:off x="9179081" y="2627195"/>
            <a:ext cx="3057939"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s-CO" sz="1000" u="sng" cap="none" strike="noStrike">
                <a:solidFill>
                  <a:schemeClr val="dk1"/>
                </a:solidFill>
                <a:latin typeface="Calibri"/>
                <a:ea typeface="Calibri"/>
                <a:cs typeface="Calibri"/>
                <a:sym typeface="Calibri"/>
                <a:hlinkClick r:id="rId14">
                  <a:extLst>
                    <a:ext uri="{A12FA001-AC4F-418D-AE19-62706E023703}">
                      <ahyp:hlinkClr val="tx"/>
                    </a:ext>
                  </a:extLst>
                </a:hlinkClick>
              </a:rPr>
              <a:t>https://media.istockphoto.com/vectors/sales-and-marketing-filtering-network-marketing-and-market-ecommerce-vector-id1279087197?s=612x612</a:t>
            </a:r>
            <a:r>
              <a:rPr b="0" i="0" lang="es-CO" sz="10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pic>
        <p:nvPicPr>
          <p:cNvPr descr="Zoom, Vidrio, Búsqueda, Detective, Edificio" id="130" name="Google Shape;130;p3"/>
          <p:cNvPicPr preferRelativeResize="0"/>
          <p:nvPr/>
        </p:nvPicPr>
        <p:blipFill rotWithShape="1">
          <a:blip r:embed="rId15">
            <a:alphaModFix/>
          </a:blip>
          <a:srcRect b="0" l="0" r="0" t="0"/>
          <a:stretch/>
        </p:blipFill>
        <p:spPr>
          <a:xfrm>
            <a:off x="1444359" y="2797688"/>
            <a:ext cx="1041998" cy="1126203"/>
          </a:xfrm>
          <a:prstGeom prst="rect">
            <a:avLst/>
          </a:prstGeom>
          <a:noFill/>
          <a:ln>
            <a:noFill/>
          </a:ln>
        </p:spPr>
      </p:pic>
      <p:pic>
        <p:nvPicPr>
          <p:cNvPr descr="Zoom, Vidrio, Búsqueda, Detective, Edificio" id="131" name="Google Shape;131;p3"/>
          <p:cNvPicPr preferRelativeResize="0"/>
          <p:nvPr/>
        </p:nvPicPr>
        <p:blipFill rotWithShape="1">
          <a:blip r:embed="rId16">
            <a:alphaModFix/>
          </a:blip>
          <a:srcRect b="0" l="0" r="0" t="0"/>
          <a:stretch/>
        </p:blipFill>
        <p:spPr>
          <a:xfrm>
            <a:off x="6114347" y="1373780"/>
            <a:ext cx="1041998" cy="1126203"/>
          </a:xfrm>
          <a:prstGeom prst="rect">
            <a:avLst/>
          </a:prstGeom>
          <a:noFill/>
          <a:ln>
            <a:noFill/>
          </a:ln>
        </p:spPr>
      </p:pic>
      <p:pic>
        <p:nvPicPr>
          <p:cNvPr descr="Zoom, Vidrio, Búsqueda, Detective, Edificio" id="132" name="Google Shape;132;p3"/>
          <p:cNvPicPr preferRelativeResize="0"/>
          <p:nvPr/>
        </p:nvPicPr>
        <p:blipFill rotWithShape="1">
          <a:blip r:embed="rId17">
            <a:alphaModFix/>
          </a:blip>
          <a:srcRect b="0" l="0" r="0" t="0"/>
          <a:stretch/>
        </p:blipFill>
        <p:spPr>
          <a:xfrm>
            <a:off x="8566019" y="3518923"/>
            <a:ext cx="520999" cy="563102"/>
          </a:xfrm>
          <a:prstGeom prst="rect">
            <a:avLst/>
          </a:prstGeom>
          <a:noFill/>
          <a:ln>
            <a:noFill/>
          </a:ln>
        </p:spPr>
      </p:pic>
      <p:sp>
        <p:nvSpPr>
          <p:cNvPr id="133" name="Google Shape;133;p3"/>
          <p:cNvSpPr txBox="1"/>
          <p:nvPr/>
        </p:nvSpPr>
        <p:spPr>
          <a:xfrm>
            <a:off x="9201256" y="3523781"/>
            <a:ext cx="278368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s-CO" sz="1000" u="sng" cap="none" strike="noStrike">
                <a:solidFill>
                  <a:schemeClr val="dk1"/>
                </a:solidFill>
                <a:latin typeface="Calibri"/>
                <a:ea typeface="Calibri"/>
                <a:cs typeface="Calibri"/>
                <a:sym typeface="Calibri"/>
                <a:hlinkClick r:id="rId18">
                  <a:extLst>
                    <a:ext uri="{A12FA001-AC4F-418D-AE19-62706E023703}">
                      <ahyp:hlinkClr val="tx"/>
                    </a:ext>
                  </a:extLst>
                </a:hlinkClick>
              </a:rPr>
              <a:t>https://cdn.pixabay.com/photo/2020/12/02/11/57/zoom-5797316_960_720.png</a:t>
            </a:r>
            <a:r>
              <a:rPr b="0" i="0" lang="es-CO" sz="10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pic>
        <p:nvPicPr>
          <p:cNvPr descr="Equilibrio, Columpio, Igualdad, Medición, Balanceo" id="134" name="Google Shape;134;p3"/>
          <p:cNvPicPr preferRelativeResize="0"/>
          <p:nvPr/>
        </p:nvPicPr>
        <p:blipFill rotWithShape="1">
          <a:blip r:embed="rId19">
            <a:alphaModFix/>
          </a:blip>
          <a:srcRect b="0" l="0" r="0" t="0"/>
          <a:stretch/>
        </p:blipFill>
        <p:spPr>
          <a:xfrm>
            <a:off x="1104350" y="4437079"/>
            <a:ext cx="1479823" cy="887894"/>
          </a:xfrm>
          <a:prstGeom prst="rect">
            <a:avLst/>
          </a:prstGeom>
          <a:noFill/>
          <a:ln>
            <a:noFill/>
          </a:ln>
        </p:spPr>
      </p:pic>
      <p:pic>
        <p:nvPicPr>
          <p:cNvPr descr="Equilibrio, Columpio, Igualdad, Medición, Balanceo" id="135" name="Google Shape;135;p3"/>
          <p:cNvPicPr preferRelativeResize="0"/>
          <p:nvPr/>
        </p:nvPicPr>
        <p:blipFill rotWithShape="1">
          <a:blip r:embed="rId20">
            <a:alphaModFix/>
          </a:blip>
          <a:srcRect b="0" l="0" r="0" t="0"/>
          <a:stretch/>
        </p:blipFill>
        <p:spPr>
          <a:xfrm>
            <a:off x="5993723" y="3035997"/>
            <a:ext cx="1479823" cy="887894"/>
          </a:xfrm>
          <a:prstGeom prst="rect">
            <a:avLst/>
          </a:prstGeom>
          <a:noFill/>
          <a:ln>
            <a:noFill/>
          </a:ln>
        </p:spPr>
      </p:pic>
      <p:pic>
        <p:nvPicPr>
          <p:cNvPr descr="Equilibrio, Columpio, Igualdad, Medición, Balanceo" id="136" name="Google Shape;136;p3"/>
          <p:cNvPicPr preferRelativeResize="0"/>
          <p:nvPr/>
        </p:nvPicPr>
        <p:blipFill rotWithShape="1">
          <a:blip r:embed="rId21">
            <a:alphaModFix/>
          </a:blip>
          <a:srcRect b="0" l="0" r="0" t="0"/>
          <a:stretch/>
        </p:blipFill>
        <p:spPr>
          <a:xfrm>
            <a:off x="8473957" y="4447755"/>
            <a:ext cx="882078" cy="529247"/>
          </a:xfrm>
          <a:prstGeom prst="rect">
            <a:avLst/>
          </a:prstGeom>
          <a:noFill/>
          <a:ln>
            <a:noFill/>
          </a:ln>
        </p:spPr>
      </p:pic>
      <p:sp>
        <p:nvSpPr>
          <p:cNvPr id="137" name="Google Shape;137;p3"/>
          <p:cNvSpPr txBox="1"/>
          <p:nvPr/>
        </p:nvSpPr>
        <p:spPr>
          <a:xfrm>
            <a:off x="9301275" y="4507856"/>
            <a:ext cx="268366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s-CO" sz="1000" u="sng" cap="none" strike="noStrike">
                <a:solidFill>
                  <a:schemeClr val="dk1"/>
                </a:solidFill>
                <a:latin typeface="Calibri"/>
                <a:ea typeface="Calibri"/>
                <a:cs typeface="Calibri"/>
                <a:sym typeface="Calibri"/>
                <a:hlinkClick r:id="rId22">
                  <a:extLst>
                    <a:ext uri="{A12FA001-AC4F-418D-AE19-62706E023703}">
                      <ahyp:hlinkClr val="tx"/>
                    </a:ext>
                  </a:extLst>
                </a:hlinkClick>
              </a:rPr>
              <a:t>https://cdn.pixabay.com/photo/2017/03/01/10/02/balance-2108022_960_720.jpg</a:t>
            </a:r>
            <a:r>
              <a:rPr b="0" i="0" lang="es-CO" sz="10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pic>
        <p:nvPicPr>
          <p:cNvPr descr="Justicia, Ley, Regulación, Juez, Orden, Jurisdicción" id="138" name="Google Shape;138;p3"/>
          <p:cNvPicPr preferRelativeResize="0"/>
          <p:nvPr/>
        </p:nvPicPr>
        <p:blipFill rotWithShape="1">
          <a:blip r:embed="rId23">
            <a:alphaModFix/>
          </a:blip>
          <a:srcRect b="0" l="0" r="0" t="0"/>
          <a:stretch/>
        </p:blipFill>
        <p:spPr>
          <a:xfrm>
            <a:off x="4554230" y="2827179"/>
            <a:ext cx="1089292" cy="1036051"/>
          </a:xfrm>
          <a:prstGeom prst="rect">
            <a:avLst/>
          </a:prstGeom>
          <a:noFill/>
          <a:ln>
            <a:noFill/>
          </a:ln>
        </p:spPr>
      </p:pic>
      <p:pic>
        <p:nvPicPr>
          <p:cNvPr descr="Justicia, Ley, Regulación, Juez, Orden, Jurisdicción" id="139" name="Google Shape;139;p3"/>
          <p:cNvPicPr preferRelativeResize="0"/>
          <p:nvPr/>
        </p:nvPicPr>
        <p:blipFill rotWithShape="1">
          <a:blip r:embed="rId24">
            <a:alphaModFix/>
          </a:blip>
          <a:srcRect b="0" l="0" r="0" t="0"/>
          <a:stretch/>
        </p:blipFill>
        <p:spPr>
          <a:xfrm>
            <a:off x="6188168" y="4423115"/>
            <a:ext cx="1089292" cy="1036051"/>
          </a:xfrm>
          <a:prstGeom prst="rect">
            <a:avLst/>
          </a:prstGeom>
          <a:noFill/>
          <a:ln>
            <a:noFill/>
          </a:ln>
        </p:spPr>
      </p:pic>
      <p:pic>
        <p:nvPicPr>
          <p:cNvPr descr="Justicia, Ley, Regulación, Juez, Orden, Jurisdicción" id="140" name="Google Shape;140;p3"/>
          <p:cNvPicPr preferRelativeResize="0"/>
          <p:nvPr/>
        </p:nvPicPr>
        <p:blipFill rotWithShape="1">
          <a:blip r:embed="rId25">
            <a:alphaModFix/>
          </a:blip>
          <a:srcRect b="0" l="0" r="0" t="0"/>
          <a:stretch/>
        </p:blipFill>
        <p:spPr>
          <a:xfrm>
            <a:off x="8505993" y="5342812"/>
            <a:ext cx="736161" cy="700180"/>
          </a:xfrm>
          <a:prstGeom prst="rect">
            <a:avLst/>
          </a:prstGeom>
          <a:noFill/>
          <a:ln>
            <a:noFill/>
          </a:ln>
        </p:spPr>
      </p:pic>
      <p:sp>
        <p:nvSpPr>
          <p:cNvPr id="141" name="Google Shape;141;p3"/>
          <p:cNvSpPr txBox="1"/>
          <p:nvPr/>
        </p:nvSpPr>
        <p:spPr>
          <a:xfrm>
            <a:off x="9301275" y="5537973"/>
            <a:ext cx="295792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CO" sz="1200" u="sng" cap="none" strike="noStrike">
                <a:solidFill>
                  <a:schemeClr val="dk1"/>
                </a:solidFill>
                <a:latin typeface="Calibri"/>
                <a:ea typeface="Calibri"/>
                <a:cs typeface="Calibri"/>
                <a:sym typeface="Calibri"/>
                <a:hlinkClick r:id="rId26">
                  <a:extLst>
                    <a:ext uri="{A12FA001-AC4F-418D-AE19-62706E023703}">
                      <ahyp:hlinkClr val="tx"/>
                    </a:ext>
                  </a:extLst>
                </a:hlinkClick>
              </a:rPr>
              <a:t>https://cdn.pixabay.com/photo/2021/09/22/13/39/justice-6646842_960_720.png</a:t>
            </a:r>
            <a:r>
              <a:rPr b="0" i="0" lang="es-CO" sz="12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pic>
        <p:nvPicPr>
          <p:cNvPr descr="Burbuja, Discusión, Globo, Comunicación, Cómic, Idioma" id="148" name="Google Shape;148;p4"/>
          <p:cNvPicPr preferRelativeResize="0"/>
          <p:nvPr/>
        </p:nvPicPr>
        <p:blipFill rotWithShape="1">
          <a:blip r:embed="rId3">
            <a:alphaModFix/>
          </a:blip>
          <a:srcRect b="16402" l="11949" r="11555" t="16680"/>
          <a:stretch/>
        </p:blipFill>
        <p:spPr>
          <a:xfrm>
            <a:off x="1588975" y="404955"/>
            <a:ext cx="5421425" cy="2438401"/>
          </a:xfrm>
          <a:prstGeom prst="rect">
            <a:avLst/>
          </a:prstGeom>
          <a:noFill/>
          <a:ln>
            <a:noFill/>
          </a:ln>
        </p:spPr>
      </p:pic>
      <p:sp>
        <p:nvSpPr>
          <p:cNvPr id="149" name="Google Shape;149;p4"/>
          <p:cNvSpPr txBox="1"/>
          <p:nvPr/>
        </p:nvSpPr>
        <p:spPr>
          <a:xfrm>
            <a:off x="2067296" y="832319"/>
            <a:ext cx="4253991"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s-CO" sz="1200" u="none" cap="none" strike="noStrike">
                <a:solidFill>
                  <a:schemeClr val="dk1"/>
                </a:solidFill>
                <a:highlight>
                  <a:srgbClr val="FFFFFF"/>
                </a:highlight>
                <a:latin typeface="Arial"/>
                <a:ea typeface="Arial"/>
                <a:cs typeface="Arial"/>
                <a:sym typeface="Arial"/>
              </a:rPr>
              <a:t>Propuesta técnica de servicios de software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CO" sz="1200" u="none" cap="none" strike="noStrike">
                <a:solidFill>
                  <a:srgbClr val="000000"/>
                </a:solidFill>
                <a:latin typeface="Arial"/>
                <a:ea typeface="Arial"/>
                <a:cs typeface="Arial"/>
                <a:sym typeface="Arial"/>
              </a:rPr>
              <a:t>La Propuesta técnica es el documento que deberá contar con las respectivas normas, cuyo fin es proporcionar la información detallada sobre una propuesta de solución de software, para resolver un problema de negocio.</a:t>
            </a:r>
            <a:endParaRPr b="0" i="0" sz="1200" u="none" cap="none" strike="noStrike">
              <a:solidFill>
                <a:schemeClr val="dk1"/>
              </a:solidFill>
              <a:latin typeface="Times New Roman"/>
              <a:ea typeface="Times New Roman"/>
              <a:cs typeface="Times New Roman"/>
              <a:sym typeface="Times New Roman"/>
            </a:endParaRPr>
          </a:p>
        </p:txBody>
      </p:sp>
      <p:pic>
        <p:nvPicPr>
          <p:cNvPr descr="Disco Duro, Tecnología, Electrónica, Disco" id="150" name="Google Shape;150;p4"/>
          <p:cNvPicPr preferRelativeResize="0"/>
          <p:nvPr/>
        </p:nvPicPr>
        <p:blipFill rotWithShape="1">
          <a:blip r:embed="rId4">
            <a:alphaModFix/>
          </a:blip>
          <a:srcRect b="0" l="0" r="0" t="0"/>
          <a:stretch/>
        </p:blipFill>
        <p:spPr>
          <a:xfrm>
            <a:off x="133821" y="742949"/>
            <a:ext cx="992630" cy="912763"/>
          </a:xfrm>
          <a:prstGeom prst="rect">
            <a:avLst/>
          </a:prstGeom>
          <a:noFill/>
          <a:ln>
            <a:noFill/>
          </a:ln>
        </p:spPr>
      </p:pic>
      <p:pic>
        <p:nvPicPr>
          <p:cNvPr descr="Suplantación De Identidad, Cartas Credenciales, Datos" id="151" name="Google Shape;151;p4"/>
          <p:cNvPicPr preferRelativeResize="0"/>
          <p:nvPr/>
        </p:nvPicPr>
        <p:blipFill rotWithShape="1">
          <a:blip r:embed="rId5">
            <a:alphaModFix/>
          </a:blip>
          <a:srcRect b="0" l="0" r="0" t="0"/>
          <a:stretch/>
        </p:blipFill>
        <p:spPr>
          <a:xfrm>
            <a:off x="175497" y="3061849"/>
            <a:ext cx="918462" cy="834558"/>
          </a:xfrm>
          <a:prstGeom prst="rect">
            <a:avLst/>
          </a:prstGeom>
          <a:noFill/>
          <a:ln>
            <a:noFill/>
          </a:ln>
        </p:spPr>
      </p:pic>
      <p:pic>
        <p:nvPicPr>
          <p:cNvPr descr="Burbuja, Discusión, Globo, Comunicación, Cómic, Idioma" id="152" name="Google Shape;152;p4"/>
          <p:cNvPicPr preferRelativeResize="0"/>
          <p:nvPr/>
        </p:nvPicPr>
        <p:blipFill rotWithShape="1">
          <a:blip r:embed="rId3">
            <a:alphaModFix/>
          </a:blip>
          <a:srcRect b="17512" l="11855" r="11647" t="15568"/>
          <a:stretch/>
        </p:blipFill>
        <p:spPr>
          <a:xfrm>
            <a:off x="1750905" y="3119205"/>
            <a:ext cx="5421425" cy="2438400"/>
          </a:xfrm>
          <a:prstGeom prst="rect">
            <a:avLst/>
          </a:prstGeom>
          <a:noFill/>
          <a:ln>
            <a:noFill/>
          </a:ln>
        </p:spPr>
      </p:pic>
      <p:sp>
        <p:nvSpPr>
          <p:cNvPr id="153" name="Google Shape;153;p4"/>
          <p:cNvSpPr txBox="1"/>
          <p:nvPr/>
        </p:nvSpPr>
        <p:spPr>
          <a:xfrm>
            <a:off x="2314762" y="3603737"/>
            <a:ext cx="4337828"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s-CO" sz="1200" u="none" cap="none" strike="noStrike">
                <a:solidFill>
                  <a:schemeClr val="dk1"/>
                </a:solidFill>
                <a:highlight>
                  <a:srgbClr val="FFFFFF"/>
                </a:highlight>
                <a:latin typeface="Arial"/>
                <a:ea typeface="Arial"/>
                <a:cs typeface="Arial"/>
                <a:sym typeface="Arial"/>
              </a:rPr>
              <a:t>Estructura de la propuesta técnica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CO" sz="1200" u="none" cap="none" strike="noStrike">
                <a:solidFill>
                  <a:schemeClr val="dk1"/>
                </a:solidFill>
                <a:latin typeface="Arial"/>
                <a:ea typeface="Arial"/>
                <a:cs typeface="Arial"/>
                <a:sym typeface="Arial"/>
              </a:rPr>
              <a:t>La estructura de este documento tiene una Justificación, alcances del servicio, perfil de la empresa a contratar y condiciones contractuales. Contempla presupuesto y costos.</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5"/>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pic>
        <p:nvPicPr>
          <p:cNvPr descr="Burbuja, Discusión, Globo, Comunicación, Cómic, Idioma" id="160" name="Google Shape;160;p5"/>
          <p:cNvPicPr preferRelativeResize="0"/>
          <p:nvPr/>
        </p:nvPicPr>
        <p:blipFill rotWithShape="1">
          <a:blip r:embed="rId3">
            <a:alphaModFix/>
          </a:blip>
          <a:srcRect b="16402" l="11949" r="11555" t="16680"/>
          <a:stretch/>
        </p:blipFill>
        <p:spPr>
          <a:xfrm>
            <a:off x="1612252" y="635549"/>
            <a:ext cx="5782461" cy="2793451"/>
          </a:xfrm>
          <a:prstGeom prst="rect">
            <a:avLst/>
          </a:prstGeom>
          <a:noFill/>
          <a:ln>
            <a:noFill/>
          </a:ln>
        </p:spPr>
      </p:pic>
      <p:sp>
        <p:nvSpPr>
          <p:cNvPr id="161" name="Google Shape;161;p5"/>
          <p:cNvSpPr txBox="1"/>
          <p:nvPr/>
        </p:nvSpPr>
        <p:spPr>
          <a:xfrm>
            <a:off x="2222491" y="1172743"/>
            <a:ext cx="4386473" cy="101566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1" i="0" lang="es-CO" sz="1200" u="none" cap="none" strike="noStrike">
                <a:solidFill>
                  <a:schemeClr val="dk1"/>
                </a:solidFill>
                <a:highlight>
                  <a:srgbClr val="FFFFFF"/>
                </a:highlight>
                <a:latin typeface="Arial"/>
                <a:ea typeface="Arial"/>
                <a:cs typeface="Arial"/>
                <a:sym typeface="Arial"/>
              </a:rPr>
              <a:t>Interesados o Stakeholders</a:t>
            </a:r>
            <a:endParaRPr b="1" i="0" sz="1200" u="none" cap="none" strike="noStrike">
              <a:solidFill>
                <a:schemeClr val="dk1"/>
              </a:solidFill>
              <a:highlight>
                <a:srgbClr val="FFFFFF"/>
              </a:highlight>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CO" sz="1200" u="none" cap="none" strike="noStrike">
                <a:solidFill>
                  <a:srgbClr val="000000"/>
                </a:solidFill>
                <a:latin typeface="Arial"/>
                <a:ea typeface="Arial"/>
                <a:cs typeface="Arial"/>
                <a:sym typeface="Arial"/>
              </a:rPr>
              <a:t>La propuesta técnica debe realizarse teniendo en cuenta a la persona que se entrevista ya que cada funcionario tiene expectativas y necesidades diferentes de acuerdo a su cargo y rol dentro de la empresa.  </a:t>
            </a:r>
            <a:endParaRPr b="0" i="0" sz="1400" u="none" cap="none" strike="noStrike">
              <a:solidFill>
                <a:srgbClr val="000000"/>
              </a:solidFill>
              <a:latin typeface="Arial"/>
              <a:ea typeface="Arial"/>
              <a:cs typeface="Arial"/>
              <a:sym typeface="Arial"/>
            </a:endParaRPr>
          </a:p>
        </p:txBody>
      </p:sp>
      <p:pic>
        <p:nvPicPr>
          <p:cNvPr descr="Ventas y marketing, filtrado de marketing de redes e información de mercado, análisis de comercio electrónico - arte vectorial de Proyección isométrica libre de derechos" id="162" name="Google Shape;162;p5"/>
          <p:cNvPicPr preferRelativeResize="0"/>
          <p:nvPr/>
        </p:nvPicPr>
        <p:blipFill rotWithShape="1">
          <a:blip r:embed="rId4">
            <a:alphaModFix/>
          </a:blip>
          <a:srcRect b="0" l="0" r="0" t="0"/>
          <a:stretch/>
        </p:blipFill>
        <p:spPr>
          <a:xfrm>
            <a:off x="347450" y="1016189"/>
            <a:ext cx="1089292" cy="1016085"/>
          </a:xfrm>
          <a:prstGeom prst="rect">
            <a:avLst/>
          </a:prstGeom>
          <a:noFill/>
          <a:ln>
            <a:noFill/>
          </a:ln>
        </p:spPr>
      </p:pic>
      <p:pic>
        <p:nvPicPr>
          <p:cNvPr descr="Burbuja, Discusión, Globo, Comunicación, Cómic, Idioma" id="163" name="Google Shape;163;p5"/>
          <p:cNvPicPr preferRelativeResize="0"/>
          <p:nvPr/>
        </p:nvPicPr>
        <p:blipFill rotWithShape="1">
          <a:blip r:embed="rId3">
            <a:alphaModFix/>
          </a:blip>
          <a:srcRect b="16402" l="11949" r="11555" t="16680"/>
          <a:stretch/>
        </p:blipFill>
        <p:spPr>
          <a:xfrm>
            <a:off x="1864041" y="3756436"/>
            <a:ext cx="5782461" cy="2793451"/>
          </a:xfrm>
          <a:prstGeom prst="rect">
            <a:avLst/>
          </a:prstGeom>
          <a:noFill/>
          <a:ln>
            <a:noFill/>
          </a:ln>
        </p:spPr>
      </p:pic>
      <p:sp>
        <p:nvSpPr>
          <p:cNvPr id="164" name="Google Shape;164;p5"/>
          <p:cNvSpPr txBox="1"/>
          <p:nvPr/>
        </p:nvSpPr>
        <p:spPr>
          <a:xfrm>
            <a:off x="2671687" y="4251212"/>
            <a:ext cx="3938649" cy="101566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1" i="0" lang="es-CO" sz="1200" u="none" cap="none" strike="noStrike">
                <a:solidFill>
                  <a:schemeClr val="dk1"/>
                </a:solidFill>
                <a:highlight>
                  <a:srgbClr val="FFFFFF"/>
                </a:highlight>
                <a:latin typeface="Arial"/>
                <a:ea typeface="Arial"/>
                <a:cs typeface="Arial"/>
                <a:sym typeface="Arial"/>
              </a:rPr>
              <a:t>Contratación pública</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CO" sz="1200" u="none" cap="none" strike="noStrike">
                <a:solidFill>
                  <a:schemeClr val="dk1"/>
                </a:solidFill>
                <a:latin typeface="Arial"/>
                <a:ea typeface="Arial"/>
                <a:cs typeface="Arial"/>
                <a:sym typeface="Arial"/>
              </a:rPr>
              <a:t>El estado contrata particulares para la continua y eficiente prestación de los servicios públicos y la efectividad de los derechos e intereses de los administrados que colaboran con ellas.</a:t>
            </a:r>
            <a:endParaRPr b="1" i="0" sz="1200" u="none" cap="none" strike="noStrike">
              <a:solidFill>
                <a:schemeClr val="dk1"/>
              </a:solidFill>
              <a:latin typeface="Calibri"/>
              <a:ea typeface="Calibri"/>
              <a:cs typeface="Calibri"/>
              <a:sym typeface="Calibri"/>
            </a:endParaRPr>
          </a:p>
        </p:txBody>
      </p:sp>
      <p:pic>
        <p:nvPicPr>
          <p:cNvPr descr="Zoom, Vidrio, Búsqueda, Detective, Edificio" id="165" name="Google Shape;165;p5"/>
          <p:cNvPicPr preferRelativeResize="0"/>
          <p:nvPr/>
        </p:nvPicPr>
        <p:blipFill rotWithShape="1">
          <a:blip r:embed="rId5">
            <a:alphaModFix/>
          </a:blip>
          <a:srcRect b="0" l="0" r="0" t="0"/>
          <a:stretch/>
        </p:blipFill>
        <p:spPr>
          <a:xfrm>
            <a:off x="593523" y="4026958"/>
            <a:ext cx="1041998" cy="1126203"/>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6"/>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1" name="Google Shape;171;p6"/>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pic>
        <p:nvPicPr>
          <p:cNvPr descr="Burbuja, Discusión, Globo, Comunicación, Cómic, Idioma" id="172" name="Google Shape;172;p6"/>
          <p:cNvPicPr preferRelativeResize="0"/>
          <p:nvPr/>
        </p:nvPicPr>
        <p:blipFill rotWithShape="1">
          <a:blip r:embed="rId3">
            <a:alphaModFix/>
          </a:blip>
          <a:srcRect b="16402" l="11949" r="11555" t="16680"/>
          <a:stretch/>
        </p:blipFill>
        <p:spPr>
          <a:xfrm>
            <a:off x="2062825" y="635549"/>
            <a:ext cx="5782461" cy="2793451"/>
          </a:xfrm>
          <a:prstGeom prst="rect">
            <a:avLst/>
          </a:prstGeom>
          <a:noFill/>
          <a:ln>
            <a:noFill/>
          </a:ln>
        </p:spPr>
      </p:pic>
      <p:sp>
        <p:nvSpPr>
          <p:cNvPr id="173" name="Google Shape;173;p6"/>
          <p:cNvSpPr txBox="1"/>
          <p:nvPr/>
        </p:nvSpPr>
        <p:spPr>
          <a:xfrm>
            <a:off x="2610674" y="1083511"/>
            <a:ext cx="4492489" cy="106182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050"/>
              <a:buFont typeface="Arial"/>
              <a:buNone/>
            </a:pPr>
            <a:r>
              <a:rPr b="1" i="0" lang="es-CO" sz="1050" u="none" cap="none" strike="noStrike">
                <a:solidFill>
                  <a:schemeClr val="dk1"/>
                </a:solidFill>
                <a:highlight>
                  <a:srgbClr val="FFFFFF"/>
                </a:highlight>
                <a:latin typeface="Arial"/>
                <a:ea typeface="Arial"/>
                <a:cs typeface="Arial"/>
                <a:sym typeface="Arial"/>
              </a:rPr>
              <a:t>Términos de referencia</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050"/>
              <a:buFont typeface="Arial"/>
              <a:buNone/>
            </a:pPr>
            <a:r>
              <a:rPr b="0" i="0" lang="es-CO" sz="1050" u="none" cap="none" strike="noStrike">
                <a:solidFill>
                  <a:schemeClr val="dk1"/>
                </a:solidFill>
                <a:latin typeface="Arial"/>
                <a:ea typeface="Arial"/>
                <a:cs typeface="Arial"/>
                <a:sym typeface="Arial"/>
              </a:rPr>
              <a:t>Documento de la empresa que contiene las oportunidades de mejora, necesidades o problemas y se las presenta a una empresa o al experto informático para darles solución. Los TdR sirven para que las empresas tengan en claro los servicios que requieren contratar y para que la contraparte sepa en qué condiciones ofrecerán dichos servicios.</a:t>
            </a:r>
            <a:endParaRPr b="1" i="0" sz="1050" u="none" cap="none" strike="noStrike">
              <a:solidFill>
                <a:schemeClr val="dk1"/>
              </a:solidFill>
              <a:latin typeface="Calibri"/>
              <a:ea typeface="Calibri"/>
              <a:cs typeface="Calibri"/>
              <a:sym typeface="Calibri"/>
            </a:endParaRPr>
          </a:p>
        </p:txBody>
      </p:sp>
      <p:pic>
        <p:nvPicPr>
          <p:cNvPr descr="Burbuja, Discusión, Globo, Comunicación, Cómic, Idioma" id="174" name="Google Shape;174;p6"/>
          <p:cNvPicPr preferRelativeResize="0"/>
          <p:nvPr/>
        </p:nvPicPr>
        <p:blipFill rotWithShape="1">
          <a:blip r:embed="rId3">
            <a:alphaModFix/>
          </a:blip>
          <a:srcRect b="16402" l="11949" r="11555" t="16680"/>
          <a:stretch/>
        </p:blipFill>
        <p:spPr>
          <a:xfrm>
            <a:off x="2160101" y="3876962"/>
            <a:ext cx="5782461" cy="2793451"/>
          </a:xfrm>
          <a:prstGeom prst="rect">
            <a:avLst/>
          </a:prstGeom>
          <a:noFill/>
          <a:ln>
            <a:noFill/>
          </a:ln>
        </p:spPr>
      </p:pic>
      <p:sp>
        <p:nvSpPr>
          <p:cNvPr id="175" name="Google Shape;175;p6"/>
          <p:cNvSpPr txBox="1"/>
          <p:nvPr/>
        </p:nvSpPr>
        <p:spPr>
          <a:xfrm>
            <a:off x="2733856" y="4436309"/>
            <a:ext cx="4448819" cy="120032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1" i="0" lang="es-CO" sz="1200" u="none" cap="none" strike="noStrike">
                <a:solidFill>
                  <a:schemeClr val="dk1"/>
                </a:solidFill>
                <a:highlight>
                  <a:srgbClr val="FFFFFF"/>
                </a:highlight>
                <a:latin typeface="Arial"/>
                <a:ea typeface="Arial"/>
                <a:cs typeface="Arial"/>
                <a:sym typeface="Arial"/>
              </a:rPr>
              <a:t>Audiencia de asignación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CO" sz="1200" u="none" cap="none" strike="noStrike">
                <a:solidFill>
                  <a:schemeClr val="dk1"/>
                </a:solidFill>
                <a:latin typeface="Arial"/>
                <a:ea typeface="Arial"/>
                <a:cs typeface="Arial"/>
                <a:sym typeface="Arial"/>
              </a:rPr>
              <a:t>En una licitación, la entidad pública, publica el borrador del acto administrativo de adjudicación. Si algún oferente cumple con todos los requisitos del pliego y con las condiciones mas favorables en cuanto a costos y calidad la entidad adjudica el proceso.</a:t>
            </a:r>
            <a:endParaRPr b="1" i="0" sz="1200" u="none" cap="none" strike="noStrike">
              <a:solidFill>
                <a:schemeClr val="dk1"/>
              </a:solidFill>
              <a:latin typeface="Calibri"/>
              <a:ea typeface="Calibri"/>
              <a:cs typeface="Calibri"/>
              <a:sym typeface="Calibri"/>
            </a:endParaRPr>
          </a:p>
        </p:txBody>
      </p:sp>
      <p:pic>
        <p:nvPicPr>
          <p:cNvPr descr="Equilibrio, Columpio, Igualdad, Medición, Balanceo" id="176" name="Google Shape;176;p6"/>
          <p:cNvPicPr preferRelativeResize="0"/>
          <p:nvPr/>
        </p:nvPicPr>
        <p:blipFill rotWithShape="1">
          <a:blip r:embed="rId4">
            <a:alphaModFix/>
          </a:blip>
          <a:srcRect b="0" l="0" r="0" t="0"/>
          <a:stretch/>
        </p:blipFill>
        <p:spPr>
          <a:xfrm>
            <a:off x="378970" y="1177788"/>
            <a:ext cx="1479823" cy="887894"/>
          </a:xfrm>
          <a:prstGeom prst="rect">
            <a:avLst/>
          </a:prstGeom>
          <a:noFill/>
          <a:ln>
            <a:noFill/>
          </a:ln>
        </p:spPr>
      </p:pic>
      <p:pic>
        <p:nvPicPr>
          <p:cNvPr descr="Justicia, Ley, Regulación, Juez, Orden, Jurisdicción" id="177" name="Google Shape;177;p6"/>
          <p:cNvPicPr preferRelativeResize="0"/>
          <p:nvPr/>
        </p:nvPicPr>
        <p:blipFill rotWithShape="1">
          <a:blip r:embed="rId5">
            <a:alphaModFix/>
          </a:blip>
          <a:srcRect b="0" l="0" r="0" t="0"/>
          <a:stretch/>
        </p:blipFill>
        <p:spPr>
          <a:xfrm>
            <a:off x="574235" y="4195282"/>
            <a:ext cx="1089292" cy="1036051"/>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7"/>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3" name="Google Shape;183;p7"/>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sp>
        <p:nvSpPr>
          <p:cNvPr id="184" name="Google Shape;184;p7"/>
          <p:cNvSpPr txBox="1"/>
          <p:nvPr/>
        </p:nvSpPr>
        <p:spPr>
          <a:xfrm>
            <a:off x="331304" y="344557"/>
            <a:ext cx="7699500" cy="203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s-CO" sz="1800" u="none" cap="none" strike="noStrike">
                <a:solidFill>
                  <a:srgbClr val="FF0000"/>
                </a:solidFill>
                <a:latin typeface="Calibri"/>
                <a:ea typeface="Calibri"/>
                <a:cs typeface="Calibri"/>
                <a:sym typeface="Calibri"/>
              </a:rPr>
              <a:t>Realimentación cuando complete todas las parejas de imágenes</a:t>
            </a:r>
            <a:r>
              <a:rPr b="0" i="0" lang="es-CO"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¡Muy bien! Ha superado este juego de refuerzo de conceptos. Para cumplir completamente con el objetivo del mismo, recuerde registrar en su libreta personal de apuntes, los aspectos y datos más relevantes que haya encontrado.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Si lo estima conveniente, repita la actividad una o más veces.</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2021-09-29T20:48:43Z</dcterms:created>
  <dc:creator>user</dc:creator>
</cp:coreProperties>
</file>