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3" roundtripDataSignature="AMtx7mhpMGcxK5a1R7ANESLst9p9lWNJ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2" name="Google Shape;1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2" name="Google Shape;1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2" name="Google Shape;1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xacom.com/wp-content/uploads/2019/06/casa-domotica-1.jpg"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intekel.com/es/assets/images/soluciones/sistema-de-etiquetado-y-control-de-produccion.jp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image.freepik.com/vector-gratis/diagrama-flujo-isometrico-sistemas-seguridad-camaras-vigilancia-sensores-laser-circuito-cerrado-television-cerraduras-electronicas-alarma-antirrobo_1284-28967.jpg"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cio.com.mx/iot-avanza-hacia-la-transformacion-del-sector-salud/"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32841" y="17786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DI_CF37_1-2_Aplicaciones</a:t>
            </a:r>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Slider</a:t>
            </a:r>
            <a:endParaRPr b="0" i="0" sz="1800" u="none" cap="none" strike="noStrike">
              <a:solidFill>
                <a:schemeClr val="lt1"/>
              </a:solidFill>
              <a:latin typeface="Arial"/>
              <a:ea typeface="Arial"/>
              <a:cs typeface="Arial"/>
              <a:sym typeface="Arial"/>
            </a:endParaRPr>
          </a:p>
        </p:txBody>
      </p:sp>
      <p:sp>
        <p:nvSpPr>
          <p:cNvPr id="79" name="Google Shape;79;p3"/>
          <p:cNvSpPr/>
          <p:nvPr/>
        </p:nvSpPr>
        <p:spPr>
          <a:xfrm>
            <a:off x="495465" y="4542552"/>
            <a:ext cx="10869222" cy="77662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595959"/>
              </a:buClr>
              <a:buSzPts val="1400"/>
              <a:buFont typeface="Arial"/>
              <a:buNone/>
            </a:pPr>
            <a:r>
              <a:rPr b="1" i="0" lang="es-ES"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ES" sz="1400" u="none" cap="none" strike="noStrike">
                <a:solidFill>
                  <a:srgbClr val="595959"/>
                </a:solidFill>
                <a:latin typeface="Arial"/>
                <a:ea typeface="Arial"/>
                <a:cs typeface="Arial"/>
                <a:sym typeface="Arial"/>
              </a:rPr>
              <a:t>Emplear imágenes y gráficas puntuales, que faciliten resumir y esquematizar conceptos puntuales. Los conceptos deben abordarse de manera clara.</a:t>
            </a:r>
            <a:endParaRPr b="0" i="0" sz="1400" u="none" cap="none" strike="noStrike">
              <a:solidFill>
                <a:srgbClr val="595959"/>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realizar clic sobre cada nombre de ataque mostrar la información emergente correspondiente en la siguientes diapositiva.</a:t>
            </a:r>
            <a:endParaRPr b="0" i="0" sz="1400" u="none" cap="none" strike="noStrike">
              <a:solidFill>
                <a:schemeClr val="dk1"/>
              </a:solidFill>
              <a:latin typeface="Arial"/>
              <a:ea typeface="Arial"/>
              <a:cs typeface="Arial"/>
              <a:sym typeface="Arial"/>
            </a:endParaRPr>
          </a:p>
        </p:txBody>
      </p:sp>
      <p:sp>
        <p:nvSpPr>
          <p:cNvPr id="86" name="Google Shape;86;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a:off x="8253350" y="3284984"/>
            <a:ext cx="3948174" cy="357301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https://xacom.com/wp-content/uploads/2019/06/casa-domotica-1.jpg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 name="Google Shape;88;p4"/>
          <p:cNvSpPr/>
          <p:nvPr/>
        </p:nvSpPr>
        <p:spPr>
          <a:xfrm>
            <a:off x="479376" y="1628800"/>
            <a:ext cx="4176600" cy="22866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Noto Sans Symbols"/>
                <a:ea typeface="Noto Sans Symbols"/>
                <a:cs typeface="Noto Sans Symbols"/>
                <a:sym typeface="Noto Sans Symbols"/>
              </a:rPr>
              <a:t>Domótica</a:t>
            </a:r>
            <a:endParaRPr b="0" i="0" sz="1400" u="none" cap="none" strike="noStrike">
              <a:solidFill>
                <a:srgbClr val="000000"/>
              </a:solidFill>
              <a:latin typeface="Noto Sans Symbols"/>
              <a:ea typeface="Noto Sans Symbols"/>
              <a:cs typeface="Noto Sans Symbols"/>
              <a:sym typeface="Noto Sans Symbols"/>
            </a:endParaRPr>
          </a:p>
          <a:p>
            <a:pPr indent="0" lvl="0" marL="0" marR="0" rtl="0" algn="just">
              <a:lnSpc>
                <a:spcPct val="115000"/>
              </a:lnSpc>
              <a:spcBef>
                <a:spcPts val="3650"/>
              </a:spcBef>
              <a:spcAft>
                <a:spcPts val="0"/>
              </a:spcAft>
              <a:buNone/>
            </a:pPr>
            <a:r>
              <a:rPr b="0" i="0" lang="es-ES" sz="1400" u="none" cap="none" strike="noStrike">
                <a:solidFill>
                  <a:srgbClr val="000000"/>
                </a:solidFill>
                <a:latin typeface="Noto Sans Symbols"/>
                <a:ea typeface="Noto Sans Symbols"/>
                <a:cs typeface="Noto Sans Symbols"/>
                <a:sym typeface="Noto Sans Symbols"/>
              </a:rPr>
              <a:t>Consiste en la sistematización de una edificación, casa, o inmueble, conectando entre sí diferentes tipos de servicios como (energía, agua, ventilación) y dispositivos como (cerrojos, electrodomésticos), optimizando la seguridad y eficiencia energética garantizando un mejor bienestar para el usuario.</a:t>
            </a:r>
            <a:endParaRPr b="0" i="0" sz="1800" u="none" cap="none" strike="noStrike">
              <a:solidFill>
                <a:srgbClr val="000000"/>
              </a:solidFill>
              <a:latin typeface="Noto Sans Symbols"/>
              <a:ea typeface="Noto Sans Symbols"/>
              <a:cs typeface="Noto Sans Symbols"/>
              <a:sym typeface="Noto Sans Symbols"/>
            </a:endParaRPr>
          </a:p>
        </p:txBody>
      </p:sp>
      <p:pic>
        <p:nvPicPr>
          <p:cNvPr descr="casa domotica" id="89" name="Google Shape;89;p4"/>
          <p:cNvPicPr preferRelativeResize="0"/>
          <p:nvPr/>
        </p:nvPicPr>
        <p:blipFill rotWithShape="1">
          <a:blip r:embed="rId4">
            <a:alphaModFix/>
          </a:blip>
          <a:srcRect b="0" l="0" r="0" t="0"/>
          <a:stretch/>
        </p:blipFill>
        <p:spPr>
          <a:xfrm>
            <a:off x="4799856" y="1600200"/>
            <a:ext cx="3124944" cy="36576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realizar clic sobre cada nombre de ataque mostrar la información emergente correspondiente en la siguientes diapositiva.</a:t>
            </a:r>
            <a:endParaRPr b="0" i="0" sz="1400" u="none" cap="none" strike="noStrike">
              <a:solidFill>
                <a:schemeClr val="dk1"/>
              </a:solidFill>
              <a:latin typeface="Arial"/>
              <a:ea typeface="Arial"/>
              <a:cs typeface="Arial"/>
              <a:sym typeface="Arial"/>
            </a:endParaRPr>
          </a:p>
        </p:txBody>
      </p:sp>
      <p:sp>
        <p:nvSpPr>
          <p:cNvPr id="96" name="Google Shape;96;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8253350" y="3284984"/>
            <a:ext cx="3948174" cy="357301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https://www.intekel.com/es/assets/images/soluciones/sistema-de-etiquetado-y-control-de-produccion.jpg</a:t>
            </a:r>
            <a:endParaRPr b="0" i="0" sz="1800" u="none" cap="none" strike="noStrike">
              <a:solidFill>
                <a:schemeClr val="dk1"/>
              </a:solidFill>
              <a:latin typeface="Arial"/>
              <a:ea typeface="Arial"/>
              <a:cs typeface="Arial"/>
              <a:sym typeface="Arial"/>
            </a:endParaRPr>
          </a:p>
        </p:txBody>
      </p:sp>
      <p:sp>
        <p:nvSpPr>
          <p:cNvPr id="98" name="Google Shape;98;p6"/>
          <p:cNvSpPr/>
          <p:nvPr/>
        </p:nvSpPr>
        <p:spPr>
          <a:xfrm>
            <a:off x="479376" y="1628800"/>
            <a:ext cx="4176464" cy="174458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Automatización y control de procesos de producción</a:t>
            </a:r>
            <a:endParaRPr b="0" i="0" sz="1400" u="none" cap="none" strike="noStrike">
              <a:solidFill>
                <a:srgbClr val="000000"/>
              </a:solidFill>
              <a:latin typeface="Noto Sans Symbols"/>
              <a:ea typeface="Noto Sans Symbols"/>
              <a:cs typeface="Noto Sans Symbols"/>
              <a:sym typeface="Noto Sans Symbols"/>
            </a:endParaRPr>
          </a:p>
          <a:p>
            <a:pPr indent="0" lvl="0" marL="0" marR="0" rtl="0" algn="l">
              <a:lnSpc>
                <a:spcPct val="100000"/>
              </a:lnSpc>
              <a:spcBef>
                <a:spcPts val="2250"/>
              </a:spcBef>
              <a:spcAft>
                <a:spcPts val="0"/>
              </a:spcAft>
              <a:buNone/>
            </a:pPr>
            <a:r>
              <a:rPr b="0" i="0" lang="es-ES" sz="1400" u="none" cap="none" strike="noStrike">
                <a:solidFill>
                  <a:srgbClr val="000000"/>
                </a:solidFill>
                <a:latin typeface="Arial"/>
                <a:ea typeface="Arial"/>
                <a:cs typeface="Arial"/>
                <a:sym typeface="Arial"/>
              </a:rPr>
              <a:t>Se emplea la tecnología de IoT para incrementar la eficiencia en la fabricación de los productos conseguidos, así como su fiabilidad y el continuo seguimiento del producto en la fábrica. </a:t>
            </a:r>
            <a:endParaRPr/>
          </a:p>
        </p:txBody>
      </p:sp>
      <p:pic>
        <p:nvPicPr>
          <p:cNvPr descr="Imagen que contiene interior, tabla, computadora, mesa&#10;&#10;Descripción generada automáticamente" id="99" name="Google Shape;99;p6"/>
          <p:cNvPicPr preferRelativeResize="0"/>
          <p:nvPr/>
        </p:nvPicPr>
        <p:blipFill rotWithShape="1">
          <a:blip r:embed="rId4">
            <a:alphaModFix/>
          </a:blip>
          <a:srcRect b="0" l="0" r="0" t="0"/>
          <a:stretch/>
        </p:blipFill>
        <p:spPr>
          <a:xfrm>
            <a:off x="2279576" y="3789040"/>
            <a:ext cx="5488305" cy="232219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7"/>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realizar clic sobre cada nombre de ataque mostrar la información emergente correspondiente en la siguientes diapositiva.</a:t>
            </a:r>
            <a:endParaRPr b="0" i="0" sz="1400" u="none" cap="none" strike="noStrike">
              <a:solidFill>
                <a:schemeClr val="dk1"/>
              </a:solidFill>
              <a:latin typeface="Arial"/>
              <a:ea typeface="Arial"/>
              <a:cs typeface="Arial"/>
              <a:sym typeface="Arial"/>
            </a:endParaRPr>
          </a:p>
        </p:txBody>
      </p:sp>
      <p:sp>
        <p:nvSpPr>
          <p:cNvPr id="106" name="Google Shape;106;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8243825" y="2790730"/>
            <a:ext cx="3948174" cy="357301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https://www.sinergysolutions.com/wp-content/uploads/2018/12/blog-iot-transporte.jpg</a:t>
            </a:r>
            <a:endParaRPr b="0" i="0" sz="1800" u="none" cap="none" strike="noStrike">
              <a:solidFill>
                <a:schemeClr val="dk1"/>
              </a:solidFill>
              <a:latin typeface="Arial"/>
              <a:ea typeface="Arial"/>
              <a:cs typeface="Arial"/>
              <a:sym typeface="Arial"/>
            </a:endParaRPr>
          </a:p>
        </p:txBody>
      </p:sp>
      <p:sp>
        <p:nvSpPr>
          <p:cNvPr id="108" name="Google Shape;108;p7"/>
          <p:cNvSpPr/>
          <p:nvPr/>
        </p:nvSpPr>
        <p:spPr>
          <a:xfrm>
            <a:off x="479376" y="1628800"/>
            <a:ext cx="4176464" cy="278948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Transporte y logística</a:t>
            </a:r>
            <a:endParaRPr/>
          </a:p>
          <a:p>
            <a:pPr indent="0" lvl="0" marL="0" marR="0" rtl="0" algn="l">
              <a:lnSpc>
                <a:spcPct val="100000"/>
              </a:lnSpc>
              <a:spcBef>
                <a:spcPts val="2250"/>
              </a:spcBef>
              <a:spcAft>
                <a:spcPts val="0"/>
              </a:spcAft>
              <a:buNone/>
            </a:pPr>
            <a:r>
              <a:rPr b="0" i="0" lang="es-ES" sz="1400" u="none" cap="none" strike="noStrike">
                <a:solidFill>
                  <a:srgbClr val="000000"/>
                </a:solidFill>
                <a:latin typeface="Arial"/>
                <a:ea typeface="Arial"/>
                <a:cs typeface="Arial"/>
                <a:sym typeface="Arial"/>
              </a:rPr>
              <a:t>Consiste en monitorizar medios de transporte y el proceso de envío de productos, validar estados de conservación, ubicación, evitando robos o pérdidas, logrando realizar análisis de mejores rutas o administración de tráfico. Unos ejemplos donde son utilizados son en las empresas de envíos o en las plataformas de servicios de carros o como se puede ver en la figura 5 gestión de tiempos de traslados, gestión y control de vehículos.</a:t>
            </a:r>
            <a:endParaRPr/>
          </a:p>
        </p:txBody>
      </p:sp>
      <p:pic>
        <p:nvPicPr>
          <p:cNvPr id="109" name="Google Shape;109;p7"/>
          <p:cNvPicPr preferRelativeResize="0"/>
          <p:nvPr/>
        </p:nvPicPr>
        <p:blipFill rotWithShape="1">
          <a:blip r:embed="rId3">
            <a:alphaModFix/>
          </a:blip>
          <a:srcRect b="0" l="0" r="0" t="0"/>
          <a:stretch/>
        </p:blipFill>
        <p:spPr>
          <a:xfrm>
            <a:off x="3359696" y="4217176"/>
            <a:ext cx="4340728" cy="2024047"/>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9"/>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realizar clic sobre cada nombre de ataque mostrar la información emergente correspondiente en la siguientes diapositiva.</a:t>
            </a:r>
            <a:endParaRPr b="0" i="0" sz="1400" u="none" cap="none" strike="noStrike">
              <a:solidFill>
                <a:schemeClr val="dk1"/>
              </a:solidFill>
              <a:latin typeface="Arial"/>
              <a:ea typeface="Arial"/>
              <a:cs typeface="Arial"/>
              <a:sym typeface="Arial"/>
            </a:endParaRPr>
          </a:p>
        </p:txBody>
      </p:sp>
      <p:sp>
        <p:nvSpPr>
          <p:cNvPr id="116" name="Google Shape;116;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8253350" y="3284984"/>
            <a:ext cx="3948174" cy="357301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https://iat.es/tecnologias/internet-de-las-cosas-iot/agricultura/ </a:t>
            </a:r>
            <a:endParaRPr b="0" i="0" sz="1800" u="none" cap="none" strike="noStrike">
              <a:solidFill>
                <a:schemeClr val="dk1"/>
              </a:solidFill>
              <a:latin typeface="Arial"/>
              <a:ea typeface="Arial"/>
              <a:cs typeface="Arial"/>
              <a:sym typeface="Arial"/>
            </a:endParaRPr>
          </a:p>
        </p:txBody>
      </p:sp>
      <p:sp>
        <p:nvSpPr>
          <p:cNvPr id="118" name="Google Shape;118;p19"/>
          <p:cNvSpPr/>
          <p:nvPr/>
        </p:nvSpPr>
        <p:spPr>
          <a:xfrm>
            <a:off x="479376" y="1628800"/>
            <a:ext cx="4176464" cy="192770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Agricultura, ganadería y silvicultura</a:t>
            </a:r>
            <a:endParaRPr/>
          </a:p>
          <a:p>
            <a:pPr indent="0" lvl="0" marL="0" marR="0" rtl="0" algn="l">
              <a:lnSpc>
                <a:spcPct val="100000"/>
              </a:lnSpc>
              <a:spcBef>
                <a:spcPts val="2250"/>
              </a:spcBef>
              <a:spcAft>
                <a:spcPts val="0"/>
              </a:spcAft>
              <a:buNone/>
            </a:pPr>
            <a:r>
              <a:rPr b="0" i="0" lang="es-ES" sz="1400" u="none" cap="none" strike="noStrike">
                <a:solidFill>
                  <a:srgbClr val="000000"/>
                </a:solidFill>
                <a:latin typeface="Arial"/>
                <a:ea typeface="Arial"/>
                <a:cs typeface="Arial"/>
                <a:sym typeface="Arial"/>
              </a:rPr>
              <a:t>Al igual que en las fábricas IoT es utilizado para la automatización de trabajos primordiales con lo relacionado del agro, como por ejemplo, sistema de riego, sistema de detector de temperatura para siembra, detección de enfermedades de los animales, etc.</a:t>
            </a:r>
            <a:endParaRPr/>
          </a:p>
        </p:txBody>
      </p:sp>
      <p:pic>
        <p:nvPicPr>
          <p:cNvPr id="119" name="Google Shape;119;p19"/>
          <p:cNvPicPr preferRelativeResize="0"/>
          <p:nvPr/>
        </p:nvPicPr>
        <p:blipFill rotWithShape="1">
          <a:blip r:embed="rId3">
            <a:alphaModFix/>
          </a:blip>
          <a:srcRect b="0" l="0" r="0" t="0"/>
          <a:stretch/>
        </p:blipFill>
        <p:spPr>
          <a:xfrm>
            <a:off x="3791744" y="3583390"/>
            <a:ext cx="3956647" cy="2639797"/>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20"/>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realizar clic sobre cada nombre de ataque mostrar la información emergente correspondiente en la siguientes diapositiva.</a:t>
            </a:r>
            <a:endParaRPr b="0" i="0" sz="1400" u="none" cap="none" strike="noStrike">
              <a:solidFill>
                <a:schemeClr val="dk1"/>
              </a:solidFill>
              <a:latin typeface="Arial"/>
              <a:ea typeface="Arial"/>
              <a:cs typeface="Arial"/>
              <a:sym typeface="Arial"/>
            </a:endParaRPr>
          </a:p>
        </p:txBody>
      </p:sp>
      <p:sp>
        <p:nvSpPr>
          <p:cNvPr id="126" name="Google Shape;126;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a:off x="8253350" y="3284984"/>
            <a:ext cx="3948174" cy="357301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Referencia de la imagen:</a:t>
            </a:r>
            <a:endParaRPr/>
          </a:p>
          <a:p>
            <a:pPr indent="0" lvl="0" marL="0" marR="0" rtl="0" algn="l">
              <a:lnSpc>
                <a:spcPct val="100000"/>
              </a:lnSpc>
              <a:spcBef>
                <a:spcPts val="0"/>
              </a:spcBef>
              <a:spcAft>
                <a:spcPts val="0"/>
              </a:spcAft>
              <a:buNone/>
            </a:pPr>
            <a:r>
              <a:rPr b="0" i="0" lang="es-ES" sz="1800" u="sng" cap="none" strike="noStrike">
                <a:solidFill>
                  <a:schemeClr val="dk1"/>
                </a:solidFill>
                <a:latin typeface="Arial"/>
                <a:ea typeface="Arial"/>
                <a:cs typeface="Arial"/>
                <a:sym typeface="Arial"/>
                <a:hlinkClick r:id="rId3">
                  <a:extLst>
                    <a:ext uri="{A12FA001-AC4F-418D-AE19-62706E023703}">
                      <ahyp:hlinkClr val="tx"/>
                    </a:ext>
                  </a:extLst>
                </a:hlinkClick>
              </a:rPr>
              <a:t>https://image.freepik.com/vector-gratis/diagrama-flujo-isometrico-sistemas-seguridad-camaras-vigilancia-sensores-laser-circuito-cerrado-television-cerraduras-electronicas-alarma-antirrobo_1284-28967.jpg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8" name="Google Shape;128;p20"/>
          <p:cNvSpPr/>
          <p:nvPr/>
        </p:nvSpPr>
        <p:spPr>
          <a:xfrm>
            <a:off x="479376" y="1628800"/>
            <a:ext cx="4176464" cy="2143151"/>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Videovigilancia y seguridad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50"/>
              </a:spcBef>
              <a:spcAft>
                <a:spcPts val="0"/>
              </a:spcAft>
              <a:buNone/>
            </a:pPr>
            <a:r>
              <a:rPr b="0" i="0" lang="es-ES" sz="1400" u="none" cap="none" strike="noStrike">
                <a:solidFill>
                  <a:srgbClr val="000000"/>
                </a:solidFill>
                <a:latin typeface="Arial"/>
                <a:ea typeface="Arial"/>
                <a:cs typeface="Arial"/>
                <a:sym typeface="Arial"/>
              </a:rPr>
              <a:t>Consiste en la configuración y control de una variedad de equipos de seguridad tales como sensores de movimiento, alarmas inteligentes, detección de amenazas para proteger la seguridad de edificaciones, casas y así contar con una prevención cuando se presenten situaciones de riesgo.</a:t>
            </a:r>
            <a:endParaRPr/>
          </a:p>
        </p:txBody>
      </p:sp>
      <p:pic>
        <p:nvPicPr>
          <p:cNvPr id="129" name="Google Shape;129;p20"/>
          <p:cNvPicPr preferRelativeResize="0"/>
          <p:nvPr/>
        </p:nvPicPr>
        <p:blipFill rotWithShape="1">
          <a:blip r:embed="rId4">
            <a:alphaModFix/>
          </a:blip>
          <a:srcRect b="0" l="0" r="0" t="0"/>
          <a:stretch/>
        </p:blipFill>
        <p:spPr>
          <a:xfrm>
            <a:off x="3868295" y="3665534"/>
            <a:ext cx="3629397" cy="2811913"/>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Al realizar clic sobre cada nombre de ataque mostrar la información emergente correspondiente en la siguientes diapositiva.</a:t>
            </a:r>
            <a:endParaRPr b="0" i="0" sz="1400" u="none" cap="none" strike="noStrike">
              <a:solidFill>
                <a:schemeClr val="dk1"/>
              </a:solidFill>
              <a:latin typeface="Arial"/>
              <a:ea typeface="Arial"/>
              <a:cs typeface="Arial"/>
              <a:sym typeface="Arial"/>
            </a:endParaRPr>
          </a:p>
        </p:txBody>
      </p:sp>
      <p:sp>
        <p:nvSpPr>
          <p:cNvPr id="136" name="Google Shape;136;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a:off x="8253350" y="3284984"/>
            <a:ext cx="3948174" cy="3573014"/>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Referencia de la imagen:</a:t>
            </a:r>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https://cio.com.mx/iot-avanza-hacia-la-transformacion-del-sector-salud/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8" name="Google Shape;138;p21"/>
          <p:cNvSpPr/>
          <p:nvPr/>
        </p:nvSpPr>
        <p:spPr>
          <a:xfrm>
            <a:off x="335360" y="980728"/>
            <a:ext cx="5976664" cy="397230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Medicina </a:t>
            </a:r>
            <a:endParaRPr/>
          </a:p>
          <a:p>
            <a:pPr indent="0" lvl="0" marL="0" marR="0" rtl="0" algn="just">
              <a:lnSpc>
                <a:spcPct val="115000"/>
              </a:lnSpc>
              <a:spcBef>
                <a:spcPts val="3650"/>
              </a:spcBef>
              <a:spcAft>
                <a:spcPts val="0"/>
              </a:spcAft>
              <a:buNone/>
            </a:pPr>
            <a:r>
              <a:rPr b="0" i="0" lang="es-ES" sz="1400" u="none" cap="none" strike="noStrike">
                <a:solidFill>
                  <a:srgbClr val="000000"/>
                </a:solidFill>
                <a:latin typeface="Arial"/>
                <a:ea typeface="Arial"/>
                <a:cs typeface="Arial"/>
                <a:sym typeface="Arial"/>
              </a:rPr>
              <a:t>Sus objetivos son detectar de una persona sus signos vitales, así como las variaciones para suministro de medicinas. Aunque la orientación es más a los humanos es posible también monitorear el estado de salud de los animales domésticos.</a:t>
            </a:r>
            <a:endParaRPr/>
          </a:p>
          <a:p>
            <a:pPr indent="0" lvl="0" marL="0" marR="0" rtl="0" algn="just">
              <a:lnSpc>
                <a:spcPct val="115000"/>
              </a:lnSpc>
              <a:spcBef>
                <a:spcPts val="3650"/>
              </a:spcBef>
              <a:spcAft>
                <a:spcPts val="0"/>
              </a:spcAft>
              <a:buNone/>
            </a:pPr>
            <a:r>
              <a:rPr b="0" i="0" lang="es-ES" sz="1400" u="none" cap="none" strike="noStrike">
                <a:solidFill>
                  <a:srgbClr val="000000"/>
                </a:solidFill>
                <a:latin typeface="Arial"/>
                <a:ea typeface="Arial"/>
                <a:cs typeface="Arial"/>
                <a:sym typeface="Arial"/>
              </a:rPr>
              <a:t>La incorporación de IoT en el sector de la salud transformará el cuidado médico, ya que los centros de atención serán mucho más eficientes, brindando al personal de la salud datos muy importantes de los pacientes en tiempos más cortos, para poder agilizar los procesos médicos.</a:t>
            </a:r>
            <a:endParaRPr/>
          </a:p>
          <a:p>
            <a:pPr indent="0" lvl="0" marL="0" marR="0" rtl="0" algn="just">
              <a:lnSpc>
                <a:spcPct val="115000"/>
              </a:lnSpc>
              <a:spcBef>
                <a:spcPts val="365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9" name="Google Shape;139;p21"/>
          <p:cNvPicPr preferRelativeResize="0"/>
          <p:nvPr/>
        </p:nvPicPr>
        <p:blipFill rotWithShape="1">
          <a:blip r:embed="rId4">
            <a:alphaModFix/>
          </a:blip>
          <a:srcRect b="0" l="0" r="0" t="0"/>
          <a:stretch/>
        </p:blipFill>
        <p:spPr>
          <a:xfrm>
            <a:off x="3575720" y="4273499"/>
            <a:ext cx="4041998" cy="247519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