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1" r:id="rId4"/>
    <p:sldId id="262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42502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2831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280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DI_CF37_3</a:t>
            </a:r>
          </a:p>
          <a:p>
            <a:pPr lvl="0" algn="ctr">
              <a:buClr>
                <a:schemeClr val="lt1"/>
              </a:buClr>
              <a:buSzPts val="450"/>
            </a:pPr>
            <a:r>
              <a:rPr lang="es-ES" sz="1800">
                <a:solidFill>
                  <a:schemeClr val="lt1"/>
                </a:solidFill>
              </a:rPr>
              <a:t>3. Machine </a:t>
            </a:r>
            <a:r>
              <a:rPr lang="es-ES" sz="1800" dirty="0" err="1">
                <a:solidFill>
                  <a:schemeClr val="lt1"/>
                </a:solidFill>
              </a:rPr>
              <a:t>learning</a:t>
            </a:r>
            <a:endParaRPr lang="es-ES" sz="18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dirty="0">
                <a:solidFill>
                  <a:schemeClr val="lt1"/>
                </a:solidFill>
              </a:rPr>
              <a:t>Línea de tiempo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495465" y="4542552"/>
            <a:ext cx="10869222" cy="7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Presentar una línea como la que se muestra. En la siguiente diapositiva se encuentran los textos.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112224" y="3248980"/>
            <a:ext cx="3948174" cy="35730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la imagen: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800" dirty="0">
              <a:solidFill>
                <a:schemeClr val="dk1"/>
              </a:solidFill>
            </a:endParaRPr>
          </a:p>
          <a:p>
            <a:pPr lvl="0">
              <a:buSzPts val="1800"/>
            </a:pPr>
            <a:r>
              <a:rPr lang="es-CO" dirty="0"/>
              <a:t>https://101blockchains.com/wp-content/uploads/2018/12/historia_de_la_tecnolog%C3%ADa_blockchain.jpg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8AB8B7-0C58-4116-94FE-BF0A7D605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980728"/>
            <a:ext cx="7262600" cy="453650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realizar clic sobre cada nombre de ataque mostrar la información emergente correspondiente en la siguientes diapositiva.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3284984"/>
            <a:ext cx="3948174" cy="35730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la imagen: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800" dirty="0">
              <a:solidFill>
                <a:schemeClr val="dk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232161-7A59-4D12-B54C-1D1890C28717}"/>
              </a:ext>
            </a:extLst>
          </p:cNvPr>
          <p:cNvSpPr txBox="1"/>
          <p:nvPr/>
        </p:nvSpPr>
        <p:spPr>
          <a:xfrm>
            <a:off x="2207568" y="742949"/>
            <a:ext cx="3491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La historia de la tecnología </a:t>
            </a:r>
            <a:r>
              <a:rPr lang="es-MX" b="1" i="1" dirty="0" err="1"/>
              <a:t>blockchain</a:t>
            </a:r>
            <a:endParaRPr lang="es-MX" b="1" i="1" dirty="0"/>
          </a:p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7AFC51-CA43-4C1B-AB4F-F31B84DFB13E}"/>
              </a:ext>
            </a:extLst>
          </p:cNvPr>
          <p:cNvSpPr txBox="1"/>
          <p:nvPr/>
        </p:nvSpPr>
        <p:spPr>
          <a:xfrm>
            <a:off x="798527" y="2768482"/>
            <a:ext cx="6309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1991 – 2008. </a:t>
            </a:r>
            <a:r>
              <a:rPr lang="es-MX" dirty="0" err="1"/>
              <a:t>Stuar</a:t>
            </a:r>
            <a:r>
              <a:rPr lang="es-MX" dirty="0"/>
              <a:t> Haber y Scott </a:t>
            </a:r>
            <a:r>
              <a:rPr lang="es-MX" dirty="0" err="1"/>
              <a:t>Stornetta</a:t>
            </a:r>
            <a:r>
              <a:rPr lang="es-MX" dirty="0"/>
              <a:t> trabajan en el primer </a:t>
            </a:r>
            <a:r>
              <a:rPr lang="es-MX" b="1" i="1" dirty="0" err="1"/>
              <a:t>blockchain</a:t>
            </a:r>
            <a:endParaRPr lang="es-MX" dirty="0"/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14D3424-45B1-4558-90DC-39ADEFDFC72E}"/>
              </a:ext>
            </a:extLst>
          </p:cNvPr>
          <p:cNvSpPr txBox="1"/>
          <p:nvPr/>
        </p:nvSpPr>
        <p:spPr>
          <a:xfrm>
            <a:off x="983432" y="1484784"/>
            <a:ext cx="1348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Origen</a:t>
            </a:r>
          </a:p>
          <a:p>
            <a:r>
              <a:rPr lang="es-MX" dirty="0"/>
              <a:t>Transacciones</a:t>
            </a:r>
          </a:p>
          <a:p>
            <a:r>
              <a:rPr lang="es-MX" dirty="0"/>
              <a:t>Contratos</a:t>
            </a:r>
          </a:p>
          <a:p>
            <a:r>
              <a:rPr lang="es-MX" dirty="0"/>
              <a:t>Aplicaciones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4A4C917-0CDF-4458-9776-C6E429736ECF}"/>
              </a:ext>
            </a:extLst>
          </p:cNvPr>
          <p:cNvSpPr txBox="1"/>
          <p:nvPr/>
        </p:nvSpPr>
        <p:spPr>
          <a:xfrm>
            <a:off x="820277" y="3167390"/>
            <a:ext cx="4573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2009. Satoshi Nakamoto lanza el </a:t>
            </a:r>
            <a:r>
              <a:rPr lang="es-MX" i="1" dirty="0" err="1"/>
              <a:t>whitepape</a:t>
            </a:r>
            <a:r>
              <a:rPr lang="es-MX" dirty="0" err="1"/>
              <a:t>r</a:t>
            </a:r>
            <a:r>
              <a:rPr lang="es-MX" dirty="0"/>
              <a:t> de </a:t>
            </a:r>
            <a:r>
              <a:rPr lang="es-MX" i="1" dirty="0"/>
              <a:t>bitcoin</a:t>
            </a:r>
          </a:p>
          <a:p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E616A16-E59D-4551-ABDA-56DBEAAD5FC0}"/>
              </a:ext>
            </a:extLst>
          </p:cNvPr>
          <p:cNvSpPr txBox="1"/>
          <p:nvPr/>
        </p:nvSpPr>
        <p:spPr>
          <a:xfrm>
            <a:off x="798527" y="3611677"/>
            <a:ext cx="4908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2010. La primera compra de </a:t>
            </a:r>
            <a:r>
              <a:rPr lang="es-MX" i="1" dirty="0"/>
              <a:t>bitcoin</a:t>
            </a:r>
            <a:r>
              <a:rPr lang="es-MX" dirty="0"/>
              <a:t> tiene lugar 10.000 BTC</a:t>
            </a:r>
          </a:p>
          <a:p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35CDC00-08A1-4B08-B1B2-4B07AA455438}"/>
              </a:ext>
            </a:extLst>
          </p:cNvPr>
          <p:cNvSpPr txBox="1"/>
          <p:nvPr/>
        </p:nvSpPr>
        <p:spPr>
          <a:xfrm>
            <a:off x="779627" y="4120481"/>
            <a:ext cx="45833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2013. El mercado de </a:t>
            </a:r>
            <a:r>
              <a:rPr lang="es-MX" i="1" dirty="0"/>
              <a:t>bitcoin</a:t>
            </a:r>
            <a:r>
              <a:rPr lang="es-MX" dirty="0"/>
              <a:t> supera los $1 mil millones</a:t>
            </a:r>
          </a:p>
          <a:p>
            <a:r>
              <a:rPr lang="es-MX" dirty="0" err="1"/>
              <a:t>Vitalik</a:t>
            </a:r>
            <a:r>
              <a:rPr lang="es-MX" dirty="0"/>
              <a:t> </a:t>
            </a:r>
            <a:r>
              <a:rPr lang="es-MX" dirty="0" err="1"/>
              <a:t>Buterín</a:t>
            </a:r>
            <a:r>
              <a:rPr lang="es-MX" dirty="0"/>
              <a:t> lanza el </a:t>
            </a:r>
            <a:r>
              <a:rPr lang="es-MX" i="1" dirty="0" err="1"/>
              <a:t>whitepaper</a:t>
            </a:r>
            <a:r>
              <a:rPr lang="es-MX" dirty="0"/>
              <a:t> de </a:t>
            </a:r>
            <a:r>
              <a:rPr lang="es-MX" i="1" dirty="0"/>
              <a:t>Ethereum</a:t>
            </a:r>
          </a:p>
          <a:p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570612-8327-4C7E-88F5-FD0248B4810F}"/>
              </a:ext>
            </a:extLst>
          </p:cNvPr>
          <p:cNvSpPr txBox="1"/>
          <p:nvPr/>
        </p:nvSpPr>
        <p:spPr>
          <a:xfrm>
            <a:off x="807239" y="4966017"/>
            <a:ext cx="69317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2014. </a:t>
            </a:r>
            <a:r>
              <a:rPr lang="es-MX" b="1" i="1" dirty="0"/>
              <a:t>Ethereum</a:t>
            </a:r>
            <a:r>
              <a:rPr lang="es-MX" i="1" dirty="0"/>
              <a:t> </a:t>
            </a:r>
            <a:r>
              <a:rPr lang="es-MX" b="1" i="1" dirty="0" err="1"/>
              <a:t>blockchain</a:t>
            </a:r>
            <a:r>
              <a:rPr lang="es-MX" b="1" i="1" dirty="0"/>
              <a:t> </a:t>
            </a:r>
            <a:r>
              <a:rPr lang="es-MX" dirty="0"/>
              <a:t>es financiado por </a:t>
            </a:r>
            <a:r>
              <a:rPr lang="es-MX" dirty="0" err="1"/>
              <a:t>crowdsale</a:t>
            </a:r>
            <a:endParaRPr lang="es-MX" dirty="0"/>
          </a:p>
          <a:p>
            <a:r>
              <a:rPr lang="es-MX" dirty="0"/>
              <a:t>La tecnología </a:t>
            </a:r>
            <a:r>
              <a:rPr lang="es-MX" b="1" i="1" dirty="0" err="1"/>
              <a:t>blockchain</a:t>
            </a:r>
            <a:r>
              <a:rPr lang="es-MX" b="1" i="1" dirty="0"/>
              <a:t> R</a:t>
            </a:r>
            <a:r>
              <a:rPr lang="es-MX" sz="1200" b="1" i="1" dirty="0"/>
              <a:t>3</a:t>
            </a:r>
            <a:r>
              <a:rPr lang="es-MX" b="1" i="1" dirty="0"/>
              <a:t> </a:t>
            </a:r>
            <a:r>
              <a:rPr lang="es-MX" dirty="0"/>
              <a:t>se forma e inicia un consorcio de más de 40 compañías</a:t>
            </a:r>
          </a:p>
          <a:p>
            <a:r>
              <a:rPr lang="es-MX" dirty="0"/>
              <a:t>financieras legadas para implementar la tecnología </a:t>
            </a:r>
            <a:r>
              <a:rPr lang="es-MX" b="1" i="1" dirty="0" err="1"/>
              <a:t>blockchain</a:t>
            </a:r>
            <a:r>
              <a:rPr lang="es-MX" b="1" i="1" dirty="0"/>
              <a:t> </a:t>
            </a:r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57973494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realizar clic sobre cada nombre de ataque mostrar la información emergente correspondiente en la siguientes diapositiva.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3284984"/>
            <a:ext cx="3948174" cy="35730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la imagen: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800" dirty="0">
              <a:solidFill>
                <a:schemeClr val="dk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570612-8327-4C7E-88F5-FD0248B4810F}"/>
              </a:ext>
            </a:extLst>
          </p:cNvPr>
          <p:cNvSpPr txBox="1"/>
          <p:nvPr/>
        </p:nvSpPr>
        <p:spPr>
          <a:xfrm>
            <a:off x="1127448" y="710636"/>
            <a:ext cx="42995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2015. El bloque Génesis de </a:t>
            </a:r>
            <a:r>
              <a:rPr lang="es-MX" b="1" i="1" dirty="0"/>
              <a:t>Ethereum</a:t>
            </a:r>
            <a:r>
              <a:rPr lang="es-MX" i="1" dirty="0"/>
              <a:t> </a:t>
            </a:r>
            <a:r>
              <a:rPr lang="es-MX" dirty="0"/>
              <a:t>es creado</a:t>
            </a:r>
          </a:p>
          <a:p>
            <a:r>
              <a:rPr lang="es-MX" dirty="0"/>
              <a:t>Linux </a:t>
            </a:r>
            <a:r>
              <a:rPr lang="es-MX" dirty="0" err="1"/>
              <a:t>foundation</a:t>
            </a:r>
            <a:r>
              <a:rPr lang="es-MX" dirty="0"/>
              <a:t> presenta </a:t>
            </a:r>
            <a:r>
              <a:rPr lang="es-MX" i="1" dirty="0" err="1"/>
              <a:t>hyperledger</a:t>
            </a:r>
            <a:r>
              <a:rPr lang="es-MX" dirty="0"/>
              <a:t> para mejorar</a:t>
            </a:r>
          </a:p>
          <a:p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B28B954-94A1-4F6A-BA83-D450DBDBC821}"/>
              </a:ext>
            </a:extLst>
          </p:cNvPr>
          <p:cNvSpPr txBox="1"/>
          <p:nvPr/>
        </p:nvSpPr>
        <p:spPr>
          <a:xfrm>
            <a:off x="1055440" y="2003302"/>
            <a:ext cx="535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2016. Error en el código de </a:t>
            </a:r>
            <a:r>
              <a:rPr lang="es-MX" b="1" i="1" dirty="0"/>
              <a:t>Ethereum</a:t>
            </a:r>
            <a:r>
              <a:rPr lang="es-MX" i="1" dirty="0"/>
              <a:t> </a:t>
            </a:r>
            <a:r>
              <a:rPr lang="es-MX" dirty="0"/>
              <a:t>DAO explotado y atacado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63B350D-EDED-48C0-97B4-8CA9B8B069CC}"/>
              </a:ext>
            </a:extLst>
          </p:cNvPr>
          <p:cNvSpPr txBox="1"/>
          <p:nvPr/>
        </p:nvSpPr>
        <p:spPr>
          <a:xfrm>
            <a:off x="1032744" y="2872229"/>
            <a:ext cx="6563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2017. EOS es presentado por </a:t>
            </a:r>
            <a:r>
              <a:rPr lang="es-MX" i="1" dirty="0" err="1"/>
              <a:t>Blockone</a:t>
            </a:r>
            <a:r>
              <a:rPr lang="es-MX" i="1" dirty="0"/>
              <a:t> </a:t>
            </a:r>
            <a:r>
              <a:rPr lang="es-MX" dirty="0"/>
              <a:t>como un nuevo protocolo de </a:t>
            </a:r>
            <a:r>
              <a:rPr lang="es-MX" i="1" dirty="0" err="1"/>
              <a:t>blockchain</a:t>
            </a:r>
            <a:endParaRPr lang="es-MX" i="1" dirty="0"/>
          </a:p>
          <a:p>
            <a:r>
              <a:rPr lang="es-MX" dirty="0"/>
              <a:t>para el despliegue de </a:t>
            </a:r>
            <a:r>
              <a:rPr lang="es-MX"/>
              <a:t>aplicaciones descentralizadas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129303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282</Words>
  <Application>Microsoft Office PowerPoint</Application>
  <PresentationFormat>Panorámica</PresentationFormat>
  <Paragraphs>34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JULIA ISABEL ROBERTO</cp:lastModifiedBy>
  <cp:revision>17</cp:revision>
  <dcterms:modified xsi:type="dcterms:W3CDTF">2022-02-04T15:26:40Z</dcterms:modified>
</cp:coreProperties>
</file>