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8" r:id="rId2"/>
    <p:sldId id="259" r:id="rId3"/>
    <p:sldId id="261"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p:scale>
          <a:sx n="100" d="100"/>
          <a:sy n="100"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5" Type="http://schemas.openxmlformats.org/officeDocument/2006/relationships/notesMaster" Target="notesMasters/notesMaster1.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942502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283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32841" y="1778660"/>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DI_CF37_3-Machine </a:t>
            </a:r>
            <a:r>
              <a:rPr lang="es-ES" sz="1800" dirty="0" err="1">
                <a:solidFill>
                  <a:schemeClr val="lt1"/>
                </a:solidFill>
              </a:rPr>
              <a:t>learning</a:t>
            </a:r>
            <a:endParaRPr lang="es-ES" sz="1800" dirty="0">
              <a:solidFill>
                <a:schemeClr val="lt1"/>
              </a:solidFill>
            </a:endParaRPr>
          </a:p>
          <a:p>
            <a:pPr marL="0" marR="0" lvl="0" indent="0" algn="ctr" rtl="0">
              <a:lnSpc>
                <a:spcPct val="100000"/>
              </a:lnSpc>
              <a:spcBef>
                <a:spcPts val="0"/>
              </a:spcBef>
              <a:spcAft>
                <a:spcPts val="0"/>
              </a:spcAft>
              <a:buClr>
                <a:schemeClr val="lt1"/>
              </a:buClr>
              <a:buSzPts val="450"/>
              <a:buFont typeface="Arial"/>
              <a:buNone/>
            </a:pPr>
            <a:r>
              <a:rPr lang="es-ES" sz="1800" dirty="0">
                <a:solidFill>
                  <a:schemeClr val="lt1"/>
                </a:solidFill>
              </a:rPr>
              <a:t>Línea de tiempo</a:t>
            </a:r>
            <a:endParaRPr sz="1800" b="0" i="0" u="none" strike="noStrike" cap="none" dirty="0">
              <a:solidFill>
                <a:schemeClr val="lt1"/>
              </a:solidFill>
              <a:latin typeface="Arial"/>
              <a:ea typeface="Arial"/>
              <a:cs typeface="Arial"/>
              <a:sym typeface="Arial"/>
            </a:endParaRPr>
          </a:p>
        </p:txBody>
      </p:sp>
      <p:sp>
        <p:nvSpPr>
          <p:cNvPr id="93" name="Google Shape;93;p3"/>
          <p:cNvSpPr/>
          <p:nvPr/>
        </p:nvSpPr>
        <p:spPr>
          <a:xfrm>
            <a:off x="495465" y="4542552"/>
            <a:ext cx="10869222" cy="776623"/>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1400"/>
              <a:buFont typeface="Arial"/>
              <a:buNone/>
            </a:pPr>
            <a:r>
              <a:rPr lang="es-ES" sz="1400" b="1" i="0" u="none" strike="noStrike" cap="none" dirty="0">
                <a:solidFill>
                  <a:srgbClr val="595959"/>
                </a:solidFill>
                <a:latin typeface="Arial"/>
                <a:ea typeface="Arial"/>
                <a:cs typeface="Arial"/>
                <a:sym typeface="Arial"/>
              </a:rPr>
              <a:t>Recomendaciones generales: </a:t>
            </a:r>
            <a:endParaRPr sz="1400" b="0" i="0" u="none" strike="noStrike" cap="none" dirty="0">
              <a:solidFill>
                <a:srgbClr val="595959"/>
              </a:solidFill>
              <a:latin typeface="Arial"/>
              <a:ea typeface="Arial"/>
              <a:cs typeface="Arial"/>
              <a:sym typeface="Arial"/>
            </a:endParaRPr>
          </a:p>
          <a:p>
            <a:pPr marL="0" marR="0" lvl="0" indent="0" algn="just" rtl="0">
              <a:lnSpc>
                <a:spcPct val="90000"/>
              </a:lnSpc>
              <a:spcBef>
                <a:spcPts val="800"/>
              </a:spcBef>
              <a:spcAft>
                <a:spcPts val="0"/>
              </a:spcAft>
              <a:buClr>
                <a:srgbClr val="595959"/>
              </a:buClr>
              <a:buSzPts val="1400"/>
              <a:buFont typeface="Arial"/>
              <a:buNone/>
            </a:pPr>
            <a:r>
              <a:rPr lang="es-ES" sz="1400" b="0" i="0" u="none" strike="noStrike" cap="none" dirty="0">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sz="1400" b="0" i="0" u="none" strike="noStrike" cap="none" dirty="0">
              <a:solidFill>
                <a:srgbClr val="595959"/>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Presentar una línea como la que se muestra. En la siguiente diapositiva se encuentran los textos.</a:t>
            </a: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34450" y="3226669"/>
            <a:ext cx="3948174" cy="357301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s-MX" sz="1800" b="0" i="0" u="none" strike="noStrike" cap="none" dirty="0">
                <a:solidFill>
                  <a:schemeClr val="dk1"/>
                </a:solidFill>
                <a:latin typeface="Arial"/>
                <a:ea typeface="Arial"/>
                <a:cs typeface="Arial"/>
                <a:sym typeface="Arial"/>
              </a:rPr>
              <a:t>Referencia de la imagen:</a:t>
            </a:r>
          </a:p>
          <a:p>
            <a:pPr marL="0" marR="0" lvl="0" indent="0" rtl="0">
              <a:lnSpc>
                <a:spcPct val="100000"/>
              </a:lnSpc>
              <a:spcBef>
                <a:spcPts val="0"/>
              </a:spcBef>
              <a:spcAft>
                <a:spcPts val="0"/>
              </a:spcAft>
              <a:buClr>
                <a:srgbClr val="000000"/>
              </a:buClr>
              <a:buSzPts val="1800"/>
              <a:buFont typeface="Arial"/>
              <a:buNone/>
            </a:pPr>
            <a:endParaRPr lang="es-MX" sz="1800" dirty="0">
              <a:solidFill>
                <a:schemeClr val="dk1"/>
              </a:solidFill>
            </a:endParaRPr>
          </a:p>
          <a:p>
            <a:pPr lvl="0">
              <a:buSzPts val="1800"/>
            </a:pPr>
            <a:r>
              <a:rPr lang="es-CO" dirty="0"/>
              <a:t>https://www.futurespace.es/wp-content/uploads/2020/09/Linea-Temporal-ML-1.jpg</a:t>
            </a:r>
            <a:endParaRPr sz="1800" b="0" i="0" u="none" strike="noStrike" cap="none" dirty="0">
              <a:solidFill>
                <a:schemeClr val="dk1"/>
              </a:solidFill>
              <a:latin typeface="Arial"/>
              <a:ea typeface="Arial"/>
              <a:cs typeface="Arial"/>
              <a:sym typeface="Arial"/>
            </a:endParaRPr>
          </a:p>
        </p:txBody>
      </p:sp>
      <p:pic>
        <p:nvPicPr>
          <p:cNvPr id="7" name="image2.jpg" descr="Escala de tiempo&#10;&#10;Descripción generada automáticamente">
            <a:extLst>
              <a:ext uri="{FF2B5EF4-FFF2-40B4-BE49-F238E27FC236}">
                <a16:creationId xmlns:a16="http://schemas.microsoft.com/office/drawing/2014/main" id="{1FF74181-7244-4CD3-B682-46268A75AECD}"/>
              </a:ext>
            </a:extLst>
          </p:cNvPr>
          <p:cNvPicPr/>
          <p:nvPr/>
        </p:nvPicPr>
        <p:blipFill>
          <a:blip r:embed="rId3"/>
          <a:srcRect b="10883"/>
          <a:stretch>
            <a:fillRect/>
          </a:stretch>
        </p:blipFill>
        <p:spPr>
          <a:xfrm>
            <a:off x="772540" y="2132856"/>
            <a:ext cx="6907635" cy="2880320"/>
          </a:xfrm>
          <a:prstGeom prst="rect">
            <a:avLst/>
          </a:prstGeom>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Al realizar clic sobre cada nombre de ataque mostrar la información emergente correspondiente en la siguientes diapositiva.</a:t>
            </a: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3284984"/>
            <a:ext cx="3948174" cy="357301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s-MX" sz="1800" b="0" i="0" u="none" strike="noStrike" cap="none" dirty="0">
                <a:solidFill>
                  <a:schemeClr val="dk1"/>
                </a:solidFill>
                <a:latin typeface="Arial"/>
                <a:ea typeface="Arial"/>
                <a:cs typeface="Arial"/>
                <a:sym typeface="Arial"/>
              </a:rPr>
              <a:t>Referencia de la imagen:</a:t>
            </a:r>
          </a:p>
          <a:p>
            <a:pPr marL="0" marR="0" lvl="0" indent="0" rtl="0">
              <a:lnSpc>
                <a:spcPct val="100000"/>
              </a:lnSpc>
              <a:spcBef>
                <a:spcPts val="0"/>
              </a:spcBef>
              <a:spcAft>
                <a:spcPts val="0"/>
              </a:spcAft>
              <a:buClr>
                <a:srgbClr val="000000"/>
              </a:buClr>
              <a:buSzPts val="1800"/>
              <a:buFont typeface="Arial"/>
              <a:buNone/>
            </a:pPr>
            <a:endParaRPr lang="es-MX" sz="1800" dirty="0">
              <a:solidFill>
                <a:schemeClr val="dk1"/>
              </a:solidFill>
            </a:endParaRPr>
          </a:p>
        </p:txBody>
      </p:sp>
      <p:sp>
        <p:nvSpPr>
          <p:cNvPr id="7" name="CuadroTexto 6">
            <a:extLst>
              <a:ext uri="{FF2B5EF4-FFF2-40B4-BE49-F238E27FC236}">
                <a16:creationId xmlns:a16="http://schemas.microsoft.com/office/drawing/2014/main" id="{08C2026E-7F16-45DD-9774-E6B567657950}"/>
              </a:ext>
            </a:extLst>
          </p:cNvPr>
          <p:cNvSpPr txBox="1"/>
          <p:nvPr/>
        </p:nvSpPr>
        <p:spPr>
          <a:xfrm>
            <a:off x="119336" y="188640"/>
            <a:ext cx="8134014" cy="6955750"/>
          </a:xfrm>
          <a:prstGeom prst="rect">
            <a:avLst/>
          </a:prstGeom>
          <a:noFill/>
        </p:spPr>
        <p:txBody>
          <a:bodyPr wrap="square">
            <a:spAutoFit/>
          </a:bodyPr>
          <a:lstStyle/>
          <a:p>
            <a:pPr lvl="0"/>
            <a:r>
              <a:rPr lang="es-CO" sz="1200" b="1" dirty="0"/>
              <a:t>1950</a:t>
            </a:r>
            <a:r>
              <a:rPr lang="es-CO" sz="1200" dirty="0"/>
              <a:t> Gracias al científico Alan Mathison Turing que crea el “Test de Turing”, cuyo objetivo principal consistía en determinar la inteligencia de una computadora por medio de una conversación con un humano, la idea era imitar el comportamiento del ser humano sin que se diera cuenta que estaba conversando con una máquina. </a:t>
            </a:r>
            <a:endParaRPr lang="en-CO" sz="1200" dirty="0"/>
          </a:p>
          <a:p>
            <a:r>
              <a:rPr lang="es-CO" sz="1200" dirty="0"/>
              <a:t> </a:t>
            </a:r>
            <a:endParaRPr lang="en-CO" sz="1200" dirty="0"/>
          </a:p>
          <a:p>
            <a:pPr lvl="0"/>
            <a:r>
              <a:rPr lang="es-CO" sz="1200" b="1" dirty="0"/>
              <a:t>1952 </a:t>
            </a:r>
            <a:r>
              <a:rPr lang="es-CO" sz="1200" dirty="0"/>
              <a:t>El informático y profesor Arthur Samuel lanza el primer programa para computadores preparado para aprender. El </a:t>
            </a:r>
            <a:r>
              <a:rPr lang="es-CO" sz="1200" i="1" dirty="0"/>
              <a:t>software</a:t>
            </a:r>
            <a:r>
              <a:rPr lang="es-CO" sz="1200" dirty="0"/>
              <a:t> consistía en un juego de damas que almacenaba información y estrategias de juego y que entre más partidas se jugaba había un mayor mejoramiento en el juego.</a:t>
            </a:r>
            <a:endParaRPr lang="en-CO" sz="1200" dirty="0"/>
          </a:p>
          <a:p>
            <a:r>
              <a:rPr lang="es-CO" sz="1200" dirty="0"/>
              <a:t> </a:t>
            </a:r>
            <a:endParaRPr lang="en-CO" sz="1200" dirty="0"/>
          </a:p>
          <a:p>
            <a:pPr lvl="0"/>
            <a:r>
              <a:rPr lang="es-CO" sz="1200" b="1" dirty="0"/>
              <a:t>1956</a:t>
            </a:r>
            <a:r>
              <a:rPr lang="es-CO" sz="1200" dirty="0"/>
              <a:t> Con el apoyo de Minsky, John McCarthy Claude Shannon y Nathan Rochester dan nacimiento a la inteligencia artificial.</a:t>
            </a:r>
            <a:endParaRPr lang="en-CO" sz="1200" dirty="0"/>
          </a:p>
          <a:p>
            <a:r>
              <a:rPr lang="es-CO" sz="1200" dirty="0"/>
              <a:t> </a:t>
            </a:r>
            <a:endParaRPr lang="en-CO" sz="1200" dirty="0"/>
          </a:p>
          <a:p>
            <a:pPr lvl="0"/>
            <a:r>
              <a:rPr lang="es-CO" sz="1200" b="1" dirty="0"/>
              <a:t>1958 </a:t>
            </a:r>
            <a:r>
              <a:rPr lang="es-CO" sz="1200" dirty="0"/>
              <a:t>Rosenblat da a conocer la primera red neuronal artificial.</a:t>
            </a:r>
            <a:endParaRPr lang="en-CO" sz="1200" dirty="0"/>
          </a:p>
          <a:p>
            <a:r>
              <a:rPr lang="es-CO" sz="1200" dirty="0"/>
              <a:t> </a:t>
            </a:r>
            <a:endParaRPr lang="en-CO" sz="1200" dirty="0"/>
          </a:p>
          <a:p>
            <a:pPr lvl="0"/>
            <a:r>
              <a:rPr lang="es-CO" sz="1200" b="1" dirty="0"/>
              <a:t>Años 70 </a:t>
            </a:r>
            <a:r>
              <a:rPr lang="es-CO" sz="1200" dirty="0"/>
              <a:t>Se crea el robot “Stanford Car”, un robot móvil que tenía la capacidad de moverse de manera autónoma en un cuarto sin chocar con obstáculos y también Neighbor implementa el reconocimiento de patrones en computadores, dando inicio al </a:t>
            </a:r>
            <a:r>
              <a:rPr lang="es-CO" sz="1200" i="1" dirty="0"/>
              <a:t>machine </a:t>
            </a:r>
            <a:r>
              <a:rPr lang="es-CO" sz="1200" i="1" dirty="0" err="1"/>
              <a:t>learning</a:t>
            </a:r>
            <a:r>
              <a:rPr lang="es-CO" sz="1200" i="1" dirty="0"/>
              <a:t>,</a:t>
            </a:r>
            <a:r>
              <a:rPr lang="es-CO" sz="1200" dirty="0"/>
              <a:t> debido a que cuando se le daba la posibilidad a una máquina el aprendizaje de patrones la solución de respuesta era muy efectiva.</a:t>
            </a:r>
            <a:endParaRPr lang="en-CO" sz="1200" dirty="0"/>
          </a:p>
          <a:p>
            <a:r>
              <a:rPr lang="es-CO" sz="1200" dirty="0"/>
              <a:t> </a:t>
            </a:r>
            <a:endParaRPr lang="en-CO" sz="1200" dirty="0"/>
          </a:p>
          <a:p>
            <a:pPr lvl="0"/>
            <a:r>
              <a:rPr lang="es-CO" sz="1200" b="1" dirty="0"/>
              <a:t>Años 80 </a:t>
            </a:r>
            <a:r>
              <a:rPr lang="es-CO" sz="1200" dirty="0"/>
              <a:t>La revolución se enfoca en el campo del procesamiento de datos cuando Gerald Dejong incorpora el concepto de “</a:t>
            </a:r>
            <a:r>
              <a:rPr lang="es-CO" sz="1200" i="1" dirty="0"/>
              <a:t>Explanation Based Learning</a:t>
            </a:r>
            <a:r>
              <a:rPr lang="es-CO" sz="1200" dirty="0"/>
              <a:t>” (EBL), que se trataba de una especie de aprendizaje automático, el computador realiza el análisis de datos entrenados y genera reglas cuyo objetivo </a:t>
            </a:r>
            <a:r>
              <a:rPr lang="es-CO" sz="1200"/>
              <a:t>es filtrar </a:t>
            </a:r>
            <a:r>
              <a:rPr lang="es-CO" sz="1200" dirty="0"/>
              <a:t>los datos que tienen menos importancia. </a:t>
            </a:r>
            <a:endParaRPr lang="en-CO" sz="1200" dirty="0"/>
          </a:p>
          <a:p>
            <a:r>
              <a:rPr lang="es-CO" sz="1200" dirty="0"/>
              <a:t> </a:t>
            </a:r>
            <a:endParaRPr lang="en-CO" sz="1200" dirty="0"/>
          </a:p>
          <a:p>
            <a:pPr lvl="0"/>
            <a:r>
              <a:rPr lang="es-CO" sz="1200" b="1" dirty="0"/>
              <a:t>2003 </a:t>
            </a:r>
            <a:r>
              <a:rPr lang="es-CO" sz="1200" dirty="0"/>
              <a:t>Se hace la publicación de un estudio referente a un sistema distribuido de ficheros que recibe el nombre de “</a:t>
            </a:r>
            <a:r>
              <a:rPr lang="es-CO" sz="1200" i="1" dirty="0"/>
              <a:t>Google File System</a:t>
            </a:r>
            <a:r>
              <a:rPr lang="es-CO" sz="1200" dirty="0"/>
              <a:t>” (GFS), y toma más fuerza el año 2004 debido a que Google muestra la creación de un nuevo paradigma llamado “</a:t>
            </a:r>
            <a:r>
              <a:rPr lang="es-CO" sz="1200" i="1" dirty="0"/>
              <a:t>Map &amp; Reduce</a:t>
            </a:r>
            <a:r>
              <a:rPr lang="es-CO" sz="1200" dirty="0"/>
              <a:t>” enfocado al procesamiento distribuido.</a:t>
            </a:r>
            <a:endParaRPr lang="en-CO" sz="1200" dirty="0"/>
          </a:p>
          <a:p>
            <a:r>
              <a:rPr lang="es-CO" sz="1200" dirty="0"/>
              <a:t> </a:t>
            </a:r>
            <a:endParaRPr lang="en-CO" sz="1200" dirty="0"/>
          </a:p>
          <a:p>
            <a:pPr lvl="0"/>
            <a:r>
              <a:rPr lang="es-CO" sz="1200" b="1" dirty="0"/>
              <a:t>2006 </a:t>
            </a:r>
            <a:r>
              <a:rPr lang="es-CO" sz="1200" dirty="0"/>
              <a:t>Sigue el crecimiento y apoyando Google este progreso crea “</a:t>
            </a:r>
            <a:r>
              <a:rPr lang="es-CO" sz="1200" i="1" dirty="0"/>
              <a:t>Cloud Bigtable</a:t>
            </a:r>
            <a:r>
              <a:rPr lang="es-CO" sz="1200" dirty="0"/>
              <a:t>” que se trata del servicio de bases de datos NoSQL de Big Data culminando con Hadoop que es una plataforma “</a:t>
            </a:r>
            <a:r>
              <a:rPr lang="es-CO" sz="1200" i="1" dirty="0"/>
              <a:t>Big Data Open Source</a:t>
            </a:r>
            <a:r>
              <a:rPr lang="es-CO" sz="1200" dirty="0"/>
              <a:t>”.</a:t>
            </a:r>
            <a:endParaRPr lang="en-CO" sz="1200" dirty="0"/>
          </a:p>
          <a:p>
            <a:r>
              <a:rPr lang="es-CO" sz="1200" dirty="0"/>
              <a:t> </a:t>
            </a:r>
            <a:endParaRPr lang="en-CO" sz="1200" dirty="0"/>
          </a:p>
          <a:p>
            <a:pPr lvl="0"/>
            <a:r>
              <a:rPr lang="es-CO" sz="1200" b="1" dirty="0"/>
              <a:t>2010 </a:t>
            </a:r>
            <a:r>
              <a:rPr lang="es-CO" sz="1200" dirty="0"/>
              <a:t>en adelante Muchas de las grandes empresas como Amazon, IBM, Google, Facebook, iniciaron a desarrollar sus propios productos con </a:t>
            </a:r>
            <a:r>
              <a:rPr lang="es-CO" sz="1200" i="1" dirty="0"/>
              <a:t>machine learning</a:t>
            </a:r>
            <a:r>
              <a:rPr lang="es-CO" sz="1200" dirty="0"/>
              <a:t>.</a:t>
            </a:r>
            <a:endParaRPr lang="en-CO" sz="1200" dirty="0"/>
          </a:p>
          <a:p>
            <a:r>
              <a:rPr lang="es-CO" sz="1200" dirty="0"/>
              <a:t> </a:t>
            </a:r>
            <a:endParaRPr lang="en-CO" sz="1200" dirty="0"/>
          </a:p>
          <a:p>
            <a:pPr lvl="0"/>
            <a:r>
              <a:rPr lang="es-CO" sz="1200" b="1" dirty="0"/>
              <a:t>Actualidad </a:t>
            </a:r>
            <a:r>
              <a:rPr lang="es-CO" sz="1200" dirty="0"/>
              <a:t>No paran los grandes avances relacionándose con aplicaciones del mundo empresarial que se benefician del </a:t>
            </a:r>
            <a:r>
              <a:rPr lang="es-CO" sz="1200" i="1" dirty="0"/>
              <a:t>Machine Learning</a:t>
            </a:r>
            <a:r>
              <a:rPr lang="es-CO" sz="1200" dirty="0"/>
              <a:t> logrando crear estrategias para la creación de completos mercados incorporando cada vez más sectores.</a:t>
            </a:r>
            <a:endParaRPr lang="en-CO" sz="1200" dirty="0"/>
          </a:p>
        </p:txBody>
      </p:sp>
    </p:spTree>
    <p:extLst>
      <p:ext uri="{BB962C8B-B14F-4D97-AF65-F5344CB8AC3E}">
        <p14:creationId xmlns:p14="http://schemas.microsoft.com/office/powerpoint/2010/main" val="457973494"/>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534</Words>
  <Application>Microsoft Office PowerPoint</Application>
  <PresentationFormat>Panorámica</PresentationFormat>
  <Paragraphs>31</Paragraphs>
  <Slides>3</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JULIA ISABEL ROBERTO</cp:lastModifiedBy>
  <cp:revision>20</cp:revision>
  <dcterms:modified xsi:type="dcterms:W3CDTF">2022-02-04T15:39:46Z</dcterms:modified>
</cp:coreProperties>
</file>