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1" r:id="rId3"/>
    <p:sldId id="262" r:id="rId4"/>
    <p:sldId id="263" r:id="rId5"/>
    <p:sldId id="264" r:id="rId6"/>
    <p:sldId id="265" r:id="rId7"/>
    <p:sldId id="266" r:id="rId8"/>
    <p:sldId id="267"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p:scale>
          <a:sx n="120" d="100"/>
          <a:sy n="120"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4FA3A-1859-4434-B411-A379E83A136D}" type="datetimeFigureOut">
              <a:rPr lang="es-CO" smtClean="0"/>
              <a:t>4/02/22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67C75-812D-48DA-858B-0DF5014D54F5}" type="slidenum">
              <a:rPr lang="es-CO" smtClean="0"/>
              <a:t>‹Nº›</a:t>
            </a:fld>
            <a:endParaRPr lang="es-CO"/>
          </a:p>
        </p:txBody>
      </p:sp>
    </p:spTree>
    <p:extLst>
      <p:ext uri="{BB962C8B-B14F-4D97-AF65-F5344CB8AC3E}">
        <p14:creationId xmlns:p14="http://schemas.microsoft.com/office/powerpoint/2010/main" val="2338257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741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904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6182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196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6334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78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499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656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BF91E-263B-441A-A324-C8EE0B95F4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32D8BDD-EB77-472A-8735-EB7292503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C31C78E-C8F9-4C05-B162-232F0DEE30A4}"/>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5" name="Marcador de pie de página 4">
            <a:extLst>
              <a:ext uri="{FF2B5EF4-FFF2-40B4-BE49-F238E27FC236}">
                <a16:creationId xmlns:a16="http://schemas.microsoft.com/office/drawing/2014/main" id="{6035D93C-FFE6-4AEC-9F1E-3DE15FFBF00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F28633-3CA5-45AC-BC47-341A8B0B98BA}"/>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76981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003B2-C85D-42F7-B2F8-7A2912018F7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8B5C39D-DC4C-458C-8205-B20C91CFAEC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114B596-EE28-4520-AEA5-E6476ABAE632}"/>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5" name="Marcador de pie de página 4">
            <a:extLst>
              <a:ext uri="{FF2B5EF4-FFF2-40B4-BE49-F238E27FC236}">
                <a16:creationId xmlns:a16="http://schemas.microsoft.com/office/drawing/2014/main" id="{07835ECA-D17B-413F-AB69-9B1006E66C5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09CB35-2A51-4F7C-8276-83767BED9223}"/>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107013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9B0D15F-826D-40D6-ABD9-7E55422BC55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5BD16F0-01F0-4BCF-AAB5-3C44054CF8F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A1C0C01-93FC-4AEC-B807-DED3E7BE004A}"/>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5" name="Marcador de pie de página 4">
            <a:extLst>
              <a:ext uri="{FF2B5EF4-FFF2-40B4-BE49-F238E27FC236}">
                <a16:creationId xmlns:a16="http://schemas.microsoft.com/office/drawing/2014/main" id="{C416AE7D-5B91-45E3-B32A-95CD9C5B6CD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E60487D-D53D-4EDE-833C-3B0A1B00865F}"/>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14269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56443-C26F-4BF8-A174-8BE76B102AE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0CA8054-C319-4A1B-AABA-D9B92DEABBA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C21124-B9D6-4334-9277-0A84CCBE4B5B}"/>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5" name="Marcador de pie de página 4">
            <a:extLst>
              <a:ext uri="{FF2B5EF4-FFF2-40B4-BE49-F238E27FC236}">
                <a16:creationId xmlns:a16="http://schemas.microsoft.com/office/drawing/2014/main" id="{9818D362-C8F0-4BD4-B3EA-B8063ADDFF8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442BE4-2594-476D-96B4-9454A044D1E1}"/>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280943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7992-EADC-4DD2-8157-C58FA49C93D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C48AAF-49CC-493E-9CF2-80DDC0B44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29F8AEF-8D1A-4E4B-9A3B-03D79B4DB37D}"/>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5" name="Marcador de pie de página 4">
            <a:extLst>
              <a:ext uri="{FF2B5EF4-FFF2-40B4-BE49-F238E27FC236}">
                <a16:creationId xmlns:a16="http://schemas.microsoft.com/office/drawing/2014/main" id="{302DF9F6-C0C4-48E9-B6AC-9BAFB70EE28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C4DF8AC-1ECC-49F3-87E7-67861AE9A0F7}"/>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426657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D8CFBF-FDC9-4BBC-B873-BEAB52ABC2F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D72B010-476F-4993-B1D3-BDBF9C4B32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0AB398B-2B0E-4021-9888-531ED34C61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30D9C51-F118-4882-A4B6-F742A5F18322}"/>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6" name="Marcador de pie de página 5">
            <a:extLst>
              <a:ext uri="{FF2B5EF4-FFF2-40B4-BE49-F238E27FC236}">
                <a16:creationId xmlns:a16="http://schemas.microsoft.com/office/drawing/2014/main" id="{9D6ABE79-1E02-4BDC-9C30-A45FA37256F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9B7B148-4642-449A-9864-5BD1DD9B137E}"/>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229833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6A646-661C-401C-930C-3B3F4F6658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93655B4-1106-4283-9725-30DC286E7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8C1F957-B20A-4147-9BCD-35EAFC39C38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74B5A5C-A8E0-447D-9732-696E1CFA1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A53A4C-2943-4950-8DEF-82A68F6475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19D6E0C-FE35-4DC3-9DA3-8D66FC706BF4}"/>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8" name="Marcador de pie de página 7">
            <a:extLst>
              <a:ext uri="{FF2B5EF4-FFF2-40B4-BE49-F238E27FC236}">
                <a16:creationId xmlns:a16="http://schemas.microsoft.com/office/drawing/2014/main" id="{F29A148C-ED50-4D54-A3DE-CF447233999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AC4AA3D-9D31-4C35-9482-F35C02FBF9C1}"/>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197847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5C7F3-B3CB-4742-9472-B2F39B535CA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5B9163F-7B40-4330-9082-FF1A137B5A60}"/>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4" name="Marcador de pie de página 3">
            <a:extLst>
              <a:ext uri="{FF2B5EF4-FFF2-40B4-BE49-F238E27FC236}">
                <a16:creationId xmlns:a16="http://schemas.microsoft.com/office/drawing/2014/main" id="{D3D8DEE4-ED57-4583-95C8-559C8214419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DBF2FBF-3D93-4F39-ADB7-9B55196F3C7E}"/>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138573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EF9FDBC-4427-44B1-BD06-05F06E331541}"/>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3" name="Marcador de pie de página 2">
            <a:extLst>
              <a:ext uri="{FF2B5EF4-FFF2-40B4-BE49-F238E27FC236}">
                <a16:creationId xmlns:a16="http://schemas.microsoft.com/office/drawing/2014/main" id="{C7D49964-2DB3-4DA1-B3EB-EFAFDBA2A6B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CAC1DD6-C5C0-4AA9-BC52-3C4134AD3F71}"/>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181963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62622-4237-4902-AE73-E6A6B3A222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60F027E-8E8D-4DB7-AB89-192B3D51E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306FF57-6688-4AE6-93D7-4926FC7C3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90120E-EC16-45A3-94ED-499314A7B9D3}"/>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6" name="Marcador de pie de página 5">
            <a:extLst>
              <a:ext uri="{FF2B5EF4-FFF2-40B4-BE49-F238E27FC236}">
                <a16:creationId xmlns:a16="http://schemas.microsoft.com/office/drawing/2014/main" id="{F0D8C710-A1D6-4139-93ED-FBA846943E2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8D0967F-A7EC-482C-B1D3-6396F57F565C}"/>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1643544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94DEF-5AD2-4463-A53E-BF29BAB6A62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E05D5B3-D720-4829-A0A5-09DC8CD8F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5778B50-A1B6-4CDB-9740-3D89B9461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3AD7F9-D606-4BF1-BABE-F7C7D9B64FFD}"/>
              </a:ext>
            </a:extLst>
          </p:cNvPr>
          <p:cNvSpPr>
            <a:spLocks noGrp="1"/>
          </p:cNvSpPr>
          <p:nvPr>
            <p:ph type="dt" sz="half" idx="10"/>
          </p:nvPr>
        </p:nvSpPr>
        <p:spPr/>
        <p:txBody>
          <a:bodyPr/>
          <a:lstStyle/>
          <a:p>
            <a:fld id="{C860368B-7298-4DB1-9B86-0F4745A8D5D5}" type="datetimeFigureOut">
              <a:rPr lang="es-CO" smtClean="0"/>
              <a:t>4/02/22</a:t>
            </a:fld>
            <a:endParaRPr lang="es-CO"/>
          </a:p>
        </p:txBody>
      </p:sp>
      <p:sp>
        <p:nvSpPr>
          <p:cNvPr id="6" name="Marcador de pie de página 5">
            <a:extLst>
              <a:ext uri="{FF2B5EF4-FFF2-40B4-BE49-F238E27FC236}">
                <a16:creationId xmlns:a16="http://schemas.microsoft.com/office/drawing/2014/main" id="{A53499D8-62CA-438F-9FA8-40FC6F4E294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066B518-E83E-46FE-A347-A0A33589F47C}"/>
              </a:ext>
            </a:extLst>
          </p:cNvPr>
          <p:cNvSpPr>
            <a:spLocks noGrp="1"/>
          </p:cNvSpPr>
          <p:nvPr>
            <p:ph type="sldNum" sz="quarter" idx="12"/>
          </p:nvPr>
        </p:nvSpPr>
        <p:spPr/>
        <p:txBody>
          <a:bodyPr/>
          <a:lstStyle/>
          <a:p>
            <a:fld id="{691CE2CB-B1E2-4AF9-8243-4D3DE9C829C9}" type="slidenum">
              <a:rPr lang="es-CO" smtClean="0"/>
              <a:t>‹Nº›</a:t>
            </a:fld>
            <a:endParaRPr lang="es-CO"/>
          </a:p>
        </p:txBody>
      </p:sp>
    </p:spTree>
    <p:extLst>
      <p:ext uri="{BB962C8B-B14F-4D97-AF65-F5344CB8AC3E}">
        <p14:creationId xmlns:p14="http://schemas.microsoft.com/office/powerpoint/2010/main" val="97217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DA8BD16-7221-42D0-AB6A-B91004C3A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9845F06-05F1-4E33-90A8-7B92AE5C5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3652BBB-FE36-46A7-BA37-06472785F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0368B-7298-4DB1-9B86-0F4745A8D5D5}" type="datetimeFigureOut">
              <a:rPr lang="es-CO" smtClean="0"/>
              <a:t>4/02/22</a:t>
            </a:fld>
            <a:endParaRPr lang="es-CO"/>
          </a:p>
        </p:txBody>
      </p:sp>
      <p:sp>
        <p:nvSpPr>
          <p:cNvPr id="5" name="Marcador de pie de página 4">
            <a:extLst>
              <a:ext uri="{FF2B5EF4-FFF2-40B4-BE49-F238E27FC236}">
                <a16:creationId xmlns:a16="http://schemas.microsoft.com/office/drawing/2014/main" id="{707C689F-A06D-4E24-80CB-336E93D29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F22864E-9DA5-425D-9A8F-739B56E76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CE2CB-B1E2-4AF9-8243-4D3DE9C829C9}" type="slidenum">
              <a:rPr lang="es-CO" smtClean="0"/>
              <a:t>‹Nº›</a:t>
            </a:fld>
            <a:endParaRPr lang="es-CO"/>
          </a:p>
        </p:txBody>
      </p:sp>
    </p:spTree>
    <p:extLst>
      <p:ext uri="{BB962C8B-B14F-4D97-AF65-F5344CB8AC3E}">
        <p14:creationId xmlns:p14="http://schemas.microsoft.com/office/powerpoint/2010/main" val="3973158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redeszone.net/app/uploads-redeszone.net/2021/02/que-es-hosting-comparatido.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hostgator.mx/blog/wp-content/uploads/2017/05/Upgrade-Servidor-Dedicado-1.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neurocloud.cl/wp-content/uploads/2015/06/imagen_infra_cloud.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webhostingsecretrevealed.net/wp-content/uploads/feat-202007-7.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1.bp.blogspot.com/-5BADu4eL7ts/XaCqkvNYJ8I/AAAAAAAAOMc/ldVOSdaVKEULwcqWtXixvz7T0j8KouIrwCLcBGAsYHQ/s1600/Free-Image-Hosts.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blog.totalenergies.es/wp-content/uploads/2018/09/post-blog-elegir-lubricante-650x433.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image.freepik.com/vector-gratis/formulario-documento-linea-acuerdo-digital-contrato-electronico-cuestionario-internet-hacer-lista-tenga-cuenta-boleta-votacion-ilustracion-concepto-elemento-diseno-plano-encuesta_335657-2013.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1" name="Google Shape;85;p2"/>
          <p:cNvSpPr/>
          <p:nvPr/>
        </p:nvSpPr>
        <p:spPr>
          <a:xfrm>
            <a:off x="1495483" y="409848"/>
            <a:ext cx="5009820" cy="42617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CO" sz="1400" dirty="0">
                <a:solidFill>
                  <a:srgbClr val="000000"/>
                </a:solidFill>
                <a:latin typeface="Arial" panose="020B0604020202020204" pitchFamily="34" charset="0"/>
                <a:ea typeface="Times New Roman" panose="02020603050405020304" pitchFamily="18" charset="0"/>
              </a:rPr>
              <a:t>DI_CF45_1_TiposDeHosting</a:t>
            </a:r>
            <a:endParaRPr lang="es-CO" sz="1400" dirty="0">
              <a:latin typeface="Times New Roman" panose="02020603050405020304" pitchFamily="18" charset="0"/>
              <a:ea typeface="Times New Roman" panose="02020603050405020304" pitchFamily="18" charset="0"/>
            </a:endParaRPr>
          </a:p>
        </p:txBody>
      </p:sp>
      <p:sp>
        <p:nvSpPr>
          <p:cNvPr id="2" name="Rectángulo 1"/>
          <p:cNvSpPr/>
          <p:nvPr/>
        </p:nvSpPr>
        <p:spPr>
          <a:xfrm>
            <a:off x="8494022" y="1561999"/>
            <a:ext cx="1935439" cy="646331"/>
          </a:xfrm>
          <a:prstGeom prst="rect">
            <a:avLst/>
          </a:prstGeom>
        </p:spPr>
        <p:txBody>
          <a:bodyPr wrap="square">
            <a:spAutoFit/>
          </a:bodyPr>
          <a:lstStyle/>
          <a:p>
            <a:r>
              <a:rPr lang="es-CO" b="1" dirty="0">
                <a:solidFill>
                  <a:srgbClr val="FF0000"/>
                </a:solidFill>
              </a:rPr>
              <a:t>Línea de tiempo D (con imágenes).</a:t>
            </a:r>
          </a:p>
        </p:txBody>
      </p:sp>
      <p:pic>
        <p:nvPicPr>
          <p:cNvPr id="10" name="Imagen 9">
            <a:extLst>
              <a:ext uri="{FF2B5EF4-FFF2-40B4-BE49-F238E27FC236}">
                <a16:creationId xmlns:a16="http://schemas.microsoft.com/office/drawing/2014/main" id="{ECCD74CC-39B9-4864-970A-B38483C00EF7}"/>
              </a:ext>
            </a:extLst>
          </p:cNvPr>
          <p:cNvPicPr>
            <a:picLocks noChangeAspect="1"/>
          </p:cNvPicPr>
          <p:nvPr/>
        </p:nvPicPr>
        <p:blipFill rotWithShape="1">
          <a:blip r:embed="rId3"/>
          <a:srcRect l="18261" t="32587" r="702" b="9739"/>
          <a:stretch/>
        </p:blipFill>
        <p:spPr>
          <a:xfrm>
            <a:off x="265111" y="1186113"/>
            <a:ext cx="7913038" cy="4353295"/>
          </a:xfrm>
          <a:prstGeom prst="rect">
            <a:avLst/>
          </a:prstGeom>
        </p:spPr>
      </p:pic>
      <p:cxnSp>
        <p:nvCxnSpPr>
          <p:cNvPr id="5" name="Conector recto de flecha 4">
            <a:extLst>
              <a:ext uri="{FF2B5EF4-FFF2-40B4-BE49-F238E27FC236}">
                <a16:creationId xmlns:a16="http://schemas.microsoft.com/office/drawing/2014/main" id="{AF44638C-CD4E-46D2-8733-1DDCADF6524E}"/>
              </a:ext>
            </a:extLst>
          </p:cNvPr>
          <p:cNvCxnSpPr>
            <a:stCxn id="2" idx="1"/>
          </p:cNvCxnSpPr>
          <p:nvPr/>
        </p:nvCxnSpPr>
        <p:spPr>
          <a:xfrm flipH="1">
            <a:off x="6387548" y="1885165"/>
            <a:ext cx="2106474" cy="646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88649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17" name="Google Shape;94;p3">
            <a:extLst>
              <a:ext uri="{FF2B5EF4-FFF2-40B4-BE49-F238E27FC236}">
                <a16:creationId xmlns:a16="http://schemas.microsoft.com/office/drawing/2014/main" id="{89EDD50A-164C-4E45-83B9-FBCAB1D4852B}"/>
              </a:ext>
            </a:extLst>
          </p:cNvPr>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18" name="CuadroTexto 17">
            <a:extLst>
              <a:ext uri="{FF2B5EF4-FFF2-40B4-BE49-F238E27FC236}">
                <a16:creationId xmlns:a16="http://schemas.microsoft.com/office/drawing/2014/main" id="{38F5761F-5AFE-40BA-8FAC-0733D8F9581E}"/>
              </a:ext>
            </a:extLst>
          </p:cNvPr>
          <p:cNvSpPr txBox="1"/>
          <p:nvPr/>
        </p:nvSpPr>
        <p:spPr>
          <a:xfrm>
            <a:off x="281609" y="129539"/>
            <a:ext cx="7868478" cy="1454694"/>
          </a:xfrm>
          <a:prstGeom prst="rect">
            <a:avLst/>
          </a:prstGeom>
          <a:noFill/>
        </p:spPr>
        <p:txBody>
          <a:bodyPr wrap="square">
            <a:spAutoFit/>
          </a:bodyPr>
          <a:lstStyle/>
          <a:p>
            <a:pPr algn="just">
              <a:lnSpc>
                <a:spcPct val="115000"/>
              </a:lnSpc>
            </a:pPr>
            <a:r>
              <a:rPr lang="es-CO" sz="1800" b="1" i="1" dirty="0">
                <a:solidFill>
                  <a:srgbClr val="000000"/>
                </a:solidFill>
                <a:effectLst/>
                <a:latin typeface="Arial" panose="020B0604020202020204" pitchFamily="34" charset="0"/>
                <a:ea typeface="Arial" panose="020B0604020202020204" pitchFamily="34" charset="0"/>
              </a:rPr>
              <a:t>Hosting compartido</a:t>
            </a:r>
            <a:endParaRPr lang="es-CO" b="1" i="1" dirty="0">
              <a:solidFill>
                <a:srgbClr val="000000"/>
              </a:solidFill>
              <a:latin typeface="Arial" panose="020B0604020202020204" pitchFamily="34" charset="0"/>
              <a:ea typeface="Arial" panose="020B0604020202020204" pitchFamily="34" charset="0"/>
            </a:endParaRPr>
          </a:p>
          <a:p>
            <a:pPr algn="just">
              <a:lnSpc>
                <a:spcPct val="115000"/>
              </a:lnSpc>
            </a:pPr>
            <a:r>
              <a:rPr lang="es-CO" sz="1200" i="1" dirty="0">
                <a:solidFill>
                  <a:srgbClr val="000000"/>
                </a:solidFill>
                <a:effectLst/>
                <a:latin typeface="Arial" panose="020B0604020202020204" pitchFamily="34" charset="0"/>
                <a:ea typeface="Arial" panose="020B0604020202020204" pitchFamily="34" charset="0"/>
              </a:rPr>
              <a:t>S</a:t>
            </a:r>
            <a:r>
              <a:rPr lang="es-CO" sz="1200" dirty="0">
                <a:solidFill>
                  <a:srgbClr val="000000"/>
                </a:solidFill>
                <a:effectLst/>
                <a:latin typeface="Arial" panose="020B0604020202020204" pitchFamily="34" charset="0"/>
                <a:ea typeface="Arial" panose="020B0604020202020204" pitchFamily="34" charset="0"/>
              </a:rPr>
              <a:t>ervicio donde el proveedor ofrece alojamiento a varios clientes usando el mismo servidor. Cada cliente tiene un espacio independiente donde guardar sus archivos. Se comparten recursos del servidor como: memoria RAM, CPU, ancho de banda, dirección IP, entre otros. </a:t>
            </a:r>
            <a:r>
              <a:rPr lang="es-CO" sz="1200" dirty="0">
                <a:solidFill>
                  <a:srgbClr val="000000"/>
                </a:solidFill>
                <a:latin typeface="Arial" panose="020B0604020202020204" pitchFamily="34" charset="0"/>
                <a:ea typeface="Arial" panose="020B0604020202020204" pitchFamily="34" charset="0"/>
              </a:rPr>
              <a:t>E</a:t>
            </a:r>
            <a:r>
              <a:rPr lang="es-CO" sz="1200" dirty="0">
                <a:solidFill>
                  <a:srgbClr val="000000"/>
                </a:solidFill>
                <a:effectLst/>
                <a:latin typeface="Arial" panose="020B0604020202020204" pitchFamily="34" charset="0"/>
                <a:ea typeface="Arial" panose="020B0604020202020204" pitchFamily="34" charset="0"/>
              </a:rPr>
              <a:t>s el </a:t>
            </a:r>
            <a:r>
              <a:rPr lang="es-CO" sz="1200" dirty="0">
                <a:effectLst/>
                <a:latin typeface="Arial" panose="020B0604020202020204" pitchFamily="34" charset="0"/>
                <a:ea typeface="Arial" panose="020B0604020202020204" pitchFamily="34" charset="0"/>
              </a:rPr>
              <a:t>más</a:t>
            </a:r>
            <a:r>
              <a:rPr lang="es-CO" sz="1200" dirty="0">
                <a:solidFill>
                  <a:srgbClr val="000000"/>
                </a:solidFill>
                <a:effectLst/>
                <a:latin typeface="Arial" panose="020B0604020202020204" pitchFamily="34" charset="0"/>
                <a:ea typeface="Arial" panose="020B0604020202020204" pitchFamily="34" charset="0"/>
              </a:rPr>
              <a:t> económico de todos los servicios de </a:t>
            </a:r>
            <a:r>
              <a:rPr lang="es-CO" sz="1200" i="1" dirty="0">
                <a:solidFill>
                  <a:srgbClr val="000000"/>
                </a:solidFill>
                <a:effectLst/>
                <a:latin typeface="Arial" panose="020B0604020202020204" pitchFamily="34" charset="0"/>
                <a:ea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rPr>
              <a:t>, fácil de manejar e instalar; aunque los proyectos alojados en el mismo servidor pueden afectar el rendimiento de los otros y, al tener recursos compartidos, puede haber menor velocidad y disponibilidad.</a:t>
            </a:r>
            <a:endParaRPr lang="es-CO" sz="1200" dirty="0">
              <a:effectLst/>
              <a:latin typeface="Arial" panose="020B0604020202020204" pitchFamily="34" charset="0"/>
              <a:ea typeface="Arial" panose="020B0604020202020204" pitchFamily="34" charset="0"/>
            </a:endParaRPr>
          </a:p>
        </p:txBody>
      </p:sp>
      <p:pic>
        <p:nvPicPr>
          <p:cNvPr id="6" name="Imagen 5">
            <a:extLst>
              <a:ext uri="{FF2B5EF4-FFF2-40B4-BE49-F238E27FC236}">
                <a16:creationId xmlns:a16="http://schemas.microsoft.com/office/drawing/2014/main" id="{EFE13047-6B53-4151-8923-6CB727430D35}"/>
              </a:ext>
            </a:extLst>
          </p:cNvPr>
          <p:cNvPicPr>
            <a:picLocks noChangeAspect="1"/>
          </p:cNvPicPr>
          <p:nvPr/>
        </p:nvPicPr>
        <p:blipFill>
          <a:blip r:embed="rId3"/>
          <a:stretch>
            <a:fillRect/>
          </a:stretch>
        </p:blipFill>
        <p:spPr>
          <a:xfrm>
            <a:off x="719758" y="2098974"/>
            <a:ext cx="5026265" cy="2632051"/>
          </a:xfrm>
          <a:prstGeom prst="rect">
            <a:avLst/>
          </a:prstGeom>
        </p:spPr>
      </p:pic>
      <p:sp>
        <p:nvSpPr>
          <p:cNvPr id="21" name="CuadroTexto 20">
            <a:extLst>
              <a:ext uri="{FF2B5EF4-FFF2-40B4-BE49-F238E27FC236}">
                <a16:creationId xmlns:a16="http://schemas.microsoft.com/office/drawing/2014/main" id="{58743AC1-D3C2-4F14-AFFD-776E86AF27E8}"/>
              </a:ext>
            </a:extLst>
          </p:cNvPr>
          <p:cNvSpPr txBox="1"/>
          <p:nvPr/>
        </p:nvSpPr>
        <p:spPr>
          <a:xfrm>
            <a:off x="8627443" y="4904817"/>
            <a:ext cx="3190461" cy="1200329"/>
          </a:xfrm>
          <a:prstGeom prst="rect">
            <a:avLst/>
          </a:prstGeom>
          <a:noFill/>
        </p:spPr>
        <p:txBody>
          <a:bodyPr wrap="square">
            <a:spAutoFit/>
          </a:bodyPr>
          <a:lstStyle/>
          <a:p>
            <a:r>
              <a:rPr lang="es-CO" dirty="0">
                <a:hlinkClick r:id="rId4"/>
              </a:rPr>
              <a:t>https://www.redeszone.net/app/uploads-redeszone.net/2021/02/que-es-hosting-comparatido.jpg</a:t>
            </a:r>
            <a:r>
              <a:rPr lang="es-CO" dirty="0"/>
              <a:t> </a:t>
            </a:r>
          </a:p>
        </p:txBody>
      </p:sp>
    </p:spTree>
    <p:extLst>
      <p:ext uri="{BB962C8B-B14F-4D97-AF65-F5344CB8AC3E}">
        <p14:creationId xmlns:p14="http://schemas.microsoft.com/office/powerpoint/2010/main" val="293724010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17" name="Google Shape;94;p3">
            <a:extLst>
              <a:ext uri="{FF2B5EF4-FFF2-40B4-BE49-F238E27FC236}">
                <a16:creationId xmlns:a16="http://schemas.microsoft.com/office/drawing/2014/main" id="{89EDD50A-164C-4E45-83B9-FBCAB1D4852B}"/>
              </a:ext>
            </a:extLst>
          </p:cNvPr>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494C4CC8-1A9D-4614-9493-6A50FC7DF38F}"/>
              </a:ext>
            </a:extLst>
          </p:cNvPr>
          <p:cNvSpPr txBox="1"/>
          <p:nvPr/>
        </p:nvSpPr>
        <p:spPr>
          <a:xfrm>
            <a:off x="202095" y="181554"/>
            <a:ext cx="7934740" cy="1454694"/>
          </a:xfrm>
          <a:prstGeom prst="rect">
            <a:avLst/>
          </a:prstGeom>
          <a:noFill/>
        </p:spPr>
        <p:txBody>
          <a:bodyPr wrap="square">
            <a:spAutoFit/>
          </a:bodyPr>
          <a:lstStyle/>
          <a:p>
            <a:pPr algn="just">
              <a:lnSpc>
                <a:spcPct val="115000"/>
              </a:lnSpc>
            </a:pPr>
            <a:r>
              <a:rPr lang="es-CO" sz="1800" b="1" i="1" dirty="0">
                <a:solidFill>
                  <a:srgbClr val="000000"/>
                </a:solidFill>
                <a:effectLst/>
                <a:latin typeface="Arial" panose="020B0604020202020204" pitchFamily="34" charset="0"/>
                <a:ea typeface="Arial" panose="020B0604020202020204" pitchFamily="34" charset="0"/>
              </a:rPr>
              <a:t>Servidor dedicado</a:t>
            </a:r>
          </a:p>
          <a:p>
            <a:pPr algn="just">
              <a:lnSpc>
                <a:spcPct val="115000"/>
              </a:lnSpc>
            </a:pPr>
            <a:r>
              <a:rPr lang="es-CO" sz="1200" i="1" dirty="0">
                <a:solidFill>
                  <a:srgbClr val="000000"/>
                </a:solidFill>
                <a:latin typeface="Arial" panose="020B0604020202020204" pitchFamily="34" charset="0"/>
                <a:ea typeface="Arial" panose="020B0604020202020204" pitchFamily="34" charset="0"/>
              </a:rPr>
              <a:t>C</a:t>
            </a:r>
            <a:r>
              <a:rPr lang="es-CO" sz="1200" dirty="0">
                <a:solidFill>
                  <a:srgbClr val="000000"/>
                </a:solidFill>
                <a:effectLst/>
                <a:latin typeface="Arial" panose="020B0604020202020204" pitchFamily="34" charset="0"/>
                <a:ea typeface="Arial" panose="020B0604020202020204" pitchFamily="34" charset="0"/>
              </a:rPr>
              <a:t>ada cliente tiene uso exclusivo de un servidor. Los recursos no se comparten, el rendimiento es mucho </a:t>
            </a:r>
            <a:r>
              <a:rPr lang="es-CO" sz="1200" dirty="0">
                <a:effectLst/>
                <a:latin typeface="Arial" panose="020B0604020202020204" pitchFamily="34" charset="0"/>
                <a:ea typeface="Arial" panose="020B0604020202020204" pitchFamily="34" charset="0"/>
              </a:rPr>
              <a:t>más</a:t>
            </a:r>
            <a:r>
              <a:rPr lang="es-CO" sz="1200" dirty="0">
                <a:solidFill>
                  <a:srgbClr val="000000"/>
                </a:solidFill>
                <a:effectLst/>
                <a:latin typeface="Arial" panose="020B0604020202020204" pitchFamily="34" charset="0"/>
                <a:ea typeface="Arial" panose="020B0604020202020204" pitchFamily="34" charset="0"/>
              </a:rPr>
              <a:t> alto y ofrece mayor seguridad. Hay mayor flexibilidad, ya que todos los recursos del servidor son administrados por un único cliente; sin embargo, esto puede implicar un trabajo adicional, ya que este proceso de administración suele correr por cuenta del mismo cliente. Este tipo de servicio es muy caro y muchas veces son complicados su configuración y su mantenimiento.</a:t>
            </a:r>
            <a:endParaRPr lang="es-CO" sz="1200" dirty="0">
              <a:effectLst/>
              <a:latin typeface="Arial" panose="020B0604020202020204" pitchFamily="34" charset="0"/>
              <a:ea typeface="Arial" panose="020B0604020202020204" pitchFamily="34" charset="0"/>
            </a:endParaRPr>
          </a:p>
        </p:txBody>
      </p:sp>
      <p:pic>
        <p:nvPicPr>
          <p:cNvPr id="2050" name="Picture 2" descr="Servidor Dedicado: ¿Cómo puedes saber si necesitas un Upgrade?">
            <a:extLst>
              <a:ext uri="{FF2B5EF4-FFF2-40B4-BE49-F238E27FC236}">
                <a16:creationId xmlns:a16="http://schemas.microsoft.com/office/drawing/2014/main" id="{9C5BC37B-7711-4310-9764-FCDBC68C7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837" y="1814197"/>
            <a:ext cx="4096164" cy="259674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0C2B6D7B-FCB8-42A5-9AE7-260D1107F561}"/>
              </a:ext>
            </a:extLst>
          </p:cNvPr>
          <p:cNvSpPr txBox="1"/>
          <p:nvPr/>
        </p:nvSpPr>
        <p:spPr>
          <a:xfrm>
            <a:off x="8806348" y="4410942"/>
            <a:ext cx="2832652" cy="1477328"/>
          </a:xfrm>
          <a:prstGeom prst="rect">
            <a:avLst/>
          </a:prstGeom>
          <a:noFill/>
        </p:spPr>
        <p:txBody>
          <a:bodyPr wrap="square">
            <a:spAutoFit/>
          </a:bodyPr>
          <a:lstStyle/>
          <a:p>
            <a:r>
              <a:rPr lang="es-CO" dirty="0">
                <a:hlinkClick r:id="rId4"/>
              </a:rPr>
              <a:t>https://www.hostgator.mx/blog/wp-content/uploads/2017/05/Upgrade-Servidor-Dedicado-1.jpg</a:t>
            </a:r>
            <a:r>
              <a:rPr lang="es-CO" dirty="0"/>
              <a:t> </a:t>
            </a:r>
          </a:p>
        </p:txBody>
      </p:sp>
    </p:spTree>
    <p:extLst>
      <p:ext uri="{BB962C8B-B14F-4D97-AF65-F5344CB8AC3E}">
        <p14:creationId xmlns:p14="http://schemas.microsoft.com/office/powerpoint/2010/main" val="242089248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17" name="Google Shape;94;p3">
            <a:extLst>
              <a:ext uri="{FF2B5EF4-FFF2-40B4-BE49-F238E27FC236}">
                <a16:creationId xmlns:a16="http://schemas.microsoft.com/office/drawing/2014/main" id="{89EDD50A-164C-4E45-83B9-FBCAB1D4852B}"/>
              </a:ext>
            </a:extLst>
          </p:cNvPr>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B10496BC-E5A8-4EA4-96AE-1E34392F52D3}"/>
              </a:ext>
            </a:extLst>
          </p:cNvPr>
          <p:cNvSpPr txBox="1"/>
          <p:nvPr/>
        </p:nvSpPr>
        <p:spPr>
          <a:xfrm>
            <a:off x="228600" y="371474"/>
            <a:ext cx="7881730" cy="1671420"/>
          </a:xfrm>
          <a:prstGeom prst="rect">
            <a:avLst/>
          </a:prstGeom>
          <a:noFill/>
        </p:spPr>
        <p:txBody>
          <a:bodyPr wrap="square">
            <a:spAutoFit/>
          </a:bodyPr>
          <a:lstStyle/>
          <a:p>
            <a:pPr algn="just">
              <a:lnSpc>
                <a:spcPct val="115000"/>
              </a:lnSpc>
            </a:pPr>
            <a:r>
              <a:rPr lang="es-CO" sz="1800" b="1" i="1" dirty="0">
                <a:solidFill>
                  <a:srgbClr val="000000"/>
                </a:solidFill>
                <a:effectLst/>
                <a:latin typeface="Arial" panose="020B0604020202020204" pitchFamily="34" charset="0"/>
                <a:ea typeface="Arial" panose="020B0604020202020204" pitchFamily="34" charset="0"/>
              </a:rPr>
              <a:t>VPS (Servidor privado virtual)</a:t>
            </a:r>
            <a:endParaRPr lang="es-CO" b="1" i="1" dirty="0">
              <a:solidFill>
                <a:srgbClr val="000000"/>
              </a:solidFill>
              <a:latin typeface="Arial" panose="020B0604020202020204" pitchFamily="34" charset="0"/>
              <a:ea typeface="Arial" panose="020B0604020202020204" pitchFamily="34" charset="0"/>
            </a:endParaRPr>
          </a:p>
          <a:p>
            <a:pPr algn="just">
              <a:lnSpc>
                <a:spcPct val="115000"/>
              </a:lnSpc>
            </a:pPr>
            <a:r>
              <a:rPr lang="es-CO" sz="1200" dirty="0">
                <a:solidFill>
                  <a:srgbClr val="000000"/>
                </a:solidFill>
                <a:effectLst/>
                <a:latin typeface="Arial" panose="020B0604020202020204" pitchFamily="34" charset="0"/>
                <a:ea typeface="Arial" panose="020B0604020202020204" pitchFamily="34" charset="0"/>
              </a:rPr>
              <a:t>Un</a:t>
            </a:r>
            <a:r>
              <a:rPr lang="es-CO" sz="1200" i="1" dirty="0">
                <a:solidFill>
                  <a:srgbClr val="000000"/>
                </a:solidFill>
                <a:effectLst/>
                <a:latin typeface="Arial" panose="020B0604020202020204" pitchFamily="34" charset="0"/>
                <a:ea typeface="Arial" panose="020B0604020202020204" pitchFamily="34" charset="0"/>
              </a:rPr>
              <a:t> </a:t>
            </a:r>
            <a:r>
              <a:rPr lang="es-CO" sz="1200" dirty="0">
                <a:solidFill>
                  <a:srgbClr val="000000"/>
                </a:solidFill>
                <a:effectLst/>
                <a:latin typeface="Arial" panose="020B0604020202020204" pitchFamily="34" charset="0"/>
                <a:ea typeface="Arial" panose="020B0604020202020204" pitchFamily="34" charset="0"/>
              </a:rPr>
              <a:t>servidor físico es particionado virtualmente; estas particiones virtuales tienen asignación independiente de parte de los recursos del servidor y solo comparten, entre </a:t>
            </a:r>
            <a:r>
              <a:rPr lang="es-CO" sz="1200" dirty="0">
                <a:effectLst/>
                <a:latin typeface="Arial" panose="020B0604020202020204" pitchFamily="34" charset="0"/>
                <a:ea typeface="Arial" panose="020B0604020202020204" pitchFamily="34" charset="0"/>
              </a:rPr>
              <a:t>sí, el</a:t>
            </a:r>
            <a:r>
              <a:rPr lang="es-CO" sz="1200" dirty="0">
                <a:solidFill>
                  <a:srgbClr val="000000"/>
                </a:solidFill>
                <a:effectLst/>
                <a:latin typeface="Arial" panose="020B0604020202020204" pitchFamily="34" charset="0"/>
                <a:ea typeface="Arial" panose="020B0604020202020204" pitchFamily="34" charset="0"/>
              </a:rPr>
              <a:t> sistema operativo. Cada partición es alquilada a diferentes clientes. Este modelo combina características del </a:t>
            </a:r>
            <a:r>
              <a:rPr lang="es-CO" sz="1200" i="1" dirty="0">
                <a:solidFill>
                  <a:srgbClr val="000000"/>
                </a:solidFill>
                <a:effectLst/>
                <a:latin typeface="Arial" panose="020B0604020202020204" pitchFamily="34" charset="0"/>
                <a:ea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rPr>
              <a:t> compartido y del servidor dedicado.  Los clientes comparten un mismo servidor pero las particiones virtuales tienen recursos independizados, por lo cual no deben compartir memoria, disco duro </a:t>
            </a:r>
            <a:r>
              <a:rPr lang="es-CO" sz="1200" dirty="0">
                <a:solidFill>
                  <a:srgbClr val="000000"/>
                </a:solidFill>
                <a:latin typeface="Arial" panose="020B0604020202020204" pitchFamily="34" charset="0"/>
                <a:ea typeface="Arial" panose="020B0604020202020204" pitchFamily="34" charset="0"/>
              </a:rPr>
              <a:t>o</a:t>
            </a:r>
            <a:r>
              <a:rPr lang="es-CO" sz="1200" dirty="0">
                <a:solidFill>
                  <a:srgbClr val="000000"/>
                </a:solidFill>
                <a:effectLst/>
                <a:latin typeface="Arial" panose="020B0604020202020204" pitchFamily="34" charset="0"/>
                <a:ea typeface="Arial" panose="020B0604020202020204" pitchFamily="34" charset="0"/>
              </a:rPr>
              <a:t> procesador. El desempeño y velocidad de acceso de cada cliente es comparable al de un servidor dedicado.</a:t>
            </a:r>
            <a:endParaRPr lang="es-CO" sz="1200" dirty="0"/>
          </a:p>
        </p:txBody>
      </p:sp>
      <p:pic>
        <p:nvPicPr>
          <p:cNvPr id="3074" name="Picture 2" descr="Servidores Privados Virtuales VPS |NeuroCloud">
            <a:extLst>
              <a:ext uri="{FF2B5EF4-FFF2-40B4-BE49-F238E27FC236}">
                <a16:creationId xmlns:a16="http://schemas.microsoft.com/office/drawing/2014/main" id="{9AE12368-6848-40EA-A182-95EBBFDF3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89" y="2515603"/>
            <a:ext cx="4860581" cy="359620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09C58EB6-D800-420E-A97E-350A3D96129B}"/>
              </a:ext>
            </a:extLst>
          </p:cNvPr>
          <p:cNvSpPr txBox="1"/>
          <p:nvPr/>
        </p:nvSpPr>
        <p:spPr>
          <a:xfrm>
            <a:off x="8683487" y="4653026"/>
            <a:ext cx="2845904" cy="1200329"/>
          </a:xfrm>
          <a:prstGeom prst="rect">
            <a:avLst/>
          </a:prstGeom>
          <a:noFill/>
        </p:spPr>
        <p:txBody>
          <a:bodyPr wrap="square">
            <a:spAutoFit/>
          </a:bodyPr>
          <a:lstStyle/>
          <a:p>
            <a:r>
              <a:rPr lang="es-CO" dirty="0">
                <a:hlinkClick r:id="rId4"/>
              </a:rPr>
              <a:t>https://www.neurocloud.cl/wp-content/uploads/2015/06/imagen_infra_cloud.png</a:t>
            </a:r>
            <a:r>
              <a:rPr lang="es-CO" dirty="0"/>
              <a:t> </a:t>
            </a:r>
          </a:p>
        </p:txBody>
      </p:sp>
    </p:spTree>
    <p:extLst>
      <p:ext uri="{BB962C8B-B14F-4D97-AF65-F5344CB8AC3E}">
        <p14:creationId xmlns:p14="http://schemas.microsoft.com/office/powerpoint/2010/main" val="340050897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17" name="Google Shape;94;p3">
            <a:extLst>
              <a:ext uri="{FF2B5EF4-FFF2-40B4-BE49-F238E27FC236}">
                <a16:creationId xmlns:a16="http://schemas.microsoft.com/office/drawing/2014/main" id="{89EDD50A-164C-4E45-83B9-FBCAB1D4852B}"/>
              </a:ext>
            </a:extLst>
          </p:cNvPr>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9E1885D6-8A30-4CE4-BA8A-5BC5378AB23B}"/>
              </a:ext>
            </a:extLst>
          </p:cNvPr>
          <p:cNvSpPr txBox="1"/>
          <p:nvPr/>
        </p:nvSpPr>
        <p:spPr>
          <a:xfrm>
            <a:off x="175590" y="261317"/>
            <a:ext cx="7894983" cy="1879425"/>
          </a:xfrm>
          <a:prstGeom prst="rect">
            <a:avLst/>
          </a:prstGeom>
          <a:noFill/>
        </p:spPr>
        <p:txBody>
          <a:bodyPr wrap="square">
            <a:spAutoFit/>
          </a:bodyPr>
          <a:lstStyle/>
          <a:p>
            <a:pPr algn="just">
              <a:lnSpc>
                <a:spcPct val="115000"/>
              </a:lnSpc>
            </a:pPr>
            <a:r>
              <a:rPr lang="es-CO" sz="1800" b="1" i="1" dirty="0">
                <a:solidFill>
                  <a:srgbClr val="000000"/>
                </a:solidFill>
                <a:effectLst/>
                <a:latin typeface="Arial" panose="020B0604020202020204" pitchFamily="34" charset="0"/>
                <a:ea typeface="Arial" panose="020B0604020202020204" pitchFamily="34" charset="0"/>
              </a:rPr>
              <a:t>Cloud hosting (servidor en la nube)</a:t>
            </a:r>
          </a:p>
          <a:p>
            <a:pPr algn="just">
              <a:lnSpc>
                <a:spcPct val="115000"/>
              </a:lnSpc>
            </a:pPr>
            <a:r>
              <a:rPr lang="es-CO" sz="1200" i="1" dirty="0">
                <a:solidFill>
                  <a:srgbClr val="000000"/>
                </a:solidFill>
                <a:latin typeface="Arial" panose="020B0604020202020204" pitchFamily="34" charset="0"/>
                <a:ea typeface="Arial" panose="020B0604020202020204" pitchFamily="34" charset="0"/>
              </a:rPr>
              <a:t>Hosting que usa </a:t>
            </a:r>
            <a:r>
              <a:rPr lang="es-CO" sz="1200" dirty="0">
                <a:solidFill>
                  <a:srgbClr val="000000"/>
                </a:solidFill>
                <a:effectLst/>
                <a:latin typeface="Arial" panose="020B0604020202020204" pitchFamily="34" charset="0"/>
                <a:ea typeface="Arial" panose="020B0604020202020204" pitchFamily="34" charset="0"/>
              </a:rPr>
              <a:t>características de almacenamiento en la nube. Un proyecto es almacenado de forma distribuida en varios servidores interconectados en la nube, por lo que, si existiera una falla en alguno de los servidores, esta es compensada por otro de los servidores de la nube. Este tipo de servicio es </a:t>
            </a:r>
            <a:r>
              <a:rPr lang="es-CO" sz="1200" dirty="0">
                <a:effectLst/>
                <a:latin typeface="Arial" panose="020B0604020202020204" pitchFamily="34" charset="0"/>
                <a:ea typeface="Arial" panose="020B0604020202020204" pitchFamily="34" charset="0"/>
              </a:rPr>
              <a:t>más</a:t>
            </a:r>
            <a:r>
              <a:rPr lang="es-CO" sz="1200" dirty="0">
                <a:solidFill>
                  <a:srgbClr val="000000"/>
                </a:solidFill>
                <a:effectLst/>
                <a:latin typeface="Arial" panose="020B0604020202020204" pitchFamily="34" charset="0"/>
                <a:ea typeface="Arial" panose="020B0604020202020204" pitchFamily="34" charset="0"/>
              </a:rPr>
              <a:t> eficiente que el de </a:t>
            </a:r>
            <a:r>
              <a:rPr lang="es-CO" sz="1200" i="1" dirty="0">
                <a:solidFill>
                  <a:srgbClr val="000000"/>
                </a:solidFill>
                <a:effectLst/>
                <a:latin typeface="Arial" panose="020B0604020202020204" pitchFamily="34" charset="0"/>
                <a:ea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rPr>
              <a:t> dedicado, ya que las ventajas de la nube permitirían una mayor disponibilidad, tolerancia a fallos y mayor seguridad. También es de gran capacidad de adaptación en tiempo real, ya que las características de los servicios contratados pueden ser reajustados </a:t>
            </a:r>
            <a:r>
              <a:rPr lang="es-CO" sz="1200" dirty="0">
                <a:effectLst/>
                <a:latin typeface="Arial" panose="020B0604020202020204" pitchFamily="34" charset="0"/>
                <a:ea typeface="Arial" panose="020B0604020202020204" pitchFamily="34" charset="0"/>
              </a:rPr>
              <a:t>más</a:t>
            </a:r>
            <a:r>
              <a:rPr lang="es-CO" sz="1200" dirty="0">
                <a:solidFill>
                  <a:srgbClr val="000000"/>
                </a:solidFill>
                <a:effectLst/>
                <a:latin typeface="Arial" panose="020B0604020202020204" pitchFamily="34" charset="0"/>
                <a:ea typeface="Arial" panose="020B0604020202020204" pitchFamily="34" charset="0"/>
              </a:rPr>
              <a:t> fácilmente.  El alquiler se da por los recursos realmente utilizados y no con planes fijos, como en los otros modelos de </a:t>
            </a:r>
            <a:r>
              <a:rPr lang="es-CO" sz="1200" i="1" dirty="0">
                <a:solidFill>
                  <a:srgbClr val="000000"/>
                </a:solidFill>
                <a:effectLst/>
                <a:latin typeface="Arial" panose="020B0604020202020204" pitchFamily="34" charset="0"/>
                <a:ea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rPr>
              <a:t>.</a:t>
            </a:r>
            <a:endParaRPr lang="es-CO" sz="1200" dirty="0">
              <a:effectLst/>
              <a:latin typeface="Arial" panose="020B0604020202020204" pitchFamily="34" charset="0"/>
              <a:ea typeface="Arial" panose="020B0604020202020204" pitchFamily="34" charset="0"/>
            </a:endParaRPr>
          </a:p>
        </p:txBody>
      </p:sp>
      <p:pic>
        <p:nvPicPr>
          <p:cNvPr id="4098" name="Picture 2" descr="Los mejores proveedores de alojamiento en la nube: WHSR">
            <a:extLst>
              <a:ext uri="{FF2B5EF4-FFF2-40B4-BE49-F238E27FC236}">
                <a16:creationId xmlns:a16="http://schemas.microsoft.com/office/drawing/2014/main" id="{7B499825-F565-442D-981A-280E75215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45" y="2331140"/>
            <a:ext cx="5810182" cy="352632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26930DF-510F-4DD7-9C7C-73795AA0E5F6}"/>
              </a:ext>
            </a:extLst>
          </p:cNvPr>
          <p:cNvSpPr txBox="1"/>
          <p:nvPr/>
        </p:nvSpPr>
        <p:spPr>
          <a:xfrm>
            <a:off x="8859356" y="4657132"/>
            <a:ext cx="2726635" cy="1200329"/>
          </a:xfrm>
          <a:prstGeom prst="rect">
            <a:avLst/>
          </a:prstGeom>
          <a:noFill/>
        </p:spPr>
        <p:txBody>
          <a:bodyPr wrap="square">
            <a:spAutoFit/>
          </a:bodyPr>
          <a:lstStyle/>
          <a:p>
            <a:r>
              <a:rPr lang="es-CO" dirty="0">
                <a:hlinkClick r:id="rId4"/>
              </a:rPr>
              <a:t>https://www.webhostingsecretrevealed.net/wp-content/uploads/feat-202007-7.jpg</a:t>
            </a:r>
            <a:r>
              <a:rPr lang="es-CO" dirty="0"/>
              <a:t> </a:t>
            </a:r>
          </a:p>
        </p:txBody>
      </p:sp>
    </p:spTree>
    <p:extLst>
      <p:ext uri="{BB962C8B-B14F-4D97-AF65-F5344CB8AC3E}">
        <p14:creationId xmlns:p14="http://schemas.microsoft.com/office/powerpoint/2010/main" val="142438233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17" name="Google Shape;94;p3">
            <a:extLst>
              <a:ext uri="{FF2B5EF4-FFF2-40B4-BE49-F238E27FC236}">
                <a16:creationId xmlns:a16="http://schemas.microsoft.com/office/drawing/2014/main" id="{89EDD50A-164C-4E45-83B9-FBCAB1D4852B}"/>
              </a:ext>
            </a:extLst>
          </p:cNvPr>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D79BAA5A-5C42-4DA7-AC7B-3E7856CC1DF2}"/>
              </a:ext>
            </a:extLst>
          </p:cNvPr>
          <p:cNvSpPr txBox="1"/>
          <p:nvPr/>
        </p:nvSpPr>
        <p:spPr>
          <a:xfrm>
            <a:off x="162340" y="122888"/>
            <a:ext cx="8011498" cy="2091791"/>
          </a:xfrm>
          <a:prstGeom prst="rect">
            <a:avLst/>
          </a:prstGeom>
          <a:noFill/>
        </p:spPr>
        <p:txBody>
          <a:bodyPr wrap="square">
            <a:spAutoFit/>
          </a:bodyPr>
          <a:lstStyle/>
          <a:p>
            <a:pPr algn="just">
              <a:lnSpc>
                <a:spcPct val="115000"/>
              </a:lnSpc>
            </a:pPr>
            <a:r>
              <a:rPr lang="es-CO" sz="1800" b="1" i="1" dirty="0">
                <a:solidFill>
                  <a:srgbClr val="000000"/>
                </a:solidFill>
                <a:effectLst/>
                <a:latin typeface="Arial" panose="020B0604020202020204" pitchFamily="34" charset="0"/>
                <a:ea typeface="Arial" panose="020B0604020202020204" pitchFamily="34" charset="0"/>
              </a:rPr>
              <a:t>Hosting gratuito</a:t>
            </a:r>
          </a:p>
          <a:p>
            <a:pPr algn="just">
              <a:lnSpc>
                <a:spcPct val="115000"/>
              </a:lnSpc>
            </a:pPr>
            <a:r>
              <a:rPr lang="es-CO" sz="1200" dirty="0">
                <a:solidFill>
                  <a:srgbClr val="000000"/>
                </a:solidFill>
                <a:latin typeface="Arial" panose="020B0604020202020204" pitchFamily="34" charset="0"/>
                <a:ea typeface="Arial" panose="020B0604020202020204" pitchFamily="34" charset="0"/>
                <a:cs typeface="Arial" panose="020B0604020202020204" pitchFamily="34" charset="0"/>
              </a:rPr>
              <a:t>Muchos</a:t>
            </a:r>
            <a:r>
              <a:rPr lang="es-CO" sz="1200" i="1" dirty="0">
                <a:solidFill>
                  <a:srgbClr val="000000"/>
                </a:solidFill>
                <a:latin typeface="Arial" panose="020B0604020202020204" pitchFamily="34" charset="0"/>
                <a:ea typeface="Arial" panose="020B0604020202020204" pitchFamily="34" charset="0"/>
                <a:cs typeface="Arial" panose="020B0604020202020204" pitchFamily="34" charset="0"/>
              </a:rPr>
              <a:t> </a:t>
            </a:r>
            <a:r>
              <a:rPr lang="es-CO"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proveedores de </a:t>
            </a:r>
            <a:r>
              <a:rPr lang="es-CO" sz="1200" i="1" dirty="0">
                <a:solidFill>
                  <a:srgbClr val="000000"/>
                </a:solidFill>
                <a:effectLst/>
                <a:latin typeface="Arial" panose="020B0604020202020204" pitchFamily="34" charset="0"/>
                <a:ea typeface="Arial" panose="020B0604020202020204" pitchFamily="34" charset="0"/>
                <a:cs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 ofrecen acceso gratuito, con lo cual esperan que los posibles clientes a futuro accedan a paquetes de pago. Este tipo de </a:t>
            </a:r>
            <a:r>
              <a:rPr lang="es-CO" sz="1200" i="1" dirty="0">
                <a:solidFill>
                  <a:srgbClr val="000000"/>
                </a:solidFill>
                <a:effectLst/>
                <a:latin typeface="Arial" panose="020B0604020202020204" pitchFamily="34" charset="0"/>
                <a:ea typeface="Arial" panose="020B0604020202020204" pitchFamily="34" charset="0"/>
                <a:cs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 es ideal para experimentar procesos de aprendizaje, pero no es recomendado para proyectos reales. Algunos de los prestadores de servicio de </a:t>
            </a:r>
            <a:r>
              <a:rPr lang="es-CO" sz="1200" i="1" dirty="0">
                <a:solidFill>
                  <a:srgbClr val="000000"/>
                </a:solidFill>
                <a:effectLst/>
                <a:latin typeface="Arial" panose="020B0604020202020204" pitchFamily="34" charset="0"/>
                <a:ea typeface="Arial" panose="020B0604020202020204" pitchFamily="34" charset="0"/>
                <a:cs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 en contraprestación de la gratuidad, incorporan espacios de publicidad que se mezclan con el contenido propio, por lo que se desmejora la imagen de los proyectos alojados bajo este servicio y, adicionalmente, tiene un conjunto de limitaciones, como: l</a:t>
            </a:r>
            <a:r>
              <a:rPr lang="es-CO" sz="1200" dirty="0">
                <a:solidFill>
                  <a:srgbClr val="000000"/>
                </a:solidFill>
                <a:effectLst/>
                <a:latin typeface="Arial" panose="020B0604020202020204" pitchFamily="34" charset="0"/>
                <a:ea typeface="Noto Sans Symbols"/>
                <a:cs typeface="Arial" panose="020B0604020202020204" pitchFamily="34" charset="0"/>
              </a:rPr>
              <a:t>imitaciones en el espacio de almacenamiento, en ancho de banda, en funciones para realizar copias de seguridad, en concurrencia (personas que pueden acceder al mismo tiempo), en control sobre tipo de publicidad que será transmitida, etc.</a:t>
            </a:r>
            <a:endParaRPr lang="es-CO" sz="1200" dirty="0">
              <a:effectLst/>
              <a:latin typeface="Arial" panose="020B0604020202020204" pitchFamily="34" charset="0"/>
              <a:ea typeface="Noto Sans Symbols"/>
              <a:cs typeface="Arial" panose="020B0604020202020204" pitchFamily="34" charset="0"/>
            </a:endParaRPr>
          </a:p>
        </p:txBody>
      </p:sp>
      <p:pic>
        <p:nvPicPr>
          <p:cNvPr id="5122" name="Picture 2" descr="Free Hosting. ~ Homo - Digital">
            <a:extLst>
              <a:ext uri="{FF2B5EF4-FFF2-40B4-BE49-F238E27FC236}">
                <a16:creationId xmlns:a16="http://schemas.microsoft.com/office/drawing/2014/main" id="{4BB61CF0-C51B-4D09-8DD8-32C0A9AB6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73" y="2376279"/>
            <a:ext cx="5796077" cy="358719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2404FF4-B791-4679-8B62-E9E5E84CE91C}"/>
              </a:ext>
            </a:extLst>
          </p:cNvPr>
          <p:cNvSpPr txBox="1"/>
          <p:nvPr/>
        </p:nvSpPr>
        <p:spPr>
          <a:xfrm>
            <a:off x="8621899" y="4680828"/>
            <a:ext cx="3201549" cy="1477328"/>
          </a:xfrm>
          <a:prstGeom prst="rect">
            <a:avLst/>
          </a:prstGeom>
          <a:noFill/>
        </p:spPr>
        <p:txBody>
          <a:bodyPr wrap="square">
            <a:spAutoFit/>
          </a:bodyPr>
          <a:lstStyle/>
          <a:p>
            <a:r>
              <a:rPr lang="es-CO" dirty="0">
                <a:hlinkClick r:id="rId4"/>
              </a:rPr>
              <a:t>https://1.bp.blogspot.com/-5BADu4eL7ts/XaCqkvNYJ8I/AAAAAAAAOMc/ldVOSdaVKEULwcqWtXixvz7T0j8KouIrwCLcBGAsYHQ/s1600/Free-Image-Hosts.jpg</a:t>
            </a:r>
            <a:r>
              <a:rPr lang="es-CO" dirty="0"/>
              <a:t> </a:t>
            </a:r>
          </a:p>
        </p:txBody>
      </p:sp>
    </p:spTree>
    <p:extLst>
      <p:ext uri="{BB962C8B-B14F-4D97-AF65-F5344CB8AC3E}">
        <p14:creationId xmlns:p14="http://schemas.microsoft.com/office/powerpoint/2010/main" val="350928124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17" name="Google Shape;94;p3">
            <a:extLst>
              <a:ext uri="{FF2B5EF4-FFF2-40B4-BE49-F238E27FC236}">
                <a16:creationId xmlns:a16="http://schemas.microsoft.com/office/drawing/2014/main" id="{89EDD50A-164C-4E45-83B9-FBCAB1D4852B}"/>
              </a:ext>
            </a:extLst>
          </p:cNvPr>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6BB4E2EA-D5D7-4AE6-97EE-A252EA7C578C}"/>
              </a:ext>
            </a:extLst>
          </p:cNvPr>
          <p:cNvSpPr txBox="1"/>
          <p:nvPr/>
        </p:nvSpPr>
        <p:spPr>
          <a:xfrm>
            <a:off x="149088" y="212450"/>
            <a:ext cx="7971741" cy="1029962"/>
          </a:xfrm>
          <a:prstGeom prst="rect">
            <a:avLst/>
          </a:prstGeom>
          <a:noFill/>
        </p:spPr>
        <p:txBody>
          <a:bodyPr wrap="square">
            <a:spAutoFit/>
          </a:bodyPr>
          <a:lstStyle/>
          <a:p>
            <a:pPr algn="just">
              <a:lnSpc>
                <a:spcPct val="115000"/>
              </a:lnSpc>
            </a:pPr>
            <a:r>
              <a:rPr lang="es-CO" sz="1800" b="1" dirty="0">
                <a:solidFill>
                  <a:srgbClr val="000000"/>
                </a:solidFill>
                <a:effectLst/>
                <a:latin typeface="Arial" panose="020B0604020202020204" pitchFamily="34" charset="0"/>
                <a:ea typeface="Arial" panose="020B0604020202020204" pitchFamily="34" charset="0"/>
              </a:rPr>
              <a:t>Selección de un servicio de </a:t>
            </a:r>
            <a:r>
              <a:rPr lang="es-CO" sz="1800" b="1" i="1" dirty="0">
                <a:solidFill>
                  <a:srgbClr val="000000"/>
                </a:solidFill>
                <a:effectLst/>
                <a:latin typeface="Arial" panose="020B0604020202020204" pitchFamily="34" charset="0"/>
                <a:ea typeface="Arial" panose="020B0604020202020204" pitchFamily="34" charset="0"/>
              </a:rPr>
              <a:t>hosting</a:t>
            </a:r>
          </a:p>
          <a:p>
            <a:pPr algn="just">
              <a:lnSpc>
                <a:spcPct val="115000"/>
              </a:lnSpc>
            </a:pPr>
            <a:r>
              <a:rPr lang="es-CO" sz="1200" dirty="0">
                <a:solidFill>
                  <a:srgbClr val="000000"/>
                </a:solidFill>
                <a:effectLst/>
                <a:latin typeface="Arial" panose="020B0604020202020204" pitchFamily="34" charset="0"/>
                <a:ea typeface="Arial" panose="020B0604020202020204" pitchFamily="34" charset="0"/>
              </a:rPr>
              <a:t>No es una decisión que se deba tomar a la ligera; puede impactar positiva o negativamente la perspectiva final de los clientes de un producto </a:t>
            </a:r>
            <a:r>
              <a:rPr lang="es-CO" sz="1200" i="1" dirty="0">
                <a:solidFill>
                  <a:srgbClr val="000000"/>
                </a:solidFill>
                <a:effectLst/>
                <a:latin typeface="Arial" panose="020B0604020202020204" pitchFamily="34" charset="0"/>
                <a:ea typeface="Arial" panose="020B0604020202020204" pitchFamily="34" charset="0"/>
              </a:rPr>
              <a:t>software</a:t>
            </a:r>
            <a:r>
              <a:rPr lang="es-CO" sz="1200" dirty="0">
                <a:solidFill>
                  <a:srgbClr val="000000"/>
                </a:solidFill>
                <a:effectLst/>
                <a:latin typeface="Arial" panose="020B0604020202020204" pitchFamily="34" charset="0"/>
                <a:ea typeface="Arial" panose="020B0604020202020204" pitchFamily="34" charset="0"/>
              </a:rPr>
              <a:t> desarrollado. Una mala decisión, en este aspecto, puede borrar todas las buenas </a:t>
            </a:r>
            <a:r>
              <a:rPr lang="es-CO" sz="1200" dirty="0">
                <a:effectLst/>
                <a:latin typeface="Arial" panose="020B0604020202020204" pitchFamily="34" charset="0"/>
                <a:ea typeface="Arial" panose="020B0604020202020204" pitchFamily="34" charset="0"/>
              </a:rPr>
              <a:t>prácticas</a:t>
            </a:r>
            <a:r>
              <a:rPr lang="es-CO" sz="1200" dirty="0">
                <a:solidFill>
                  <a:srgbClr val="000000"/>
                </a:solidFill>
                <a:effectLst/>
                <a:latin typeface="Arial" panose="020B0604020202020204" pitchFamily="34" charset="0"/>
                <a:ea typeface="Arial" panose="020B0604020202020204" pitchFamily="34" charset="0"/>
              </a:rPr>
              <a:t> de calidad, diseño y construcción de </a:t>
            </a:r>
            <a:r>
              <a:rPr lang="es-CO" sz="1200" i="1" dirty="0">
                <a:solidFill>
                  <a:srgbClr val="000000"/>
                </a:solidFill>
                <a:effectLst/>
                <a:latin typeface="Arial" panose="020B0604020202020204" pitchFamily="34" charset="0"/>
                <a:ea typeface="Arial" panose="020B0604020202020204" pitchFamily="34" charset="0"/>
              </a:rPr>
              <a:t>software</a:t>
            </a:r>
            <a:r>
              <a:rPr lang="es-CO" sz="1200" dirty="0">
                <a:solidFill>
                  <a:srgbClr val="000000"/>
                </a:solidFill>
                <a:effectLst/>
                <a:latin typeface="Arial" panose="020B0604020202020204" pitchFamily="34" charset="0"/>
                <a:ea typeface="Arial" panose="020B0604020202020204" pitchFamily="34" charset="0"/>
              </a:rPr>
              <a:t> utilizadas.</a:t>
            </a:r>
            <a:endParaRPr lang="es-CO" sz="1200" dirty="0">
              <a:effectLst/>
              <a:latin typeface="Arial" panose="020B0604020202020204" pitchFamily="34" charset="0"/>
              <a:ea typeface="Arial" panose="020B0604020202020204" pitchFamily="34" charset="0"/>
            </a:endParaRPr>
          </a:p>
        </p:txBody>
      </p:sp>
      <p:pic>
        <p:nvPicPr>
          <p:cNvPr id="6146" name="Picture 2" descr="Cómo elegir mi lubricante? » TotalEnergies Blog: Expertos en lubricantes  para tu motor">
            <a:extLst>
              <a:ext uri="{FF2B5EF4-FFF2-40B4-BE49-F238E27FC236}">
                <a16:creationId xmlns:a16="http://schemas.microsoft.com/office/drawing/2014/main" id="{5AA81694-D19D-4745-B396-5966DA982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54" y="1486108"/>
            <a:ext cx="5772563" cy="384541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0DB8C354-0FD3-4BCC-B455-041D3C8E3A41}"/>
              </a:ext>
            </a:extLst>
          </p:cNvPr>
          <p:cNvSpPr txBox="1"/>
          <p:nvPr/>
        </p:nvSpPr>
        <p:spPr>
          <a:xfrm>
            <a:off x="8916642" y="4262734"/>
            <a:ext cx="2845904" cy="1477328"/>
          </a:xfrm>
          <a:prstGeom prst="rect">
            <a:avLst/>
          </a:prstGeom>
          <a:noFill/>
        </p:spPr>
        <p:txBody>
          <a:bodyPr wrap="square">
            <a:spAutoFit/>
          </a:bodyPr>
          <a:lstStyle/>
          <a:p>
            <a:r>
              <a:rPr lang="es-CO" dirty="0">
                <a:hlinkClick r:id="rId4"/>
              </a:rPr>
              <a:t>https://blog.totalenergies.es/wp-content/uploads/2018/09/post-blog-elegir-lubricante-650x433.png</a:t>
            </a:r>
            <a:r>
              <a:rPr lang="es-CO" dirty="0"/>
              <a:t> </a:t>
            </a:r>
          </a:p>
        </p:txBody>
      </p:sp>
    </p:spTree>
    <p:extLst>
      <p:ext uri="{BB962C8B-B14F-4D97-AF65-F5344CB8AC3E}">
        <p14:creationId xmlns:p14="http://schemas.microsoft.com/office/powerpoint/2010/main" val="267976386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17" name="Google Shape;94;p3">
            <a:extLst>
              <a:ext uri="{FF2B5EF4-FFF2-40B4-BE49-F238E27FC236}">
                <a16:creationId xmlns:a16="http://schemas.microsoft.com/office/drawing/2014/main" id="{89EDD50A-164C-4E45-83B9-FBCAB1D4852B}"/>
              </a:ext>
            </a:extLst>
          </p:cNvPr>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5" name="CuadroTexto 4">
            <a:extLst>
              <a:ext uri="{FF2B5EF4-FFF2-40B4-BE49-F238E27FC236}">
                <a16:creationId xmlns:a16="http://schemas.microsoft.com/office/drawing/2014/main" id="{3D860437-AA72-49BB-8753-2B2999D97DAF}"/>
              </a:ext>
            </a:extLst>
          </p:cNvPr>
          <p:cNvSpPr txBox="1"/>
          <p:nvPr/>
        </p:nvSpPr>
        <p:spPr>
          <a:xfrm>
            <a:off x="387626" y="274320"/>
            <a:ext cx="7865724" cy="2516523"/>
          </a:xfrm>
          <a:prstGeom prst="rect">
            <a:avLst/>
          </a:prstGeom>
          <a:noFill/>
        </p:spPr>
        <p:txBody>
          <a:bodyPr wrap="square">
            <a:spAutoFit/>
          </a:bodyPr>
          <a:lstStyle/>
          <a:p>
            <a:pPr algn="just">
              <a:lnSpc>
                <a:spcPct val="115000"/>
              </a:lnSpc>
            </a:pPr>
            <a:r>
              <a:rPr lang="es-CO" b="1" dirty="0">
                <a:solidFill>
                  <a:srgbClr val="000000"/>
                </a:solidFill>
                <a:latin typeface="Arial" panose="020B0604020202020204" pitchFamily="34" charset="0"/>
                <a:ea typeface="Arial" panose="020B0604020202020204" pitchFamily="34" charset="0"/>
              </a:rPr>
              <a:t>Para tener en cuenta</a:t>
            </a:r>
            <a:endParaRPr lang="es-CO" sz="1800" b="1" dirty="0">
              <a:solidFill>
                <a:srgbClr val="000000"/>
              </a:solidFill>
              <a:effectLst/>
              <a:latin typeface="Arial" panose="020B0604020202020204" pitchFamily="34" charset="0"/>
              <a:ea typeface="Arial" panose="020B0604020202020204" pitchFamily="34" charset="0"/>
            </a:endParaRPr>
          </a:p>
          <a:p>
            <a:pPr algn="just">
              <a:lnSpc>
                <a:spcPct val="115000"/>
              </a:lnSpc>
            </a:pPr>
            <a:r>
              <a:rPr lang="es-CO" sz="1200" dirty="0">
                <a:solidFill>
                  <a:srgbClr val="000000"/>
                </a:solidFill>
                <a:effectLst/>
                <a:latin typeface="Arial" panose="020B0604020202020204" pitchFamily="34" charset="0"/>
                <a:ea typeface="Arial" panose="020B0604020202020204" pitchFamily="34" charset="0"/>
              </a:rPr>
              <a:t>Para elegir un servicio de </a:t>
            </a:r>
            <a:r>
              <a:rPr lang="es-CO" sz="1200" i="1" dirty="0">
                <a:solidFill>
                  <a:srgbClr val="000000"/>
                </a:solidFill>
                <a:effectLst/>
                <a:latin typeface="Arial" panose="020B0604020202020204" pitchFamily="34" charset="0"/>
                <a:ea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rPr>
              <a:t> se debe considerar:</a:t>
            </a:r>
          </a:p>
          <a:p>
            <a:pPr marL="285750" indent="-285750" algn="just">
              <a:lnSpc>
                <a:spcPct val="115000"/>
              </a:lnSpc>
              <a:buFont typeface="Arial" panose="020B0604020202020204" pitchFamily="34" charset="0"/>
              <a:buChar char="•"/>
            </a:pPr>
            <a:r>
              <a:rPr lang="es-CO" sz="1200" dirty="0">
                <a:solidFill>
                  <a:srgbClr val="000000"/>
                </a:solidFill>
                <a:latin typeface="Arial" panose="020B0604020202020204" pitchFamily="34" charset="0"/>
                <a:ea typeface="Arial" panose="020B0604020202020204" pitchFamily="34" charset="0"/>
              </a:rPr>
              <a:t>O</a:t>
            </a:r>
            <a:r>
              <a:rPr lang="es-CO" sz="1200" dirty="0">
                <a:solidFill>
                  <a:srgbClr val="000000"/>
                </a:solidFill>
                <a:effectLst/>
                <a:latin typeface="Arial" panose="020B0604020202020204" pitchFamily="34" charset="0"/>
                <a:ea typeface="Arial" panose="020B0604020202020204" pitchFamily="34" charset="0"/>
              </a:rPr>
              <a:t>piniones de clientes del servicio y puntos de atención al cliente existentes y sus horarios, esperando siempre una disponibilidad de 24 horas, los 7 días de la semana.</a:t>
            </a:r>
          </a:p>
          <a:p>
            <a:pPr marL="285750" indent="-285750" algn="just">
              <a:lnSpc>
                <a:spcPct val="115000"/>
              </a:lnSpc>
              <a:buFont typeface="Arial" panose="020B0604020202020204" pitchFamily="34" charset="0"/>
              <a:buChar char="•"/>
            </a:pPr>
            <a:r>
              <a:rPr lang="es-CO" sz="1200" dirty="0">
                <a:solidFill>
                  <a:srgbClr val="000000"/>
                </a:solidFill>
                <a:latin typeface="Arial" panose="020B0604020202020204" pitchFamily="34" charset="0"/>
                <a:ea typeface="Arial" panose="020B0604020202020204" pitchFamily="34" charset="0"/>
              </a:rPr>
              <a:t>M</a:t>
            </a:r>
            <a:r>
              <a:rPr lang="es-CO" sz="1200" dirty="0">
                <a:solidFill>
                  <a:srgbClr val="000000"/>
                </a:solidFill>
                <a:effectLst/>
                <a:latin typeface="Arial" panose="020B0604020202020204" pitchFamily="34" charset="0"/>
                <a:ea typeface="Arial" panose="020B0604020202020204" pitchFamily="34" charset="0"/>
              </a:rPr>
              <a:t>étodos de pago habilitados y precios.</a:t>
            </a:r>
          </a:p>
          <a:p>
            <a:pPr marL="285750" indent="-285750" algn="just">
              <a:lnSpc>
                <a:spcPct val="115000"/>
              </a:lnSpc>
              <a:buFont typeface="Arial" panose="020B0604020202020204" pitchFamily="34" charset="0"/>
              <a:buChar char="•"/>
            </a:pPr>
            <a:r>
              <a:rPr lang="es-CO" sz="1200" dirty="0">
                <a:solidFill>
                  <a:srgbClr val="000000"/>
                </a:solidFill>
                <a:latin typeface="Arial" panose="020B0604020202020204" pitchFamily="34" charset="0"/>
                <a:ea typeface="Arial" panose="020B0604020202020204" pitchFamily="34" charset="0"/>
              </a:rPr>
              <a:t>T</a:t>
            </a:r>
            <a:r>
              <a:rPr lang="es-CO" sz="1200" dirty="0">
                <a:solidFill>
                  <a:srgbClr val="000000"/>
                </a:solidFill>
                <a:effectLst/>
                <a:latin typeface="Arial" panose="020B0604020202020204" pitchFamily="34" charset="0"/>
                <a:ea typeface="Arial" panose="020B0604020202020204" pitchFamily="34" charset="0"/>
              </a:rPr>
              <a:t>ipo de proveedor, es decir, si es nacional o internacional, pero principalmente, la ubicación de los </a:t>
            </a:r>
            <a:r>
              <a:rPr lang="es-CO" sz="1200" i="1" dirty="0">
                <a:solidFill>
                  <a:srgbClr val="000000"/>
                </a:solidFill>
                <a:effectLst/>
                <a:latin typeface="Arial" panose="020B0604020202020204" pitchFamily="34" charset="0"/>
                <a:ea typeface="Arial" panose="020B0604020202020204" pitchFamily="34" charset="0"/>
              </a:rPr>
              <a:t>datacenters,</a:t>
            </a:r>
            <a:r>
              <a:rPr lang="es-CO" sz="1200" dirty="0">
                <a:solidFill>
                  <a:srgbClr val="000000"/>
                </a:solidFill>
                <a:effectLst/>
                <a:latin typeface="Arial" panose="020B0604020202020204" pitchFamily="34" charset="0"/>
                <a:ea typeface="Arial" panose="020B0604020202020204" pitchFamily="34" charset="0"/>
              </a:rPr>
              <a:t> buscando que estén ubicados lo </a:t>
            </a:r>
            <a:r>
              <a:rPr lang="es-CO" sz="1200" dirty="0">
                <a:effectLst/>
                <a:latin typeface="Arial" panose="020B0604020202020204" pitchFamily="34" charset="0"/>
                <a:ea typeface="Arial" panose="020B0604020202020204" pitchFamily="34" charset="0"/>
              </a:rPr>
              <a:t>más</a:t>
            </a:r>
            <a:r>
              <a:rPr lang="es-CO" sz="1200" dirty="0">
                <a:solidFill>
                  <a:srgbClr val="000000"/>
                </a:solidFill>
                <a:effectLst/>
                <a:latin typeface="Arial" panose="020B0604020202020204" pitchFamily="34" charset="0"/>
                <a:ea typeface="Arial" panose="020B0604020202020204" pitchFamily="34" charset="0"/>
              </a:rPr>
              <a:t> cerca posible de la ubicación de los clientes.</a:t>
            </a:r>
          </a:p>
          <a:p>
            <a:pPr marL="285750" indent="-285750" algn="just">
              <a:lnSpc>
                <a:spcPct val="115000"/>
              </a:lnSpc>
              <a:buFont typeface="Arial" panose="020B0604020202020204" pitchFamily="34" charset="0"/>
              <a:buChar char="•"/>
            </a:pPr>
            <a:r>
              <a:rPr lang="es-CO" sz="1200" dirty="0">
                <a:solidFill>
                  <a:srgbClr val="000000"/>
                </a:solidFill>
                <a:latin typeface="Arial" panose="020B0604020202020204" pitchFamily="34" charset="0"/>
                <a:ea typeface="Arial" panose="020B0604020202020204" pitchFamily="34" charset="0"/>
              </a:rPr>
              <a:t>V</a:t>
            </a:r>
            <a:r>
              <a:rPr lang="es-CO" sz="1200" dirty="0">
                <a:solidFill>
                  <a:srgbClr val="000000"/>
                </a:solidFill>
                <a:effectLst/>
                <a:latin typeface="Arial" panose="020B0604020202020204" pitchFamily="34" charset="0"/>
                <a:ea typeface="Arial" panose="020B0604020202020204" pitchFamily="34" charset="0"/>
              </a:rPr>
              <a:t>erificación del </a:t>
            </a:r>
            <a:r>
              <a:rPr lang="es-CO" sz="1200" i="1" dirty="0">
                <a:solidFill>
                  <a:srgbClr val="000000"/>
                </a:solidFill>
                <a:effectLst/>
                <a:latin typeface="Arial" panose="020B0604020202020204" pitchFamily="34" charset="0"/>
                <a:ea typeface="Arial" panose="020B0604020202020204" pitchFamily="34" charset="0"/>
              </a:rPr>
              <a:t>uptime</a:t>
            </a:r>
            <a:r>
              <a:rPr lang="es-CO" sz="1200" dirty="0">
                <a:solidFill>
                  <a:srgbClr val="000000"/>
                </a:solidFill>
                <a:effectLst/>
                <a:latin typeface="Arial" panose="020B0604020202020204" pitchFamily="34" charset="0"/>
                <a:ea typeface="Arial" panose="020B0604020202020204" pitchFamily="34" charset="0"/>
              </a:rPr>
              <a:t>, el cual es una medida que hace referencia al tiempo en </a:t>
            </a:r>
            <a:r>
              <a:rPr lang="es-CO" sz="1200" dirty="0">
                <a:solidFill>
                  <a:srgbClr val="000000"/>
                </a:solidFill>
                <a:latin typeface="Arial" panose="020B0604020202020204" pitchFamily="34" charset="0"/>
                <a:ea typeface="Arial" panose="020B0604020202020204" pitchFamily="34" charset="0"/>
              </a:rPr>
              <a:t>el</a:t>
            </a:r>
            <a:r>
              <a:rPr lang="es-CO" sz="1200" dirty="0">
                <a:solidFill>
                  <a:srgbClr val="000000"/>
                </a:solidFill>
                <a:effectLst/>
                <a:latin typeface="Arial" panose="020B0604020202020204" pitchFamily="34" charset="0"/>
                <a:ea typeface="Arial" panose="020B0604020202020204" pitchFamily="34" charset="0"/>
              </a:rPr>
              <a:t> que un sitio </a:t>
            </a:r>
            <a:r>
              <a:rPr lang="es-CO" sz="1200" dirty="0">
                <a:effectLst/>
                <a:latin typeface="Arial" panose="020B0604020202020204" pitchFamily="34" charset="0"/>
                <a:ea typeface="Arial" panose="020B0604020202020204" pitchFamily="34" charset="0"/>
              </a:rPr>
              <a:t>está</a:t>
            </a:r>
            <a:r>
              <a:rPr lang="es-CO" sz="1200" dirty="0">
                <a:solidFill>
                  <a:srgbClr val="000000"/>
                </a:solidFill>
                <a:effectLst/>
                <a:latin typeface="Arial" panose="020B0604020202020204" pitchFamily="34" charset="0"/>
                <a:ea typeface="Arial" panose="020B0604020202020204" pitchFamily="34" charset="0"/>
              </a:rPr>
              <a:t> disponible en Internet para que pueda ser accedido. </a:t>
            </a:r>
          </a:p>
          <a:p>
            <a:pPr marL="285750" indent="-285750" algn="just">
              <a:lnSpc>
                <a:spcPct val="115000"/>
              </a:lnSpc>
              <a:buFont typeface="Arial" panose="020B0604020202020204" pitchFamily="34" charset="0"/>
              <a:buChar char="•"/>
            </a:pPr>
            <a:r>
              <a:rPr lang="es-CO" sz="1200" dirty="0">
                <a:solidFill>
                  <a:srgbClr val="000000"/>
                </a:solidFill>
                <a:effectLst/>
                <a:latin typeface="Arial" panose="020B0604020202020204" pitchFamily="34" charset="0"/>
                <a:ea typeface="Arial" panose="020B0604020202020204" pitchFamily="34" charset="0"/>
              </a:rPr>
              <a:t>Cada proveedor de servicio de </a:t>
            </a:r>
            <a:r>
              <a:rPr lang="es-CO" sz="1200" i="1" dirty="0">
                <a:solidFill>
                  <a:srgbClr val="000000"/>
                </a:solidFill>
                <a:effectLst/>
                <a:latin typeface="Arial" panose="020B0604020202020204" pitchFamily="34" charset="0"/>
                <a:ea typeface="Arial" panose="020B0604020202020204" pitchFamily="34" charset="0"/>
              </a:rPr>
              <a:t>hosting</a:t>
            </a:r>
            <a:r>
              <a:rPr lang="es-CO" sz="1200" dirty="0">
                <a:solidFill>
                  <a:srgbClr val="000000"/>
                </a:solidFill>
                <a:effectLst/>
                <a:latin typeface="Arial" panose="020B0604020202020204" pitchFamily="34" charset="0"/>
                <a:ea typeface="Arial" panose="020B0604020202020204" pitchFamily="34" charset="0"/>
              </a:rPr>
              <a:t> debe hacer </a:t>
            </a:r>
            <a:r>
              <a:rPr lang="es-CO" sz="1200" dirty="0">
                <a:effectLst/>
                <a:latin typeface="Arial" panose="020B0604020202020204" pitchFamily="34" charset="0"/>
                <a:ea typeface="Arial" panose="020B0604020202020204" pitchFamily="34" charset="0"/>
              </a:rPr>
              <a:t>público</a:t>
            </a:r>
            <a:r>
              <a:rPr lang="es-CO" sz="1200" dirty="0">
                <a:solidFill>
                  <a:srgbClr val="000000"/>
                </a:solidFill>
                <a:effectLst/>
                <a:latin typeface="Arial" panose="020B0604020202020204" pitchFamily="34" charset="0"/>
                <a:ea typeface="Arial" panose="020B0604020202020204" pitchFamily="34" charset="0"/>
              </a:rPr>
              <a:t> el valor del </a:t>
            </a:r>
            <a:r>
              <a:rPr lang="es-CO" sz="1200" i="1" dirty="0">
                <a:solidFill>
                  <a:srgbClr val="000000"/>
                </a:solidFill>
                <a:effectLst/>
                <a:latin typeface="Arial" panose="020B0604020202020204" pitchFamily="34" charset="0"/>
                <a:ea typeface="Arial" panose="020B0604020202020204" pitchFamily="34" charset="0"/>
              </a:rPr>
              <a:t>uptime</a:t>
            </a:r>
            <a:r>
              <a:rPr lang="es-CO" sz="1200" dirty="0">
                <a:solidFill>
                  <a:srgbClr val="000000"/>
                </a:solidFill>
                <a:effectLst/>
                <a:latin typeface="Arial" panose="020B0604020202020204" pitchFamily="34" charset="0"/>
                <a:ea typeface="Arial" panose="020B0604020202020204" pitchFamily="34" charset="0"/>
              </a:rPr>
              <a:t> ofrecido a sus clientes dentro de los términos y condiciones de los servicios alquilados.</a:t>
            </a:r>
            <a:endParaRPr lang="es-CO" sz="1200" dirty="0">
              <a:effectLst/>
              <a:latin typeface="Arial" panose="020B0604020202020204" pitchFamily="34" charset="0"/>
              <a:ea typeface="Arial" panose="020B0604020202020204" pitchFamily="34" charset="0"/>
            </a:endParaRPr>
          </a:p>
        </p:txBody>
      </p:sp>
      <p:pic>
        <p:nvPicPr>
          <p:cNvPr id="7170" name="Picture 2" descr="Formulario de documento en línea. acuerdo digital, contrato electrónico,  cuestionario de internet. para hacer la lista,">
            <a:extLst>
              <a:ext uri="{FF2B5EF4-FFF2-40B4-BE49-F238E27FC236}">
                <a16:creationId xmlns:a16="http://schemas.microsoft.com/office/drawing/2014/main" id="{F75B67BD-FC0A-4B75-9F3C-EFC40CDCD3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238" b="10667"/>
          <a:stretch/>
        </p:blipFill>
        <p:spPr bwMode="auto">
          <a:xfrm>
            <a:off x="122582" y="2885661"/>
            <a:ext cx="5045766" cy="371238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07F536A-E49C-4F5D-998E-EB92B6CE9708}"/>
              </a:ext>
            </a:extLst>
          </p:cNvPr>
          <p:cNvSpPr txBox="1"/>
          <p:nvPr/>
        </p:nvSpPr>
        <p:spPr>
          <a:xfrm>
            <a:off x="8497956" y="3735723"/>
            <a:ext cx="2859157" cy="2862322"/>
          </a:xfrm>
          <a:prstGeom prst="rect">
            <a:avLst/>
          </a:prstGeom>
          <a:noFill/>
        </p:spPr>
        <p:txBody>
          <a:bodyPr wrap="square">
            <a:spAutoFit/>
          </a:bodyPr>
          <a:lstStyle/>
          <a:p>
            <a:r>
              <a:rPr lang="es-CO" dirty="0">
                <a:hlinkClick r:id="rId4"/>
              </a:rPr>
              <a:t>https://image.freepik.com/vector-gratis/formulario-documento-linea-acuerdo-digital-contrato-electronico-cuestionario-internet-hacer-lista-tenga-cuenta-boleta-votacion-ilustracion-concepto-elemento-diseno-plano-encuesta_335657-2013.jpg</a:t>
            </a:r>
            <a:r>
              <a:rPr lang="es-CO" dirty="0"/>
              <a:t> </a:t>
            </a:r>
          </a:p>
        </p:txBody>
      </p:sp>
    </p:spTree>
    <p:extLst>
      <p:ext uri="{BB962C8B-B14F-4D97-AF65-F5344CB8AC3E}">
        <p14:creationId xmlns:p14="http://schemas.microsoft.com/office/powerpoint/2010/main" val="4010297633"/>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944</Words>
  <Application>Microsoft Macintosh PowerPoint</Application>
  <PresentationFormat>Panorámica</PresentationFormat>
  <Paragraphs>36</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Microsoft Office User</cp:lastModifiedBy>
  <cp:revision>9</cp:revision>
  <dcterms:created xsi:type="dcterms:W3CDTF">2021-12-21T19:13:31Z</dcterms:created>
  <dcterms:modified xsi:type="dcterms:W3CDTF">2022-02-04T14:33:07Z</dcterms:modified>
</cp:coreProperties>
</file>