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MQeezFKUzXflD60Mz/jcPDtiO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5C8C34-6F7E-4005-9ED6-F970D385782C}">
  <a:tblStyle styleId="{4C5C8C34-6F7E-4005-9ED6-F970D385782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hyperlink" Target="https://sitechecker.pro/wp-content/uploads/2019/09/domain-to-ip.jp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hyperlink" Target="https://www.technotification.com/wp-content/uploads/2019/05/ip-address-770x515.png" TargetMode="External"/><Relationship Id="rId5" Type="http://schemas.openxmlformats.org/officeDocument/2006/relationships/hyperlink" Target="https://s3.amazonaws.com/cdn.freshdesk.com/data/helpdesk/attachments/production/24100250139/original/6AqaDVfIIXOBmrwbLEn_FDWpgigchGdKnA.png?1629497547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s://static.goanywhere.com/img/assets/ga-blog-which-is-faster-SFTP-or-FTPS-850x330.p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hyperlink" Target="https://guruwebhosthome.files.wordpress.com/2018/11/dominio-web-estructura-subdominio-e1543176002219.jpg?w=64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jpg"/><Relationship Id="rId6" Type="http://schemas.openxmlformats.org/officeDocument/2006/relationships/hyperlink" Target="https://seoalive.com/wp-content/uploads/2020/02/tipos-dominio-seo.jp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533017" y="1212769"/>
            <a:ext cx="6909926" cy="3859056"/>
            <a:chOff x="-42401" y="-24097"/>
            <a:chExt cx="6909926" cy="3859056"/>
          </a:xfrm>
        </p:grpSpPr>
        <p:pic>
          <p:nvPicPr>
            <p:cNvPr id="92" name="Google Shape;92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8292539" y="777351"/>
            <a:ext cx="3867545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 Animación 2D + voz en off.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medida que la voz en off narra, se mostrarán los textos y material visual que corresponda, según lo sugerido por las imágenes de ejemplo de este ppt.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5723" y="1366231"/>
            <a:ext cx="3402544" cy="331553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1237076" y="1366231"/>
            <a:ext cx="55266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y desarrollo de </a:t>
            </a:r>
            <a:r>
              <a:rPr b="1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1389166" y="3501162"/>
            <a:ext cx="43059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Servicios de dominio</a:t>
            </a:r>
            <a:endParaRPr b="1" i="0" sz="32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495483" y="409848"/>
            <a:ext cx="5009820" cy="42617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DI_CF45_2_ServiciosDeDominio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645244" y="4733882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10"/>
          <p:cNvGrpSpPr/>
          <p:nvPr/>
        </p:nvGrpSpPr>
        <p:grpSpPr>
          <a:xfrm>
            <a:off x="209008" y="49882"/>
            <a:ext cx="7811588" cy="4630992"/>
            <a:chOff x="-42401" y="-24097"/>
            <a:chExt cx="6909926" cy="3859056"/>
          </a:xfrm>
        </p:grpSpPr>
        <p:pic>
          <p:nvPicPr>
            <p:cNvPr id="220" name="Google Shape;22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10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rgbClr val="DBDBDB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10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209008" y="5209725"/>
            <a:ext cx="7977051" cy="711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 total, existen alrededor de 312 dominios de primer nivel </a:t>
            </a:r>
            <a:r>
              <a:rPr lang="es-CO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geográfico</a:t>
            </a:r>
            <a:r>
              <a:rPr lang="es-C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distintos y, en algunos casos, se </a:t>
            </a:r>
            <a:r>
              <a:rPr lang="es-CO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requiere</a:t>
            </a:r>
            <a:r>
              <a:rPr lang="es-C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demostrar la residencia dentro del país representado por el dominio, para poder comparar el respectivo dominio con el nivel geográfico.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872" y="371474"/>
            <a:ext cx="6727371" cy="3524665"/>
          </a:xfrm>
          <a:prstGeom prst="rect">
            <a:avLst/>
          </a:prstGeom>
          <a:solidFill>
            <a:srgbClr val="B3C6E7"/>
          </a:solidFill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2"/>
          <p:cNvGrpSpPr/>
          <p:nvPr/>
        </p:nvGrpSpPr>
        <p:grpSpPr>
          <a:xfrm>
            <a:off x="645244" y="49882"/>
            <a:ext cx="6858000" cy="3918800"/>
            <a:chOff x="-42401" y="-24097"/>
            <a:chExt cx="6909926" cy="3859056"/>
          </a:xfrm>
        </p:grpSpPr>
        <p:pic>
          <p:nvPicPr>
            <p:cNvPr id="107" name="Google Shape;10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2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209008" y="4798907"/>
            <a:ext cx="7977051" cy="49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dominio asocia una dirección IP con un nombre que puede ser seleccionado y que hace parte de la imagen que quiere ser proyectada hacia el mundo.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vertidor de dominio a IP: saber IP de cualquier sitio Web" id="111" name="Google Shape;1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635" y="149258"/>
            <a:ext cx="6571479" cy="327974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/>
        </p:nvSpPr>
        <p:spPr>
          <a:xfrm>
            <a:off x="8561182" y="5048430"/>
            <a:ext cx="33229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https://sitechecker.pro/wp-content/uploads/2019/09/domain-to-ip.jpg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3"/>
          <p:cNvGrpSpPr/>
          <p:nvPr/>
        </p:nvGrpSpPr>
        <p:grpSpPr>
          <a:xfrm>
            <a:off x="645244" y="49882"/>
            <a:ext cx="6858000" cy="3918800"/>
            <a:chOff x="-42401" y="-24097"/>
            <a:chExt cx="6909926" cy="3859056"/>
          </a:xfrm>
        </p:grpSpPr>
        <p:pic>
          <p:nvPicPr>
            <p:cNvPr id="121" name="Google Shape;121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3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16244" y="4626630"/>
            <a:ext cx="7977051" cy="923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 posible seleccionar un nombre personalizado como dominio y es acá donde los diferentes servicios de dominio ofrecen un conjunto de paquetes y ofertas para poder </a:t>
            </a:r>
            <a:r>
              <a:rPr lang="es-CO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registrar</a:t>
            </a:r>
            <a:r>
              <a:rPr lang="es-C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lo. Al igual que en los servicios de </a:t>
            </a:r>
            <a:r>
              <a:rPr i="1" lang="es-C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hosting,</a:t>
            </a:r>
            <a:r>
              <a:rPr lang="es-C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los dominios son adquiridos por medio de arrendamientos, pero se debe tener en cuenta que los dominios son únicos, por lo cual no puede adquirirse ningún </a:t>
            </a:r>
            <a:r>
              <a:rPr lang="es-CO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dominio</a:t>
            </a:r>
            <a:r>
              <a:rPr lang="es-C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que ya </a:t>
            </a:r>
            <a:r>
              <a:rPr lang="es-CO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esté</a:t>
            </a:r>
            <a:r>
              <a:rPr lang="es-C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previamente registrado.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Qué es un nombre de dominio? | Pagina MX" id="125" name="Google Shape;1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434" y="165159"/>
            <a:ext cx="6554184" cy="327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9571381" y="1652056"/>
            <a:ext cx="260736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https://s3.amazonaws.com/cdn.freshdesk.com/data/helpdesk/attachments/production/24100250139/original/6AqaDVfIIXOBmrwbLEn_FDWpgigchGdKnA.png?1629497547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Qué es un nombre de dominio? | Pagina MX" id="127" name="Google Shape;12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78966" y="1803705"/>
            <a:ext cx="10668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é es una dirección IP, el propósito y sus beneficios?" id="128" name="Google Shape;128;p3"/>
          <p:cNvPicPr preferRelativeResize="0"/>
          <p:nvPr/>
        </p:nvPicPr>
        <p:blipFill rotWithShape="1">
          <a:blip r:embed="rId7">
            <a:alphaModFix/>
          </a:blip>
          <a:srcRect b="11927" l="16616" r="14355" t="11944"/>
          <a:stretch/>
        </p:blipFill>
        <p:spPr>
          <a:xfrm>
            <a:off x="1431234" y="1845403"/>
            <a:ext cx="2716696" cy="15835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é es una dirección IP, el propósito y sus beneficios?" id="129" name="Google Shape;129;p3"/>
          <p:cNvPicPr preferRelativeResize="0"/>
          <p:nvPr/>
        </p:nvPicPr>
        <p:blipFill rotWithShape="1">
          <a:blip r:embed="rId8">
            <a:alphaModFix/>
          </a:blip>
          <a:srcRect b="11927" l="16616" r="14355" t="11944"/>
          <a:stretch/>
        </p:blipFill>
        <p:spPr>
          <a:xfrm>
            <a:off x="8598910" y="4274074"/>
            <a:ext cx="846856" cy="49364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/>
        </p:nvSpPr>
        <p:spPr>
          <a:xfrm>
            <a:off x="9445766" y="4073081"/>
            <a:ext cx="241133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https://www.technotification.com/wp-content/uploads/2019/05/ip-address-770x515.png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4"/>
          <p:cNvGrpSpPr/>
          <p:nvPr/>
        </p:nvGrpSpPr>
        <p:grpSpPr>
          <a:xfrm>
            <a:off x="645244" y="49882"/>
            <a:ext cx="6858000" cy="3918800"/>
            <a:chOff x="-42401" y="-24097"/>
            <a:chExt cx="6909926" cy="3859056"/>
          </a:xfrm>
        </p:grpSpPr>
        <p:pic>
          <p:nvPicPr>
            <p:cNvPr id="139" name="Google Shape;13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169252" y="4586875"/>
            <a:ext cx="7977051" cy="1136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Los nombres de dominio, aunque pueden ser personalizados de acuerdo con las necesidades, deben cumplir con una estructura de niveles, como que se describe a continuación: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Protocolo de transferencia</a:t>
            </a:r>
            <a:r>
              <a:rPr lang="es-C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indica el protocolo usado para la transferencia de archivos por medio de la red. Entre los </a:t>
            </a:r>
            <a:r>
              <a:rPr lang="es-CO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s-C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conocidos, se encuentran los protocolos FTP, FTPS, SFTP, SCP, y los </a:t>
            </a:r>
            <a:r>
              <a:rPr lang="es-CO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s-C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conocidos HTTP y HTTPS.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en to Use FTPS vs. SFTP: How to Weigh Speed, Security, and Ease-of-use" id="143" name="Google Shape;14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180" y="165158"/>
            <a:ext cx="6473272" cy="326384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 txBox="1"/>
          <p:nvPr/>
        </p:nvSpPr>
        <p:spPr>
          <a:xfrm>
            <a:off x="9031635" y="4649351"/>
            <a:ext cx="238207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https://static.goanywhere.com/img/assets/ga-blog-which-is-faster-SFTP-or-FTPS-850x330.png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5"/>
          <p:cNvGrpSpPr/>
          <p:nvPr/>
        </p:nvGrpSpPr>
        <p:grpSpPr>
          <a:xfrm>
            <a:off x="645244" y="49882"/>
            <a:ext cx="6858000" cy="3918800"/>
            <a:chOff x="-42401" y="-24097"/>
            <a:chExt cx="6909926" cy="3859056"/>
          </a:xfrm>
        </p:grpSpPr>
        <p:pic>
          <p:nvPicPr>
            <p:cNvPr id="153" name="Google Shape;153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5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5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126276" y="4559004"/>
            <a:ext cx="7977051" cy="923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Subdominio</a:t>
            </a:r>
            <a:r>
              <a:rPr lang="es-C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especie de categorización del nombre del dominio que se realiza con fines organizativos y que se representa con un grupo de caracteres que prefijan el dominio, como, por ejemplo: blog.dominio.com, en este caso, la palabra blog representa el subdominio e indica el tipo de contenido presente en el dominio. Cuando no existe subdominio se reemplaza por las letras WWW.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minio Web: Estructura y Subdominios – Gurú Web Hosting" id="157" name="Google Shape;15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469" y="165159"/>
            <a:ext cx="6574646" cy="326384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"/>
          <p:cNvSpPr txBox="1"/>
          <p:nvPr/>
        </p:nvSpPr>
        <p:spPr>
          <a:xfrm>
            <a:off x="8853433" y="3728457"/>
            <a:ext cx="263387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https://guruwebhosthome.files.wordpress.com/2018/11/dominio-web-estructura-subdominio-e1543176002219.jpg?w=640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6"/>
          <p:cNvGrpSpPr/>
          <p:nvPr/>
        </p:nvGrpSpPr>
        <p:grpSpPr>
          <a:xfrm>
            <a:off x="645244" y="49882"/>
            <a:ext cx="6858000" cy="3918800"/>
            <a:chOff x="-42401" y="-24097"/>
            <a:chExt cx="6909926" cy="3859056"/>
          </a:xfrm>
        </p:grpSpPr>
        <p:pic>
          <p:nvPicPr>
            <p:cNvPr id="167" name="Google Shape;167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6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6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85718" y="4559004"/>
            <a:ext cx="7977051" cy="8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Dominio de segundo nivel (SDL):</a:t>
            </a:r>
            <a:r>
              <a:rPr lang="es-C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corresponde al nombre del dominio como tal y que es seleccionado para representar la información a ser publicada.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Dominio de primer nivel (TDL):</a:t>
            </a:r>
            <a:r>
              <a:rPr lang="es-C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corresponde al </a:t>
            </a:r>
            <a:r>
              <a:rPr lang="es-CO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último</a:t>
            </a:r>
            <a:r>
              <a:rPr lang="es-C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segmento en el nombre del dominio, el cual ofrece la categorización </a:t>
            </a:r>
            <a:r>
              <a:rPr lang="es-CO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s-C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alta del sitio y puede ser uno de los tres tipos.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ipos de Dominios | 4 tipos y su importancia SEO | SEO Alive" id="171" name="Google Shape;171;p6"/>
          <p:cNvPicPr preferRelativeResize="0"/>
          <p:nvPr/>
        </p:nvPicPr>
        <p:blipFill rotWithShape="1">
          <a:blip r:embed="rId4">
            <a:alphaModFix/>
          </a:blip>
          <a:srcRect b="0" l="0" r="0" t="18374"/>
          <a:stretch/>
        </p:blipFill>
        <p:spPr>
          <a:xfrm>
            <a:off x="827956" y="209746"/>
            <a:ext cx="6556772" cy="3245758"/>
          </a:xfrm>
          <a:prstGeom prst="rect">
            <a:avLst/>
          </a:prstGeom>
          <a:blipFill rotWithShape="1">
            <a:blip r:embed="rId5">
              <a:alphaModFix amt="96000"/>
            </a:blip>
            <a:tile algn="tl" flip="none" tx="0" sx="100000" ty="0" sy="100000"/>
          </a:blipFill>
          <a:ln>
            <a:noFill/>
          </a:ln>
        </p:spPr>
      </p:pic>
      <p:sp>
        <p:nvSpPr>
          <p:cNvPr id="172" name="Google Shape;172;p6"/>
          <p:cNvSpPr txBox="1"/>
          <p:nvPr/>
        </p:nvSpPr>
        <p:spPr>
          <a:xfrm>
            <a:off x="8925617" y="4983736"/>
            <a:ext cx="25941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https://seoalive.com/wp-content/uploads/2020/02/tipos-dominio-seo.jpg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7"/>
          <p:cNvGrpSpPr/>
          <p:nvPr/>
        </p:nvGrpSpPr>
        <p:grpSpPr>
          <a:xfrm>
            <a:off x="209008" y="49882"/>
            <a:ext cx="7811588" cy="3918800"/>
            <a:chOff x="-42401" y="-24097"/>
            <a:chExt cx="6909926" cy="3859056"/>
          </a:xfrm>
        </p:grpSpPr>
        <p:pic>
          <p:nvPicPr>
            <p:cNvPr id="181" name="Google Shape;18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7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209008" y="4798907"/>
            <a:ext cx="7977051" cy="50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200">
                <a:solidFill>
                  <a:srgbClr val="000000"/>
                </a:solidFill>
                <a:highlight>
                  <a:srgbClr val="FFFFFF"/>
                </a:highlight>
                <a:latin typeface="Noto Sans Symbols"/>
                <a:ea typeface="Noto Sans Symbols"/>
                <a:cs typeface="Noto Sans Symbols"/>
                <a:sym typeface="Noto Sans Symbols"/>
              </a:rPr>
              <a:t>gTLD - dominios de primer nivel genéricos</a:t>
            </a:r>
            <a:r>
              <a:rPr lang="es-CO" sz="1200">
                <a:solidFill>
                  <a:srgbClr val="000000"/>
                </a:solidFill>
                <a:highlight>
                  <a:srgbClr val="FFFFFF"/>
                </a:highlight>
                <a:latin typeface="Noto Sans Symbols"/>
                <a:ea typeface="Noto Sans Symbols"/>
                <a:cs typeface="Noto Sans Symbols"/>
                <a:sym typeface="Noto Sans Symbols"/>
              </a:rPr>
              <a:t>. Son los </a:t>
            </a:r>
            <a:r>
              <a:rPr lang="es-CO" sz="1200">
                <a:solidFill>
                  <a:schemeClr val="dk1"/>
                </a:solidFill>
                <a:highlight>
                  <a:srgbClr val="FFFFFF"/>
                </a:highlight>
                <a:latin typeface="Noto Sans Symbols"/>
                <a:ea typeface="Noto Sans Symbols"/>
                <a:cs typeface="Noto Sans Symbols"/>
                <a:sym typeface="Noto Sans Symbols"/>
              </a:rPr>
              <a:t>más</a:t>
            </a:r>
            <a:r>
              <a:rPr lang="es-CO" sz="1200">
                <a:solidFill>
                  <a:srgbClr val="000000"/>
                </a:solidFill>
                <a:highlight>
                  <a:srgbClr val="FFFFFF"/>
                </a:highlight>
                <a:latin typeface="Noto Sans Symbols"/>
                <a:ea typeface="Noto Sans Symbols"/>
                <a:cs typeface="Noto Sans Symbols"/>
                <a:sym typeface="Noto Sans Symbols"/>
              </a:rPr>
              <a:t> conocidos y esencialmente representan el propósito del sitio web y están disponibles para ser registrados sin limitaciones. Algunos de los ejemplos </a:t>
            </a:r>
            <a:r>
              <a:rPr lang="es-CO" sz="1200">
                <a:solidFill>
                  <a:schemeClr val="dk1"/>
                </a:solidFill>
                <a:highlight>
                  <a:srgbClr val="FFFFFF"/>
                </a:highlight>
                <a:latin typeface="Noto Sans Symbols"/>
                <a:ea typeface="Noto Sans Symbols"/>
                <a:cs typeface="Noto Sans Symbols"/>
                <a:sym typeface="Noto Sans Symbols"/>
              </a:rPr>
              <a:t>más</a:t>
            </a:r>
            <a:r>
              <a:rPr lang="es-CO" sz="1200">
                <a:solidFill>
                  <a:srgbClr val="000000"/>
                </a:solidFill>
                <a:highlight>
                  <a:srgbClr val="FFFFFF"/>
                </a:highlight>
                <a:latin typeface="Noto Sans Symbols"/>
                <a:ea typeface="Noto Sans Symbols"/>
                <a:cs typeface="Noto Sans Symbols"/>
                <a:sym typeface="Noto Sans Symbols"/>
              </a:rPr>
              <a:t> comunes son:</a:t>
            </a:r>
            <a:endParaRPr sz="12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aphicFrame>
        <p:nvGraphicFramePr>
          <p:cNvPr id="185" name="Google Shape;185;p7"/>
          <p:cNvGraphicFramePr/>
          <p:nvPr/>
        </p:nvGraphicFramePr>
        <p:xfrm>
          <a:off x="645244" y="37286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{4C5C8C34-6F7E-4005-9ED6-F970D385782C}</a:tableStyleId>
              </a:tblPr>
              <a:tblGrid>
                <a:gridCol w="1851150"/>
                <a:gridCol w="5006850"/>
              </a:tblGrid>
              <a:tr h="58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600" u="none" cap="none" strike="noStrike"/>
                        <a:t>Dominios de nivel superior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600" u="none" cap="none" strike="noStrike"/>
                        <a:t>Descripción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solidFill>
                      <a:srgbClr val="A8D08C"/>
                    </a:solidFill>
                  </a:tcPr>
                </a:tc>
              </a:tr>
              <a:tr h="119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.com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Corresponde al dominio de nivel superior más altamente registrado en el mundo y hace referencia a sitios comerciales, sin embargo, actualmente, se utiliza para páginas regulares, sitios web empresariales y correos electrónicos.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8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.net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Especifica dominios relacionados con Internet.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79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.org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Asociado a organizaciones sin ánimo de lucro, organizaciones no gubernamentales o instituciones públicas.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8"/>
          <p:cNvGrpSpPr/>
          <p:nvPr/>
        </p:nvGrpSpPr>
        <p:grpSpPr>
          <a:xfrm>
            <a:off x="209008" y="49882"/>
            <a:ext cx="7811588" cy="3918800"/>
            <a:chOff x="-42401" y="-24097"/>
            <a:chExt cx="6909926" cy="3859056"/>
          </a:xfrm>
        </p:grpSpPr>
        <p:pic>
          <p:nvPicPr>
            <p:cNvPr id="194" name="Google Shape;194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8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8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209008" y="4798907"/>
            <a:ext cx="7977051" cy="50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200">
                <a:solidFill>
                  <a:srgbClr val="000000"/>
                </a:solidFill>
                <a:highlight>
                  <a:srgbClr val="FFFFFF"/>
                </a:highlight>
                <a:latin typeface="Noto Sans Symbols"/>
                <a:ea typeface="Noto Sans Symbols"/>
                <a:cs typeface="Noto Sans Symbols"/>
                <a:sym typeface="Noto Sans Symbols"/>
              </a:rPr>
              <a:t>sTLD</a:t>
            </a:r>
            <a:r>
              <a:rPr i="1" lang="es-CO" sz="1200">
                <a:solidFill>
                  <a:srgbClr val="000000"/>
                </a:solidFill>
                <a:highlight>
                  <a:srgbClr val="FFFFFF"/>
                </a:highlight>
                <a:latin typeface="Noto Sans Symbols"/>
                <a:ea typeface="Noto Sans Symbols"/>
                <a:cs typeface="Noto Sans Symbols"/>
                <a:sym typeface="Noto Sans Symbols"/>
              </a:rPr>
              <a:t> - dominio de primer nivel patrocinados </a:t>
            </a:r>
            <a:r>
              <a:rPr lang="es-CO" sz="1200">
                <a:solidFill>
                  <a:srgbClr val="000000"/>
                </a:solidFill>
                <a:highlight>
                  <a:srgbClr val="FFFFFF"/>
                </a:highlight>
                <a:latin typeface="Noto Sans Symbols"/>
                <a:ea typeface="Noto Sans Symbols"/>
                <a:cs typeface="Noto Sans Symbols"/>
                <a:sym typeface="Noto Sans Symbols"/>
              </a:rPr>
              <a:t>por una entidad </a:t>
            </a:r>
            <a:r>
              <a:rPr lang="es-CO" sz="1200">
                <a:solidFill>
                  <a:schemeClr val="dk1"/>
                </a:solidFill>
                <a:highlight>
                  <a:srgbClr val="FFFFFF"/>
                </a:highlight>
                <a:latin typeface="Noto Sans Symbols"/>
                <a:ea typeface="Noto Sans Symbols"/>
                <a:cs typeface="Noto Sans Symbols"/>
                <a:sym typeface="Noto Sans Symbols"/>
              </a:rPr>
              <a:t>específica,</a:t>
            </a:r>
            <a:r>
              <a:rPr lang="es-CO" sz="1200">
                <a:solidFill>
                  <a:srgbClr val="000000"/>
                </a:solidFill>
                <a:highlight>
                  <a:srgbClr val="FFFFFF"/>
                </a:highlight>
                <a:latin typeface="Noto Sans Symbols"/>
                <a:ea typeface="Noto Sans Symbols"/>
                <a:cs typeface="Noto Sans Symbols"/>
                <a:sym typeface="Noto Sans Symbols"/>
              </a:rPr>
              <a:t> que podría ser gubernamental, administrativa u otra, por lo cual se pueden presentar limitaciones para su uso.</a:t>
            </a:r>
            <a:endParaRPr sz="12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aphicFrame>
        <p:nvGraphicFramePr>
          <p:cNvPr id="198" name="Google Shape;198;p8"/>
          <p:cNvGraphicFramePr/>
          <p:nvPr/>
        </p:nvGraphicFramePr>
        <p:xfrm>
          <a:off x="535056" y="33305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{4C5C8C34-6F7E-4005-9ED6-F970D385782C}</a:tableStyleId>
              </a:tblPr>
              <a:tblGrid>
                <a:gridCol w="1944600"/>
                <a:gridCol w="5259600"/>
              </a:tblGrid>
              <a:tr h="59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800" u="none" cap="none" strike="noStrike"/>
                        <a:t>Dominios de nivel superior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800" u="none" cap="none" strike="noStrike"/>
                        <a:t>Descripción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solidFill>
                      <a:srgbClr val="92D050"/>
                    </a:solidFill>
                  </a:tcPr>
                </a:tc>
              </a:tr>
              <a:tr h="59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/>
                        <a:t>.edu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/>
                        <a:t>Utilizado por instituciones educativas.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59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/>
                        <a:t>.mil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/>
                        <a:t>Dominio creado de forma exclusiva para espacios asociados a fuerzas militares.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59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/>
                        <a:t>.gov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/>
                        <a:t>Utilizado por agencias gubernamentales y similares.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59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/>
                        <a:t>.travel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/>
                        <a:t>Utilizado para agencias de viaje y similares.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645244" y="4733882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9"/>
          <p:cNvGrpSpPr/>
          <p:nvPr/>
        </p:nvGrpSpPr>
        <p:grpSpPr>
          <a:xfrm>
            <a:off x="209008" y="49882"/>
            <a:ext cx="7811588" cy="4630992"/>
            <a:chOff x="-42401" y="-24097"/>
            <a:chExt cx="6909926" cy="3859056"/>
          </a:xfrm>
        </p:grpSpPr>
        <p:pic>
          <p:nvPicPr>
            <p:cNvPr id="207" name="Google Shape;207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9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9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209008" y="5209725"/>
            <a:ext cx="7977051" cy="50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200">
                <a:solidFill>
                  <a:srgbClr val="000000"/>
                </a:solidFill>
                <a:highlight>
                  <a:srgbClr val="FFFFFF"/>
                </a:highlight>
                <a:latin typeface="Noto Sans Symbols"/>
                <a:ea typeface="Noto Sans Symbols"/>
                <a:cs typeface="Noto Sans Symbols"/>
                <a:sym typeface="Noto Sans Symbols"/>
              </a:rPr>
              <a:t>cTLD </a:t>
            </a:r>
            <a:r>
              <a:rPr i="1" lang="es-CO" sz="1200">
                <a:solidFill>
                  <a:srgbClr val="000000"/>
                </a:solidFill>
                <a:highlight>
                  <a:srgbClr val="FFFFFF"/>
                </a:highlight>
                <a:latin typeface="Noto Sans Symbols"/>
                <a:ea typeface="Noto Sans Symbols"/>
                <a:cs typeface="Noto Sans Symbols"/>
                <a:sym typeface="Noto Sans Symbols"/>
              </a:rPr>
              <a:t>- dominios de primer nivel </a:t>
            </a:r>
            <a:r>
              <a:rPr i="1" lang="es-CO" sz="1200">
                <a:solidFill>
                  <a:schemeClr val="dk1"/>
                </a:solidFill>
                <a:highlight>
                  <a:srgbClr val="FFFFFF"/>
                </a:highlight>
                <a:latin typeface="Noto Sans Symbols"/>
                <a:ea typeface="Noto Sans Symbols"/>
                <a:cs typeface="Noto Sans Symbols"/>
                <a:sym typeface="Noto Sans Symbols"/>
              </a:rPr>
              <a:t>geográfico</a:t>
            </a:r>
            <a:r>
              <a:rPr i="1" lang="es-CO" sz="1200">
                <a:solidFill>
                  <a:srgbClr val="000000"/>
                </a:solidFill>
                <a:highlight>
                  <a:srgbClr val="FFFFFF"/>
                </a:highlight>
                <a:latin typeface="Noto Sans Symbols"/>
                <a:ea typeface="Noto Sans Symbols"/>
                <a:cs typeface="Noto Sans Symbols"/>
                <a:sym typeface="Noto Sans Symbols"/>
              </a:rPr>
              <a:t>.</a:t>
            </a:r>
            <a:r>
              <a:rPr lang="es-CO" sz="1200">
                <a:solidFill>
                  <a:srgbClr val="000000"/>
                </a:solidFill>
                <a:highlight>
                  <a:srgbClr val="FFFFFF"/>
                </a:highlight>
                <a:latin typeface="Noto Sans Symbols"/>
                <a:ea typeface="Noto Sans Symbols"/>
                <a:cs typeface="Noto Sans Symbols"/>
                <a:sym typeface="Noto Sans Symbols"/>
              </a:rPr>
              <a:t> Los geográficos, como lo indica su nombre, hacen referencia a un nombre de nación, generalmente, se usan los mismos códigos de países para determinar los dominios geográficos.</a:t>
            </a:r>
            <a:endParaRPr sz="12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aphicFrame>
        <p:nvGraphicFramePr>
          <p:cNvPr id="211" name="Google Shape;211;p9"/>
          <p:cNvGraphicFramePr/>
          <p:nvPr/>
        </p:nvGraphicFramePr>
        <p:xfrm>
          <a:off x="1188583" y="18237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{4C5C8C34-6F7E-4005-9ED6-F970D385782C}</a:tableStyleId>
              </a:tblPr>
              <a:tblGrid>
                <a:gridCol w="2709075"/>
                <a:gridCol w="2860950"/>
              </a:tblGrid>
              <a:tr h="22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800" u="none" cap="none" strike="noStrike"/>
                        <a:t>Dominio geográfico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800" u="none" cap="none" strike="noStrike"/>
                        <a:t>País de referencia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solidFill>
                      <a:srgbClr val="92D050"/>
                    </a:solidFill>
                  </a:tcPr>
                </a:tc>
              </a:tr>
              <a:tr h="22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.co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Colombia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2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.mx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México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2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.ar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Argentina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2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.br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Brasil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2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.ca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Canadá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2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.cl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Chile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2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.es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España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2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.us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Estados unidos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2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.de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Alemania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2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.cn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China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2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.jp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Japón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2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.in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India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2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.uk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Reino unido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2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.eu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Unión europea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361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.io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Territorio británico del Océano Índico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2021-12-21T21:53:04Z</dcterms:created>
  <dc:creator>user</dc:creator>
</cp:coreProperties>
</file>