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hOr0LwqMk75/uGtrp5ZNUSlQj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DA10EE-5EFF-4CDD-B488-E20864B154F7}">
  <a:tblStyle styleId="{66DA10EE-5EFF-4CDD-B488-E20864B154F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5" name="Google Shape;13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anva.com/design/play?media=EAEbvxqBNJM"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hyperlink" Target="https://2.bp.blogspot.com/-LE1IeH6aIhc/XLAO9U2ci2I/AAAAAAAAAI4/5anVEQEj3JsrNM25bwkrWoA1IkpUorVaACLcBGAs/s1600/internet.jpg" TargetMode="External"/><Relationship Id="rId7"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hyperlink" Target="https://httpd.apache.org/" TargetMode="External"/><Relationship Id="rId5" Type="http://schemas.openxmlformats.org/officeDocument/2006/relationships/hyperlink" Target="https://www.nginx.com/" TargetMode="External"/><Relationship Id="rId6" Type="http://schemas.openxmlformats.org/officeDocument/2006/relationships/hyperlink" Target="https://www.litespeedtech.com/" TargetMode="External"/><Relationship Id="rId7" Type="http://schemas.openxmlformats.org/officeDocument/2006/relationships/hyperlink" Target="https://openresty.org/en/" TargetMode="External"/><Relationship Id="rId8" Type="http://schemas.openxmlformats.org/officeDocument/2006/relationships/hyperlink" Target="https://www.iis.n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0" name="Google Shape;90;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DI_CF45_4_PublicacionYPruebaDeSitios</a:t>
            </a:r>
            <a:endParaRPr b="0" i="0" sz="1400" u="none" cap="none" strike="noStrike">
              <a:solidFill>
                <a:schemeClr val="dk1"/>
              </a:solidFill>
              <a:latin typeface="Times New Roman"/>
              <a:ea typeface="Times New Roman"/>
              <a:cs typeface="Times New Roman"/>
              <a:sym typeface="Times New Roman"/>
            </a:endParaRPr>
          </a:p>
        </p:txBody>
      </p:sp>
      <p:sp>
        <p:nvSpPr>
          <p:cNvPr id="91" name="Google Shape;91;p1"/>
          <p:cNvSpPr/>
          <p:nvPr/>
        </p:nvSpPr>
        <p:spPr>
          <a:xfrm>
            <a:off x="8494022" y="1561999"/>
            <a:ext cx="345730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1800" u="none" cap="none" strike="noStrike">
                <a:solidFill>
                  <a:srgbClr val="FF0000"/>
                </a:solidFill>
                <a:latin typeface="Calibri"/>
                <a:ea typeface="Calibri"/>
                <a:cs typeface="Calibri"/>
                <a:sym typeface="Calibri"/>
              </a:rPr>
              <a:t>Producción: diseñar infografía interactiva, similar a la que se muestra en esta diapositiva para mostrar la info que se explica y  deja en las siguientes diapositivas.</a:t>
            </a:r>
            <a:endParaRPr/>
          </a:p>
        </p:txBody>
      </p:sp>
      <p:sp>
        <p:nvSpPr>
          <p:cNvPr id="92" name="Google Shape;92;p1"/>
          <p:cNvSpPr txBox="1"/>
          <p:nvPr/>
        </p:nvSpPr>
        <p:spPr>
          <a:xfrm>
            <a:off x="318053" y="1140246"/>
            <a:ext cx="585216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000">
                <a:solidFill>
                  <a:srgbClr val="FF0000"/>
                </a:solidFill>
                <a:latin typeface="Calibri"/>
                <a:ea typeface="Calibri"/>
                <a:cs typeface="Calibri"/>
                <a:sym typeface="Calibri"/>
              </a:rPr>
              <a:t>Infografía</a:t>
            </a:r>
            <a:endParaRPr b="1" sz="4000">
              <a:solidFill>
                <a:srgbClr val="FF0000"/>
              </a:solidFill>
              <a:latin typeface="Calibri"/>
              <a:ea typeface="Calibri"/>
              <a:cs typeface="Calibri"/>
              <a:sym typeface="Calibri"/>
            </a:endParaRPr>
          </a:p>
        </p:txBody>
      </p:sp>
      <p:sp>
        <p:nvSpPr>
          <p:cNvPr id="93" name="Google Shape;93;p1"/>
          <p:cNvSpPr txBox="1"/>
          <p:nvPr/>
        </p:nvSpPr>
        <p:spPr>
          <a:xfrm>
            <a:off x="8296669" y="5978772"/>
            <a:ext cx="32411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3">
                  <a:extLst>
                    <a:ext uri="{A12FA001-AC4F-418D-AE19-62706E023703}">
                      <ahyp:hlinkClr val="tx"/>
                    </a:ext>
                  </a:extLst>
                </a:hlinkClick>
              </a:rPr>
              <a:t>https://www.canva.com/design/play?media=EAEbvxqBNJM</a:t>
            </a:r>
            <a:r>
              <a:rPr lang="es-CO" sz="1200">
                <a:solidFill>
                  <a:schemeClr val="dk1"/>
                </a:solidFill>
                <a:latin typeface="Calibri"/>
                <a:ea typeface="Calibri"/>
                <a:cs typeface="Calibri"/>
                <a:sym typeface="Calibri"/>
              </a:rPr>
              <a:t> </a:t>
            </a:r>
            <a:endParaRPr/>
          </a:p>
        </p:txBody>
      </p:sp>
      <p:pic>
        <p:nvPicPr>
          <p:cNvPr id="94" name="Google Shape;94;p1"/>
          <p:cNvPicPr preferRelativeResize="0"/>
          <p:nvPr/>
        </p:nvPicPr>
        <p:blipFill rotWithShape="1">
          <a:blip r:embed="rId4">
            <a:alphaModFix/>
          </a:blip>
          <a:srcRect b="13991" l="47282" r="17608" t="39028"/>
          <a:stretch/>
        </p:blipFill>
        <p:spPr>
          <a:xfrm>
            <a:off x="890745" y="1825396"/>
            <a:ext cx="6708376" cy="4678913"/>
          </a:xfrm>
          <a:prstGeom prst="rect">
            <a:avLst/>
          </a:prstGeom>
          <a:noFill/>
          <a:ln>
            <a:noFill/>
          </a:ln>
        </p:spPr>
      </p:pic>
      <p:pic>
        <p:nvPicPr>
          <p:cNvPr id="95" name="Google Shape;95;p1"/>
          <p:cNvPicPr preferRelativeResize="0"/>
          <p:nvPr/>
        </p:nvPicPr>
        <p:blipFill rotWithShape="1">
          <a:blip r:embed="rId5">
            <a:alphaModFix/>
          </a:blip>
          <a:srcRect b="13991" l="47282" r="17608" t="39028"/>
          <a:stretch/>
        </p:blipFill>
        <p:spPr>
          <a:xfrm>
            <a:off x="8439001" y="5204035"/>
            <a:ext cx="1024194" cy="71434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02" name="Google Shape;102;p2"/>
          <p:cNvSpPr txBox="1"/>
          <p:nvPr/>
        </p:nvSpPr>
        <p:spPr>
          <a:xfrm>
            <a:off x="1288774" y="3183332"/>
            <a:ext cx="61026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3">
            <a:alphaModFix/>
          </a:blip>
          <a:srcRect b="13991" l="47282" r="17608" t="39028"/>
          <a:stretch/>
        </p:blipFill>
        <p:spPr>
          <a:xfrm>
            <a:off x="683024" y="1028541"/>
            <a:ext cx="6708376" cy="4678913"/>
          </a:xfrm>
          <a:prstGeom prst="rect">
            <a:avLst/>
          </a:prstGeom>
          <a:noFill/>
          <a:ln>
            <a:noFill/>
          </a:ln>
        </p:spPr>
      </p:pic>
      <p:sp>
        <p:nvSpPr>
          <p:cNvPr id="104" name="Google Shape;104;p2"/>
          <p:cNvSpPr/>
          <p:nvPr/>
        </p:nvSpPr>
        <p:spPr>
          <a:xfrm>
            <a:off x="2305877" y="1273870"/>
            <a:ext cx="4903306" cy="25013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p:nvPr/>
        </p:nvSpPr>
        <p:spPr>
          <a:xfrm>
            <a:off x="1470991" y="2700503"/>
            <a:ext cx="1228766" cy="386655"/>
          </a:xfrm>
          <a:prstGeom prst="round2DiagRect">
            <a:avLst>
              <a:gd fmla="val 16667" name="adj1"/>
              <a:gd fmla="val 0" name="adj2"/>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400" u="sng">
                <a:solidFill>
                  <a:srgbClr val="0070C0"/>
                </a:solidFill>
                <a:latin typeface="Calibri"/>
                <a:ea typeface="Calibri"/>
                <a:cs typeface="Calibri"/>
                <a:sym typeface="Calibri"/>
              </a:rPr>
              <a:t>Alistamiento</a:t>
            </a:r>
            <a:endParaRPr b="1" sz="1400" u="sng">
              <a:solidFill>
                <a:srgbClr val="0070C0"/>
              </a:solidFill>
              <a:latin typeface="Calibri"/>
              <a:ea typeface="Calibri"/>
              <a:cs typeface="Calibri"/>
              <a:sym typeface="Calibri"/>
            </a:endParaRPr>
          </a:p>
        </p:txBody>
      </p:sp>
      <p:sp>
        <p:nvSpPr>
          <p:cNvPr id="106" name="Google Shape;106;p2"/>
          <p:cNvSpPr/>
          <p:nvPr/>
        </p:nvSpPr>
        <p:spPr>
          <a:xfrm>
            <a:off x="3447966" y="2597426"/>
            <a:ext cx="1228766" cy="467156"/>
          </a:xfrm>
          <a:prstGeom prst="round2DiagRect">
            <a:avLst>
              <a:gd fmla="val 16667" name="adj1"/>
              <a:gd fmla="val 0" name="adj2"/>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s-CO" sz="1400" u="sng">
                <a:solidFill>
                  <a:srgbClr val="0070C0"/>
                </a:solidFill>
                <a:latin typeface="Calibri"/>
                <a:ea typeface="Calibri"/>
                <a:cs typeface="Calibri"/>
                <a:sym typeface="Calibri"/>
              </a:rPr>
              <a:t>Hosting</a:t>
            </a:r>
            <a:r>
              <a:rPr b="1" lang="es-CO" sz="1400" u="sng">
                <a:solidFill>
                  <a:srgbClr val="0070C0"/>
                </a:solidFill>
                <a:latin typeface="Calibri"/>
                <a:ea typeface="Calibri"/>
                <a:cs typeface="Calibri"/>
                <a:sym typeface="Calibri"/>
              </a:rPr>
              <a:t> apropiado</a:t>
            </a:r>
            <a:endParaRPr b="1" sz="1400" u="sng">
              <a:solidFill>
                <a:srgbClr val="0070C0"/>
              </a:solidFill>
              <a:latin typeface="Calibri"/>
              <a:ea typeface="Calibri"/>
              <a:cs typeface="Calibri"/>
              <a:sym typeface="Calibri"/>
            </a:endParaRPr>
          </a:p>
        </p:txBody>
      </p:sp>
      <p:sp>
        <p:nvSpPr>
          <p:cNvPr id="107" name="Google Shape;107;p2"/>
          <p:cNvSpPr/>
          <p:nvPr/>
        </p:nvSpPr>
        <p:spPr>
          <a:xfrm>
            <a:off x="1523999" y="4035493"/>
            <a:ext cx="1449269" cy="478298"/>
          </a:xfrm>
          <a:prstGeom prst="round2DiagRect">
            <a:avLst>
              <a:gd fmla="val 16667" name="adj1"/>
              <a:gd fmla="val 0" name="adj2"/>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400" u="sng">
                <a:solidFill>
                  <a:srgbClr val="0070C0"/>
                </a:solidFill>
                <a:latin typeface="Calibri"/>
                <a:ea typeface="Calibri"/>
                <a:cs typeface="Calibri"/>
                <a:sym typeface="Calibri"/>
              </a:rPr>
              <a:t>Funcionalidades probadas</a:t>
            </a:r>
            <a:endParaRPr b="1" sz="1400" u="sng">
              <a:solidFill>
                <a:srgbClr val="0070C0"/>
              </a:solidFill>
              <a:latin typeface="Calibri"/>
              <a:ea typeface="Calibri"/>
              <a:cs typeface="Calibri"/>
              <a:sym typeface="Calibri"/>
            </a:endParaRPr>
          </a:p>
        </p:txBody>
      </p:sp>
      <p:sp>
        <p:nvSpPr>
          <p:cNvPr id="108" name="Google Shape;108;p2"/>
          <p:cNvSpPr/>
          <p:nvPr/>
        </p:nvSpPr>
        <p:spPr>
          <a:xfrm>
            <a:off x="5216222" y="4068913"/>
            <a:ext cx="1860444" cy="1278339"/>
          </a:xfrm>
          <a:prstGeom prst="round2DiagRect">
            <a:avLst>
              <a:gd fmla="val 16667"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9" name="Google Shape;109;p2"/>
          <p:cNvSpPr/>
          <p:nvPr/>
        </p:nvSpPr>
        <p:spPr>
          <a:xfrm>
            <a:off x="5155095" y="1510747"/>
            <a:ext cx="1921570" cy="1282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2"/>
          <p:cNvSpPr/>
          <p:nvPr/>
        </p:nvSpPr>
        <p:spPr>
          <a:xfrm>
            <a:off x="5216221" y="2646977"/>
            <a:ext cx="1635154" cy="489745"/>
          </a:xfrm>
          <a:prstGeom prst="round2DiagRect">
            <a:avLst>
              <a:gd fmla="val 16667" name="adj1"/>
              <a:gd fmla="val 0" name="adj2"/>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400" u="sng">
                <a:solidFill>
                  <a:srgbClr val="0070C0"/>
                </a:solidFill>
                <a:latin typeface="Calibri"/>
                <a:ea typeface="Calibri"/>
                <a:cs typeface="Calibri"/>
                <a:sym typeface="Calibri"/>
              </a:rPr>
              <a:t>Imagen del sitio</a:t>
            </a:r>
            <a:endParaRPr b="1" sz="1400" u="sng">
              <a:solidFill>
                <a:srgbClr val="0070C0"/>
              </a:solidFill>
              <a:latin typeface="Calibri"/>
              <a:ea typeface="Calibri"/>
              <a:cs typeface="Calibri"/>
              <a:sym typeface="Calibri"/>
            </a:endParaRPr>
          </a:p>
        </p:txBody>
      </p:sp>
      <p:sp>
        <p:nvSpPr>
          <p:cNvPr id="111" name="Google Shape;111;p2"/>
          <p:cNvSpPr txBox="1"/>
          <p:nvPr/>
        </p:nvSpPr>
        <p:spPr>
          <a:xfrm>
            <a:off x="8348870" y="927652"/>
            <a:ext cx="369735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rgbClr val="FF0000"/>
                </a:solidFill>
                <a:latin typeface="Calibri"/>
                <a:ea typeface="Calibri"/>
                <a:cs typeface="Calibri"/>
                <a:sym typeface="Calibri"/>
              </a:rPr>
              <a:t>En esta infografía interactiva, el aprendiz deberá hacer clic en cada uno de las fichas para obtener información de este punto del componente. (dejada en la siguiente diapositiva).</a:t>
            </a:r>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p:txBody>
      </p:sp>
      <p:sp>
        <p:nvSpPr>
          <p:cNvPr id="112" name="Google Shape;112;p2"/>
          <p:cNvSpPr/>
          <p:nvPr/>
        </p:nvSpPr>
        <p:spPr>
          <a:xfrm>
            <a:off x="2305877" y="1577009"/>
            <a:ext cx="4545498" cy="967408"/>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800">
                <a:solidFill>
                  <a:srgbClr val="00B0F0"/>
                </a:solidFill>
                <a:latin typeface="Calibri"/>
                <a:ea typeface="Calibri"/>
                <a:cs typeface="Calibri"/>
                <a:sym typeface="Calibri"/>
              </a:rPr>
              <a:t>Publicación y prueba de sitios</a:t>
            </a:r>
            <a:endParaRPr b="1" sz="1800">
              <a:solidFill>
                <a:srgbClr val="00B0F0"/>
              </a:solidFill>
              <a:latin typeface="Calibri"/>
              <a:ea typeface="Calibri"/>
              <a:cs typeface="Calibri"/>
              <a:sym typeface="Calibri"/>
            </a:endParaRPr>
          </a:p>
        </p:txBody>
      </p:sp>
      <p:pic>
        <p:nvPicPr>
          <p:cNvPr descr="4.2 NAVEGACIÓN EN LA WEB." id="113" name="Google Shape;113;p2"/>
          <p:cNvPicPr preferRelativeResize="0"/>
          <p:nvPr/>
        </p:nvPicPr>
        <p:blipFill rotWithShape="1">
          <a:blip r:embed="rId4">
            <a:alphaModFix/>
          </a:blip>
          <a:srcRect b="0" l="0" r="0" t="0"/>
          <a:stretch/>
        </p:blipFill>
        <p:spPr>
          <a:xfrm>
            <a:off x="1019289" y="1286471"/>
            <a:ext cx="1228766" cy="1360505"/>
          </a:xfrm>
          <a:prstGeom prst="rect">
            <a:avLst/>
          </a:prstGeom>
          <a:noFill/>
          <a:ln>
            <a:noFill/>
          </a:ln>
        </p:spPr>
      </p:pic>
      <p:pic>
        <p:nvPicPr>
          <p:cNvPr descr="4.2 NAVEGACIÓN EN LA WEB." id="114" name="Google Shape;114;p2"/>
          <p:cNvPicPr preferRelativeResize="0"/>
          <p:nvPr/>
        </p:nvPicPr>
        <p:blipFill rotWithShape="1">
          <a:blip r:embed="rId5">
            <a:alphaModFix/>
          </a:blip>
          <a:srcRect b="0" l="0" r="0" t="0"/>
          <a:stretch/>
        </p:blipFill>
        <p:spPr>
          <a:xfrm>
            <a:off x="8327170" y="4169385"/>
            <a:ext cx="622114" cy="688812"/>
          </a:xfrm>
          <a:prstGeom prst="rect">
            <a:avLst/>
          </a:prstGeom>
          <a:noFill/>
          <a:ln>
            <a:noFill/>
          </a:ln>
        </p:spPr>
      </p:pic>
      <p:sp>
        <p:nvSpPr>
          <p:cNvPr id="115" name="Google Shape;115;p2"/>
          <p:cNvSpPr txBox="1"/>
          <p:nvPr/>
        </p:nvSpPr>
        <p:spPr>
          <a:xfrm>
            <a:off x="9023104" y="4127367"/>
            <a:ext cx="273988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000" u="sng">
                <a:solidFill>
                  <a:schemeClr val="dk1"/>
                </a:solidFill>
                <a:latin typeface="Calibri"/>
                <a:ea typeface="Calibri"/>
                <a:cs typeface="Calibri"/>
                <a:sym typeface="Calibri"/>
                <a:hlinkClick r:id="rId6">
                  <a:extLst>
                    <a:ext uri="{A12FA001-AC4F-418D-AE19-62706E023703}">
                      <ahyp:hlinkClr val="tx"/>
                    </a:ext>
                  </a:extLst>
                </a:hlinkClick>
              </a:rPr>
              <a:t>https://2.bp.blogspot.com/-LE1IeH6aIhc/XLAO9U2ci2I/AAAAAAAAAI4/5anVEQEj3JsrNM25bwkrWoA1IkpUorVaACLcBGAs/s1600/internet.jpg</a:t>
            </a:r>
            <a:r>
              <a:rPr lang="es-CO" sz="1000">
                <a:solidFill>
                  <a:schemeClr val="dk1"/>
                </a:solidFill>
                <a:latin typeface="Calibri"/>
                <a:ea typeface="Calibri"/>
                <a:cs typeface="Calibri"/>
                <a:sym typeface="Calibri"/>
              </a:rPr>
              <a:t> </a:t>
            </a:r>
            <a:endParaRPr/>
          </a:p>
        </p:txBody>
      </p:sp>
      <p:sp>
        <p:nvSpPr>
          <p:cNvPr id="116" name="Google Shape;116;p2"/>
          <p:cNvSpPr/>
          <p:nvPr/>
        </p:nvSpPr>
        <p:spPr>
          <a:xfrm>
            <a:off x="3178167" y="3939131"/>
            <a:ext cx="1906288" cy="128885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tón, Detener, Vamos, Para Presionar, Haga Clic En" id="117" name="Google Shape;117;p2"/>
          <p:cNvPicPr preferRelativeResize="0"/>
          <p:nvPr/>
        </p:nvPicPr>
        <p:blipFill rotWithShape="1">
          <a:blip r:embed="rId7">
            <a:alphaModFix/>
          </a:blip>
          <a:srcRect b="0" l="0" r="0" t="0"/>
          <a:stretch/>
        </p:blipFill>
        <p:spPr>
          <a:xfrm>
            <a:off x="3680928" y="4085994"/>
            <a:ext cx="2415071" cy="1498136"/>
          </a:xfrm>
          <a:prstGeom prst="rect">
            <a:avLst/>
          </a:prstGeom>
          <a:noFill/>
          <a:ln>
            <a:noFill/>
          </a:ln>
        </p:spPr>
      </p:pic>
      <p:sp>
        <p:nvSpPr>
          <p:cNvPr id="118" name="Google Shape;118;p2"/>
          <p:cNvSpPr/>
          <p:nvPr/>
        </p:nvSpPr>
        <p:spPr>
          <a:xfrm>
            <a:off x="4268897" y="4242639"/>
            <a:ext cx="1260259" cy="563429"/>
          </a:xfrm>
          <a:prstGeom prst="ellipse">
            <a:avLst/>
          </a:prstGeom>
          <a:solidFill>
            <a:srgbClr val="E1EF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200" u="sng">
                <a:solidFill>
                  <a:srgbClr val="0070C0"/>
                </a:solidFill>
                <a:latin typeface="Calibri"/>
                <a:ea typeface="Calibri"/>
                <a:cs typeface="Calibri"/>
                <a:sym typeface="Calibri"/>
              </a:rPr>
              <a:t>Servidores</a:t>
            </a:r>
            <a:endParaRPr b="1" sz="1200" u="sng">
              <a:solidFill>
                <a:srgbClr val="0070C0"/>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5" name="Google Shape;125;p3"/>
          <p:cNvSpPr txBox="1"/>
          <p:nvPr/>
        </p:nvSpPr>
        <p:spPr>
          <a:xfrm>
            <a:off x="283175" y="742949"/>
            <a:ext cx="1876930"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000">
                <a:solidFill>
                  <a:srgbClr val="000000"/>
                </a:solidFill>
                <a:latin typeface="Arial"/>
                <a:ea typeface="Arial"/>
                <a:cs typeface="Arial"/>
                <a:sym typeface="Arial"/>
              </a:rPr>
              <a:t>Tener listo el sitio web. Se recomienda utilizar servidores de aplicaciones en la </a:t>
            </a:r>
            <a:r>
              <a:rPr lang="es-CO" sz="1000">
                <a:solidFill>
                  <a:schemeClr val="dk1"/>
                </a:solidFill>
                <a:latin typeface="Arial"/>
                <a:ea typeface="Arial"/>
                <a:cs typeface="Arial"/>
                <a:sym typeface="Arial"/>
              </a:rPr>
              <a:t>máquina</a:t>
            </a:r>
            <a:r>
              <a:rPr lang="es-CO" sz="1000">
                <a:solidFill>
                  <a:srgbClr val="000000"/>
                </a:solidFill>
                <a:latin typeface="Arial"/>
                <a:ea typeface="Arial"/>
                <a:cs typeface="Arial"/>
                <a:sym typeface="Arial"/>
              </a:rPr>
              <a:t> local para hacer pruebas. Hay gran variedad de servidores web que se amoldan fácilmente a los sistemas operativos y a los lenguajes de programación utilizados.</a:t>
            </a:r>
            <a:endParaRPr sz="1000">
              <a:solidFill>
                <a:schemeClr val="dk1"/>
              </a:solidFill>
              <a:latin typeface="Arial"/>
              <a:ea typeface="Arial"/>
              <a:cs typeface="Arial"/>
              <a:sym typeface="Arial"/>
            </a:endParaRPr>
          </a:p>
        </p:txBody>
      </p:sp>
      <p:sp>
        <p:nvSpPr>
          <p:cNvPr id="126" name="Google Shape;126;p3"/>
          <p:cNvSpPr txBox="1"/>
          <p:nvPr/>
        </p:nvSpPr>
        <p:spPr>
          <a:xfrm>
            <a:off x="2909305" y="1014391"/>
            <a:ext cx="2219287"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000">
                <a:solidFill>
                  <a:srgbClr val="000000"/>
                </a:solidFill>
                <a:latin typeface="Arial"/>
                <a:ea typeface="Arial"/>
                <a:cs typeface="Arial"/>
                <a:sym typeface="Arial"/>
              </a:rPr>
              <a:t>Adquirir servicio de </a:t>
            </a:r>
            <a:r>
              <a:rPr i="1" lang="es-CO" sz="1000">
                <a:solidFill>
                  <a:srgbClr val="000000"/>
                </a:solidFill>
                <a:latin typeface="Arial"/>
                <a:ea typeface="Arial"/>
                <a:cs typeface="Arial"/>
                <a:sym typeface="Arial"/>
              </a:rPr>
              <a:t>hosting</a:t>
            </a:r>
            <a:r>
              <a:rPr lang="es-CO" sz="1000">
                <a:solidFill>
                  <a:srgbClr val="000000"/>
                </a:solidFill>
                <a:latin typeface="Arial"/>
                <a:ea typeface="Arial"/>
                <a:cs typeface="Arial"/>
                <a:sym typeface="Arial"/>
              </a:rPr>
              <a:t> que cumpla con </a:t>
            </a:r>
            <a:r>
              <a:rPr lang="es-CO" sz="1000">
                <a:solidFill>
                  <a:schemeClr val="dk1"/>
                </a:solidFill>
                <a:latin typeface="Arial"/>
                <a:ea typeface="Arial"/>
                <a:cs typeface="Arial"/>
                <a:sym typeface="Arial"/>
              </a:rPr>
              <a:t>características</a:t>
            </a:r>
            <a:r>
              <a:rPr lang="es-CO" sz="1000">
                <a:solidFill>
                  <a:srgbClr val="000000"/>
                </a:solidFill>
                <a:latin typeface="Arial"/>
                <a:ea typeface="Arial"/>
                <a:cs typeface="Arial"/>
                <a:sym typeface="Arial"/>
              </a:rPr>
              <a:t> necesarias para despliegue del sitio. Los servicios de </a:t>
            </a:r>
            <a:r>
              <a:rPr i="1" lang="es-CO" sz="1000">
                <a:solidFill>
                  <a:srgbClr val="000000"/>
                </a:solidFill>
                <a:latin typeface="Arial"/>
                <a:ea typeface="Arial"/>
                <a:cs typeface="Arial"/>
                <a:sym typeface="Arial"/>
              </a:rPr>
              <a:t>hosting</a:t>
            </a:r>
            <a:r>
              <a:rPr lang="es-CO" sz="1000">
                <a:solidFill>
                  <a:srgbClr val="000000"/>
                </a:solidFill>
                <a:latin typeface="Arial"/>
                <a:ea typeface="Arial"/>
                <a:cs typeface="Arial"/>
                <a:sym typeface="Arial"/>
              </a:rPr>
              <a:t> ofrecen un conjunto de beneficios entre los que se debe verificar el sistema operativo, el servidor de aplicaciones, sistemas gestores de bases de datos, lenguajes soportados, espacio de disco, límite de ancho de banda, cantidad de cuentas de correo, calidad de soporte, certificados digitales y copias de seguridad.</a:t>
            </a:r>
            <a:endParaRPr sz="1000">
              <a:solidFill>
                <a:schemeClr val="dk1"/>
              </a:solidFill>
              <a:latin typeface="Calibri"/>
              <a:ea typeface="Calibri"/>
              <a:cs typeface="Calibri"/>
              <a:sym typeface="Calibri"/>
            </a:endParaRPr>
          </a:p>
        </p:txBody>
      </p:sp>
      <p:sp>
        <p:nvSpPr>
          <p:cNvPr id="127" name="Google Shape;127;p3"/>
          <p:cNvSpPr/>
          <p:nvPr/>
        </p:nvSpPr>
        <p:spPr>
          <a:xfrm>
            <a:off x="3397305" y="509371"/>
            <a:ext cx="1228766" cy="467156"/>
          </a:xfrm>
          <a:prstGeom prst="round2DiagRect">
            <a:avLst>
              <a:gd fmla="val 16667" name="adj1"/>
              <a:gd fmla="val 0" name="adj2"/>
            </a:avLst>
          </a:prstGeom>
          <a:solidFill>
            <a:srgbClr val="D5DB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s-CO" sz="1400" u="sng">
                <a:solidFill>
                  <a:srgbClr val="FF0000"/>
                </a:solidFill>
                <a:latin typeface="Calibri"/>
                <a:ea typeface="Calibri"/>
                <a:cs typeface="Calibri"/>
                <a:sym typeface="Calibri"/>
              </a:rPr>
              <a:t>Hosting</a:t>
            </a:r>
            <a:r>
              <a:rPr b="1" lang="es-CO" sz="1400" u="sng">
                <a:solidFill>
                  <a:srgbClr val="FF0000"/>
                </a:solidFill>
                <a:latin typeface="Calibri"/>
                <a:ea typeface="Calibri"/>
                <a:cs typeface="Calibri"/>
                <a:sym typeface="Calibri"/>
              </a:rPr>
              <a:t> apropiado</a:t>
            </a:r>
            <a:endParaRPr b="1" sz="1400" u="sng">
              <a:solidFill>
                <a:srgbClr val="FF0000"/>
              </a:solidFill>
              <a:latin typeface="Calibri"/>
              <a:ea typeface="Calibri"/>
              <a:cs typeface="Calibri"/>
              <a:sym typeface="Calibri"/>
            </a:endParaRPr>
          </a:p>
        </p:txBody>
      </p:sp>
      <p:sp>
        <p:nvSpPr>
          <p:cNvPr id="128" name="Google Shape;128;p3"/>
          <p:cNvSpPr txBox="1"/>
          <p:nvPr/>
        </p:nvSpPr>
        <p:spPr>
          <a:xfrm>
            <a:off x="5819010" y="846039"/>
            <a:ext cx="1876930" cy="167000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s-CO" sz="1000">
                <a:solidFill>
                  <a:srgbClr val="000000"/>
                </a:solidFill>
                <a:latin typeface="Arial"/>
                <a:ea typeface="Arial"/>
                <a:cs typeface="Arial"/>
                <a:sym typeface="Arial"/>
              </a:rPr>
              <a:t>Adquirir un servicio de dominio que sirva para representar la imagen del sitio, que sea de </a:t>
            </a:r>
            <a:r>
              <a:rPr lang="es-CO" sz="1000">
                <a:solidFill>
                  <a:schemeClr val="dk1"/>
                </a:solidFill>
                <a:latin typeface="Arial"/>
                <a:ea typeface="Arial"/>
                <a:cs typeface="Arial"/>
                <a:sym typeface="Arial"/>
              </a:rPr>
              <a:t>fácil</a:t>
            </a:r>
            <a:r>
              <a:rPr lang="es-CO" sz="1000">
                <a:solidFill>
                  <a:srgbClr val="000000"/>
                </a:solidFill>
                <a:latin typeface="Arial"/>
                <a:ea typeface="Arial"/>
                <a:cs typeface="Arial"/>
                <a:sym typeface="Arial"/>
              </a:rPr>
              <a:t> </a:t>
            </a:r>
            <a:r>
              <a:rPr lang="es-CO" sz="1000">
                <a:solidFill>
                  <a:schemeClr val="dk1"/>
                </a:solidFill>
                <a:latin typeface="Arial"/>
                <a:ea typeface="Arial"/>
                <a:cs typeface="Arial"/>
                <a:sym typeface="Arial"/>
              </a:rPr>
              <a:t>recordación</a:t>
            </a:r>
            <a:r>
              <a:rPr lang="es-CO" sz="1000">
                <a:solidFill>
                  <a:srgbClr val="000000"/>
                </a:solidFill>
                <a:latin typeface="Arial"/>
                <a:ea typeface="Arial"/>
                <a:cs typeface="Arial"/>
                <a:sym typeface="Arial"/>
              </a:rPr>
              <a:t> y utilice los dominios de primer nivel, de acuerdo con las </a:t>
            </a:r>
            <a:r>
              <a:rPr lang="es-CO" sz="1000">
                <a:solidFill>
                  <a:schemeClr val="dk1"/>
                </a:solidFill>
                <a:latin typeface="Arial"/>
                <a:ea typeface="Arial"/>
                <a:cs typeface="Arial"/>
                <a:sym typeface="Arial"/>
              </a:rPr>
              <a:t>características</a:t>
            </a:r>
            <a:r>
              <a:rPr lang="es-CO" sz="1000">
                <a:solidFill>
                  <a:srgbClr val="000000"/>
                </a:solidFill>
                <a:latin typeface="Arial"/>
                <a:ea typeface="Arial"/>
                <a:cs typeface="Arial"/>
                <a:sym typeface="Arial"/>
              </a:rPr>
              <a:t> del sitio a publicar.</a:t>
            </a:r>
            <a:endParaRPr sz="1000">
              <a:solidFill>
                <a:schemeClr val="dk1"/>
              </a:solidFill>
              <a:latin typeface="Arial"/>
              <a:ea typeface="Arial"/>
              <a:cs typeface="Arial"/>
              <a:sym typeface="Arial"/>
            </a:endParaRPr>
          </a:p>
        </p:txBody>
      </p:sp>
      <p:sp>
        <p:nvSpPr>
          <p:cNvPr id="129" name="Google Shape;129;p3"/>
          <p:cNvSpPr/>
          <p:nvPr/>
        </p:nvSpPr>
        <p:spPr>
          <a:xfrm>
            <a:off x="5819010" y="356294"/>
            <a:ext cx="1635154" cy="489745"/>
          </a:xfrm>
          <a:prstGeom prst="round2DiagRect">
            <a:avLst>
              <a:gd fmla="val 16667" name="adj1"/>
              <a:gd fmla="val 0" name="adj2"/>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400" u="sng">
                <a:solidFill>
                  <a:srgbClr val="FF0000"/>
                </a:solidFill>
                <a:latin typeface="Calibri"/>
                <a:ea typeface="Calibri"/>
                <a:cs typeface="Calibri"/>
                <a:sym typeface="Calibri"/>
              </a:rPr>
              <a:t>Imagen del sitio</a:t>
            </a:r>
            <a:endParaRPr b="1" sz="1400" u="sng">
              <a:solidFill>
                <a:srgbClr val="FF0000"/>
              </a:solidFill>
              <a:latin typeface="Calibri"/>
              <a:ea typeface="Calibri"/>
              <a:cs typeface="Calibri"/>
              <a:sym typeface="Calibri"/>
            </a:endParaRPr>
          </a:p>
        </p:txBody>
      </p:sp>
      <p:sp>
        <p:nvSpPr>
          <p:cNvPr id="130" name="Google Shape;130;p3"/>
          <p:cNvSpPr txBox="1"/>
          <p:nvPr/>
        </p:nvSpPr>
        <p:spPr>
          <a:xfrm>
            <a:off x="753075" y="4198846"/>
            <a:ext cx="2109300" cy="2547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s-CO" sz="1000">
                <a:solidFill>
                  <a:srgbClr val="000000"/>
                </a:solidFill>
                <a:latin typeface="Arial"/>
                <a:ea typeface="Arial"/>
                <a:cs typeface="Arial"/>
                <a:sym typeface="Arial"/>
              </a:rPr>
              <a:t>Una vez desplegado el sitio, verificar que todas las funcionalidades probadas, de manera local, funcionan de la misma forma, una vez que el sitio es montado en </a:t>
            </a:r>
            <a:r>
              <a:rPr lang="es-CO" sz="1000"/>
              <a:t>Internet</a:t>
            </a:r>
            <a:r>
              <a:rPr lang="es-CO" sz="1000">
                <a:solidFill>
                  <a:srgbClr val="000000"/>
                </a:solidFill>
                <a:latin typeface="Arial"/>
                <a:ea typeface="Arial"/>
                <a:cs typeface="Arial"/>
                <a:sym typeface="Arial"/>
              </a:rPr>
              <a:t>. Para evitar inconvenientes, se recomienda utilizar, en las pruebas locales, las mismas </a:t>
            </a:r>
            <a:r>
              <a:rPr lang="es-CO" sz="1000">
                <a:solidFill>
                  <a:schemeClr val="dk1"/>
                </a:solidFill>
                <a:latin typeface="Arial"/>
                <a:ea typeface="Arial"/>
                <a:cs typeface="Arial"/>
                <a:sym typeface="Arial"/>
              </a:rPr>
              <a:t>características</a:t>
            </a:r>
            <a:r>
              <a:rPr lang="es-CO" sz="1000">
                <a:solidFill>
                  <a:srgbClr val="000000"/>
                </a:solidFill>
                <a:latin typeface="Arial"/>
                <a:ea typeface="Arial"/>
                <a:cs typeface="Arial"/>
                <a:sym typeface="Arial"/>
              </a:rPr>
              <a:t> de sistema operativo, servidor de aplicaciones y gestores de bases de datos que el de los servidores de </a:t>
            </a:r>
            <a:r>
              <a:rPr i="1" lang="es-CO" sz="1000">
                <a:solidFill>
                  <a:srgbClr val="000000"/>
                </a:solidFill>
                <a:latin typeface="Arial"/>
                <a:ea typeface="Arial"/>
                <a:cs typeface="Arial"/>
                <a:sym typeface="Arial"/>
              </a:rPr>
              <a:t>hosting</a:t>
            </a:r>
            <a:r>
              <a:rPr lang="es-CO" sz="1000">
                <a:solidFill>
                  <a:srgbClr val="000000"/>
                </a:solidFill>
                <a:latin typeface="Arial"/>
                <a:ea typeface="Arial"/>
                <a:cs typeface="Arial"/>
                <a:sym typeface="Arial"/>
              </a:rPr>
              <a:t>.</a:t>
            </a:r>
            <a:endParaRPr sz="1000">
              <a:solidFill>
                <a:schemeClr val="dk1"/>
              </a:solidFill>
              <a:latin typeface="Arial"/>
              <a:ea typeface="Arial"/>
              <a:cs typeface="Arial"/>
              <a:sym typeface="Arial"/>
            </a:endParaRPr>
          </a:p>
        </p:txBody>
      </p:sp>
      <p:sp>
        <p:nvSpPr>
          <p:cNvPr id="131" name="Google Shape;131;p3"/>
          <p:cNvSpPr/>
          <p:nvPr/>
        </p:nvSpPr>
        <p:spPr>
          <a:xfrm>
            <a:off x="1020416" y="3720548"/>
            <a:ext cx="1449269" cy="478298"/>
          </a:xfrm>
          <a:prstGeom prst="round2DiagRect">
            <a:avLst>
              <a:gd fmla="val 16667" name="adj1"/>
              <a:gd fmla="val 0" name="adj2"/>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400" u="sng">
                <a:solidFill>
                  <a:srgbClr val="FF0000"/>
                </a:solidFill>
                <a:latin typeface="Calibri"/>
                <a:ea typeface="Calibri"/>
                <a:cs typeface="Calibri"/>
                <a:sym typeface="Calibri"/>
              </a:rPr>
              <a:t>Funcionalidades probadas</a:t>
            </a:r>
            <a:endParaRPr b="1" sz="1400" u="sng">
              <a:solidFill>
                <a:srgbClr val="FF0000"/>
              </a:solidFill>
              <a:latin typeface="Calibri"/>
              <a:ea typeface="Calibri"/>
              <a:cs typeface="Calibri"/>
              <a:sym typeface="Calibri"/>
            </a:endParaRPr>
          </a:p>
        </p:txBody>
      </p:sp>
      <p:sp>
        <p:nvSpPr>
          <p:cNvPr id="132" name="Google Shape;132;p3"/>
          <p:cNvSpPr/>
          <p:nvPr/>
        </p:nvSpPr>
        <p:spPr>
          <a:xfrm>
            <a:off x="480764" y="302223"/>
            <a:ext cx="1228766" cy="386655"/>
          </a:xfrm>
          <a:prstGeom prst="round2DiagRect">
            <a:avLst>
              <a:gd fmla="val 16667" name="adj1"/>
              <a:gd fmla="val 0" name="adj2"/>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400" u="sng">
                <a:solidFill>
                  <a:srgbClr val="FF0000"/>
                </a:solidFill>
                <a:latin typeface="Calibri"/>
                <a:ea typeface="Calibri"/>
                <a:cs typeface="Calibri"/>
                <a:sym typeface="Calibri"/>
              </a:rPr>
              <a:t>Alistamiento</a:t>
            </a:r>
            <a:endParaRPr b="1" sz="1400" u="sng">
              <a:solidFill>
                <a:srgbClr val="FF0000"/>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pic>
        <p:nvPicPr>
          <p:cNvPr descr="Botón, Detener, Vamos, Para Presionar, Haga Clic En" id="139" name="Google Shape;139;p4"/>
          <p:cNvPicPr preferRelativeResize="0"/>
          <p:nvPr/>
        </p:nvPicPr>
        <p:blipFill rotWithShape="1">
          <a:blip r:embed="rId3">
            <a:alphaModFix/>
          </a:blip>
          <a:srcRect b="0" l="0" r="0" t="0"/>
          <a:stretch/>
        </p:blipFill>
        <p:spPr>
          <a:xfrm>
            <a:off x="20264" y="22874"/>
            <a:ext cx="2034258" cy="1275839"/>
          </a:xfrm>
          <a:prstGeom prst="rect">
            <a:avLst/>
          </a:prstGeom>
          <a:noFill/>
          <a:ln>
            <a:noFill/>
          </a:ln>
        </p:spPr>
      </p:pic>
      <p:sp>
        <p:nvSpPr>
          <p:cNvPr id="140" name="Google Shape;140;p4"/>
          <p:cNvSpPr/>
          <p:nvPr/>
        </p:nvSpPr>
        <p:spPr>
          <a:xfrm>
            <a:off x="488964" y="179519"/>
            <a:ext cx="1061539" cy="563429"/>
          </a:xfrm>
          <a:prstGeom prst="ellipse">
            <a:avLst/>
          </a:prstGeom>
          <a:solidFill>
            <a:srgbClr val="E1EF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rgbClr val="FF0000"/>
                </a:solidFill>
                <a:latin typeface="Calibri"/>
                <a:ea typeface="Calibri"/>
                <a:cs typeface="Calibri"/>
                <a:sym typeface="Calibri"/>
              </a:rPr>
              <a:t>Servidores</a:t>
            </a:r>
            <a:endParaRPr b="1" sz="1000" u="sng">
              <a:solidFill>
                <a:srgbClr val="FF0000"/>
              </a:solidFill>
              <a:latin typeface="Calibri"/>
              <a:ea typeface="Calibri"/>
              <a:cs typeface="Calibri"/>
              <a:sym typeface="Calibri"/>
            </a:endParaRPr>
          </a:p>
        </p:txBody>
      </p:sp>
      <p:sp>
        <p:nvSpPr>
          <p:cNvPr id="141" name="Google Shape;141;p4"/>
          <p:cNvSpPr txBox="1"/>
          <p:nvPr/>
        </p:nvSpPr>
        <p:spPr>
          <a:xfrm>
            <a:off x="8415130" y="1749287"/>
            <a:ext cx="344556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rgbClr val="FF0000"/>
                </a:solidFill>
                <a:latin typeface="Calibri"/>
                <a:ea typeface="Calibri"/>
                <a:cs typeface="Calibri"/>
                <a:sym typeface="Calibri"/>
              </a:rPr>
              <a:t>El botón “Servidores”, despliega esta minitabla. Con su respectivo texto introductorio.</a:t>
            </a:r>
            <a:endParaRPr sz="1800">
              <a:solidFill>
                <a:srgbClr val="FF0000"/>
              </a:solidFill>
              <a:latin typeface="Calibri"/>
              <a:ea typeface="Calibri"/>
              <a:cs typeface="Calibri"/>
              <a:sym typeface="Calibri"/>
            </a:endParaRPr>
          </a:p>
        </p:txBody>
      </p:sp>
      <p:cxnSp>
        <p:nvCxnSpPr>
          <p:cNvPr id="142" name="Google Shape;142;p4"/>
          <p:cNvCxnSpPr>
            <a:stCxn id="141" idx="1"/>
          </p:cNvCxnSpPr>
          <p:nvPr/>
        </p:nvCxnSpPr>
        <p:spPr>
          <a:xfrm flipH="1">
            <a:off x="5512930" y="2210952"/>
            <a:ext cx="2902200" cy="837000"/>
          </a:xfrm>
          <a:prstGeom prst="straightConnector1">
            <a:avLst/>
          </a:prstGeom>
          <a:noFill/>
          <a:ln cap="flat" cmpd="sng" w="9525">
            <a:solidFill>
              <a:srgbClr val="FF0000"/>
            </a:solidFill>
            <a:prstDash val="solid"/>
            <a:miter lim="800000"/>
            <a:headEnd len="sm" w="sm" type="none"/>
            <a:tailEnd len="med" w="med" type="triangle"/>
          </a:ln>
        </p:spPr>
      </p:cxnSp>
      <p:graphicFrame>
        <p:nvGraphicFramePr>
          <p:cNvPr id="143" name="Google Shape;143;p4"/>
          <p:cNvGraphicFramePr/>
          <p:nvPr/>
        </p:nvGraphicFramePr>
        <p:xfrm>
          <a:off x="1386241" y="3047999"/>
          <a:ext cx="3000000" cy="3000000"/>
        </p:xfrm>
        <a:graphic>
          <a:graphicData uri="http://schemas.openxmlformats.org/drawingml/2006/table">
            <a:tbl>
              <a:tblPr bandRow="1">
                <a:noFill/>
                <a:tableStyleId>{66DA10EE-5EFF-4CDD-B488-E20864B154F7}</a:tableStyleId>
              </a:tblPr>
              <a:tblGrid>
                <a:gridCol w="2407925"/>
                <a:gridCol w="2672900"/>
              </a:tblGrid>
              <a:tr h="344550">
                <a:tc>
                  <a:txBody>
                    <a:bodyPr/>
                    <a:lstStyle/>
                    <a:p>
                      <a:pPr indent="0" lvl="0" marL="0" marR="0" rtl="0" algn="ctr">
                        <a:lnSpc>
                          <a:spcPct val="115000"/>
                        </a:lnSpc>
                        <a:spcBef>
                          <a:spcPts val="0"/>
                        </a:spcBef>
                        <a:spcAft>
                          <a:spcPts val="0"/>
                        </a:spcAft>
                        <a:buNone/>
                      </a:pPr>
                      <a:r>
                        <a:rPr b="1" lang="es-CO" sz="1800" u="none" cap="none" strike="noStrike"/>
                        <a:t>Servidor web</a:t>
                      </a:r>
                      <a:endParaRPr b="1" sz="18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None/>
                      </a:pPr>
                      <a:r>
                        <a:rPr b="1" lang="es-CO" sz="1800" u="none" cap="none" strike="noStrike"/>
                        <a:t>Página oficial</a:t>
                      </a:r>
                      <a:endParaRPr b="1" sz="1800" u="none" cap="none" strike="noStrike">
                        <a:latin typeface="Arial"/>
                        <a:ea typeface="Arial"/>
                        <a:cs typeface="Arial"/>
                        <a:sym typeface="Arial"/>
                      </a:endParaRPr>
                    </a:p>
                  </a:txBody>
                  <a:tcPr marT="0" marB="0" marR="68575" marL="68575"/>
                </a:tc>
              </a:tr>
              <a:tr h="344550">
                <a:tc>
                  <a:txBody>
                    <a:bodyPr/>
                    <a:lstStyle/>
                    <a:p>
                      <a:pPr indent="0" lvl="0" marL="0" marR="0" rtl="0" algn="ctr">
                        <a:lnSpc>
                          <a:spcPct val="115000"/>
                        </a:lnSpc>
                        <a:spcBef>
                          <a:spcPts val="0"/>
                        </a:spcBef>
                        <a:spcAft>
                          <a:spcPts val="0"/>
                        </a:spcAft>
                        <a:buNone/>
                      </a:pPr>
                      <a:r>
                        <a:rPr lang="es-CO" sz="1000" u="none" cap="none" strike="noStrike"/>
                        <a:t>Apache</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None/>
                      </a:pPr>
                      <a:r>
                        <a:rPr lang="es-CO" sz="1000" u="sng" cap="none" strike="noStrike">
                          <a:solidFill>
                            <a:schemeClr val="hlink"/>
                          </a:solidFill>
                          <a:hlinkClick r:id="rId4"/>
                        </a:rPr>
                        <a:t>https://httpd.apache.org</a:t>
                      </a:r>
                      <a:endParaRPr sz="1100" u="none" cap="none" strike="noStrike">
                        <a:latin typeface="Arial"/>
                        <a:ea typeface="Arial"/>
                        <a:cs typeface="Arial"/>
                        <a:sym typeface="Arial"/>
                      </a:endParaRPr>
                    </a:p>
                  </a:txBody>
                  <a:tcPr marT="0" marB="0" marR="68575" marL="68575"/>
                </a:tc>
              </a:tr>
              <a:tr h="344550">
                <a:tc>
                  <a:txBody>
                    <a:bodyPr/>
                    <a:lstStyle/>
                    <a:p>
                      <a:pPr indent="0" lvl="0" marL="0" marR="0" rtl="0" algn="ctr">
                        <a:lnSpc>
                          <a:spcPct val="115000"/>
                        </a:lnSpc>
                        <a:spcBef>
                          <a:spcPts val="0"/>
                        </a:spcBef>
                        <a:spcAft>
                          <a:spcPts val="0"/>
                        </a:spcAft>
                        <a:buNone/>
                      </a:pPr>
                      <a:r>
                        <a:rPr lang="es-CO" sz="1000" u="none" cap="none" strike="noStrike"/>
                        <a:t>Nginx</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None/>
                      </a:pPr>
                      <a:r>
                        <a:rPr lang="es-CO" sz="1000" u="sng" cap="none" strike="noStrike">
                          <a:solidFill>
                            <a:schemeClr val="hlink"/>
                          </a:solidFill>
                          <a:hlinkClick r:id="rId5"/>
                        </a:rPr>
                        <a:t>https://www.nginx.com</a:t>
                      </a:r>
                      <a:endParaRPr sz="1100" u="none" cap="none" strike="noStrike">
                        <a:latin typeface="Arial"/>
                        <a:ea typeface="Arial"/>
                        <a:cs typeface="Arial"/>
                        <a:sym typeface="Arial"/>
                      </a:endParaRPr>
                    </a:p>
                  </a:txBody>
                  <a:tcPr marT="0" marB="0" marR="68575" marL="68575"/>
                </a:tc>
              </a:tr>
              <a:tr h="344550">
                <a:tc>
                  <a:txBody>
                    <a:bodyPr/>
                    <a:lstStyle/>
                    <a:p>
                      <a:pPr indent="0" lvl="0" marL="0" marR="0" rtl="0" algn="ctr">
                        <a:lnSpc>
                          <a:spcPct val="115000"/>
                        </a:lnSpc>
                        <a:spcBef>
                          <a:spcPts val="0"/>
                        </a:spcBef>
                        <a:spcAft>
                          <a:spcPts val="0"/>
                        </a:spcAft>
                        <a:buNone/>
                      </a:pPr>
                      <a:r>
                        <a:rPr lang="es-CO" sz="1000" u="none" cap="none" strike="noStrike"/>
                        <a:t>LiteSpeed</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None/>
                      </a:pPr>
                      <a:r>
                        <a:rPr lang="es-CO" sz="1000" u="sng" cap="none" strike="noStrike">
                          <a:solidFill>
                            <a:schemeClr val="hlink"/>
                          </a:solidFill>
                          <a:hlinkClick r:id="rId6"/>
                        </a:rPr>
                        <a:t>https://www.litespeedtech.com</a:t>
                      </a:r>
                      <a:endParaRPr sz="1100" u="none" cap="none" strike="noStrike">
                        <a:latin typeface="Arial"/>
                        <a:ea typeface="Arial"/>
                        <a:cs typeface="Arial"/>
                        <a:sym typeface="Arial"/>
                      </a:endParaRPr>
                    </a:p>
                  </a:txBody>
                  <a:tcPr marT="0" marB="0" marR="68575" marL="68575"/>
                </a:tc>
              </a:tr>
              <a:tr h="344550">
                <a:tc>
                  <a:txBody>
                    <a:bodyPr/>
                    <a:lstStyle/>
                    <a:p>
                      <a:pPr indent="0" lvl="0" marL="0" marR="0" rtl="0" algn="ctr">
                        <a:lnSpc>
                          <a:spcPct val="115000"/>
                        </a:lnSpc>
                        <a:spcBef>
                          <a:spcPts val="0"/>
                        </a:spcBef>
                        <a:spcAft>
                          <a:spcPts val="0"/>
                        </a:spcAft>
                        <a:buNone/>
                      </a:pPr>
                      <a:r>
                        <a:rPr lang="es-CO" sz="1000" u="none" cap="none" strike="noStrike"/>
                        <a:t>OpenResty</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None/>
                      </a:pPr>
                      <a:r>
                        <a:rPr lang="es-CO" sz="1000" u="sng" cap="none" strike="noStrike">
                          <a:solidFill>
                            <a:schemeClr val="hlink"/>
                          </a:solidFill>
                          <a:hlinkClick r:id="rId7"/>
                        </a:rPr>
                        <a:t>https://openresty.org/en/</a:t>
                      </a:r>
                      <a:endParaRPr sz="1100" u="none" cap="none" strike="noStrike">
                        <a:latin typeface="Arial"/>
                        <a:ea typeface="Arial"/>
                        <a:cs typeface="Arial"/>
                        <a:sym typeface="Arial"/>
                      </a:endParaRPr>
                    </a:p>
                  </a:txBody>
                  <a:tcPr marT="0" marB="0" marR="68575" marL="68575"/>
                </a:tc>
              </a:tr>
              <a:tr h="344550">
                <a:tc>
                  <a:txBody>
                    <a:bodyPr/>
                    <a:lstStyle/>
                    <a:p>
                      <a:pPr indent="0" lvl="0" marL="0" marR="0" rtl="0" algn="ctr">
                        <a:lnSpc>
                          <a:spcPct val="115000"/>
                        </a:lnSpc>
                        <a:spcBef>
                          <a:spcPts val="0"/>
                        </a:spcBef>
                        <a:spcAft>
                          <a:spcPts val="0"/>
                        </a:spcAft>
                        <a:buNone/>
                      </a:pPr>
                      <a:r>
                        <a:rPr lang="es-CO" sz="1000" u="none" cap="none" strike="noStrike"/>
                        <a:t>Microsoft IIS</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None/>
                      </a:pPr>
                      <a:r>
                        <a:rPr lang="es-CO" sz="1000" u="sng" cap="none" strike="noStrike">
                          <a:solidFill>
                            <a:schemeClr val="hlink"/>
                          </a:solidFill>
                          <a:hlinkClick r:id="rId8"/>
                        </a:rPr>
                        <a:t>https://www.iis.net</a:t>
                      </a:r>
                      <a:endParaRPr sz="1100" u="none" cap="none" strike="noStrike">
                        <a:latin typeface="Arial"/>
                        <a:ea typeface="Arial"/>
                        <a:cs typeface="Arial"/>
                        <a:sym typeface="Arial"/>
                      </a:endParaRPr>
                    </a:p>
                  </a:txBody>
                  <a:tcPr marT="0" marB="0" marR="68575" marL="68575"/>
                </a:tc>
              </a:tr>
            </a:tbl>
          </a:graphicData>
        </a:graphic>
      </p:graphicFrame>
      <p:sp>
        <p:nvSpPr>
          <p:cNvPr id="144" name="Google Shape;144;p4"/>
          <p:cNvSpPr txBox="1"/>
          <p:nvPr/>
        </p:nvSpPr>
        <p:spPr>
          <a:xfrm>
            <a:off x="1386241" y="2407214"/>
            <a:ext cx="64935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Servidores de aplicaciones más comunes y usados</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2021-12-21T20:41:59Z</dcterms:created>
  <dc:creator>user</dc:creator>
</cp:coreProperties>
</file>