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7" name="Google Shape;8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0" name="Google Shape;10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4"/>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4"/>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4"/>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p:nvPr>
            <p:ph idx="2" type="pic"/>
          </p:nvPr>
        </p:nvSpPr>
        <p:spPr>
          <a:xfrm>
            <a:off x="5183187" y="987425"/>
            <a:ext cx="6172199" cy="4873624"/>
          </a:xfrm>
          <a:prstGeom prst="rect">
            <a:avLst/>
          </a:prstGeom>
          <a:noFill/>
          <a:ln>
            <a:noFill/>
          </a:ln>
        </p:spPr>
      </p:sp>
      <p:sp>
        <p:nvSpPr>
          <p:cNvPr id="52" name="Google Shape;52;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diferenciador.com/reflexion-y-refraccion-de-la-luz/" TargetMode="External"/><Relationship Id="rId4" Type="http://schemas.openxmlformats.org/officeDocument/2006/relationships/image" Target="../media/image1.pn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diferenciador.com/reflexion-y-refraccion-de-la-luz/" TargetMode="External"/><Relationship Id="rId4" Type="http://schemas.openxmlformats.org/officeDocument/2006/relationships/image" Target="../media/image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chapinradio.com/halo-solar-sorprende-a-guatemaltecos/" TargetMode="External"/><Relationship Id="rId4" Type="http://schemas.openxmlformats.org/officeDocument/2006/relationships/image" Target="../media/image2.pn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clickmica.fundaciondescubre.es/files/2017/01/aluminio-768x576.jpg" TargetMode="External"/><Relationship Id="rId4" Type="http://schemas.openxmlformats.org/officeDocument/2006/relationships/image" Target="../media/image2.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p:nvPr/>
        </p:nvSpPr>
        <p:spPr>
          <a:xfrm>
            <a:off x="2407792" y="248754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Sliders</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DI_CF10_1.5_REFLEXION</a:t>
            </a:r>
            <a:endParaRPr b="0" i="0" sz="18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12"/>
          <p:cNvSpPr txBox="1"/>
          <p:nvPr/>
        </p:nvSpPr>
        <p:spPr>
          <a:xfrm>
            <a:off x="8253350" y="1257300"/>
            <a:ext cx="3957549" cy="4214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crear un sliders para desplegar la información de reflexión difusa y especular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En este primero, se debe crear acción de desplazamiento a la derecha, como sliders para no saturar solo de texto.</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De ser posible complementar con una opción de voz que reproduzca automáticamente  el guion que se presenta.</a:t>
            </a:r>
            <a:endParaRPr b="0" i="0" sz="1100" u="none" cap="none" strike="noStrike">
              <a:solidFill>
                <a:schemeClr val="dk1"/>
              </a:solidFill>
              <a:latin typeface="Arial"/>
              <a:ea typeface="Arial"/>
              <a:cs typeface="Arial"/>
              <a:sym typeface="Arial"/>
            </a:endParaRPr>
          </a:p>
        </p:txBody>
      </p:sp>
      <p:sp>
        <p:nvSpPr>
          <p:cNvPr id="79" name="Google Shape;79;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80" name="Google Shape;80;p12"/>
          <p:cNvSpPr/>
          <p:nvPr/>
        </p:nvSpPr>
        <p:spPr>
          <a:xfrm>
            <a:off x="8253350" y="5471410"/>
            <a:ext cx="3948174" cy="138658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 de imágenes:</a:t>
            </a:r>
            <a:endParaRPr/>
          </a:p>
          <a:p>
            <a:pPr indent="0" lvl="0" marL="0" marR="0" rtl="0" algn="l">
              <a:lnSpc>
                <a:spcPct val="100000"/>
              </a:lnSpc>
              <a:spcBef>
                <a:spcPts val="0"/>
              </a:spcBef>
              <a:spcAft>
                <a:spcPts val="0"/>
              </a:spcAft>
              <a:buClr>
                <a:srgbClr val="000000"/>
              </a:buClr>
              <a:buSzPts val="350"/>
              <a:buFont typeface="Arial"/>
              <a:buNone/>
            </a:pPr>
            <a:r>
              <a:rPr b="0" i="0" lang="es-ES" sz="1400" u="sng" cap="none" strike="noStrike">
                <a:solidFill>
                  <a:schemeClr val="hlink"/>
                </a:solidFill>
                <a:latin typeface="Arial"/>
                <a:ea typeface="Arial"/>
                <a:cs typeface="Arial"/>
                <a:sym typeface="Arial"/>
                <a:hlinkClick r:id="rId3"/>
              </a:rPr>
              <a:t>https://www.diferenciador.com/reflexion-y-refraccion-de-la-luz/</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1" name="Google Shape;81;p12"/>
          <p:cNvPicPr preferRelativeResize="0"/>
          <p:nvPr/>
        </p:nvPicPr>
        <p:blipFill rotWithShape="1">
          <a:blip r:embed="rId4">
            <a:alphaModFix/>
          </a:blip>
          <a:srcRect b="33296" l="61865" r="11556" t="33357"/>
          <a:stretch/>
        </p:blipFill>
        <p:spPr>
          <a:xfrm>
            <a:off x="7276453" y="6001374"/>
            <a:ext cx="861264" cy="755998"/>
          </a:xfrm>
          <a:prstGeom prst="rect">
            <a:avLst/>
          </a:prstGeom>
          <a:noFill/>
          <a:ln>
            <a:noFill/>
          </a:ln>
        </p:spPr>
      </p:pic>
      <p:sp>
        <p:nvSpPr>
          <p:cNvPr id="82" name="Google Shape;82;p12"/>
          <p:cNvSpPr/>
          <p:nvPr/>
        </p:nvSpPr>
        <p:spPr>
          <a:xfrm>
            <a:off x="1404025" y="1482830"/>
            <a:ext cx="6096000" cy="829073"/>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Es la formación de imágenes en espejos, en donde los rayos de luz rebotan sobre la superficie lisa de un espejo, formando una imagen por efecto de la reflexión de la luz</a:t>
            </a:r>
            <a:endParaRPr b="0" i="0" sz="1400" u="none" cap="none" strike="noStrike">
              <a:solidFill>
                <a:srgbClr val="000000"/>
              </a:solidFill>
              <a:latin typeface="Arial"/>
              <a:ea typeface="Arial"/>
              <a:cs typeface="Arial"/>
              <a:sym typeface="Arial"/>
            </a:endParaRPr>
          </a:p>
        </p:txBody>
      </p:sp>
      <p:sp>
        <p:nvSpPr>
          <p:cNvPr id="83" name="Google Shape;83;p12"/>
          <p:cNvSpPr/>
          <p:nvPr/>
        </p:nvSpPr>
        <p:spPr>
          <a:xfrm>
            <a:off x="1404025" y="949523"/>
            <a:ext cx="174599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F5496"/>
              </a:buClr>
              <a:buSzPts val="1400"/>
              <a:buFont typeface="Arial"/>
              <a:buNone/>
            </a:pPr>
            <a:r>
              <a:rPr b="1" i="0" lang="es-ES" sz="1400" u="none" cap="none" strike="noStrike">
                <a:solidFill>
                  <a:srgbClr val="2F5496"/>
                </a:solidFill>
                <a:latin typeface="Arial"/>
                <a:ea typeface="Arial"/>
                <a:cs typeface="Arial"/>
                <a:sym typeface="Arial"/>
              </a:rPr>
              <a:t>Imagen especular </a:t>
            </a:r>
            <a:endParaRPr b="1" i="0" sz="1400" u="none" cap="none" strike="noStrike">
              <a:solidFill>
                <a:srgbClr val="2F5496"/>
              </a:solidFill>
              <a:latin typeface="Arial"/>
              <a:ea typeface="Arial"/>
              <a:cs typeface="Arial"/>
              <a:sym typeface="Arial"/>
            </a:endParaRPr>
          </a:p>
        </p:txBody>
      </p:sp>
      <p:pic>
        <p:nvPicPr>
          <p:cNvPr id="84" name="Google Shape;84;p12"/>
          <p:cNvPicPr preferRelativeResize="0"/>
          <p:nvPr/>
        </p:nvPicPr>
        <p:blipFill rotWithShape="1">
          <a:blip r:embed="rId5">
            <a:alphaModFix/>
          </a:blip>
          <a:srcRect b="0" l="0" r="0" t="0"/>
          <a:stretch/>
        </p:blipFill>
        <p:spPr>
          <a:xfrm>
            <a:off x="2122437" y="2626996"/>
            <a:ext cx="4659176" cy="2968875"/>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13"/>
          <p:cNvSpPr txBox="1"/>
          <p:nvPr/>
        </p:nvSpPr>
        <p:spPr>
          <a:xfrm>
            <a:off x="8253350" y="1257300"/>
            <a:ext cx="3957549" cy="4214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crear un sliders para desplegar la información de reflexión difusa y especular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En este primero, se debe crear acción de desplazamiento a la derecha, como sliders para no saturar solo de texto.</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De ser posible complementar con una opción de voz que reproduzca automáticamente  el guion que se presenta.</a:t>
            </a:r>
            <a:endParaRPr b="0" i="0" sz="1100" u="none" cap="none" strike="noStrike">
              <a:solidFill>
                <a:schemeClr val="dk1"/>
              </a:solidFill>
              <a:latin typeface="Arial"/>
              <a:ea typeface="Arial"/>
              <a:cs typeface="Arial"/>
              <a:sym typeface="Arial"/>
            </a:endParaRPr>
          </a:p>
        </p:txBody>
      </p:sp>
      <p:sp>
        <p:nvSpPr>
          <p:cNvPr id="91" name="Google Shape;91;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92" name="Google Shape;92;p13"/>
          <p:cNvSpPr/>
          <p:nvPr/>
        </p:nvSpPr>
        <p:spPr>
          <a:xfrm>
            <a:off x="8253350" y="5471410"/>
            <a:ext cx="3948174" cy="138658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 de imágenes:</a:t>
            </a:r>
            <a:endParaRPr/>
          </a:p>
          <a:p>
            <a:pPr indent="0" lvl="0" marL="0" marR="0" rtl="0" algn="l">
              <a:lnSpc>
                <a:spcPct val="100000"/>
              </a:lnSpc>
              <a:spcBef>
                <a:spcPts val="0"/>
              </a:spcBef>
              <a:spcAft>
                <a:spcPts val="0"/>
              </a:spcAft>
              <a:buClr>
                <a:srgbClr val="000000"/>
              </a:buClr>
              <a:buSzPts val="1400"/>
              <a:buFont typeface="Arial"/>
              <a:buNone/>
            </a:pPr>
            <a:r>
              <a:rPr b="0" i="0" lang="es-ES" sz="1400" u="sng" cap="none" strike="noStrike">
                <a:solidFill>
                  <a:schemeClr val="hlink"/>
                </a:solidFill>
                <a:latin typeface="Arial"/>
                <a:ea typeface="Arial"/>
                <a:cs typeface="Arial"/>
                <a:sym typeface="Arial"/>
                <a:hlinkClick r:id="rId3"/>
              </a:rPr>
              <a:t>https://www.diferenciador.com/reflexion-y-refraccion-de-la-luz/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93" name="Google Shape;93;p13"/>
          <p:cNvPicPr preferRelativeResize="0"/>
          <p:nvPr/>
        </p:nvPicPr>
        <p:blipFill rotWithShape="1">
          <a:blip r:embed="rId4">
            <a:alphaModFix/>
          </a:blip>
          <a:srcRect b="33296" l="61865" r="11556" t="33357"/>
          <a:stretch/>
        </p:blipFill>
        <p:spPr>
          <a:xfrm>
            <a:off x="7203882" y="5607762"/>
            <a:ext cx="861264" cy="755998"/>
          </a:xfrm>
          <a:prstGeom prst="rect">
            <a:avLst/>
          </a:prstGeom>
          <a:noFill/>
          <a:ln>
            <a:noFill/>
          </a:ln>
        </p:spPr>
      </p:pic>
      <p:pic>
        <p:nvPicPr>
          <p:cNvPr id="94" name="Google Shape;94;p13"/>
          <p:cNvPicPr preferRelativeResize="0"/>
          <p:nvPr/>
        </p:nvPicPr>
        <p:blipFill rotWithShape="1">
          <a:blip r:embed="rId4">
            <a:alphaModFix/>
          </a:blip>
          <a:srcRect b="33296" l="61865" r="11556" t="33357"/>
          <a:stretch/>
        </p:blipFill>
        <p:spPr>
          <a:xfrm rot="10800000">
            <a:off x="815479" y="5607762"/>
            <a:ext cx="861264" cy="755998"/>
          </a:xfrm>
          <a:prstGeom prst="rect">
            <a:avLst/>
          </a:prstGeom>
          <a:noFill/>
          <a:ln>
            <a:noFill/>
          </a:ln>
        </p:spPr>
      </p:pic>
      <p:sp>
        <p:nvSpPr>
          <p:cNvPr id="95" name="Google Shape;95;p13"/>
          <p:cNvSpPr/>
          <p:nvPr/>
        </p:nvSpPr>
        <p:spPr>
          <a:xfrm>
            <a:off x="1538514" y="1695885"/>
            <a:ext cx="6096000" cy="829073"/>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Es un tipo de reflexión especial que se observa en las gemas, en donde los rayos de luz se reflejan y rebotan contra las superficies internas del cristal, produciendo destellos</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1538514" y="1103411"/>
            <a:ext cx="216116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F5496"/>
              </a:buClr>
              <a:buSzPts val="1400"/>
              <a:buFont typeface="Arial"/>
              <a:buNone/>
            </a:pPr>
            <a:r>
              <a:rPr b="1" i="0" lang="es-ES" sz="1400" u="none" cap="none" strike="noStrike">
                <a:solidFill>
                  <a:srgbClr val="2F5496"/>
                </a:solidFill>
                <a:latin typeface="Arial"/>
                <a:ea typeface="Arial"/>
                <a:cs typeface="Arial"/>
                <a:sym typeface="Arial"/>
              </a:rPr>
              <a:t>Reflexión interna total </a:t>
            </a:r>
            <a:endParaRPr b="1" i="0" sz="1400" u="none" cap="none" strike="noStrike">
              <a:solidFill>
                <a:srgbClr val="2F5496"/>
              </a:solidFill>
              <a:latin typeface="Arial"/>
              <a:ea typeface="Arial"/>
              <a:cs typeface="Arial"/>
              <a:sym typeface="Arial"/>
            </a:endParaRPr>
          </a:p>
        </p:txBody>
      </p:sp>
      <p:pic>
        <p:nvPicPr>
          <p:cNvPr id="97" name="Google Shape;97;p13"/>
          <p:cNvPicPr preferRelativeResize="0"/>
          <p:nvPr/>
        </p:nvPicPr>
        <p:blipFill rotWithShape="1">
          <a:blip r:embed="rId5">
            <a:alphaModFix/>
          </a:blip>
          <a:srcRect b="0" l="0" r="0" t="0"/>
          <a:stretch/>
        </p:blipFill>
        <p:spPr>
          <a:xfrm>
            <a:off x="2663569" y="2809655"/>
            <a:ext cx="3566842" cy="2831965"/>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14"/>
          <p:cNvSpPr txBox="1"/>
          <p:nvPr/>
        </p:nvSpPr>
        <p:spPr>
          <a:xfrm>
            <a:off x="8253350" y="1257300"/>
            <a:ext cx="3957549" cy="4214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crear un sliders para desplegar la información de reflexión difusa y especular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En este primero, se debe crear acción de desplazamiento a la derecha, como sliders para no saturar solo de texto.</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De ser posible complementar con una opción de voz que reproduzca automáticamente  el guion que se presenta.</a:t>
            </a:r>
            <a:endParaRPr b="0" i="0" sz="1100" u="none" cap="none" strike="noStrike">
              <a:solidFill>
                <a:schemeClr val="dk1"/>
              </a:solidFill>
              <a:latin typeface="Arial"/>
              <a:ea typeface="Arial"/>
              <a:cs typeface="Arial"/>
              <a:sym typeface="Arial"/>
            </a:endParaRPr>
          </a:p>
        </p:txBody>
      </p:sp>
      <p:sp>
        <p:nvSpPr>
          <p:cNvPr id="104" name="Google Shape;104;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05" name="Google Shape;105;p14"/>
          <p:cNvSpPr/>
          <p:nvPr/>
        </p:nvSpPr>
        <p:spPr>
          <a:xfrm>
            <a:off x="8253350" y="5471410"/>
            <a:ext cx="3948174" cy="138658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 de imágenes:</a:t>
            </a:r>
            <a:endParaRPr/>
          </a:p>
          <a:p>
            <a:pPr indent="0" lvl="0" marL="0" marR="0" rtl="0" algn="l">
              <a:lnSpc>
                <a:spcPct val="100000"/>
              </a:lnSpc>
              <a:spcBef>
                <a:spcPts val="0"/>
              </a:spcBef>
              <a:spcAft>
                <a:spcPts val="0"/>
              </a:spcAft>
              <a:buClr>
                <a:srgbClr val="000000"/>
              </a:buClr>
              <a:buSzPts val="1400"/>
              <a:buFont typeface="Arial"/>
              <a:buNone/>
            </a:pPr>
            <a:r>
              <a:rPr b="0" i="0" lang="es-ES" sz="1400" u="sng" cap="none" strike="noStrike">
                <a:solidFill>
                  <a:schemeClr val="hlink"/>
                </a:solidFill>
                <a:latin typeface="Arial"/>
                <a:ea typeface="Arial"/>
                <a:cs typeface="Arial"/>
                <a:sym typeface="Arial"/>
                <a:hlinkClick r:id="rId3"/>
              </a:rPr>
              <a:t>https://chapinradio.com/halo-solar-sorprende-a-guatemaltecos/</a:t>
            </a:r>
            <a:r>
              <a:rPr b="0" i="0" lang="es-ES" sz="1400" u="none" cap="none" strike="noStrike">
                <a:solidFill>
                  <a:srgbClr val="000000"/>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06" name="Google Shape;106;p14"/>
          <p:cNvPicPr preferRelativeResize="0"/>
          <p:nvPr/>
        </p:nvPicPr>
        <p:blipFill rotWithShape="1">
          <a:blip r:embed="rId4">
            <a:alphaModFix/>
          </a:blip>
          <a:srcRect b="33296" l="61865" r="11556" t="33357"/>
          <a:stretch/>
        </p:blipFill>
        <p:spPr>
          <a:xfrm rot="10800000">
            <a:off x="815479" y="5607762"/>
            <a:ext cx="861264" cy="755998"/>
          </a:xfrm>
          <a:prstGeom prst="rect">
            <a:avLst/>
          </a:prstGeom>
          <a:noFill/>
          <a:ln>
            <a:noFill/>
          </a:ln>
        </p:spPr>
      </p:pic>
      <p:sp>
        <p:nvSpPr>
          <p:cNvPr id="107" name="Google Shape;107;p14"/>
          <p:cNvSpPr/>
          <p:nvPr/>
        </p:nvSpPr>
        <p:spPr>
          <a:xfrm>
            <a:off x="1563588" y="1466240"/>
            <a:ext cx="6096000" cy="583493"/>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Es un círculo difuso que rodea el sol, producido por la reflexión de la luz en la superficie de las gotas de agua que flotan en la atmósfera.</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1563588" y="949523"/>
            <a:ext cx="109998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F5496"/>
              </a:buClr>
              <a:buSzPts val="1400"/>
              <a:buFont typeface="Arial"/>
              <a:buNone/>
            </a:pPr>
            <a:r>
              <a:rPr b="1" i="0" lang="es-ES" sz="1400" u="none" cap="none" strike="noStrike">
                <a:solidFill>
                  <a:srgbClr val="2F5496"/>
                </a:solidFill>
                <a:latin typeface="Arial"/>
                <a:ea typeface="Arial"/>
                <a:cs typeface="Arial"/>
                <a:sym typeface="Arial"/>
              </a:rPr>
              <a:t>Halo solar </a:t>
            </a:r>
            <a:endParaRPr b="1" i="0" sz="1400" u="none" cap="none" strike="noStrike">
              <a:solidFill>
                <a:srgbClr val="2F5496"/>
              </a:solidFill>
              <a:latin typeface="Arial"/>
              <a:ea typeface="Arial"/>
              <a:cs typeface="Arial"/>
              <a:sym typeface="Arial"/>
            </a:endParaRPr>
          </a:p>
        </p:txBody>
      </p:sp>
      <p:pic>
        <p:nvPicPr>
          <p:cNvPr id="109" name="Google Shape;109;p14"/>
          <p:cNvPicPr preferRelativeResize="0"/>
          <p:nvPr/>
        </p:nvPicPr>
        <p:blipFill rotWithShape="1">
          <a:blip r:embed="rId5">
            <a:alphaModFix/>
          </a:blip>
          <a:srcRect b="0" l="0" r="0" t="0"/>
          <a:stretch/>
        </p:blipFill>
        <p:spPr>
          <a:xfrm>
            <a:off x="2278743" y="2506291"/>
            <a:ext cx="4272416" cy="2644912"/>
          </a:xfrm>
          <a:prstGeom prst="rect">
            <a:avLst/>
          </a:prstGeom>
          <a:noFill/>
          <a:ln>
            <a:noFill/>
          </a:ln>
        </p:spPr>
      </p:pic>
      <p:pic>
        <p:nvPicPr>
          <p:cNvPr id="110" name="Google Shape;110;p14"/>
          <p:cNvPicPr preferRelativeResize="0"/>
          <p:nvPr/>
        </p:nvPicPr>
        <p:blipFill rotWithShape="1">
          <a:blip r:embed="rId4">
            <a:alphaModFix/>
          </a:blip>
          <a:srcRect b="33296" l="61865" r="11556" t="33357"/>
          <a:stretch/>
        </p:blipFill>
        <p:spPr>
          <a:xfrm>
            <a:off x="7095205" y="5607762"/>
            <a:ext cx="861264" cy="755998"/>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15"/>
          <p:cNvSpPr txBox="1"/>
          <p:nvPr/>
        </p:nvSpPr>
        <p:spPr>
          <a:xfrm>
            <a:off x="8253350" y="1257300"/>
            <a:ext cx="3957549" cy="4214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crear un sliders para desplegar la información de reflexión difusa y especular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En este primero, se debe crear acción de desplazamiento a la derecha, como sliders para no saturar solo de texto.</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De ser posible complementar con una opción de voz que reproduzca automáticamente  el guion que se presenta.</a:t>
            </a:r>
            <a:endParaRPr b="0" i="0" sz="1100" u="none" cap="none" strike="noStrike">
              <a:solidFill>
                <a:schemeClr val="dk1"/>
              </a:solidFill>
              <a:latin typeface="Arial"/>
              <a:ea typeface="Arial"/>
              <a:cs typeface="Arial"/>
              <a:sym typeface="Arial"/>
            </a:endParaRPr>
          </a:p>
        </p:txBody>
      </p:sp>
      <p:sp>
        <p:nvSpPr>
          <p:cNvPr id="117" name="Google Shape;117;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a:p>
        </p:txBody>
      </p:sp>
      <p:sp>
        <p:nvSpPr>
          <p:cNvPr id="118" name="Google Shape;118;p15"/>
          <p:cNvSpPr/>
          <p:nvPr/>
        </p:nvSpPr>
        <p:spPr>
          <a:xfrm>
            <a:off x="8253350" y="5471410"/>
            <a:ext cx="3948174" cy="1386588"/>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 de imágenes:</a:t>
            </a:r>
            <a:endParaRPr/>
          </a:p>
          <a:p>
            <a:pPr indent="0" lvl="0" marL="0" marR="0" rtl="0" algn="l">
              <a:lnSpc>
                <a:spcPct val="100000"/>
              </a:lnSpc>
              <a:spcBef>
                <a:spcPts val="0"/>
              </a:spcBef>
              <a:spcAft>
                <a:spcPts val="0"/>
              </a:spcAft>
              <a:buClr>
                <a:srgbClr val="000000"/>
              </a:buClr>
              <a:buSzPts val="1400"/>
              <a:buFont typeface="Arial"/>
              <a:buNone/>
            </a:pPr>
            <a:r>
              <a:rPr b="0" i="0" lang="es-ES" sz="1400" u="sng" cap="none" strike="noStrike">
                <a:solidFill>
                  <a:schemeClr val="hlink"/>
                </a:solidFill>
                <a:latin typeface="Arial"/>
                <a:ea typeface="Arial"/>
                <a:cs typeface="Arial"/>
                <a:sym typeface="Arial"/>
                <a:hlinkClick r:id="rId3"/>
              </a:rPr>
              <a:t>https://clickmica.fundaciondescubre.es/files/2017/01/aluminio-768x576.jpg</a:t>
            </a:r>
            <a:r>
              <a:rPr b="0" i="0" lang="es-ES" sz="1400" u="none" cap="none" strike="noStrike">
                <a:solidFill>
                  <a:srgbClr val="000000"/>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19" name="Google Shape;119;p15"/>
          <p:cNvPicPr preferRelativeResize="0"/>
          <p:nvPr/>
        </p:nvPicPr>
        <p:blipFill rotWithShape="1">
          <a:blip r:embed="rId4">
            <a:alphaModFix/>
          </a:blip>
          <a:srcRect b="33296" l="61865" r="11556" t="33357"/>
          <a:stretch/>
        </p:blipFill>
        <p:spPr>
          <a:xfrm rot="10800000">
            <a:off x="815479" y="5607762"/>
            <a:ext cx="861264" cy="755998"/>
          </a:xfrm>
          <a:prstGeom prst="rect">
            <a:avLst/>
          </a:prstGeom>
          <a:noFill/>
          <a:ln>
            <a:noFill/>
          </a:ln>
        </p:spPr>
      </p:pic>
      <p:sp>
        <p:nvSpPr>
          <p:cNvPr id="120" name="Google Shape;120;p15"/>
          <p:cNvSpPr/>
          <p:nvPr/>
        </p:nvSpPr>
        <p:spPr>
          <a:xfrm>
            <a:off x="1190171" y="1466240"/>
            <a:ext cx="6469417" cy="1565813"/>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Entre los materiales u objetos que reflejan una mayor cantidad de luz, se pueden encontrar los cuerpos reflejantes, que son aquellos que no dejan pasar los rayos de luz, sino que la desvían en otra dirección; por ejemplo, los espejos (cuerpos reflejantes por excelencia), el vidrio, los metales pulidos como el acero, la plata, el oro y el aluminio y algunos plásticos transparentes como el tereftalato de polietileno (Mylar) y el metacrilato espejo.</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a:off x="1563588" y="949523"/>
            <a:ext cx="2749471"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F5496"/>
              </a:buClr>
              <a:buSzPts val="1400"/>
              <a:buFont typeface="Arial"/>
              <a:buNone/>
            </a:pPr>
            <a:r>
              <a:rPr b="1" i="0" lang="es-ES" sz="1400" u="none" cap="none" strike="noStrike">
                <a:solidFill>
                  <a:srgbClr val="2F5496"/>
                </a:solidFill>
                <a:latin typeface="Arial"/>
                <a:ea typeface="Arial"/>
                <a:cs typeface="Arial"/>
                <a:sym typeface="Arial"/>
              </a:rPr>
              <a:t>Tipo de materiales reflectivos </a:t>
            </a:r>
            <a:endParaRPr b="1" i="0" sz="1400" u="none" cap="none" strike="noStrike">
              <a:solidFill>
                <a:srgbClr val="2F5496"/>
              </a:solidFill>
              <a:latin typeface="Arial"/>
              <a:ea typeface="Arial"/>
              <a:cs typeface="Arial"/>
              <a:sym typeface="Arial"/>
            </a:endParaRPr>
          </a:p>
        </p:txBody>
      </p:sp>
      <p:pic>
        <p:nvPicPr>
          <p:cNvPr id="122" name="Google Shape;122;p15"/>
          <p:cNvPicPr preferRelativeResize="0"/>
          <p:nvPr/>
        </p:nvPicPr>
        <p:blipFill rotWithShape="1">
          <a:blip r:embed="rId5">
            <a:alphaModFix/>
          </a:blip>
          <a:srcRect b="0" l="0" r="0" t="0"/>
          <a:stretch/>
        </p:blipFill>
        <p:spPr>
          <a:xfrm>
            <a:off x="2718104" y="3240993"/>
            <a:ext cx="3552067" cy="266405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