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stock.adobe.com/co/images/retro-old-tv-on-background-3d-illustration/249755388"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shutterstock.com/es/image-photo/poznan-pol-mar-09-2021-food-1936053367" TargetMode="External"/><Relationship Id="rId4" Type="http://schemas.openxmlformats.org/officeDocument/2006/relationships/hyperlink" Target="https://stock.adobe.com/co/images/flat-screen-tv-set-displaying-logo-of-20th-century-studios/321632634" TargetMode="External"/><Relationship Id="rId5" Type="http://schemas.openxmlformats.org/officeDocument/2006/relationships/image" Target="../media/image2.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stock.adobe.com/co/images/video-on-demand-vod-service-in-tv-watching-television-home-cinema/122435491" TargetMode="External"/><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1757681" y="1778660"/>
            <a:ext cx="9255760"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rPr b="1" i="0" lang="es-ES" sz="1800" u="none" cap="none" strike="noStrike">
                <a:solidFill>
                  <a:schemeClr val="dk1"/>
                </a:solidFill>
                <a:latin typeface="Arial"/>
                <a:ea typeface="Arial"/>
                <a:cs typeface="Arial"/>
                <a:sym typeface="Arial"/>
              </a:rPr>
              <a:t>DI_CF13_1_1relación_TV</a:t>
            </a:r>
            <a:r>
              <a:rPr b="1" i="0" lang="es-ES" sz="1800" u="none" cap="none" strike="noStrike">
                <a:solidFill>
                  <a:srgbClr val="000000"/>
                </a:solidFill>
                <a:latin typeface="Arial"/>
                <a:ea typeface="Arial"/>
                <a:cs typeface="Arial"/>
                <a:sym typeface="Arial"/>
              </a:rPr>
              <a:t>_ </a:t>
            </a:r>
            <a:r>
              <a:rPr b="1" i="0" lang="es-ES" sz="2400" u="none" cap="none" strike="noStrike">
                <a:solidFill>
                  <a:srgbClr val="12263F"/>
                </a:solidFill>
                <a:latin typeface="Roboto"/>
                <a:ea typeface="Roboto"/>
                <a:cs typeface="Roboto"/>
                <a:sym typeface="Roboto"/>
              </a:rPr>
              <a:t>Slider A</a:t>
            </a:r>
            <a:endParaRPr/>
          </a:p>
          <a:p>
            <a:pPr indent="0" lvl="0" marL="0" marR="0" rtl="0" algn="ctr">
              <a:lnSpc>
                <a:spcPct val="100000"/>
              </a:lnSpc>
              <a:spcBef>
                <a:spcPts val="0"/>
              </a:spcBef>
              <a:spcAft>
                <a:spcPts val="0"/>
              </a:spcAft>
              <a:buClr>
                <a:srgbClr val="000000"/>
              </a:buClr>
              <a:buSzPts val="45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50"/>
              <a:buFont typeface="Arial"/>
              <a:buNone/>
            </a:pPr>
            <a:r>
              <a:rPr b="1" lang="es-ES" sz="1800">
                <a:solidFill>
                  <a:schemeClr val="dk1"/>
                </a:solidFill>
              </a:rPr>
              <a:t>                        </a:t>
            </a:r>
            <a:endParaRPr b="1" i="0" sz="18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3"/>
          <p:cNvSpPr txBox="1"/>
          <p:nvPr/>
        </p:nvSpPr>
        <p:spPr>
          <a:xfrm>
            <a:off x="8263243" y="2049117"/>
            <a:ext cx="3957549" cy="13798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Colegas de diseño, gracias por su apoyo, por favor el primer texto es este, cada diapositiva cuenta con la imagen y el texto para el slide.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Antiguamente con los televisores de caja, tenían un aspecto casi cuadrado, el cual era de 4:3 es decir que tenían 4 unidades de ancho por 3 de alto.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6" name="Google Shape;86;p13"/>
          <p:cNvSpPr/>
          <p:nvPr/>
        </p:nvSpPr>
        <p:spPr>
          <a:xfrm>
            <a:off x="8282588" y="4714240"/>
            <a:ext cx="3918861" cy="212343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ES" sz="1000" u="none" cap="none" strike="noStrike">
                <a:solidFill>
                  <a:schemeClr val="dk1"/>
                </a:solidFill>
                <a:latin typeface="Arial"/>
                <a:ea typeface="Arial"/>
                <a:cs typeface="Arial"/>
                <a:sym typeface="Arial"/>
              </a:rPr>
              <a:t>Imagen sugerida tomada de:</a:t>
            </a:r>
            <a:endParaRPr/>
          </a:p>
          <a:p>
            <a:pPr indent="0" lvl="0" marL="0" marR="0" rtl="0" algn="l">
              <a:lnSpc>
                <a:spcPct val="100000"/>
              </a:lnSpc>
              <a:spcBef>
                <a:spcPts val="0"/>
              </a:spcBef>
              <a:spcAft>
                <a:spcPts val="0"/>
              </a:spcAft>
              <a:buClr>
                <a:srgbClr val="000000"/>
              </a:buClr>
              <a:buSzPts val="25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
              <a:buFont typeface="Arial"/>
              <a:buNone/>
            </a:pPr>
            <a:r>
              <a:rPr b="0" i="0" lang="es-ES" sz="1000" u="sng" cap="none" strike="noStrike">
                <a:solidFill>
                  <a:schemeClr val="hlink"/>
                </a:solidFill>
                <a:latin typeface="Arial"/>
                <a:ea typeface="Arial"/>
                <a:cs typeface="Arial"/>
                <a:sym typeface="Arial"/>
                <a:hlinkClick r:id="rId3"/>
              </a:rPr>
              <a:t>https://stock.adobe.com/co/images/retro-old-tv-on-background-3d-illustration/249755388</a:t>
            </a:r>
            <a:r>
              <a:rPr b="0" i="0" lang="es-E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87" name="Google Shape;87;p13"/>
          <p:cNvSpPr txBox="1"/>
          <p:nvPr/>
        </p:nvSpPr>
        <p:spPr>
          <a:xfrm>
            <a:off x="106510" y="519311"/>
            <a:ext cx="8855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s-ES" sz="2000" u="none" cap="none" strike="noStrike">
                <a:solidFill>
                  <a:schemeClr val="lt1"/>
                </a:solidFill>
                <a:latin typeface="Arial"/>
                <a:ea typeface="Arial"/>
                <a:cs typeface="Arial"/>
                <a:sym typeface="Arial"/>
              </a:rPr>
              <a:t>1</a:t>
            </a:r>
            <a:endParaRPr b="0" i="0" sz="2000" u="none" cap="none" strike="noStrike">
              <a:solidFill>
                <a:schemeClr val="lt1"/>
              </a:solidFill>
              <a:latin typeface="Arial"/>
              <a:ea typeface="Arial"/>
              <a:cs typeface="Arial"/>
              <a:sym typeface="Arial"/>
            </a:endParaRPr>
          </a:p>
        </p:txBody>
      </p:sp>
      <p:pic>
        <p:nvPicPr>
          <p:cNvPr id="88" name="Google Shape;88;p13"/>
          <p:cNvPicPr preferRelativeResize="0"/>
          <p:nvPr/>
        </p:nvPicPr>
        <p:blipFill rotWithShape="1">
          <a:blip r:embed="rId4">
            <a:alphaModFix/>
          </a:blip>
          <a:srcRect b="0" l="0" r="0" t="0"/>
          <a:stretch/>
        </p:blipFill>
        <p:spPr>
          <a:xfrm>
            <a:off x="249927" y="1522237"/>
            <a:ext cx="6919499" cy="3207184"/>
          </a:xfrm>
          <a:prstGeom prst="rect">
            <a:avLst/>
          </a:prstGeom>
          <a:noFill/>
          <a:ln>
            <a:noFill/>
          </a:ln>
        </p:spPr>
      </p:pic>
      <p:sp>
        <p:nvSpPr>
          <p:cNvPr id="89" name="Google Shape;89;p13"/>
          <p:cNvSpPr txBox="1"/>
          <p:nvPr/>
        </p:nvSpPr>
        <p:spPr>
          <a:xfrm>
            <a:off x="2027583" y="742949"/>
            <a:ext cx="331304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Slide 1-3</a:t>
            </a:r>
            <a:endParaRPr b="0" i="0" sz="1400" u="none" cap="none" strike="noStrike">
              <a:solidFill>
                <a:srgbClr val="000000"/>
              </a:solidFill>
              <a:latin typeface="Arial"/>
              <a:ea typeface="Arial"/>
              <a:cs typeface="Arial"/>
              <a:sym typeface="Arial"/>
            </a:endParaRPr>
          </a:p>
        </p:txBody>
      </p:sp>
      <p:sp>
        <p:nvSpPr>
          <p:cNvPr id="90" name="Google Shape;90;p13"/>
          <p:cNvSpPr txBox="1"/>
          <p:nvPr/>
        </p:nvSpPr>
        <p:spPr>
          <a:xfrm>
            <a:off x="231027" y="3975576"/>
            <a:ext cx="469789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Antiguamente con los televisores de caja, tenían un aspecto casi cuadrado, el cual era de 4:3, es decir que tenían 4 unidades de ancho por 3 de alto. </a:t>
            </a:r>
            <a:endParaRPr b="0" i="0" sz="1400" u="none" cap="none" strike="noStrike">
              <a:solidFill>
                <a:srgbClr val="000000"/>
              </a:solidFill>
              <a:latin typeface="Arial"/>
              <a:ea typeface="Arial"/>
              <a:cs typeface="Arial"/>
              <a:sym typeface="Arial"/>
            </a:endParaRPr>
          </a:p>
        </p:txBody>
      </p:sp>
      <p:pic>
        <p:nvPicPr>
          <p:cNvPr id="91" name="Google Shape;91;p13"/>
          <p:cNvPicPr preferRelativeResize="0"/>
          <p:nvPr/>
        </p:nvPicPr>
        <p:blipFill rotWithShape="1">
          <a:blip r:embed="rId5">
            <a:alphaModFix/>
          </a:blip>
          <a:srcRect b="0" l="0" r="0" t="0"/>
          <a:stretch/>
        </p:blipFill>
        <p:spPr>
          <a:xfrm>
            <a:off x="3753751" y="2049117"/>
            <a:ext cx="2638425" cy="1838325"/>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14"/>
          <p:cNvSpPr txBox="1"/>
          <p:nvPr/>
        </p:nvSpPr>
        <p:spPr>
          <a:xfrm>
            <a:off x="8282588" y="1163679"/>
            <a:ext cx="3957549" cy="392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Por favor en este slide publicar el texto: </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8" name="Google Shape;98;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99" name="Google Shape;99;p14"/>
          <p:cNvSpPr/>
          <p:nvPr/>
        </p:nvSpPr>
        <p:spPr>
          <a:xfrm>
            <a:off x="8282588" y="4714240"/>
            <a:ext cx="3918861" cy="212343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ES" sz="1000" u="none" cap="none" strike="noStrike">
                <a:solidFill>
                  <a:schemeClr val="dk1"/>
                </a:solidFill>
                <a:latin typeface="Arial"/>
                <a:ea typeface="Arial"/>
                <a:cs typeface="Arial"/>
                <a:sym typeface="Arial"/>
              </a:rPr>
              <a:t>Imagen sugerida tomada de</a:t>
            </a:r>
            <a:endParaRPr/>
          </a:p>
          <a:p>
            <a:pPr indent="0" lvl="0" marL="0" marR="0" rtl="0" algn="l">
              <a:lnSpc>
                <a:spcPct val="100000"/>
              </a:lnSpc>
              <a:spcBef>
                <a:spcPts val="0"/>
              </a:spcBef>
              <a:spcAft>
                <a:spcPts val="0"/>
              </a:spcAft>
              <a:buClr>
                <a:schemeClr val="dk1"/>
              </a:buClr>
              <a:buSzPts val="250"/>
              <a:buFont typeface="Arial"/>
              <a:buNone/>
            </a:pPr>
            <a:r>
              <a:rPr b="0" i="0" lang="es-ES" sz="1000" u="sng" cap="none" strike="noStrike">
                <a:solidFill>
                  <a:schemeClr val="hlink"/>
                </a:solidFill>
                <a:latin typeface="Arial"/>
                <a:ea typeface="Arial"/>
                <a:cs typeface="Arial"/>
                <a:sym typeface="Arial"/>
                <a:hlinkClick r:id="rId3"/>
              </a:rPr>
              <a:t>https://www.shutterstock.com/es/image-photo/poznan-pol-mar-09-2021-food-1936053367</a:t>
            </a:r>
            <a:r>
              <a:rPr b="0" i="0" lang="es-E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4"/>
              </a:rPr>
              <a:t>https://stock.adobe.com/co/images/flat-screen-tv-set-displaying-logo-of-20th-century-studios/321632634</a:t>
            </a:r>
            <a:r>
              <a:rPr b="0" i="0" lang="es-E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00" name="Google Shape;100;p14"/>
          <p:cNvSpPr txBox="1"/>
          <p:nvPr/>
        </p:nvSpPr>
        <p:spPr>
          <a:xfrm>
            <a:off x="106510" y="519311"/>
            <a:ext cx="8855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s-ES" sz="2000" u="none" cap="none" strike="noStrike">
                <a:solidFill>
                  <a:schemeClr val="lt1"/>
                </a:solidFill>
                <a:latin typeface="Arial"/>
                <a:ea typeface="Arial"/>
                <a:cs typeface="Arial"/>
                <a:sym typeface="Arial"/>
              </a:rPr>
              <a:t>1</a:t>
            </a:r>
            <a:endParaRPr b="0" i="0" sz="2000" u="none" cap="none" strike="noStrike">
              <a:solidFill>
                <a:schemeClr val="lt1"/>
              </a:solidFill>
              <a:latin typeface="Arial"/>
              <a:ea typeface="Arial"/>
              <a:cs typeface="Arial"/>
              <a:sym typeface="Arial"/>
            </a:endParaRPr>
          </a:p>
        </p:txBody>
      </p:sp>
      <p:pic>
        <p:nvPicPr>
          <p:cNvPr id="101" name="Google Shape;101;p14"/>
          <p:cNvPicPr preferRelativeResize="0"/>
          <p:nvPr/>
        </p:nvPicPr>
        <p:blipFill rotWithShape="1">
          <a:blip r:embed="rId5">
            <a:alphaModFix/>
          </a:blip>
          <a:srcRect b="0" l="0" r="0" t="0"/>
          <a:stretch/>
        </p:blipFill>
        <p:spPr>
          <a:xfrm>
            <a:off x="249927" y="1522237"/>
            <a:ext cx="6919499" cy="3207184"/>
          </a:xfrm>
          <a:prstGeom prst="rect">
            <a:avLst/>
          </a:prstGeom>
          <a:noFill/>
          <a:ln>
            <a:noFill/>
          </a:ln>
        </p:spPr>
      </p:pic>
      <p:sp>
        <p:nvSpPr>
          <p:cNvPr id="102" name="Google Shape;102;p14"/>
          <p:cNvSpPr txBox="1"/>
          <p:nvPr/>
        </p:nvSpPr>
        <p:spPr>
          <a:xfrm>
            <a:off x="2027583" y="742949"/>
            <a:ext cx="331304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Slide 2-3</a:t>
            </a:r>
            <a:endParaRPr b="0" i="0" sz="1400" u="none" cap="none" strike="noStrike">
              <a:solidFill>
                <a:srgbClr val="000000"/>
              </a:solidFill>
              <a:latin typeface="Arial"/>
              <a:ea typeface="Arial"/>
              <a:cs typeface="Arial"/>
              <a:sym typeface="Arial"/>
            </a:endParaRPr>
          </a:p>
        </p:txBody>
      </p:sp>
      <p:sp>
        <p:nvSpPr>
          <p:cNvPr id="103" name="Google Shape;103;p14"/>
          <p:cNvSpPr txBox="1"/>
          <p:nvPr/>
        </p:nvSpPr>
        <p:spPr>
          <a:xfrm>
            <a:off x="549286" y="4714240"/>
            <a:ext cx="6109252" cy="108337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Pero ahora las pantallas de los últimos 20 años suelen ser de 16:9, que es el estándar por excelencia, lo que ha generalizado las emisiones televisivas, y el streaming.  Este tipo de aspecto, tiene una visión panorámica.</a:t>
            </a:r>
            <a:endParaRPr b="0" i="0" sz="1800" u="none" cap="none" strike="noStrike">
              <a:solidFill>
                <a:srgbClr val="000000"/>
              </a:solidFill>
              <a:latin typeface="Arial"/>
              <a:ea typeface="Arial"/>
              <a:cs typeface="Arial"/>
              <a:sym typeface="Arial"/>
            </a:endParaRPr>
          </a:p>
        </p:txBody>
      </p:sp>
      <p:pic>
        <p:nvPicPr>
          <p:cNvPr id="104" name="Google Shape;104;p14"/>
          <p:cNvPicPr preferRelativeResize="0"/>
          <p:nvPr/>
        </p:nvPicPr>
        <p:blipFill rotWithShape="1">
          <a:blip r:embed="rId6">
            <a:alphaModFix/>
          </a:blip>
          <a:srcRect b="0" l="0" r="0" t="0"/>
          <a:stretch/>
        </p:blipFill>
        <p:spPr>
          <a:xfrm>
            <a:off x="3887959" y="1930485"/>
            <a:ext cx="3281467" cy="221499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15"/>
          <p:cNvSpPr txBox="1"/>
          <p:nvPr/>
        </p:nvSpPr>
        <p:spPr>
          <a:xfrm>
            <a:off x="8282588" y="1163679"/>
            <a:ext cx="3957549" cy="392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Por favor en este slide publicar el texto: </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1" name="Google Shape;111;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2" name="Google Shape;112;p15"/>
          <p:cNvSpPr/>
          <p:nvPr/>
        </p:nvSpPr>
        <p:spPr>
          <a:xfrm>
            <a:off x="8282588" y="4714240"/>
            <a:ext cx="3918861" cy="212343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ES" sz="1000" u="none" cap="none" strike="noStrike">
                <a:solidFill>
                  <a:schemeClr val="dk1"/>
                </a:solidFill>
                <a:latin typeface="Arial"/>
                <a:ea typeface="Arial"/>
                <a:cs typeface="Arial"/>
                <a:sym typeface="Arial"/>
              </a:rPr>
              <a:t>Imagen sugerida tomada de</a:t>
            </a:r>
            <a:endParaRPr/>
          </a:p>
          <a:p>
            <a:pPr indent="0" lvl="0" marL="0" marR="0" rtl="0" algn="l">
              <a:lnSpc>
                <a:spcPct val="100000"/>
              </a:lnSpc>
              <a:spcBef>
                <a:spcPts val="0"/>
              </a:spcBef>
              <a:spcAft>
                <a:spcPts val="0"/>
              </a:spcAft>
              <a:buClr>
                <a:schemeClr val="dk1"/>
              </a:buClr>
              <a:buSzPts val="250"/>
              <a:buFont typeface="Arial"/>
              <a:buNone/>
            </a:pPr>
            <a:r>
              <a:rPr b="0" i="0" lang="es-ES" sz="1000" u="sng" cap="none" strike="noStrike">
                <a:solidFill>
                  <a:schemeClr val="hlink"/>
                </a:solidFill>
                <a:latin typeface="Arial"/>
                <a:ea typeface="Arial"/>
                <a:cs typeface="Arial"/>
                <a:sym typeface="Arial"/>
                <a:hlinkClick r:id="rId3"/>
              </a:rPr>
              <a:t>https://stock.adobe.com/co/images/video-on-demand-vod-service-in-tv-watching-television-home-cinema/122435491</a:t>
            </a:r>
            <a:r>
              <a:rPr b="0" i="0" lang="es-ES" sz="10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113" name="Google Shape;113;p15"/>
          <p:cNvSpPr txBox="1"/>
          <p:nvPr/>
        </p:nvSpPr>
        <p:spPr>
          <a:xfrm>
            <a:off x="106510" y="519311"/>
            <a:ext cx="8855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s-ES" sz="2000" u="none" cap="none" strike="noStrike">
                <a:solidFill>
                  <a:schemeClr val="lt1"/>
                </a:solidFill>
                <a:latin typeface="Arial"/>
                <a:ea typeface="Arial"/>
                <a:cs typeface="Arial"/>
                <a:sym typeface="Arial"/>
              </a:rPr>
              <a:t>1</a:t>
            </a:r>
            <a:endParaRPr b="0" i="0" sz="2000" u="none" cap="none" strike="noStrike">
              <a:solidFill>
                <a:schemeClr val="lt1"/>
              </a:solidFill>
              <a:latin typeface="Arial"/>
              <a:ea typeface="Arial"/>
              <a:cs typeface="Arial"/>
              <a:sym typeface="Arial"/>
            </a:endParaRPr>
          </a:p>
        </p:txBody>
      </p:sp>
      <p:pic>
        <p:nvPicPr>
          <p:cNvPr id="114" name="Google Shape;114;p15"/>
          <p:cNvPicPr preferRelativeResize="0"/>
          <p:nvPr/>
        </p:nvPicPr>
        <p:blipFill rotWithShape="1">
          <a:blip r:embed="rId4">
            <a:alphaModFix/>
          </a:blip>
          <a:srcRect b="0" l="0" r="0" t="0"/>
          <a:stretch/>
        </p:blipFill>
        <p:spPr>
          <a:xfrm>
            <a:off x="224352" y="1358362"/>
            <a:ext cx="6919499" cy="3207184"/>
          </a:xfrm>
          <a:prstGeom prst="rect">
            <a:avLst/>
          </a:prstGeom>
          <a:noFill/>
          <a:ln>
            <a:noFill/>
          </a:ln>
        </p:spPr>
      </p:pic>
      <p:sp>
        <p:nvSpPr>
          <p:cNvPr id="115" name="Google Shape;115;p15"/>
          <p:cNvSpPr txBox="1"/>
          <p:nvPr/>
        </p:nvSpPr>
        <p:spPr>
          <a:xfrm>
            <a:off x="2027583" y="742949"/>
            <a:ext cx="331304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Slide 2-3</a:t>
            </a:r>
            <a:endParaRPr b="0" i="0" sz="1400" u="none" cap="none" strike="noStrike">
              <a:solidFill>
                <a:srgbClr val="000000"/>
              </a:solidFill>
              <a:latin typeface="Arial"/>
              <a:ea typeface="Arial"/>
              <a:cs typeface="Arial"/>
              <a:sym typeface="Arial"/>
            </a:endParaRPr>
          </a:p>
        </p:txBody>
      </p:sp>
      <p:sp>
        <p:nvSpPr>
          <p:cNvPr id="116" name="Google Shape;116;p15"/>
          <p:cNvSpPr txBox="1"/>
          <p:nvPr/>
        </p:nvSpPr>
        <p:spPr>
          <a:xfrm>
            <a:off x="876921" y="4873179"/>
            <a:ext cx="6109252" cy="108337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Aun así, seguimos viendo en ellas, las famosas bandas de color negro alrededor de la imagen, con la finalidad de que las películas, que se han hecho con un aspecto diferente, puedan visualizarse de forma completa, pero perdiendo parte de pantalla en ella. </a:t>
            </a:r>
            <a:endParaRPr b="0" i="0" sz="1800" u="none" cap="none" strike="noStrike">
              <a:solidFill>
                <a:srgbClr val="000000"/>
              </a:solidFill>
              <a:latin typeface="Arial"/>
              <a:ea typeface="Arial"/>
              <a:cs typeface="Arial"/>
              <a:sym typeface="Arial"/>
            </a:endParaRPr>
          </a:p>
        </p:txBody>
      </p:sp>
      <p:pic>
        <p:nvPicPr>
          <p:cNvPr id="117" name="Google Shape;117;p15"/>
          <p:cNvPicPr preferRelativeResize="0"/>
          <p:nvPr/>
        </p:nvPicPr>
        <p:blipFill rotWithShape="1">
          <a:blip r:embed="rId5">
            <a:alphaModFix/>
          </a:blip>
          <a:srcRect b="0" l="0" r="0" t="0"/>
          <a:stretch/>
        </p:blipFill>
        <p:spPr>
          <a:xfrm>
            <a:off x="3649938" y="2116179"/>
            <a:ext cx="3381375" cy="201930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